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7"/>
  </p:handoutMasterIdLst>
  <p:sldIdLst>
    <p:sldId id="275" r:id="rId2"/>
    <p:sldId id="299" r:id="rId3"/>
    <p:sldId id="287" r:id="rId4"/>
    <p:sldId id="276" r:id="rId5"/>
    <p:sldId id="277" r:id="rId6"/>
    <p:sldId id="298" r:id="rId7"/>
    <p:sldId id="288" r:id="rId8"/>
    <p:sldId id="289" r:id="rId9"/>
    <p:sldId id="290" r:id="rId10"/>
    <p:sldId id="293" r:id="rId11"/>
    <p:sldId id="294" r:id="rId12"/>
    <p:sldId id="295" r:id="rId13"/>
    <p:sldId id="296" r:id="rId14"/>
    <p:sldId id="297" r:id="rId15"/>
    <p:sldId id="291" r:id="rId16"/>
    <p:sldId id="292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</p:sldIdLst>
  <p:sldSz cx="9144000" cy="6858000" type="screen4x3"/>
  <p:notesSz cx="6692900" cy="956786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5F5F5F"/>
    <a:srgbClr val="B2B2B2"/>
    <a:srgbClr val="DDDDDD"/>
    <a:srgbClr val="808080"/>
    <a:srgbClr val="00FFCC"/>
    <a:srgbClr val="00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55" d="100"/>
          <a:sy n="55" d="100"/>
        </p:scale>
        <p:origin x="-72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1" Type="http://schemas.openxmlformats.org/officeDocument/2006/relationships/slide" Target="slides/slide12.xml"/><Relationship Id="rId12" Type="http://schemas.openxmlformats.org/officeDocument/2006/relationships/slide" Target="slides/slide13.xml"/><Relationship Id="rId13" Type="http://schemas.openxmlformats.org/officeDocument/2006/relationships/slide" Target="slides/slide14.xml"/><Relationship Id="rId14" Type="http://schemas.openxmlformats.org/officeDocument/2006/relationships/slide" Target="slides/slide15.xml"/><Relationship Id="rId15" Type="http://schemas.openxmlformats.org/officeDocument/2006/relationships/slide" Target="slides/slide16.xml"/><Relationship Id="rId1" Type="http://schemas.openxmlformats.org/officeDocument/2006/relationships/slide" Target="slides/slide2.xml"/><Relationship Id="rId2" Type="http://schemas.openxmlformats.org/officeDocument/2006/relationships/slide" Target="slides/slide3.xml"/><Relationship Id="rId3" Type="http://schemas.openxmlformats.org/officeDocument/2006/relationships/slide" Target="slides/slide4.xml"/><Relationship Id="rId4" Type="http://schemas.openxmlformats.org/officeDocument/2006/relationships/slide" Target="slides/slide5.xml"/><Relationship Id="rId5" Type="http://schemas.openxmlformats.org/officeDocument/2006/relationships/slide" Target="slides/slide6.xml"/><Relationship Id="rId6" Type="http://schemas.openxmlformats.org/officeDocument/2006/relationships/slide" Target="slides/slide7.xml"/><Relationship Id="rId7" Type="http://schemas.openxmlformats.org/officeDocument/2006/relationships/slide" Target="slides/slide8.xml"/><Relationship Id="rId8" Type="http://schemas.openxmlformats.org/officeDocument/2006/relationships/slide" Target="slides/slide9.xml"/><Relationship Id="rId9" Type="http://schemas.openxmlformats.org/officeDocument/2006/relationships/slide" Target="slides/slide10.xml"/><Relationship Id="rId10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2538" y="0"/>
            <a:ext cx="29003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0025"/>
            <a:ext cx="290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2538" y="9090025"/>
            <a:ext cx="29003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379475-505C-DB42-8179-3DC1B731FFB1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892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Verdana" pitchFamily="34" charset="0"/>
                  <a:ea typeface="+mn-ea"/>
                </a:endParaRPr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>
              <a:latin typeface="Verdana" pitchFamily="34" charset="0"/>
              <a:ea typeface="+mn-ea"/>
            </a:endParaRP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2E269F-633D-7640-92C1-C9DB78AA0864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6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4D1B1-85A6-8246-8E03-BB399B754BA7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86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BA2F92-F588-F144-86BA-7A905BBC117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32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21DD7-C4A8-0C4A-8A30-BB87EFF723E8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53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316D56-1A22-AC40-9F4E-49EC6D9AC269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83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821A0-769A-9644-89E8-0287A38D3AC0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03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4EFF1-3DD8-8A4F-B6B5-5ED0FF7F65BB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93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9D427-9540-814A-B5BF-DE43CCD81E0D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53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C6E16-C4E1-364D-970F-E00E59E63245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29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E4B940-6878-8149-9A5D-CFEB4BEA385F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73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22798-542A-CA4F-AAC4-23BBF854196F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77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Verdana" pitchFamily="34" charset="0"/>
                <a:ea typeface="+mn-ea"/>
              </a:endParaRPr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E57DB4-7738-7843-91F7-9A9AD4C88F36}" type="slidenum">
              <a:rPr lang="pt-BR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33600"/>
            <a:ext cx="7467600" cy="3276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sz="8800">
                <a:latin typeface="Times New Roman" charset="0"/>
              </a:rPr>
              <a:t>Marketing</a:t>
            </a:r>
            <a:br>
              <a:rPr lang="pt-BR" sz="8800">
                <a:latin typeface="Times New Roman" charset="0"/>
              </a:rPr>
            </a:br>
            <a:r>
              <a:rPr lang="pt-BR" sz="4800">
                <a:latin typeface="Times New Roman" charset="0"/>
              </a:rPr>
              <a:t>Sistemas de Informação de Marketing (S.I.M.) e Pesquisa de Marketing</a:t>
            </a:r>
          </a:p>
        </p:txBody>
      </p:sp>
      <p:pic>
        <p:nvPicPr>
          <p:cNvPr id="3075" name="Picture 6" descr="PE0146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76200"/>
            <a:ext cx="15271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938463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  <p:transition xmlns:p14="http://schemas.microsoft.com/office/powerpoint/2010/main" spd="slow">
    <p:pull dir="r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9" descr="PE01460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81000" y="207963"/>
            <a:ext cx="8232775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ETAPAS DO PROCESSO DE PESQUISA DE MARKETING</a:t>
            </a:r>
          </a:p>
        </p:txBody>
      </p:sp>
      <p:sp>
        <p:nvSpPr>
          <p:cNvPr id="52249" name="Rectangle 25"/>
          <p:cNvSpPr>
            <a:spLocks noChangeArrowheads="1"/>
          </p:cNvSpPr>
          <p:nvPr/>
        </p:nvSpPr>
        <p:spPr bwMode="auto">
          <a:xfrm>
            <a:off x="457200" y="3352800"/>
            <a:ext cx="2057400" cy="1295400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2293" name="Rectangle 26"/>
          <p:cNvSpPr>
            <a:spLocks noChangeArrowheads="1"/>
          </p:cNvSpPr>
          <p:nvPr/>
        </p:nvSpPr>
        <p:spPr bwMode="auto">
          <a:xfrm>
            <a:off x="609600" y="3581400"/>
            <a:ext cx="175260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b="1">
                <a:latin typeface="Times New Roman" charset="0"/>
              </a:rPr>
              <a:t>Formular o problema</a:t>
            </a:r>
          </a:p>
        </p:txBody>
      </p:sp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2895600" y="2209800"/>
            <a:ext cx="2514600" cy="16764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2295" name="Rectangle 28"/>
          <p:cNvSpPr>
            <a:spLocks noChangeArrowheads="1"/>
          </p:cNvSpPr>
          <p:nvPr/>
        </p:nvSpPr>
        <p:spPr bwMode="auto">
          <a:xfrm>
            <a:off x="2971800" y="2286000"/>
            <a:ext cx="23622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latin typeface="Arial" charset="0"/>
              </a:rPr>
              <a:t>Quando alguém numa organização tem um problema que requeira informações</a:t>
            </a:r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6019800" y="1981200"/>
            <a:ext cx="2667000" cy="9144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2297" name="Rectangle 30"/>
          <p:cNvSpPr>
            <a:spLocks noChangeArrowheads="1"/>
          </p:cNvSpPr>
          <p:nvPr/>
        </p:nvSpPr>
        <p:spPr bwMode="auto">
          <a:xfrm>
            <a:off x="6477000" y="2105025"/>
            <a:ext cx="17526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latin typeface="Arial" charset="0"/>
              </a:rPr>
              <a:t>Descrever o problema</a:t>
            </a:r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019800" y="3276600"/>
            <a:ext cx="2667000" cy="990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2299" name="Rectangle 32"/>
          <p:cNvSpPr>
            <a:spLocks noChangeArrowheads="1"/>
          </p:cNvSpPr>
          <p:nvPr/>
        </p:nvSpPr>
        <p:spPr bwMode="auto">
          <a:xfrm>
            <a:off x="6172200" y="3352800"/>
            <a:ext cx="2362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Tipos de informações que poderiam ajudá-lo a resolver o problema</a:t>
            </a: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2971800" y="4572000"/>
            <a:ext cx="2438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2301" name="Rectangle 34"/>
          <p:cNvSpPr>
            <a:spLocks noChangeArrowheads="1"/>
          </p:cNvSpPr>
          <p:nvPr/>
        </p:nvSpPr>
        <p:spPr bwMode="auto">
          <a:xfrm>
            <a:off x="3352800" y="4724400"/>
            <a:ext cx="1752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PROBLEMA</a:t>
            </a:r>
          </a:p>
        </p:txBody>
      </p:sp>
      <p:sp>
        <p:nvSpPr>
          <p:cNvPr id="52259" name="Rectangle 35"/>
          <p:cNvSpPr>
            <a:spLocks noChangeArrowheads="1"/>
          </p:cNvSpPr>
          <p:nvPr/>
        </p:nvSpPr>
        <p:spPr bwMode="auto">
          <a:xfrm>
            <a:off x="2971800" y="5715000"/>
            <a:ext cx="2438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2303" name="Rectangle 36"/>
          <p:cNvSpPr>
            <a:spLocks noChangeArrowheads="1"/>
          </p:cNvSpPr>
          <p:nvPr/>
        </p:nvSpPr>
        <p:spPr bwMode="auto">
          <a:xfrm>
            <a:off x="3276600" y="5854700"/>
            <a:ext cx="1752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SINTOMA</a:t>
            </a:r>
          </a:p>
        </p:txBody>
      </p:sp>
      <p:sp>
        <p:nvSpPr>
          <p:cNvPr id="12304" name="Line 37"/>
          <p:cNvSpPr>
            <a:spLocks noChangeShapeType="1"/>
          </p:cNvSpPr>
          <p:nvPr/>
        </p:nvSpPr>
        <p:spPr bwMode="auto">
          <a:xfrm flipV="1">
            <a:off x="1371600" y="2895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5" name="Line 38"/>
          <p:cNvSpPr>
            <a:spLocks noChangeShapeType="1"/>
          </p:cNvSpPr>
          <p:nvPr/>
        </p:nvSpPr>
        <p:spPr bwMode="auto">
          <a:xfrm>
            <a:off x="1371600" y="28956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6" name="Line 39"/>
          <p:cNvSpPr>
            <a:spLocks noChangeShapeType="1"/>
          </p:cNvSpPr>
          <p:nvPr/>
        </p:nvSpPr>
        <p:spPr bwMode="auto">
          <a:xfrm>
            <a:off x="5410200" y="25146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7" name="Line 40"/>
          <p:cNvSpPr>
            <a:spLocks noChangeShapeType="1"/>
          </p:cNvSpPr>
          <p:nvPr/>
        </p:nvSpPr>
        <p:spPr bwMode="auto">
          <a:xfrm>
            <a:off x="7391400" y="2895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8" name="Text Box 41"/>
          <p:cNvSpPr txBox="1">
            <a:spLocks noChangeArrowheads="1"/>
          </p:cNvSpPr>
          <p:nvPr/>
        </p:nvSpPr>
        <p:spPr bwMode="auto">
          <a:xfrm>
            <a:off x="6234113" y="4586288"/>
            <a:ext cx="23701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000" b="1">
                <a:latin typeface="Times New Roman" charset="0"/>
              </a:rPr>
              <a:t>Situação que requer</a:t>
            </a:r>
          </a:p>
          <a:p>
            <a:pPr eaLnBrk="1" hangingPunct="1"/>
            <a:r>
              <a:rPr lang="pt-BR" sz="2000" b="1">
                <a:latin typeface="Times New Roman" charset="0"/>
              </a:rPr>
              <a:t>algum tipo de ação.</a:t>
            </a:r>
          </a:p>
        </p:txBody>
      </p:sp>
      <p:sp>
        <p:nvSpPr>
          <p:cNvPr id="12309" name="Text Box 42"/>
          <p:cNvSpPr txBox="1">
            <a:spLocks noChangeArrowheads="1"/>
          </p:cNvSpPr>
          <p:nvPr/>
        </p:nvSpPr>
        <p:spPr bwMode="auto">
          <a:xfrm>
            <a:off x="6235700" y="5702300"/>
            <a:ext cx="23749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000" b="1">
                <a:latin typeface="Times New Roman" charset="0"/>
              </a:rPr>
              <a:t>Evidência de que</a:t>
            </a:r>
          </a:p>
          <a:p>
            <a:pPr eaLnBrk="1" hangingPunct="1"/>
            <a:r>
              <a:rPr lang="pt-BR" sz="2000" b="1">
                <a:latin typeface="Times New Roman" charset="0"/>
              </a:rPr>
              <a:t>existe um problema.</a:t>
            </a:r>
          </a:p>
        </p:txBody>
      </p:sp>
      <p:sp>
        <p:nvSpPr>
          <p:cNvPr id="52269" name="Text Box 45"/>
          <p:cNvSpPr txBox="1">
            <a:spLocks noChangeArrowheads="1"/>
          </p:cNvSpPr>
          <p:nvPr/>
        </p:nvSpPr>
        <p:spPr bwMode="auto">
          <a:xfrm>
            <a:off x="381000" y="2773363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2270" name="AutoShape 46"/>
          <p:cNvSpPr>
            <a:spLocks noChangeArrowheads="1"/>
          </p:cNvSpPr>
          <p:nvPr/>
        </p:nvSpPr>
        <p:spPr bwMode="auto">
          <a:xfrm>
            <a:off x="5562600" y="48006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6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52271" name="AutoShape 47"/>
          <p:cNvSpPr>
            <a:spLocks noChangeArrowheads="1"/>
          </p:cNvSpPr>
          <p:nvPr/>
        </p:nvSpPr>
        <p:spPr bwMode="auto">
          <a:xfrm>
            <a:off x="5562600" y="58674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6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2313" name="Text Box 48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8" descr="PE01460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1000" y="207963"/>
            <a:ext cx="8232775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ETAPAS DO PROCESSO DE PESQUISA DE MARKETING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457200" y="3352800"/>
            <a:ext cx="2057400" cy="1295400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92138" y="3505200"/>
            <a:ext cx="1752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b="1">
                <a:latin typeface="Times New Roman" charset="0"/>
              </a:rPr>
              <a:t>Desenhar um projeto de pesquisa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3581400" y="2209800"/>
            <a:ext cx="2209800" cy="1143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3657600" y="2438400"/>
            <a:ext cx="2133600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pt-BR" sz="1600" b="1" i="1">
                <a:latin typeface="Arial" charset="0"/>
              </a:rPr>
              <a:t>Pesquisa</a:t>
            </a:r>
            <a:r>
              <a:rPr lang="pt-BR" sz="1600" b="1">
                <a:latin typeface="Arial" charset="0"/>
              </a:rPr>
              <a:t> </a:t>
            </a:r>
            <a:r>
              <a:rPr lang="pt-BR" sz="1800" b="1" u="sng">
                <a:latin typeface="Arial" charset="0"/>
              </a:rPr>
              <a:t>EXPLORATÓRIA</a:t>
            </a: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3581400" y="3581400"/>
            <a:ext cx="2209800" cy="12192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3321" name="Rectangle 11"/>
          <p:cNvSpPr>
            <a:spLocks noChangeArrowheads="1"/>
          </p:cNvSpPr>
          <p:nvPr/>
        </p:nvSpPr>
        <p:spPr bwMode="auto">
          <a:xfrm>
            <a:off x="3810000" y="3797300"/>
            <a:ext cx="1752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pt-BR" sz="1600" b="1" i="1">
                <a:latin typeface="Arial" charset="0"/>
              </a:rPr>
              <a:t>Pesquisa</a:t>
            </a:r>
            <a:r>
              <a:rPr lang="pt-BR" sz="1600" b="1">
                <a:latin typeface="Arial" charset="0"/>
              </a:rPr>
              <a:t> </a:t>
            </a:r>
            <a:r>
              <a:rPr lang="pt-BR" sz="2000" b="1" u="sng">
                <a:latin typeface="Arial" charset="0"/>
              </a:rPr>
              <a:t>DESCRITIVA</a:t>
            </a: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3581400" y="5029200"/>
            <a:ext cx="2209800" cy="1143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3810000" y="5245100"/>
            <a:ext cx="1752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pt-BR" sz="1600" b="1" i="1">
                <a:latin typeface="Arial" charset="0"/>
              </a:rPr>
              <a:t>Pesquisa </a:t>
            </a:r>
            <a:r>
              <a:rPr lang="pt-BR" sz="2000" b="1" u="sng">
                <a:latin typeface="Arial" charset="0"/>
              </a:rPr>
              <a:t>CAUSAL</a:t>
            </a: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6172200" y="2209800"/>
            <a:ext cx="2590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Pesquisa que procura descobrir idéias e percepções e gerar hipóteses.</a:t>
            </a:r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6172200" y="3581400"/>
            <a:ext cx="25908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Pesquisa que estuda com que freqüência algo ocorre ou que relação existe entre as duas variáveis.</a:t>
            </a:r>
          </a:p>
        </p:txBody>
      </p:sp>
      <p:sp>
        <p:nvSpPr>
          <p:cNvPr id="13326" name="Rectangle 17"/>
          <p:cNvSpPr>
            <a:spLocks noChangeArrowheads="1"/>
          </p:cNvSpPr>
          <p:nvPr/>
        </p:nvSpPr>
        <p:spPr bwMode="auto">
          <a:xfrm>
            <a:off x="6172200" y="5187950"/>
            <a:ext cx="2590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Pesquisa que procura esclarecer relações do tipo causa-efeito.</a:t>
            </a:r>
          </a:p>
        </p:txBody>
      </p:sp>
      <p:sp>
        <p:nvSpPr>
          <p:cNvPr id="13327" name="Line 18"/>
          <p:cNvSpPr>
            <a:spLocks noChangeShapeType="1"/>
          </p:cNvSpPr>
          <p:nvPr/>
        </p:nvSpPr>
        <p:spPr bwMode="auto">
          <a:xfrm>
            <a:off x="2514600" y="4114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8" name="Line 19"/>
          <p:cNvSpPr>
            <a:spLocks noChangeShapeType="1"/>
          </p:cNvSpPr>
          <p:nvPr/>
        </p:nvSpPr>
        <p:spPr bwMode="auto">
          <a:xfrm>
            <a:off x="2971800" y="28194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9" name="Line 20"/>
          <p:cNvSpPr>
            <a:spLocks noChangeShapeType="1"/>
          </p:cNvSpPr>
          <p:nvPr/>
        </p:nvSpPr>
        <p:spPr bwMode="auto">
          <a:xfrm>
            <a:off x="2971800" y="2819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0" name="Line 21"/>
          <p:cNvSpPr>
            <a:spLocks noChangeShapeType="1"/>
          </p:cNvSpPr>
          <p:nvPr/>
        </p:nvSpPr>
        <p:spPr bwMode="auto">
          <a:xfrm>
            <a:off x="2971800" y="4114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1" name="Line 22"/>
          <p:cNvSpPr>
            <a:spLocks noChangeShapeType="1"/>
          </p:cNvSpPr>
          <p:nvPr/>
        </p:nvSpPr>
        <p:spPr bwMode="auto">
          <a:xfrm>
            <a:off x="2971800" y="5486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2" name="Line 23"/>
          <p:cNvSpPr>
            <a:spLocks noChangeShapeType="1"/>
          </p:cNvSpPr>
          <p:nvPr/>
        </p:nvSpPr>
        <p:spPr bwMode="auto">
          <a:xfrm>
            <a:off x="5791200" y="2819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3" name="Line 24"/>
          <p:cNvSpPr>
            <a:spLocks noChangeShapeType="1"/>
          </p:cNvSpPr>
          <p:nvPr/>
        </p:nvSpPr>
        <p:spPr bwMode="auto">
          <a:xfrm>
            <a:off x="5791200" y="5562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4" name="Line 25"/>
          <p:cNvSpPr>
            <a:spLocks noChangeShapeType="1"/>
          </p:cNvSpPr>
          <p:nvPr/>
        </p:nvSpPr>
        <p:spPr bwMode="auto">
          <a:xfrm>
            <a:off x="5791200" y="4191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381000" y="2773363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3336" name="Text Box 27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7" descr="PE01460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000" y="207963"/>
            <a:ext cx="8232775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ETAPAS DO PROCESSO DE PESQUISA DE MARKETING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57200" y="2667000"/>
            <a:ext cx="2057400" cy="1295400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09600" y="2971800"/>
            <a:ext cx="175260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b="1">
                <a:latin typeface="Times New Roman" charset="0"/>
              </a:rPr>
              <a:t>Coletar os dados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81000" y="2087563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6324600" y="1981200"/>
            <a:ext cx="2057400" cy="685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477000" y="2060575"/>
            <a:ext cx="17526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Dados primários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3581400" y="1981200"/>
            <a:ext cx="2057400" cy="685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733800" y="2060575"/>
            <a:ext cx="17526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Dados secundários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5791200" y="2133600"/>
            <a:ext cx="457200" cy="381000"/>
          </a:xfrm>
          <a:prstGeom prst="rightArrow">
            <a:avLst>
              <a:gd name="adj1" fmla="val 50000"/>
              <a:gd name="adj2" fmla="val 49583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3581400" y="2940050"/>
            <a:ext cx="2209800" cy="8064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3810000" y="3136900"/>
            <a:ext cx="1752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Observação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581400" y="3975100"/>
            <a:ext cx="2209800" cy="8064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581400" y="4171950"/>
            <a:ext cx="22098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Levantamentos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6172200" y="2895600"/>
            <a:ext cx="2819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Coleta de dados pelo registro de ações de clientes ou acontecimentos no mercado.</a:t>
            </a: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2514600" y="3340100"/>
            <a:ext cx="1066800" cy="12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2971800" y="44005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5791200" y="33655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5791200" y="440055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2971800" y="2438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2971800" y="24384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6172200" y="4127500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Coleta de dados por meio de um questionário.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457200" y="5257800"/>
            <a:ext cx="23622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609600" y="5292725"/>
            <a:ext cx="21336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Abordagem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Levantamento pessoal em que o entrevistador aborda a pessoa e pede sua participação.</a:t>
            </a:r>
          </a:p>
        </p:txBody>
      </p: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3200400" y="5257800"/>
            <a:ext cx="28956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3200400" y="5292725"/>
            <a:ext cx="28194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Discussão em grupo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Entrevista pessoal conduzida com um pequeno número de indivíduos e baseada na discussão do grupo sobre perguntas abertas.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6477000" y="5257800"/>
            <a:ext cx="23622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6629400" y="5292725"/>
            <a:ext cx="21336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Entrevista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Levantamento pessoal em que o entrevistador pesquisa as pessoas em seus próprios lares.</a:t>
            </a: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4724400" y="4800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7" name="Line 32"/>
          <p:cNvSpPr>
            <a:spLocks noChangeShapeType="1"/>
          </p:cNvSpPr>
          <p:nvPr/>
        </p:nvSpPr>
        <p:spPr bwMode="auto">
          <a:xfrm>
            <a:off x="7696200" y="5029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8" name="Line 33"/>
          <p:cNvSpPr>
            <a:spLocks noChangeShapeType="1"/>
          </p:cNvSpPr>
          <p:nvPr/>
        </p:nvSpPr>
        <p:spPr bwMode="auto">
          <a:xfrm>
            <a:off x="1600200" y="5029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9" name="Line 34"/>
          <p:cNvSpPr>
            <a:spLocks noChangeShapeType="1"/>
          </p:cNvSpPr>
          <p:nvPr/>
        </p:nvSpPr>
        <p:spPr bwMode="auto">
          <a:xfrm>
            <a:off x="1600200" y="5029200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0" name="Text Box 36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0" descr="PE01460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000" y="207963"/>
            <a:ext cx="8232775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ETAPAS DO PROCESSO DE PESQUISA DE MARKETING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57200" y="3352800"/>
            <a:ext cx="2057400" cy="1295400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31825" y="3530600"/>
            <a:ext cx="1752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b="1">
                <a:latin typeface="Times New Roman" charset="0"/>
              </a:rPr>
              <a:t>Analisar e interpretar os dados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81000" y="2773363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5367" name="Line 12"/>
          <p:cNvSpPr>
            <a:spLocks noChangeShapeType="1"/>
          </p:cNvSpPr>
          <p:nvPr/>
        </p:nvSpPr>
        <p:spPr bwMode="auto">
          <a:xfrm>
            <a:off x="2971800" y="2743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3581400" y="2022475"/>
            <a:ext cx="2362200" cy="1482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3657600" y="2286000"/>
            <a:ext cx="21336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Codificação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Atribuição de símbolos numéricos aos dados coletados.</a:t>
            </a:r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6324600" y="2057400"/>
            <a:ext cx="2362200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5371" name="Rectangle 16"/>
          <p:cNvSpPr>
            <a:spLocks noChangeArrowheads="1"/>
          </p:cNvSpPr>
          <p:nvPr/>
        </p:nvSpPr>
        <p:spPr bwMode="auto">
          <a:xfrm>
            <a:off x="6477000" y="2122488"/>
            <a:ext cx="2133600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Tabulação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Contagem do número de casos que se encaixam em cada categoria ou combinação de categorias de respostas.</a:t>
            </a:r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3581400" y="4156075"/>
            <a:ext cx="5181600" cy="9493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5373" name="Rectangle 18"/>
          <p:cNvSpPr>
            <a:spLocks noChangeArrowheads="1"/>
          </p:cNvSpPr>
          <p:nvPr/>
        </p:nvSpPr>
        <p:spPr bwMode="auto">
          <a:xfrm>
            <a:off x="3810000" y="4265613"/>
            <a:ext cx="47244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Análise estatística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Pode ser básica (média de respostas a uma pergunta) ou incluir uma variedade de técnicas mais sofisticadas.</a:t>
            </a:r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3581400" y="5562600"/>
            <a:ext cx="51816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5375" name="Rectangle 20"/>
          <p:cNvSpPr>
            <a:spLocks noChangeArrowheads="1"/>
          </p:cNvSpPr>
          <p:nvPr/>
        </p:nvSpPr>
        <p:spPr bwMode="auto">
          <a:xfrm>
            <a:off x="3810000" y="5638800"/>
            <a:ext cx="472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Interpretação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Avaliar o significado dos dados (</a:t>
            </a:r>
            <a:r>
              <a:rPr lang="pt-BR" sz="1300" i="1">
                <a:latin typeface="Arial" charset="0"/>
              </a:rPr>
              <a:t>insights</a:t>
            </a:r>
            <a:r>
              <a:rPr lang="pt-BR" sz="1300">
                <a:latin typeface="Arial" charset="0"/>
              </a:rPr>
              <a:t> sobre o problema) e lógica das respostas.</a:t>
            </a:r>
          </a:p>
        </p:txBody>
      </p:sp>
      <p:sp>
        <p:nvSpPr>
          <p:cNvPr id="15376" name="Line 21"/>
          <p:cNvSpPr>
            <a:spLocks noChangeShapeType="1"/>
          </p:cNvSpPr>
          <p:nvPr/>
        </p:nvSpPr>
        <p:spPr bwMode="auto">
          <a:xfrm>
            <a:off x="2514600" y="4038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7" name="Line 22"/>
          <p:cNvSpPr>
            <a:spLocks noChangeShapeType="1"/>
          </p:cNvSpPr>
          <p:nvPr/>
        </p:nvSpPr>
        <p:spPr bwMode="auto">
          <a:xfrm>
            <a:off x="2971800" y="27432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8" name="Line 24"/>
          <p:cNvSpPr>
            <a:spLocks noChangeShapeType="1"/>
          </p:cNvSpPr>
          <p:nvPr/>
        </p:nvSpPr>
        <p:spPr bwMode="auto">
          <a:xfrm flipH="1">
            <a:off x="6096000" y="38100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9" name="Line 25"/>
          <p:cNvSpPr>
            <a:spLocks noChangeShapeType="1"/>
          </p:cNvSpPr>
          <p:nvPr/>
        </p:nvSpPr>
        <p:spPr bwMode="auto">
          <a:xfrm>
            <a:off x="6096000" y="3810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0" name="Line 26"/>
          <p:cNvSpPr>
            <a:spLocks noChangeShapeType="1"/>
          </p:cNvSpPr>
          <p:nvPr/>
        </p:nvSpPr>
        <p:spPr bwMode="auto">
          <a:xfrm>
            <a:off x="6096000" y="5105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1" name="Line 23"/>
          <p:cNvSpPr>
            <a:spLocks noChangeShapeType="1"/>
          </p:cNvSpPr>
          <p:nvPr/>
        </p:nvSpPr>
        <p:spPr bwMode="auto">
          <a:xfrm>
            <a:off x="7543800" y="3505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2" name="Line 28"/>
          <p:cNvSpPr>
            <a:spLocks noChangeShapeType="1"/>
          </p:cNvSpPr>
          <p:nvPr/>
        </p:nvSpPr>
        <p:spPr bwMode="auto">
          <a:xfrm>
            <a:off x="59436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3" name="Text Box 29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0" descr="PE01460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000" y="207963"/>
            <a:ext cx="8232775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ETAPAS DO PROCESSO DE PESQUISA DE MARKETING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457200" y="3352800"/>
            <a:ext cx="2057400" cy="1295400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31825" y="3530600"/>
            <a:ext cx="1752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b="1">
                <a:latin typeface="Times New Roman" charset="0"/>
              </a:rPr>
              <a:t>Preparar o relatório de pesquisa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81000" y="2773363"/>
            <a:ext cx="47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200400" y="1936750"/>
            <a:ext cx="2209800" cy="8064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429000" y="2133600"/>
            <a:ext cx="1752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Objetivos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3200400" y="3155950"/>
            <a:ext cx="2209800" cy="8064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200400" y="3352800"/>
            <a:ext cx="22098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Resultados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791200" y="1905000"/>
            <a:ext cx="31242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Resumo conciso do que a pesquisa pretendia realizar. Deve incluir a metodologia e suas limitações.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5410200" y="23749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5410200" y="361315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5791200" y="3155950"/>
            <a:ext cx="3124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Resultados da pesquisa, na forma de dados já tabulados e organizados em tabelas.</a:t>
            </a:r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3200400" y="4419600"/>
            <a:ext cx="2209800" cy="8064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429000" y="4619625"/>
            <a:ext cx="1752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Conclusão</a:t>
            </a:r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3200400" y="5715000"/>
            <a:ext cx="2209800" cy="8064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3200400" y="5915025"/>
            <a:ext cx="22098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Apêndice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5791200" y="4267200"/>
            <a:ext cx="31242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Comentários sobre os resultados e seu significado em termos de tomada de decisões de marketing.</a:t>
            </a: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5410200" y="48133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5410200" y="60325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5791200" y="5638800"/>
            <a:ext cx="2743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800" b="1">
                <a:latin typeface="Times New Roman" charset="0"/>
              </a:rPr>
              <a:t>Informações estatísticas, formulários amostrais e afins etc.</a:t>
            </a: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2819400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514600" y="4038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819400" y="23622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4267200" y="2743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4267200" y="5257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4267200" y="3962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1905000" y="5410200"/>
            <a:ext cx="6934200" cy="10668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1905000" y="4343400"/>
            <a:ext cx="6934200" cy="10668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50204" name="Rectangle 28"/>
          <p:cNvSpPr>
            <a:spLocks noChangeArrowheads="1"/>
          </p:cNvSpPr>
          <p:nvPr/>
        </p:nvSpPr>
        <p:spPr bwMode="auto">
          <a:xfrm>
            <a:off x="1905000" y="3048000"/>
            <a:ext cx="6934200" cy="12954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50203" name="Rectangle 27"/>
          <p:cNvSpPr>
            <a:spLocks noChangeArrowheads="1"/>
          </p:cNvSpPr>
          <p:nvPr/>
        </p:nvSpPr>
        <p:spPr bwMode="auto">
          <a:xfrm>
            <a:off x="1905000" y="1905000"/>
            <a:ext cx="69342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534988" y="228600"/>
            <a:ext cx="822801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pt-BR" sz="3600" b="1">
                <a:solidFill>
                  <a:schemeClr val="tx2"/>
                </a:solidFill>
                <a:latin typeface="Arial" charset="0"/>
              </a:rPr>
              <a:t>ÁREAS DE PREOCUPAÇÃO ÉTICA EM PESQUISAS DE MARKETING - I</a:t>
            </a:r>
          </a:p>
        </p:txBody>
      </p:sp>
      <p:sp>
        <p:nvSpPr>
          <p:cNvPr id="17415" name="Rectangle 10"/>
          <p:cNvSpPr>
            <a:spLocks noChangeArrowheads="1"/>
          </p:cNvSpPr>
          <p:nvPr/>
        </p:nvSpPr>
        <p:spPr bwMode="auto">
          <a:xfrm>
            <a:off x="439738" y="1836738"/>
            <a:ext cx="1846262" cy="4640262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FFE5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446088" y="1411288"/>
            <a:ext cx="8393112" cy="533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455613" y="1450975"/>
            <a:ext cx="2212975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tabLst>
                <a:tab pos="1604963" algn="l"/>
                <a:tab pos="5140325" algn="l"/>
              </a:tabLst>
            </a:pPr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Área de Preocupação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490538" y="2087563"/>
            <a:ext cx="1660525" cy="674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defRPr/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n-ea"/>
              </a:rPr>
              <a:t>Preservar o anonimato do participante</a:t>
            </a:r>
            <a:endParaRPr lang="pt-BR" sz="16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  <a:ea typeface="+mn-ea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2322513" y="2057400"/>
            <a:ext cx="3354387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Manter os participantes da pesquisa anônimos, mesmo que o cliente queira usá-los para criar uma lista de mala direta</a:t>
            </a:r>
            <a:endParaRPr lang="pt-BR" sz="1700" i="1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5810250" y="2012950"/>
            <a:ext cx="3181350" cy="501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Este é um padrão básico de pesquisas éticas</a:t>
            </a:r>
            <a:endParaRPr lang="pt-BR" sz="1700" b="1" i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481013" y="3063875"/>
            <a:ext cx="1804987" cy="674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Expor os participantes a tensão mental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473075" y="4038600"/>
            <a:ext cx="1889125" cy="1065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Fazer aos participantes perguntas contra seus próprios interesses</a:t>
            </a:r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2354263" y="1495425"/>
            <a:ext cx="16367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Exemplo</a:t>
            </a: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5859463" y="1495425"/>
            <a:ext cx="24463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Padrões Éticos</a:t>
            </a:r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5770563" y="3048000"/>
            <a:ext cx="2916237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Quando a tensão for inevitável, o pesquisador deve conversar depois com os sujeitos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2324100" y="3049588"/>
            <a:ext cx="3390900" cy="1327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Chegar atrasado para uma entrevista marcada; conduzir experimentos em que os sujeitos fiquem constrangidos por sua falta de conhecimento sobre o tema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2324100" y="4419600"/>
            <a:ext cx="318135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Perguntar sobre a aceitabilidade de vários preços a fim de planejar um aumento de preços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5770563" y="4362450"/>
            <a:ext cx="318135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Tais questões tendem a colocar os padrões éticos em conflito com padrões técnicos para uma pesquisa acurada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481013" y="5427663"/>
            <a:ext cx="1728787" cy="820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Usar </a:t>
            </a:r>
          </a:p>
          <a:p>
            <a:pPr eaLnBrk="0" hangingPunct="0">
              <a:lnSpc>
                <a:spcPct val="3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equipamentos</a:t>
            </a:r>
          </a:p>
          <a:p>
            <a:pPr eaLnBrk="0" hangingPunct="0">
              <a:lnSpc>
                <a:spcPct val="3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 técnicas </a:t>
            </a:r>
          </a:p>
          <a:p>
            <a:pPr eaLnBrk="0" hangingPunct="0">
              <a:lnSpc>
                <a:spcPct val="3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especiais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2324100" y="5410200"/>
            <a:ext cx="318135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Usar equipamentos para medir respostas fisiológicas a um produto ou mensagem promocional</a:t>
            </a: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5770563" y="5486400"/>
            <a:ext cx="3181350" cy="708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7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Tais equipamentos devem ter manutenção adequada para evitar ferimentos</a:t>
            </a:r>
          </a:p>
        </p:txBody>
      </p:sp>
      <p:sp>
        <p:nvSpPr>
          <p:cNvPr id="17432" name="Text Box 31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1905000" y="5105400"/>
            <a:ext cx="6934200" cy="1524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1905000" y="4419600"/>
            <a:ext cx="6934200" cy="6858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1905000" y="3200400"/>
            <a:ext cx="6934200" cy="12192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1905000" y="1905000"/>
            <a:ext cx="6934200" cy="12954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8438" name="Rectangle 10"/>
          <p:cNvSpPr>
            <a:spLocks noChangeArrowheads="1"/>
          </p:cNvSpPr>
          <p:nvPr/>
        </p:nvSpPr>
        <p:spPr bwMode="auto">
          <a:xfrm>
            <a:off x="439738" y="1951038"/>
            <a:ext cx="1998662" cy="4678362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FFE5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446088" y="1411288"/>
            <a:ext cx="8393112" cy="52387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455613" y="1447800"/>
            <a:ext cx="1968500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tabLst>
                <a:tab pos="1604963" algn="l"/>
                <a:tab pos="5140325" algn="l"/>
              </a:tabLst>
            </a:pPr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Área de Preocupação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90538" y="2058988"/>
            <a:ext cx="1871662" cy="106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Envolver os participantes em pesquisas sem o seu conhecimento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2481263" y="2041525"/>
            <a:ext cx="33861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Observar secretamente o comportamento de compradores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5619750" y="2006600"/>
            <a:ext cx="3181350" cy="111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 consentimento informado é um padrão ético básico, a menos que esteja envolvido um risco mínimo para os sujeitos e que a pesquisa não possa ser executada com consentimento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481013" y="3602038"/>
            <a:ext cx="1660525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Trapacear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481013" y="4592638"/>
            <a:ext cx="1660525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Usar coerção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2362200" y="1495425"/>
            <a:ext cx="16367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Exemplo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5637213" y="1495425"/>
            <a:ext cx="24463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Padrões Éticos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5619750" y="3225800"/>
            <a:ext cx="3181350" cy="111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 consentimento informado parcial é considerado ético apenas se houver um risco mínimo para os sujeitos e se a pesquisa não puder ser executada de outra maneira</a:t>
            </a: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2457450" y="3200400"/>
            <a:ext cx="3181350" cy="86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Mostrar aos sujeitos amostras de anúncios sem avisar que eles terão de passar por um teste de memorização depois</a:t>
            </a: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2479675" y="4419600"/>
            <a:ext cx="3311525" cy="674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Perturbar os consumidores solicitando repetidamente entrevistas por telefone</a:t>
            </a:r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5607050" y="4495800"/>
            <a:ext cx="3181350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 coerção é antiética e tende a distorcer os resultados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481013" y="5411788"/>
            <a:ext cx="1957387" cy="86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Privar os participantes de seu direito à autodeterminação</a:t>
            </a:r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2479675" y="5105400"/>
            <a:ext cx="3311525" cy="1455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Submeter os participantes a mudanças inesperadas, como num teste de sabor em que eles não conseguem identificar sua marca preferida e, subitamente, perdem a confiança em sua capacidade de julgamento</a:t>
            </a:r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5607050" y="5149850"/>
            <a:ext cx="3181350" cy="86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Os pesquisadores devem tentar restaurar os participantes a sua condição original quando isso acontecer</a:t>
            </a:r>
          </a:p>
        </p:txBody>
      </p:sp>
      <p:sp>
        <p:nvSpPr>
          <p:cNvPr id="18455" name="Rectangle 32"/>
          <p:cNvSpPr>
            <a:spLocks noChangeArrowheads="1"/>
          </p:cNvSpPr>
          <p:nvPr/>
        </p:nvSpPr>
        <p:spPr bwMode="auto">
          <a:xfrm>
            <a:off x="534988" y="228600"/>
            <a:ext cx="822801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pt-BR" sz="3600" b="1">
                <a:solidFill>
                  <a:schemeClr val="tx2"/>
                </a:solidFill>
                <a:latin typeface="Arial" charset="0"/>
              </a:rPr>
              <a:t>ÁREAS DE PREOCUPAÇÃO ÉTICA EM PESQUISAS DE MARKETING - II</a:t>
            </a:r>
          </a:p>
        </p:txBody>
      </p:sp>
      <p:sp>
        <p:nvSpPr>
          <p:cNvPr id="18456" name="Text Box 33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13" y="2625080"/>
            <a:ext cx="8110537" cy="2676128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sz="2400" dirty="0" smtClean="0"/>
              <a:t>Uma </a:t>
            </a:r>
            <a:r>
              <a:rPr lang="en-US" sz="2400" dirty="0" err="1"/>
              <a:t>vez</a:t>
            </a:r>
            <a:r>
              <a:rPr lang="en-US" sz="2400" dirty="0"/>
              <a:t> </a:t>
            </a:r>
            <a:r>
              <a:rPr lang="en-US" sz="2400" dirty="0" err="1"/>
              <a:t>definido</a:t>
            </a:r>
            <a:r>
              <a:rPr lang="en-US" sz="2400" dirty="0"/>
              <a:t> o </a:t>
            </a:r>
            <a:r>
              <a:rPr lang="en-US" sz="2400" dirty="0" err="1"/>
              <a:t>tema</a:t>
            </a:r>
            <a:r>
              <a:rPr lang="en-US" sz="2400" dirty="0"/>
              <a:t> da </a:t>
            </a:r>
            <a:r>
              <a:rPr lang="en-US" sz="2400" dirty="0" err="1"/>
              <a:t>pesquisa</a:t>
            </a:r>
            <a:r>
              <a:rPr lang="en-US" sz="2400" dirty="0"/>
              <a:t>, </a:t>
            </a:r>
            <a:r>
              <a:rPr lang="en-US" sz="2400" dirty="0" err="1"/>
              <a:t>deve</a:t>
            </a:r>
            <a:r>
              <a:rPr lang="en-US" sz="2400" dirty="0"/>
              <a:t>-se </a:t>
            </a:r>
            <a:r>
              <a:rPr lang="en-US" sz="2400" dirty="0" err="1"/>
              <a:t>escolher</a:t>
            </a:r>
            <a:r>
              <a:rPr lang="en-US" sz="2400" dirty="0"/>
              <a:t> entre </a:t>
            </a:r>
            <a:r>
              <a:rPr lang="en-US" sz="2400" dirty="0" err="1"/>
              <a:t>realizar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pesquisa</a:t>
            </a:r>
            <a:r>
              <a:rPr lang="en-US" sz="2400" dirty="0"/>
              <a:t> </a:t>
            </a:r>
            <a:r>
              <a:rPr lang="en-US" sz="2400" dirty="0" err="1"/>
              <a:t>qualitativa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quantitativa</a:t>
            </a:r>
            <a:r>
              <a:rPr lang="en-US" sz="2400" dirty="0"/>
              <a:t>. Uma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substitui</a:t>
            </a:r>
            <a:r>
              <a:rPr lang="en-US" sz="2400" dirty="0"/>
              <a:t> a </a:t>
            </a:r>
            <a:r>
              <a:rPr lang="en-US" sz="2400" dirty="0" err="1"/>
              <a:t>outra</a:t>
            </a:r>
            <a:r>
              <a:rPr lang="en-US" sz="2400" dirty="0"/>
              <a:t>: </a:t>
            </a:r>
            <a:r>
              <a:rPr lang="en-US" sz="2400" dirty="0" err="1"/>
              <a:t>elas</a:t>
            </a:r>
            <a:r>
              <a:rPr lang="en-US" sz="2400" dirty="0"/>
              <a:t> se </a:t>
            </a:r>
            <a:r>
              <a:rPr lang="en-US" sz="2400" dirty="0" err="1"/>
              <a:t>complementam</a:t>
            </a:r>
            <a:r>
              <a:rPr lang="en-US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81015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13" y="2697088"/>
            <a:ext cx="8110537" cy="2964160"/>
          </a:xfrm>
        </p:spPr>
        <p:txBody>
          <a:bodyPr/>
          <a:lstStyle/>
          <a:p>
            <a:pPr lvl="0"/>
            <a:r>
              <a:rPr lang="en-US" sz="2400" dirty="0"/>
              <a:t>As </a:t>
            </a:r>
            <a:r>
              <a:rPr lang="en-US" sz="2400" dirty="0" err="1"/>
              <a:t>pesquisas</a:t>
            </a:r>
            <a:r>
              <a:rPr lang="en-US" sz="2400" dirty="0"/>
              <a:t> </a:t>
            </a:r>
            <a:r>
              <a:rPr lang="en-US" sz="2400" dirty="0" err="1"/>
              <a:t>qualitativas</a:t>
            </a:r>
            <a:r>
              <a:rPr lang="en-US" sz="2400" dirty="0"/>
              <a:t> </a:t>
            </a:r>
            <a:r>
              <a:rPr lang="en-US" sz="2400" dirty="0" err="1"/>
              <a:t>têm</a:t>
            </a:r>
            <a:r>
              <a:rPr lang="en-US" sz="2400" dirty="0"/>
              <a:t> </a:t>
            </a:r>
            <a:r>
              <a:rPr lang="en-US" sz="2400" dirty="0" err="1"/>
              <a:t>caráter</a:t>
            </a:r>
            <a:r>
              <a:rPr lang="en-US" sz="2400" dirty="0"/>
              <a:t> </a:t>
            </a:r>
            <a:r>
              <a:rPr lang="en-US" sz="2400" dirty="0" err="1"/>
              <a:t>exploratório</a:t>
            </a:r>
            <a:r>
              <a:rPr lang="en-US" sz="2400" dirty="0"/>
              <a:t>: </a:t>
            </a:r>
            <a:r>
              <a:rPr lang="en-US" sz="2400" dirty="0" err="1"/>
              <a:t>estimulam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entrevistados</a:t>
            </a:r>
            <a:r>
              <a:rPr lang="en-US" sz="2400" dirty="0"/>
              <a:t> a </a:t>
            </a:r>
            <a:r>
              <a:rPr lang="en-US" sz="2400" dirty="0" err="1"/>
              <a:t>pensar</a:t>
            </a:r>
            <a:r>
              <a:rPr lang="en-US" sz="2400" dirty="0"/>
              <a:t> e </a:t>
            </a:r>
            <a:r>
              <a:rPr lang="en-US" sz="2400" dirty="0" err="1"/>
              <a:t>falar</a:t>
            </a:r>
            <a:r>
              <a:rPr lang="en-US" sz="2400" dirty="0"/>
              <a:t> </a:t>
            </a:r>
            <a:r>
              <a:rPr lang="en-US" sz="2400" dirty="0" err="1"/>
              <a:t>livremente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algum</a:t>
            </a:r>
            <a:r>
              <a:rPr lang="en-US" sz="2400" dirty="0"/>
              <a:t> </a:t>
            </a:r>
            <a:r>
              <a:rPr lang="en-US" sz="2400" dirty="0" err="1"/>
              <a:t>tema,objeto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conceito</a:t>
            </a:r>
            <a:r>
              <a:rPr lang="en-US" sz="2400" dirty="0"/>
              <a:t>. </a:t>
            </a:r>
            <a:r>
              <a:rPr lang="en-US" sz="2400" dirty="0" err="1"/>
              <a:t>Elas</a:t>
            </a:r>
            <a:r>
              <a:rPr lang="en-US" sz="2400" dirty="0"/>
              <a:t> </a:t>
            </a:r>
            <a:r>
              <a:rPr lang="en-US" sz="2400" dirty="0" err="1"/>
              <a:t>fazem</a:t>
            </a:r>
            <a:r>
              <a:rPr lang="en-US" sz="2400" dirty="0"/>
              <a:t> </a:t>
            </a:r>
            <a:r>
              <a:rPr lang="en-US" sz="2400" dirty="0" err="1"/>
              <a:t>emergir</a:t>
            </a:r>
            <a:r>
              <a:rPr lang="en-US" sz="2400" dirty="0"/>
              <a:t> </a:t>
            </a:r>
            <a:r>
              <a:rPr lang="en-US" sz="2400" dirty="0" err="1"/>
              <a:t>aspectos</a:t>
            </a:r>
            <a:r>
              <a:rPr lang="en-US" sz="2400" dirty="0"/>
              <a:t> </a:t>
            </a:r>
            <a:r>
              <a:rPr lang="en-US" sz="2400" dirty="0" err="1"/>
              <a:t>subjetivos</a:t>
            </a:r>
            <a:r>
              <a:rPr lang="en-US" sz="2400" dirty="0"/>
              <a:t>, </a:t>
            </a:r>
            <a:r>
              <a:rPr lang="en-US" sz="2400" dirty="0" err="1"/>
              <a:t>atingem</a:t>
            </a:r>
            <a:r>
              <a:rPr lang="en-US" sz="2400" dirty="0"/>
              <a:t> </a:t>
            </a:r>
            <a:r>
              <a:rPr lang="en-US" sz="2400" dirty="0" err="1"/>
              <a:t>motivações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explícitas</a:t>
            </a:r>
            <a:r>
              <a:rPr lang="en-US" sz="2400" dirty="0"/>
              <a:t>,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mesmo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conscientes,de</a:t>
            </a:r>
            <a:r>
              <a:rPr lang="en-US" sz="2400" dirty="0"/>
              <a:t> forma </a:t>
            </a:r>
            <a:r>
              <a:rPr lang="en-US" sz="2400" dirty="0" err="1"/>
              <a:t>espontânea</a:t>
            </a:r>
            <a:r>
              <a:rPr lang="en-US" sz="2400" dirty="0"/>
              <a:t>.</a:t>
            </a:r>
            <a:endParaRPr lang="pt-BR" sz="24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60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3" y="2193032"/>
            <a:ext cx="8483798" cy="4332312"/>
          </a:xfrm>
        </p:spPr>
        <p:txBody>
          <a:bodyPr/>
          <a:lstStyle/>
          <a:p>
            <a:pPr lvl="0"/>
            <a:r>
              <a:rPr lang="en-US" sz="2400" dirty="0"/>
              <a:t>As </a:t>
            </a:r>
            <a:r>
              <a:rPr lang="en-US" sz="2400" dirty="0" err="1"/>
              <a:t>pesquisas</a:t>
            </a:r>
            <a:r>
              <a:rPr lang="en-US" sz="2400" dirty="0"/>
              <a:t> </a:t>
            </a:r>
            <a:r>
              <a:rPr lang="en-US" sz="2400" dirty="0" err="1"/>
              <a:t>quantitativas</a:t>
            </a:r>
            <a:r>
              <a:rPr lang="en-US" sz="2400" dirty="0"/>
              <a:t>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adequadas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apurar</a:t>
            </a:r>
            <a:r>
              <a:rPr lang="en-US" sz="2400" dirty="0"/>
              <a:t> </a:t>
            </a:r>
            <a:r>
              <a:rPr lang="en-US" sz="2400" dirty="0" err="1"/>
              <a:t>opiniões</a:t>
            </a:r>
            <a:r>
              <a:rPr lang="en-US" sz="2400" dirty="0"/>
              <a:t> e </a:t>
            </a:r>
            <a:r>
              <a:rPr lang="en-US" sz="2400" dirty="0" err="1"/>
              <a:t>atitudes</a:t>
            </a:r>
            <a:r>
              <a:rPr lang="en-US" sz="2400" dirty="0"/>
              <a:t> </a:t>
            </a:r>
            <a:r>
              <a:rPr lang="en-US" sz="2400" dirty="0" err="1"/>
              <a:t>explícitas</a:t>
            </a:r>
            <a:r>
              <a:rPr lang="en-US" sz="2400" dirty="0"/>
              <a:t> e </a:t>
            </a:r>
            <a:r>
              <a:rPr lang="en-US" sz="2400" dirty="0" err="1"/>
              <a:t>conscientes</a:t>
            </a:r>
            <a:r>
              <a:rPr lang="en-US" sz="2400" dirty="0"/>
              <a:t> dos </a:t>
            </a:r>
            <a:r>
              <a:rPr lang="en-US" sz="2400" dirty="0" err="1"/>
              <a:t>entrevistados</a:t>
            </a:r>
            <a:r>
              <a:rPr lang="en-US" sz="2400" dirty="0"/>
              <a:t>, </a:t>
            </a:r>
            <a:r>
              <a:rPr lang="en-US" sz="2400" dirty="0" err="1"/>
              <a:t>pois</a:t>
            </a:r>
            <a:r>
              <a:rPr lang="en-US" sz="2400" dirty="0"/>
              <a:t> </a:t>
            </a:r>
            <a:r>
              <a:rPr lang="en-US" sz="2400" dirty="0" err="1"/>
              <a:t>utilizam</a:t>
            </a:r>
            <a:r>
              <a:rPr lang="en-US" sz="2400" dirty="0"/>
              <a:t> </a:t>
            </a:r>
            <a:r>
              <a:rPr lang="en-US" sz="2400" dirty="0" err="1"/>
              <a:t>instrumentos</a:t>
            </a:r>
            <a:r>
              <a:rPr lang="en-US" sz="2400" dirty="0"/>
              <a:t> </a:t>
            </a:r>
            <a:r>
              <a:rPr lang="en-US" sz="2400" dirty="0" err="1"/>
              <a:t>padronizados</a:t>
            </a:r>
            <a:r>
              <a:rPr lang="en-US" sz="2400" dirty="0"/>
              <a:t> (</a:t>
            </a:r>
            <a:r>
              <a:rPr lang="en-US" sz="2400" dirty="0" err="1"/>
              <a:t>questionários</a:t>
            </a:r>
            <a:r>
              <a:rPr lang="en-US" sz="2400" dirty="0"/>
              <a:t>). São </a:t>
            </a:r>
            <a:r>
              <a:rPr lang="en-US" sz="2400" dirty="0" err="1"/>
              <a:t>utilizados</a:t>
            </a:r>
            <a:r>
              <a:rPr lang="en-US" sz="2400" dirty="0"/>
              <a:t> </a:t>
            </a:r>
            <a:r>
              <a:rPr lang="en-US" sz="2400" dirty="0" err="1"/>
              <a:t>quando</a:t>
            </a:r>
            <a:r>
              <a:rPr lang="en-US" sz="2400" dirty="0"/>
              <a:t> se </a:t>
            </a:r>
            <a:r>
              <a:rPr lang="en-US" sz="2400" dirty="0" err="1"/>
              <a:t>sabe</a:t>
            </a:r>
            <a:r>
              <a:rPr lang="en-US" sz="2400" dirty="0"/>
              <a:t> </a:t>
            </a:r>
            <a:r>
              <a:rPr lang="en-US" sz="2400" dirty="0" err="1"/>
              <a:t>exatamente</a:t>
            </a:r>
            <a:r>
              <a:rPr lang="en-US" sz="2400" dirty="0"/>
              <a:t> 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deveser</a:t>
            </a:r>
            <a:r>
              <a:rPr lang="en-US" sz="2400" dirty="0"/>
              <a:t> </a:t>
            </a:r>
            <a:r>
              <a:rPr lang="en-US" sz="2400" dirty="0" err="1"/>
              <a:t>perguntado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atingir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objetivos</a:t>
            </a:r>
            <a:r>
              <a:rPr lang="en-US" sz="2400" dirty="0"/>
              <a:t> da </a:t>
            </a:r>
            <a:r>
              <a:rPr lang="en-US" sz="2400" dirty="0" err="1"/>
              <a:t>pesquisa</a:t>
            </a:r>
            <a:r>
              <a:rPr lang="en-US" sz="2400" dirty="0"/>
              <a:t>. </a:t>
            </a:r>
            <a:r>
              <a:rPr lang="en-US" sz="2400" dirty="0" err="1"/>
              <a:t>Permitem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se </a:t>
            </a:r>
            <a:r>
              <a:rPr lang="en-US" sz="2400" dirty="0" err="1"/>
              <a:t>realizem</a:t>
            </a:r>
            <a:r>
              <a:rPr lang="en-US" sz="2400" dirty="0"/>
              <a:t> </a:t>
            </a:r>
            <a:r>
              <a:rPr lang="en-US" sz="2400" dirty="0" err="1"/>
              <a:t>projções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a </a:t>
            </a:r>
            <a:r>
              <a:rPr lang="en-US" sz="2400" dirty="0" err="1"/>
              <a:t>população</a:t>
            </a:r>
            <a:r>
              <a:rPr lang="en-US" sz="2400" dirty="0"/>
              <a:t> </a:t>
            </a:r>
            <a:r>
              <a:rPr lang="en-US" sz="2400" dirty="0" err="1"/>
              <a:t>representada</a:t>
            </a:r>
            <a:r>
              <a:rPr lang="en-US" sz="2400" dirty="0"/>
              <a:t>. </a:t>
            </a:r>
            <a:r>
              <a:rPr lang="en-US" sz="2400" dirty="0" err="1"/>
              <a:t>Elas</a:t>
            </a:r>
            <a:r>
              <a:rPr lang="en-US" sz="2400" dirty="0"/>
              <a:t> </a:t>
            </a:r>
            <a:r>
              <a:rPr lang="en-US" sz="2400" dirty="0" err="1"/>
              <a:t>testam</a:t>
            </a:r>
            <a:r>
              <a:rPr lang="en-US" sz="2400" dirty="0"/>
              <a:t>, de forma </a:t>
            </a:r>
            <a:r>
              <a:rPr lang="en-US" sz="2400" dirty="0" err="1"/>
              <a:t>precisa</a:t>
            </a:r>
            <a:r>
              <a:rPr lang="en-US" sz="2400" dirty="0"/>
              <a:t>, as </a:t>
            </a:r>
            <a:r>
              <a:rPr lang="en-US" sz="2400" dirty="0" err="1"/>
              <a:t>hipóteses</a:t>
            </a:r>
            <a:r>
              <a:rPr lang="en-US" sz="2400" dirty="0"/>
              <a:t> </a:t>
            </a:r>
            <a:r>
              <a:rPr lang="en-US" sz="2400" dirty="0" err="1"/>
              <a:t>levantadas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a </a:t>
            </a:r>
            <a:r>
              <a:rPr lang="en-US" sz="2400" dirty="0" err="1"/>
              <a:t>pesquisa</a:t>
            </a:r>
            <a:r>
              <a:rPr lang="en-US" sz="2400" dirty="0"/>
              <a:t> e </a:t>
            </a:r>
            <a:r>
              <a:rPr lang="en-US" sz="2400" dirty="0" err="1"/>
              <a:t>fornecem</a:t>
            </a:r>
            <a:r>
              <a:rPr lang="en-US" sz="2400" dirty="0"/>
              <a:t> </a:t>
            </a:r>
            <a:r>
              <a:rPr lang="en-US" sz="2400" dirty="0" err="1"/>
              <a:t>índices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podem</a:t>
            </a:r>
            <a:r>
              <a:rPr lang="en-US" sz="2400" dirty="0"/>
              <a:t> </a:t>
            </a:r>
            <a:r>
              <a:rPr lang="en-US" sz="2400" dirty="0" err="1"/>
              <a:t>ser</a:t>
            </a:r>
            <a:r>
              <a:rPr lang="en-US" sz="2400" dirty="0"/>
              <a:t> </a:t>
            </a:r>
            <a:r>
              <a:rPr lang="en-US" sz="2400" dirty="0" err="1"/>
              <a:t>comparados</a:t>
            </a:r>
            <a:r>
              <a:rPr lang="en-US" sz="2400" dirty="0"/>
              <a:t> com outros.</a:t>
            </a:r>
            <a:endParaRPr lang="pt-BR" sz="24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34" descr="PE0146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30670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028"/>
          <p:cNvSpPr>
            <a:spLocks noChangeArrowheads="1"/>
          </p:cNvSpPr>
          <p:nvPr/>
        </p:nvSpPr>
        <p:spPr bwMode="auto">
          <a:xfrm>
            <a:off x="457200" y="304800"/>
            <a:ext cx="7947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4200" b="1">
                <a:solidFill>
                  <a:schemeClr val="tx2"/>
                </a:solidFill>
                <a:latin typeface="Arial" charset="0"/>
              </a:rPr>
              <a:t>PESQUISA DE MARKETING</a:t>
            </a:r>
          </a:p>
        </p:txBody>
      </p:sp>
      <p:sp>
        <p:nvSpPr>
          <p:cNvPr id="4100" name="Rectangle 1029"/>
          <p:cNvSpPr>
            <a:spLocks noChangeArrowheads="1"/>
          </p:cNvSpPr>
          <p:nvPr/>
        </p:nvSpPr>
        <p:spPr bwMode="auto">
          <a:xfrm>
            <a:off x="2209800" y="1981200"/>
            <a:ext cx="640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r" eaLnBrk="0" hangingPunct="0"/>
            <a:r>
              <a:rPr lang="pt-BR" sz="4400" b="1" i="1">
                <a:solidFill>
                  <a:schemeClr val="tx2"/>
                </a:solidFill>
                <a:latin typeface="Arial" charset="0"/>
              </a:rPr>
              <a:t>Função que liga o consumidor, o cliente e o público ao profissional de marketing por meio</a:t>
            </a:r>
          </a:p>
          <a:p>
            <a:pPr algn="r" eaLnBrk="0" hangingPunct="0"/>
            <a:r>
              <a:rPr lang="pt-BR" sz="4400" b="1" i="1">
                <a:solidFill>
                  <a:schemeClr val="tx2"/>
                </a:solidFill>
                <a:latin typeface="Arial" charset="0"/>
              </a:rPr>
              <a:t>de informações.</a:t>
            </a:r>
          </a:p>
          <a:p>
            <a:pPr algn="r" eaLnBrk="0" hangingPunct="0"/>
            <a:endParaRPr lang="pt-BR" sz="900" b="1" i="1">
              <a:solidFill>
                <a:schemeClr val="tx2"/>
              </a:solidFill>
              <a:latin typeface="Arial" charset="0"/>
            </a:endParaRPr>
          </a:p>
          <a:p>
            <a:pPr algn="r" eaLnBrk="0" hangingPunct="0"/>
            <a:r>
              <a:rPr lang="pt-BR" sz="800" b="1" i="1">
                <a:solidFill>
                  <a:schemeClr val="tx2"/>
                </a:solidFill>
                <a:latin typeface="Arial" charset="0"/>
              </a:rPr>
              <a:t>Peter D. Bennet, org., Dictionary of Marketing Terms, 2a. Ed., Chicago, American Marketing Association, 1995, p. 169.</a:t>
            </a:r>
          </a:p>
          <a:p>
            <a:pPr algn="r" eaLnBrk="0" hangingPunct="0"/>
            <a:endParaRPr lang="pt-BR" sz="800" b="1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1" name="Text Box 1035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13" y="2337048"/>
            <a:ext cx="8110537" cy="3828256"/>
          </a:xfrm>
        </p:spPr>
        <p:txBody>
          <a:bodyPr/>
          <a:lstStyle/>
          <a:p>
            <a:r>
              <a:rPr lang="en-US" sz="2400" b="1" i="1" u="sng" dirty="0" err="1"/>
              <a:t>Amostra</a:t>
            </a:r>
            <a:r>
              <a:rPr lang="en-US" sz="2400" b="1" i="1" u="sng" dirty="0" smtClean="0"/>
              <a:t>:</a:t>
            </a:r>
          </a:p>
          <a:p>
            <a:pPr marL="0" indent="0">
              <a:buNone/>
            </a:pPr>
            <a:endParaRPr lang="pt-BR" sz="2400" dirty="0"/>
          </a:p>
          <a:p>
            <a:pPr lvl="0"/>
            <a:r>
              <a:rPr lang="en-US" sz="2400" b="1" dirty="0" err="1"/>
              <a:t>Qualitativa</a:t>
            </a:r>
            <a:r>
              <a:rPr lang="en-US" sz="2400" b="1" dirty="0"/>
              <a:t> </a:t>
            </a:r>
            <a:r>
              <a:rPr lang="en-US" sz="2400" dirty="0"/>
              <a:t>-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há</a:t>
            </a:r>
            <a:r>
              <a:rPr lang="en-US" sz="2400" dirty="0"/>
              <a:t> </a:t>
            </a:r>
            <a:r>
              <a:rPr lang="en-US" sz="2400" dirty="0" err="1"/>
              <a:t>preocupação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projetar</a:t>
            </a:r>
            <a:r>
              <a:rPr lang="en-US" sz="2400" dirty="0"/>
              <a:t> </a:t>
            </a:r>
            <a:r>
              <a:rPr lang="en-US" sz="2400" dirty="0" err="1"/>
              <a:t>resultados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a </a:t>
            </a:r>
            <a:r>
              <a:rPr lang="en-US" sz="2400" dirty="0" err="1"/>
              <a:t>população</a:t>
            </a:r>
            <a:r>
              <a:rPr lang="en-US" sz="2400" dirty="0"/>
              <a:t>. O </a:t>
            </a:r>
            <a:r>
              <a:rPr lang="en-US" sz="2400" dirty="0" err="1"/>
              <a:t>número</a:t>
            </a:r>
            <a:r>
              <a:rPr lang="en-US" sz="2400" dirty="0"/>
              <a:t> de </a:t>
            </a:r>
            <a:r>
              <a:rPr lang="en-US" sz="2400" dirty="0" err="1"/>
              <a:t>entrevistados</a:t>
            </a:r>
            <a:r>
              <a:rPr lang="en-US" sz="2400" dirty="0"/>
              <a:t> </a:t>
            </a:r>
            <a:r>
              <a:rPr lang="en-US" sz="2400" dirty="0" err="1"/>
              <a:t>geralmente</a:t>
            </a:r>
            <a:r>
              <a:rPr lang="en-US" sz="2400" dirty="0"/>
              <a:t> </a:t>
            </a:r>
            <a:r>
              <a:rPr lang="en-US" sz="2400" dirty="0" err="1"/>
              <a:t>é</a:t>
            </a:r>
            <a:r>
              <a:rPr lang="en-US" sz="2400" dirty="0"/>
              <a:t> </a:t>
            </a:r>
            <a:r>
              <a:rPr lang="en-US" sz="2400" dirty="0" err="1"/>
              <a:t>pequeno</a:t>
            </a:r>
            <a:r>
              <a:rPr lang="en-US" sz="2400" dirty="0"/>
              <a:t>.</a:t>
            </a:r>
            <a:endParaRPr lang="pt-BR" sz="2400" dirty="0"/>
          </a:p>
          <a:p>
            <a:pPr lvl="0"/>
            <a:r>
              <a:rPr lang="en-US" sz="2400" b="1" dirty="0" err="1"/>
              <a:t>Quantitativa</a:t>
            </a:r>
            <a:r>
              <a:rPr lang="en-US" sz="2400" dirty="0"/>
              <a:t> - </a:t>
            </a:r>
            <a:r>
              <a:rPr lang="en-US" sz="2400" dirty="0" err="1"/>
              <a:t>exige</a:t>
            </a:r>
            <a:r>
              <a:rPr lang="en-US" sz="2400" dirty="0"/>
              <a:t> um </a:t>
            </a:r>
            <a:r>
              <a:rPr lang="en-US" sz="2400" dirty="0" err="1"/>
              <a:t>número</a:t>
            </a:r>
            <a:r>
              <a:rPr lang="en-US" sz="2400" dirty="0"/>
              <a:t> </a:t>
            </a:r>
            <a:r>
              <a:rPr lang="en-US" sz="2400" dirty="0" err="1"/>
              <a:t>maior</a:t>
            </a:r>
            <a:r>
              <a:rPr lang="en-US" sz="2400" dirty="0"/>
              <a:t> de </a:t>
            </a:r>
            <a:r>
              <a:rPr lang="en-US" sz="2400" dirty="0" err="1"/>
              <a:t>entrevistados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garantir</a:t>
            </a:r>
            <a:r>
              <a:rPr lang="en-US" sz="2400" dirty="0"/>
              <a:t> </a:t>
            </a:r>
            <a:r>
              <a:rPr lang="en-US" sz="2400" dirty="0" err="1"/>
              <a:t>maior</a:t>
            </a:r>
            <a:r>
              <a:rPr lang="en-US" sz="2400" dirty="0"/>
              <a:t> </a:t>
            </a:r>
            <a:r>
              <a:rPr lang="en-US" sz="2400" dirty="0" err="1"/>
              <a:t>precisão</a:t>
            </a:r>
            <a:r>
              <a:rPr lang="en-US" sz="2400" dirty="0"/>
              <a:t>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resultados</a:t>
            </a:r>
            <a:r>
              <a:rPr lang="en-US" sz="2400" dirty="0"/>
              <a:t>,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serão</a:t>
            </a:r>
            <a:r>
              <a:rPr lang="en-US" sz="2400" dirty="0"/>
              <a:t> </a:t>
            </a:r>
            <a:r>
              <a:rPr lang="en-US" sz="2400" dirty="0" err="1"/>
              <a:t>projetados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a </a:t>
            </a:r>
            <a:r>
              <a:rPr lang="en-US" sz="2400" dirty="0" err="1"/>
              <a:t>população</a:t>
            </a:r>
            <a:r>
              <a:rPr lang="en-US" sz="2400" dirty="0"/>
              <a:t> </a:t>
            </a:r>
            <a:r>
              <a:rPr lang="en-US" sz="2400" dirty="0" err="1"/>
              <a:t>representada</a:t>
            </a:r>
            <a:r>
              <a:rPr lang="en-US" sz="2400" dirty="0" smtClean="0"/>
              <a:t>.</a:t>
            </a:r>
            <a:endParaRPr lang="pt-BR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206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13" y="2190328"/>
            <a:ext cx="8110537" cy="4191000"/>
          </a:xfrm>
        </p:spPr>
        <p:txBody>
          <a:bodyPr/>
          <a:lstStyle/>
          <a:p>
            <a:r>
              <a:rPr lang="en-US" sz="2400" b="1" i="1" u="sng" dirty="0" err="1"/>
              <a:t>Questionário</a:t>
            </a:r>
            <a:r>
              <a:rPr lang="en-US" sz="2400" b="1" i="1" u="sng" dirty="0"/>
              <a:t>:</a:t>
            </a:r>
            <a:endParaRPr lang="pt-BR" sz="2400" dirty="0"/>
          </a:p>
          <a:p>
            <a:pPr lvl="0"/>
            <a:r>
              <a:rPr lang="en-US" sz="2400" b="1" dirty="0" err="1"/>
              <a:t>Qualitativa</a:t>
            </a:r>
            <a:r>
              <a:rPr lang="en-US" sz="2400" dirty="0"/>
              <a:t> - </a:t>
            </a:r>
            <a:r>
              <a:rPr lang="en-US" sz="2400" dirty="0" err="1"/>
              <a:t>normalmente</a:t>
            </a:r>
            <a:r>
              <a:rPr lang="en-US" sz="2400" dirty="0"/>
              <a:t> as </a:t>
            </a:r>
            <a:r>
              <a:rPr lang="en-US" sz="2400" dirty="0" err="1"/>
              <a:t>informações</a:t>
            </a:r>
            <a:r>
              <a:rPr lang="en-US" sz="2400" dirty="0"/>
              <a:t>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coletadas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meio</a:t>
            </a:r>
            <a:r>
              <a:rPr lang="en-US" sz="2400" dirty="0"/>
              <a:t> de um </a:t>
            </a:r>
            <a:r>
              <a:rPr lang="en-US" sz="2400" dirty="0" err="1"/>
              <a:t>roteiro</a:t>
            </a:r>
            <a:r>
              <a:rPr lang="en-US" sz="2400" dirty="0"/>
              <a:t>. As </a:t>
            </a:r>
            <a:r>
              <a:rPr lang="en-US" sz="2400" dirty="0" err="1"/>
              <a:t>opininiões</a:t>
            </a:r>
            <a:r>
              <a:rPr lang="en-US" sz="2400" dirty="0"/>
              <a:t> dos </a:t>
            </a:r>
            <a:r>
              <a:rPr lang="en-US" sz="2400" dirty="0" err="1"/>
              <a:t>participantes</a:t>
            </a:r>
            <a:r>
              <a:rPr lang="en-US" sz="2400" dirty="0"/>
              <a:t>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gravadas</a:t>
            </a:r>
            <a:r>
              <a:rPr lang="en-US" sz="2400" dirty="0"/>
              <a:t> e </a:t>
            </a:r>
            <a:r>
              <a:rPr lang="en-US" sz="2400" dirty="0" err="1"/>
              <a:t>posteriormente</a:t>
            </a:r>
            <a:r>
              <a:rPr lang="en-US" sz="2400" dirty="0"/>
              <a:t> </a:t>
            </a:r>
            <a:r>
              <a:rPr lang="en-US" sz="2400" dirty="0" err="1"/>
              <a:t>analisadas</a:t>
            </a:r>
            <a:r>
              <a:rPr lang="en-US" sz="2400" dirty="0"/>
              <a:t>,</a:t>
            </a:r>
            <a:endParaRPr lang="pt-BR" sz="2400" dirty="0"/>
          </a:p>
          <a:p>
            <a:r>
              <a:rPr lang="en-US" sz="2400" b="1" dirty="0" err="1"/>
              <a:t>Quantitativas</a:t>
            </a:r>
            <a:r>
              <a:rPr lang="en-US" sz="2400" dirty="0"/>
              <a:t> - as </a:t>
            </a:r>
            <a:r>
              <a:rPr lang="en-US" sz="2400" dirty="0" err="1"/>
              <a:t>informações</a:t>
            </a:r>
            <a:r>
              <a:rPr lang="en-US" sz="2400" dirty="0"/>
              <a:t>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colhidas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meio</a:t>
            </a:r>
            <a:r>
              <a:rPr lang="en-US" sz="2400" dirty="0"/>
              <a:t> de um </a:t>
            </a:r>
            <a:r>
              <a:rPr lang="en-US" sz="2400" dirty="0" err="1"/>
              <a:t>questionario</a:t>
            </a:r>
            <a:r>
              <a:rPr lang="en-US" sz="2400" dirty="0"/>
              <a:t> </a:t>
            </a:r>
            <a:r>
              <a:rPr lang="en-US" sz="2400" dirty="0" err="1"/>
              <a:t>estruturado</a:t>
            </a:r>
            <a:r>
              <a:rPr lang="en-US" sz="2400" dirty="0"/>
              <a:t> com </a:t>
            </a:r>
            <a:r>
              <a:rPr lang="en-US" sz="2400" dirty="0" err="1"/>
              <a:t>perguntas</a:t>
            </a:r>
            <a:r>
              <a:rPr lang="en-US" sz="2400" dirty="0"/>
              <a:t> </a:t>
            </a:r>
            <a:r>
              <a:rPr lang="en-US" sz="2400" dirty="0" err="1"/>
              <a:t>claras</a:t>
            </a:r>
            <a:r>
              <a:rPr lang="en-US" sz="2400" dirty="0"/>
              <a:t> e </a:t>
            </a:r>
            <a:r>
              <a:rPr lang="en-US" sz="2400" dirty="0" err="1"/>
              <a:t>objetivas</a:t>
            </a:r>
            <a:r>
              <a:rPr lang="en-US" sz="2400" dirty="0"/>
              <a:t>. </a:t>
            </a:r>
            <a:r>
              <a:rPr lang="en-US" sz="2400" dirty="0" err="1"/>
              <a:t>Isto</a:t>
            </a:r>
            <a:r>
              <a:rPr lang="en-US" sz="2400" dirty="0"/>
              <a:t> </a:t>
            </a:r>
            <a:r>
              <a:rPr lang="en-US" sz="2400" dirty="0" err="1"/>
              <a:t>garante</a:t>
            </a:r>
            <a:r>
              <a:rPr lang="en-US" sz="2400" dirty="0"/>
              <a:t> a </a:t>
            </a:r>
            <a:r>
              <a:rPr lang="en-US" sz="2400" dirty="0" err="1"/>
              <a:t>uniformidade</a:t>
            </a:r>
            <a:r>
              <a:rPr lang="en-US" sz="2400" dirty="0"/>
              <a:t> de </a:t>
            </a:r>
            <a:r>
              <a:rPr lang="en-US" sz="2400" dirty="0" err="1"/>
              <a:t>entendimento</a:t>
            </a:r>
            <a:r>
              <a:rPr lang="en-US" sz="2400" dirty="0"/>
              <a:t> dos </a:t>
            </a:r>
            <a:r>
              <a:rPr lang="en-US" sz="2400" dirty="0" err="1"/>
              <a:t>entrevistados</a:t>
            </a:r>
            <a:r>
              <a:rPr lang="en-US" sz="2400" dirty="0"/>
              <a:t>.</a:t>
            </a:r>
            <a:r>
              <a:rPr lang="pt-BR" sz="2400" dirty="0"/>
              <a:t> 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7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548336"/>
          </a:xfrm>
        </p:spPr>
        <p:txBody>
          <a:bodyPr/>
          <a:lstStyle/>
          <a:p>
            <a:r>
              <a:rPr lang="en-US" sz="2400" b="1" i="1" u="sng" dirty="0" err="1"/>
              <a:t>Entrevista</a:t>
            </a:r>
            <a:r>
              <a:rPr lang="en-US" sz="2400" b="1" i="1" u="sng" dirty="0"/>
              <a:t>:</a:t>
            </a:r>
            <a:endParaRPr lang="pt-BR" sz="2400" dirty="0"/>
          </a:p>
          <a:p>
            <a:pPr lvl="0"/>
            <a:r>
              <a:rPr lang="en-US" sz="2400" b="1" dirty="0" err="1"/>
              <a:t>Qualitativa</a:t>
            </a:r>
            <a:r>
              <a:rPr lang="en-US" sz="2400" dirty="0"/>
              <a:t> -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realizadas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meio</a:t>
            </a:r>
            <a:r>
              <a:rPr lang="en-US" sz="2400" dirty="0"/>
              <a:t> de </a:t>
            </a:r>
            <a:r>
              <a:rPr lang="en-US" sz="2400" dirty="0" err="1"/>
              <a:t>entrevistas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profundidade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de </a:t>
            </a:r>
            <a:r>
              <a:rPr lang="en-US" sz="2400" dirty="0" err="1"/>
              <a:t>discussões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grupo</a:t>
            </a:r>
            <a:r>
              <a:rPr lang="en-US" sz="2400" dirty="0"/>
              <a:t>. Para as </a:t>
            </a:r>
            <a:r>
              <a:rPr lang="en-US" sz="2400" dirty="0" err="1"/>
              <a:t>discussões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grupo</a:t>
            </a:r>
            <a:r>
              <a:rPr lang="en-US" sz="2400" dirty="0"/>
              <a:t>, as </a:t>
            </a:r>
            <a:r>
              <a:rPr lang="en-US" sz="2400" dirty="0" err="1"/>
              <a:t>pessoas</a:t>
            </a:r>
            <a:r>
              <a:rPr lang="en-US" sz="2400" dirty="0"/>
              <a:t>(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média</a:t>
            </a:r>
            <a:r>
              <a:rPr lang="en-US" sz="2400" dirty="0"/>
              <a:t> 8 )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convidadas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um bate- </a:t>
            </a:r>
            <a:r>
              <a:rPr lang="en-US" sz="2400" dirty="0" err="1"/>
              <a:t>papo</a:t>
            </a:r>
            <a:r>
              <a:rPr lang="en-US" sz="2400" dirty="0"/>
              <a:t> </a:t>
            </a:r>
            <a:r>
              <a:rPr lang="en-US" sz="2400" dirty="0" err="1"/>
              <a:t>realizado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salas</a:t>
            </a:r>
            <a:r>
              <a:rPr lang="en-US" sz="2400" dirty="0"/>
              <a:t> </a:t>
            </a:r>
            <a:r>
              <a:rPr lang="en-US" sz="2400" dirty="0" err="1"/>
              <a:t>especiais</a:t>
            </a:r>
            <a:r>
              <a:rPr lang="en-US" sz="2400" dirty="0"/>
              <a:t> com </a:t>
            </a:r>
            <a:r>
              <a:rPr lang="en-US" sz="2400" dirty="0" err="1"/>
              <a:t>circuito</a:t>
            </a:r>
            <a:r>
              <a:rPr lang="en-US" sz="2400" dirty="0"/>
              <a:t> de </a:t>
            </a:r>
            <a:r>
              <a:rPr lang="en-US" sz="2400" dirty="0" err="1"/>
              <a:t>gravação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áudio</a:t>
            </a:r>
            <a:r>
              <a:rPr lang="en-US" sz="2400" dirty="0"/>
              <a:t> e </a:t>
            </a:r>
            <a:r>
              <a:rPr lang="en-US" sz="2400" dirty="0" err="1"/>
              <a:t>vídeo</a:t>
            </a:r>
            <a:r>
              <a:rPr lang="en-US" sz="2400" dirty="0"/>
              <a:t>. </a:t>
            </a:r>
            <a:r>
              <a:rPr lang="en-US" sz="2400" dirty="0" err="1"/>
              <a:t>Nas</a:t>
            </a:r>
            <a:r>
              <a:rPr lang="en-US" sz="2400" dirty="0"/>
              <a:t> </a:t>
            </a:r>
            <a:r>
              <a:rPr lang="en-US" sz="2400" dirty="0" err="1"/>
              <a:t>entrevistas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profundidade</a:t>
            </a:r>
            <a:r>
              <a:rPr lang="en-US" sz="2400" dirty="0"/>
              <a:t>, </a:t>
            </a:r>
            <a:r>
              <a:rPr lang="en-US" sz="2400" dirty="0" err="1"/>
              <a:t>é</a:t>
            </a:r>
            <a:r>
              <a:rPr lang="en-US" sz="2400" dirty="0"/>
              <a:t> </a:t>
            </a:r>
            <a:r>
              <a:rPr lang="en-US" sz="2400" dirty="0" err="1"/>
              <a:t>feito</a:t>
            </a:r>
            <a:r>
              <a:rPr lang="en-US" sz="2400" dirty="0"/>
              <a:t> o pré-</a:t>
            </a:r>
            <a:r>
              <a:rPr lang="en-US" sz="2400" dirty="0" err="1"/>
              <a:t>agendamento</a:t>
            </a:r>
            <a:r>
              <a:rPr lang="en-US" sz="2400" dirty="0"/>
              <a:t> do </a:t>
            </a:r>
            <a:r>
              <a:rPr lang="en-US" sz="2400" dirty="0" err="1"/>
              <a:t>entrevistado</a:t>
            </a:r>
            <a:r>
              <a:rPr lang="en-US" sz="2400" dirty="0"/>
              <a:t> e a </a:t>
            </a:r>
            <a:r>
              <a:rPr lang="en-US" sz="2400" dirty="0" err="1"/>
              <a:t>sua</a:t>
            </a:r>
            <a:r>
              <a:rPr lang="en-US" sz="2400" dirty="0"/>
              <a:t> </a:t>
            </a:r>
            <a:r>
              <a:rPr lang="en-US" sz="2400" dirty="0" err="1"/>
              <a:t>aplicação</a:t>
            </a:r>
            <a:r>
              <a:rPr lang="en-US" sz="2400" dirty="0"/>
              <a:t> </a:t>
            </a:r>
            <a:r>
              <a:rPr lang="en-US" sz="2400" dirty="0" err="1"/>
              <a:t>é</a:t>
            </a:r>
            <a:r>
              <a:rPr lang="en-US" sz="2400" dirty="0"/>
              <a:t> individual, </a:t>
            </a:r>
            <a:r>
              <a:rPr lang="en-US" sz="2400" dirty="0" err="1"/>
              <a:t>em</a:t>
            </a:r>
            <a:r>
              <a:rPr lang="en-US" sz="2400" dirty="0"/>
              <a:t> local </a:t>
            </a:r>
            <a:r>
              <a:rPr lang="en-US" sz="2400" dirty="0" err="1"/>
              <a:t>reservado</a:t>
            </a:r>
            <a:r>
              <a:rPr lang="en-US" sz="2400" dirty="0"/>
              <a:t>. Este </a:t>
            </a:r>
            <a:r>
              <a:rPr lang="en-US" sz="2400" dirty="0" err="1"/>
              <a:t>procedimento</a:t>
            </a:r>
            <a:r>
              <a:rPr lang="en-US" sz="2400" dirty="0"/>
              <a:t> </a:t>
            </a:r>
            <a:r>
              <a:rPr lang="en-US" sz="2400" dirty="0" err="1"/>
              <a:t>garante</a:t>
            </a:r>
            <a:r>
              <a:rPr lang="en-US" sz="2400" dirty="0"/>
              <a:t> a </a:t>
            </a:r>
            <a:r>
              <a:rPr lang="en-US" sz="2400" dirty="0" err="1"/>
              <a:t>concentração</a:t>
            </a:r>
            <a:r>
              <a:rPr lang="en-US" sz="2400" dirty="0"/>
              <a:t> do </a:t>
            </a:r>
            <a:r>
              <a:rPr lang="en-US" sz="2400" dirty="0" err="1"/>
              <a:t>respondente</a:t>
            </a:r>
            <a:r>
              <a:rPr lang="en-US" sz="2400" dirty="0" smtClean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6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dirty="0"/>
          </a:p>
          <a:p>
            <a:pPr lvl="0"/>
            <a:r>
              <a:rPr lang="en-US" sz="2400" b="1" dirty="0" err="1"/>
              <a:t>Quantitativa</a:t>
            </a:r>
            <a:r>
              <a:rPr lang="en-US" sz="2400" dirty="0"/>
              <a:t> - o </a:t>
            </a:r>
            <a:r>
              <a:rPr lang="en-US" sz="2400" dirty="0" err="1"/>
              <a:t>entrevistador</a:t>
            </a:r>
            <a:r>
              <a:rPr lang="en-US" sz="2400" dirty="0"/>
              <a:t> </a:t>
            </a:r>
            <a:r>
              <a:rPr lang="en-US" sz="2400" dirty="0" err="1"/>
              <a:t>identifica</a:t>
            </a:r>
            <a:r>
              <a:rPr lang="en-US" sz="2400" dirty="0"/>
              <a:t> as </a:t>
            </a:r>
            <a:r>
              <a:rPr lang="en-US" sz="2400" dirty="0" err="1"/>
              <a:t>pessoas</a:t>
            </a:r>
            <a:r>
              <a:rPr lang="en-US" sz="2400" dirty="0"/>
              <a:t> a </a:t>
            </a:r>
            <a:r>
              <a:rPr lang="en-US" sz="2400" dirty="0" err="1"/>
              <a:t>serem</a:t>
            </a:r>
            <a:r>
              <a:rPr lang="en-US" sz="2400" dirty="0"/>
              <a:t> </a:t>
            </a:r>
            <a:r>
              <a:rPr lang="en-US" sz="2400" dirty="0" err="1"/>
              <a:t>entrevistads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meio</a:t>
            </a:r>
            <a:r>
              <a:rPr lang="en-US" sz="2400" dirty="0"/>
              <a:t> de </a:t>
            </a:r>
            <a:r>
              <a:rPr lang="en-US" sz="2400" dirty="0" err="1"/>
              <a:t>critérios</a:t>
            </a:r>
            <a:r>
              <a:rPr lang="en-US" sz="2400" dirty="0"/>
              <a:t> </a:t>
            </a:r>
            <a:r>
              <a:rPr lang="en-US" sz="2400" dirty="0" err="1"/>
              <a:t>previamente</a:t>
            </a:r>
            <a:r>
              <a:rPr lang="en-US" sz="2400" dirty="0"/>
              <a:t> </a:t>
            </a:r>
            <a:r>
              <a:rPr lang="en-US" sz="2400" dirty="0" err="1"/>
              <a:t>definidos</a:t>
            </a:r>
            <a:r>
              <a:rPr lang="en-US" sz="2400" dirty="0"/>
              <a:t>: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sexo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idade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ramo</a:t>
            </a:r>
            <a:r>
              <a:rPr lang="en-US" sz="2400" dirty="0"/>
              <a:t> de </a:t>
            </a:r>
            <a:r>
              <a:rPr lang="en-US" sz="2400" dirty="0" err="1"/>
              <a:t>atividade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localização</a:t>
            </a:r>
            <a:r>
              <a:rPr lang="en-US" sz="2400" dirty="0"/>
              <a:t> </a:t>
            </a:r>
            <a:r>
              <a:rPr lang="en-US" sz="2400" dirty="0" err="1"/>
              <a:t>geográfica</a:t>
            </a:r>
            <a:r>
              <a:rPr lang="en-US" sz="2400" dirty="0"/>
              <a:t> etc. As </a:t>
            </a:r>
            <a:r>
              <a:rPr lang="en-US" sz="2400" dirty="0" err="1"/>
              <a:t>entrevistas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exigem</a:t>
            </a:r>
            <a:r>
              <a:rPr lang="en-US" sz="2400" dirty="0"/>
              <a:t> um local </a:t>
            </a:r>
            <a:r>
              <a:rPr lang="en-US" sz="2400" dirty="0" err="1"/>
              <a:t>previamente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pontos</a:t>
            </a:r>
            <a:r>
              <a:rPr lang="en-US" sz="2400" dirty="0"/>
              <a:t> de </a:t>
            </a:r>
            <a:r>
              <a:rPr lang="en-US" sz="2400" dirty="0" err="1"/>
              <a:t>fluxo</a:t>
            </a:r>
            <a:r>
              <a:rPr lang="en-US" sz="2400" dirty="0"/>
              <a:t> de </a:t>
            </a:r>
            <a:r>
              <a:rPr lang="en-US" sz="2400" dirty="0" err="1"/>
              <a:t>pessoas</a:t>
            </a:r>
            <a:r>
              <a:rPr lang="en-US" sz="2400" dirty="0"/>
              <a:t>. O </a:t>
            </a:r>
            <a:r>
              <a:rPr lang="en-US" sz="2400" dirty="0" err="1"/>
              <a:t>importante</a:t>
            </a:r>
            <a:r>
              <a:rPr lang="en-US" sz="2400" dirty="0"/>
              <a:t> </a:t>
            </a:r>
            <a:r>
              <a:rPr lang="en-US" sz="2400" dirty="0" err="1"/>
              <a:t>é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sejam</a:t>
            </a:r>
            <a:r>
              <a:rPr lang="en-US" sz="2400" dirty="0"/>
              <a:t> </a:t>
            </a:r>
            <a:r>
              <a:rPr lang="en-US" sz="2400" dirty="0" err="1"/>
              <a:t>aplicadas</a:t>
            </a:r>
            <a:r>
              <a:rPr lang="en-US" sz="2400" dirty="0"/>
              <a:t> </a:t>
            </a:r>
            <a:r>
              <a:rPr lang="en-US" sz="2400" dirty="0" err="1"/>
              <a:t>individualmente</a:t>
            </a:r>
            <a:r>
              <a:rPr lang="en-US" sz="2400" dirty="0"/>
              <a:t> e </a:t>
            </a:r>
            <a:r>
              <a:rPr lang="en-US" sz="2400" dirty="0" err="1"/>
              <a:t>sigam</a:t>
            </a:r>
            <a:r>
              <a:rPr lang="en-US" sz="2400" dirty="0"/>
              <a:t> as </a:t>
            </a:r>
            <a:r>
              <a:rPr lang="en-US" sz="2400" dirty="0" err="1"/>
              <a:t>regras</a:t>
            </a:r>
            <a:r>
              <a:rPr lang="en-US" sz="2400" dirty="0"/>
              <a:t> de </a:t>
            </a:r>
            <a:r>
              <a:rPr lang="en-US" sz="2400" dirty="0" err="1"/>
              <a:t>seleção</a:t>
            </a:r>
            <a:r>
              <a:rPr lang="en-US" sz="2400" dirty="0"/>
              <a:t> da </a:t>
            </a:r>
            <a:r>
              <a:rPr lang="en-US" sz="2400" dirty="0" err="1"/>
              <a:t>amostra</a:t>
            </a:r>
            <a:r>
              <a:rPr lang="en-US" sz="2400" dirty="0" smtClean="0"/>
              <a:t>.</a:t>
            </a:r>
            <a:endParaRPr lang="pt-BR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2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13" y="2118320"/>
            <a:ext cx="8110537" cy="4407024"/>
          </a:xfrm>
        </p:spPr>
        <p:txBody>
          <a:bodyPr/>
          <a:lstStyle/>
          <a:p>
            <a:r>
              <a:rPr lang="en-US" sz="2400" b="1" i="1" u="sng" dirty="0" err="1"/>
              <a:t>Relatório</a:t>
            </a:r>
            <a:r>
              <a:rPr lang="en-US" sz="2400" b="1" i="1" u="sng" dirty="0"/>
              <a:t>:</a:t>
            </a:r>
            <a:endParaRPr lang="pt-BR" sz="2400" dirty="0"/>
          </a:p>
          <a:p>
            <a:pPr lvl="0"/>
            <a:r>
              <a:rPr lang="en-US" sz="2400" b="1" dirty="0" err="1"/>
              <a:t>Qualitativa</a:t>
            </a:r>
            <a:r>
              <a:rPr lang="en-US" sz="2400" dirty="0"/>
              <a:t> - as </a:t>
            </a:r>
            <a:r>
              <a:rPr lang="en-US" sz="2400" dirty="0" err="1"/>
              <a:t>informações</a:t>
            </a:r>
            <a:r>
              <a:rPr lang="en-US" sz="2400" dirty="0"/>
              <a:t> </a:t>
            </a:r>
            <a:r>
              <a:rPr lang="en-US" sz="2400" dirty="0" err="1"/>
              <a:t>colhidas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abordagem</a:t>
            </a:r>
            <a:r>
              <a:rPr lang="en-US" sz="2400" dirty="0"/>
              <a:t> </a:t>
            </a:r>
            <a:r>
              <a:rPr lang="en-US" sz="2400" dirty="0" err="1"/>
              <a:t>qualitativa</a:t>
            </a:r>
            <a:r>
              <a:rPr lang="en-US" sz="2400" dirty="0"/>
              <a:t>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/>
              <a:t>analizadas</a:t>
            </a:r>
            <a:r>
              <a:rPr lang="en-US" sz="2400" dirty="0"/>
              <a:t> de </a:t>
            </a:r>
            <a:r>
              <a:rPr lang="en-US" sz="2400" dirty="0" err="1"/>
              <a:t>acordo</a:t>
            </a:r>
            <a:r>
              <a:rPr lang="en-US" sz="2400" dirty="0"/>
              <a:t> com o </a:t>
            </a:r>
            <a:r>
              <a:rPr lang="en-US" sz="2400" dirty="0" err="1"/>
              <a:t>roteiro</a:t>
            </a:r>
            <a:r>
              <a:rPr lang="en-US" sz="2400" dirty="0"/>
              <a:t> </a:t>
            </a:r>
            <a:r>
              <a:rPr lang="en-US" sz="2400" dirty="0" err="1"/>
              <a:t>aplicado</a:t>
            </a:r>
            <a:r>
              <a:rPr lang="en-US" sz="2400" dirty="0"/>
              <a:t> e </a:t>
            </a:r>
            <a:r>
              <a:rPr lang="en-US" sz="2400" dirty="0" err="1"/>
              <a:t>registradas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relatório</a:t>
            </a:r>
            <a:r>
              <a:rPr lang="en-US" sz="2400" dirty="0"/>
              <a:t>, </a:t>
            </a:r>
            <a:r>
              <a:rPr lang="en-US" sz="2400" dirty="0" err="1"/>
              <a:t>destacando</a:t>
            </a:r>
            <a:r>
              <a:rPr lang="en-US" sz="2400" dirty="0"/>
              <a:t> </a:t>
            </a:r>
            <a:r>
              <a:rPr lang="en-US" sz="2400" dirty="0" err="1"/>
              <a:t>opiniões</a:t>
            </a:r>
            <a:r>
              <a:rPr lang="en-US" sz="2400" dirty="0"/>
              <a:t>, </a:t>
            </a:r>
            <a:r>
              <a:rPr lang="en-US" sz="2400" dirty="0" err="1"/>
              <a:t>comentario</a:t>
            </a:r>
            <a:r>
              <a:rPr lang="en-US" sz="2400" dirty="0"/>
              <a:t> e </a:t>
            </a:r>
            <a:r>
              <a:rPr lang="en-US" sz="2400" dirty="0" err="1"/>
              <a:t>frases</a:t>
            </a:r>
            <a:r>
              <a:rPr lang="en-US" sz="2400" dirty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relevantes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surgiram</a:t>
            </a:r>
            <a:r>
              <a:rPr lang="en-US" sz="2400" dirty="0" smtClean="0"/>
              <a:t>.</a:t>
            </a:r>
          </a:p>
          <a:p>
            <a:pPr lvl="0"/>
            <a:endParaRPr lang="pt-BR" sz="2400" dirty="0"/>
          </a:p>
          <a:p>
            <a:pPr lvl="0"/>
            <a:r>
              <a:rPr lang="en-US" sz="2400" b="1" dirty="0" err="1"/>
              <a:t>Quantitativa</a:t>
            </a:r>
            <a:r>
              <a:rPr lang="en-US" sz="2400" dirty="0"/>
              <a:t> - o </a:t>
            </a:r>
            <a:r>
              <a:rPr lang="en-US" sz="2400" dirty="0" err="1"/>
              <a:t>relatório</a:t>
            </a:r>
            <a:r>
              <a:rPr lang="en-US" sz="2400" dirty="0"/>
              <a:t> da </a:t>
            </a:r>
            <a:r>
              <a:rPr lang="en-US" sz="2400" dirty="0" err="1"/>
              <a:t>pesquisa</a:t>
            </a:r>
            <a:r>
              <a:rPr lang="en-US" sz="2400" dirty="0"/>
              <a:t> </a:t>
            </a:r>
            <a:r>
              <a:rPr lang="en-US" sz="2400" dirty="0" err="1"/>
              <a:t>quantitativa</a:t>
            </a:r>
            <a:r>
              <a:rPr lang="en-US" sz="2400" dirty="0"/>
              <a:t>, </a:t>
            </a:r>
            <a:r>
              <a:rPr lang="en-US" sz="2400" dirty="0" err="1"/>
              <a:t>além</a:t>
            </a:r>
            <a:r>
              <a:rPr lang="en-US" sz="2400" dirty="0"/>
              <a:t> das </a:t>
            </a:r>
            <a:r>
              <a:rPr lang="en-US" sz="2400" dirty="0" err="1"/>
              <a:t>interpretações</a:t>
            </a:r>
            <a:r>
              <a:rPr lang="en-US" sz="2400" dirty="0"/>
              <a:t> e </a:t>
            </a:r>
            <a:r>
              <a:rPr lang="en-US" sz="2400" dirty="0" err="1"/>
              <a:t>conclusões</a:t>
            </a:r>
            <a:r>
              <a:rPr lang="en-US" sz="2400" dirty="0"/>
              <a:t>, </a:t>
            </a:r>
            <a:r>
              <a:rPr lang="en-US" sz="2400" dirty="0" err="1"/>
              <a:t>deve</a:t>
            </a:r>
            <a:r>
              <a:rPr lang="en-US" sz="2400" dirty="0"/>
              <a:t> </a:t>
            </a:r>
            <a:r>
              <a:rPr lang="en-US" sz="2400" dirty="0" err="1"/>
              <a:t>mostar</a:t>
            </a:r>
            <a:r>
              <a:rPr lang="en-US" sz="2400" dirty="0"/>
              <a:t> </a:t>
            </a:r>
            <a:r>
              <a:rPr lang="en-US" sz="2400" dirty="0" err="1"/>
              <a:t>tabelas</a:t>
            </a:r>
            <a:r>
              <a:rPr lang="en-US" sz="2400" dirty="0"/>
              <a:t> de </a:t>
            </a:r>
            <a:r>
              <a:rPr lang="en-US" sz="2400" dirty="0" err="1"/>
              <a:t>percentuais</a:t>
            </a:r>
            <a:r>
              <a:rPr lang="en-US" sz="2400" dirty="0"/>
              <a:t> e </a:t>
            </a:r>
            <a:r>
              <a:rPr lang="en-US" sz="2400" dirty="0" err="1"/>
              <a:t>gráficos</a:t>
            </a:r>
            <a:r>
              <a:rPr lang="en-US" sz="2400" dirty="0" smtClean="0"/>
              <a:t>.</a:t>
            </a:r>
            <a:endParaRPr lang="pt-BR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96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13" y="3057128"/>
            <a:ext cx="8110537" cy="1812032"/>
          </a:xfrm>
        </p:spPr>
        <p:txBody>
          <a:bodyPr/>
          <a:lstStyle/>
          <a:p>
            <a:r>
              <a:rPr lang="en-US" sz="2400" dirty="0"/>
              <a:t>De </a:t>
            </a:r>
            <a:r>
              <a:rPr lang="en-US" sz="2400" dirty="0" err="1"/>
              <a:t>maneira</a:t>
            </a:r>
            <a:r>
              <a:rPr lang="en-US" sz="2400" dirty="0"/>
              <a:t> </a:t>
            </a:r>
            <a:r>
              <a:rPr lang="en-US" sz="2400" dirty="0" err="1"/>
              <a:t>sucinta</a:t>
            </a:r>
            <a:r>
              <a:rPr lang="en-US" sz="2400" dirty="0"/>
              <a:t>,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pesquisas</a:t>
            </a:r>
            <a:r>
              <a:rPr lang="en-US" sz="2400" dirty="0"/>
              <a:t> </a:t>
            </a:r>
            <a:r>
              <a:rPr lang="en-US" sz="2400" dirty="0" err="1"/>
              <a:t>qualitativas</a:t>
            </a:r>
            <a:r>
              <a:rPr lang="en-US" sz="2400" dirty="0"/>
              <a:t> o </a:t>
            </a:r>
            <a:r>
              <a:rPr lang="en-US" sz="2400" dirty="0" err="1"/>
              <a:t>importante</a:t>
            </a:r>
            <a:r>
              <a:rPr lang="en-US" sz="2400" dirty="0"/>
              <a:t> </a:t>
            </a:r>
            <a:r>
              <a:rPr lang="en-US" sz="2400" dirty="0" err="1"/>
              <a:t>é</a:t>
            </a:r>
            <a:r>
              <a:rPr lang="en-US" sz="2400" dirty="0"/>
              <a:t> o </a:t>
            </a:r>
            <a:r>
              <a:rPr lang="en-US" sz="2400" dirty="0" err="1"/>
              <a:t>que</a:t>
            </a:r>
            <a:r>
              <a:rPr lang="en-US" sz="2400" dirty="0"/>
              <a:t> se </a:t>
            </a:r>
            <a:r>
              <a:rPr lang="en-US" sz="2400" dirty="0" err="1"/>
              <a:t>fala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um </a:t>
            </a:r>
            <a:r>
              <a:rPr lang="en-US" sz="2400" dirty="0" err="1"/>
              <a:t>tema</a:t>
            </a:r>
            <a:r>
              <a:rPr lang="en-US" sz="2400" dirty="0"/>
              <a:t>, </a:t>
            </a:r>
            <a:r>
              <a:rPr lang="en-US" sz="2400" dirty="0" err="1"/>
              <a:t>enquanto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pesquisas</a:t>
            </a:r>
            <a:r>
              <a:rPr lang="en-US" sz="2400" dirty="0"/>
              <a:t> </a:t>
            </a:r>
            <a:r>
              <a:rPr lang="en-US" sz="2400" dirty="0" err="1"/>
              <a:t>quantitativas</a:t>
            </a:r>
            <a:r>
              <a:rPr lang="en-US" sz="2400" dirty="0"/>
              <a:t> o </a:t>
            </a:r>
            <a:r>
              <a:rPr lang="en-US" sz="2400" dirty="0" err="1"/>
              <a:t>importante</a:t>
            </a:r>
            <a:r>
              <a:rPr lang="en-US" sz="2400" dirty="0"/>
              <a:t> </a:t>
            </a:r>
            <a:r>
              <a:rPr lang="en-US" sz="2400" dirty="0" err="1"/>
              <a:t>é</a:t>
            </a:r>
            <a:r>
              <a:rPr lang="en-US" sz="2400" dirty="0"/>
              <a:t> </a:t>
            </a:r>
            <a:r>
              <a:rPr lang="en-US" sz="2400" dirty="0" err="1"/>
              <a:t>quantas</a:t>
            </a:r>
            <a:r>
              <a:rPr lang="en-US" sz="2400" dirty="0"/>
              <a:t> </a:t>
            </a:r>
            <a:r>
              <a:rPr lang="en-US" sz="2400" dirty="0" err="1"/>
              <a:t>vezes</a:t>
            </a:r>
            <a:r>
              <a:rPr lang="en-US" sz="2400" dirty="0"/>
              <a:t> </a:t>
            </a:r>
            <a:r>
              <a:rPr lang="en-US" sz="2400" dirty="0" err="1"/>
              <a:t>é</a:t>
            </a:r>
            <a:r>
              <a:rPr lang="en-US" sz="2400" dirty="0"/>
              <a:t> </a:t>
            </a:r>
            <a:r>
              <a:rPr lang="en-US" sz="2400" dirty="0" err="1"/>
              <a:t>falado</a:t>
            </a:r>
            <a:r>
              <a:rPr lang="en-US" sz="2400" dirty="0" smtClean="0"/>
              <a:t>.</a:t>
            </a:r>
            <a:endParaRPr lang="pt-BR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algn="ctr"/>
            <a:r>
              <a:rPr lang="en-US" dirty="0" err="1"/>
              <a:t>Diferença</a:t>
            </a:r>
            <a:r>
              <a:rPr lang="en-US" dirty="0"/>
              <a:t> entre </a:t>
            </a:r>
            <a:r>
              <a:rPr lang="en-US" dirty="0" err="1"/>
              <a:t>pesquisa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e </a:t>
            </a:r>
            <a:r>
              <a:rPr lang="en-US" dirty="0" err="1" smtClean="0"/>
              <a:t>quantitativa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53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0"/>
          <p:cNvSpPr>
            <a:spLocks noChangeArrowheads="1"/>
          </p:cNvSpPr>
          <p:nvPr/>
        </p:nvSpPr>
        <p:spPr bwMode="auto">
          <a:xfrm>
            <a:off x="6019800" y="5410200"/>
            <a:ext cx="2895600" cy="1060450"/>
          </a:xfrm>
          <a:prstGeom prst="rect">
            <a:avLst/>
          </a:prstGeom>
          <a:gradFill rotWithShape="0">
            <a:gsLst>
              <a:gs pos="0">
                <a:srgbClr val="86DFB2"/>
              </a:gs>
              <a:gs pos="100000">
                <a:srgbClr val="99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51"/>
          <p:cNvSpPr>
            <a:spLocks noChangeArrowheads="1"/>
          </p:cNvSpPr>
          <p:nvPr/>
        </p:nvSpPr>
        <p:spPr bwMode="auto">
          <a:xfrm>
            <a:off x="2971800" y="5410200"/>
            <a:ext cx="3063875" cy="106045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100000">
                <a:srgbClr val="99E5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9"/>
          <p:cNvSpPr>
            <a:spLocks noChangeArrowheads="1"/>
          </p:cNvSpPr>
          <p:nvPr/>
        </p:nvSpPr>
        <p:spPr bwMode="auto">
          <a:xfrm>
            <a:off x="6461125" y="3657600"/>
            <a:ext cx="2454275" cy="121285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87A9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47"/>
          <p:cNvSpPr>
            <a:spLocks noChangeArrowheads="1"/>
          </p:cNvSpPr>
          <p:nvPr/>
        </p:nvSpPr>
        <p:spPr bwMode="auto">
          <a:xfrm>
            <a:off x="2514600" y="3581400"/>
            <a:ext cx="2454275" cy="1289050"/>
          </a:xfrm>
          <a:prstGeom prst="rect">
            <a:avLst/>
          </a:prstGeom>
          <a:gradFill rotWithShape="0">
            <a:gsLst>
              <a:gs pos="0">
                <a:srgbClr val="B2B2B2"/>
              </a:gs>
              <a:gs pos="100000">
                <a:srgbClr val="87878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35"/>
          <p:cNvSpPr>
            <a:spLocks noChangeArrowheads="1"/>
          </p:cNvSpPr>
          <p:nvPr/>
        </p:nvSpPr>
        <p:spPr bwMode="auto">
          <a:xfrm>
            <a:off x="2667000" y="3810000"/>
            <a:ext cx="21050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Que preço devemos cobrar por nossos novos produtos?</a:t>
            </a:r>
          </a:p>
        </p:txBody>
      </p:sp>
      <p:sp>
        <p:nvSpPr>
          <p:cNvPr id="5127" name="Rectangle 48"/>
          <p:cNvSpPr>
            <a:spLocks noChangeArrowheads="1"/>
          </p:cNvSpPr>
          <p:nvPr/>
        </p:nvSpPr>
        <p:spPr bwMode="auto">
          <a:xfrm>
            <a:off x="4800600" y="3657600"/>
            <a:ext cx="1981200" cy="1371600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FFE5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4829175" y="3810000"/>
            <a:ext cx="21812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Onde e por quem nossos produtos devem ser vendidos?</a:t>
            </a:r>
          </a:p>
        </p:txBody>
      </p:sp>
      <p:sp>
        <p:nvSpPr>
          <p:cNvPr id="5129" name="Rectangle 46"/>
          <p:cNvSpPr>
            <a:spLocks noChangeArrowheads="1"/>
          </p:cNvSpPr>
          <p:nvPr/>
        </p:nvSpPr>
        <p:spPr bwMode="auto">
          <a:xfrm>
            <a:off x="6019800" y="1981200"/>
            <a:ext cx="2895600" cy="1060450"/>
          </a:xfrm>
          <a:prstGeom prst="rect">
            <a:avLst/>
          </a:prstGeom>
          <a:gradFill rotWithShape="0">
            <a:gsLst>
              <a:gs pos="0">
                <a:srgbClr val="86DFB2"/>
              </a:gs>
              <a:gs pos="100000">
                <a:srgbClr val="99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45"/>
          <p:cNvSpPr>
            <a:spLocks noChangeArrowheads="1"/>
          </p:cNvSpPr>
          <p:nvPr/>
        </p:nvSpPr>
        <p:spPr bwMode="auto">
          <a:xfrm>
            <a:off x="2955925" y="1981200"/>
            <a:ext cx="3063875" cy="106045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100000">
                <a:srgbClr val="99E5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46150"/>
          </a:xfrm>
        </p:spPr>
        <p:txBody>
          <a:bodyPr/>
          <a:lstStyle/>
          <a:p>
            <a:pPr algn="ctr" eaLnBrk="1" hangingPunct="1"/>
            <a:r>
              <a:rPr lang="pt-BR" sz="2800" b="1">
                <a:latin typeface="Arial" charset="0"/>
              </a:rPr>
              <a:t>QUESTÕES QUE A PESQUISA DE MARKETING PODE AJUDAR A RESPONDER</a:t>
            </a:r>
          </a:p>
        </p:txBody>
      </p:sp>
      <p:sp>
        <p:nvSpPr>
          <p:cNvPr id="5132" name="Rectangle 16"/>
          <p:cNvSpPr>
            <a:spLocks noChangeArrowheads="1"/>
          </p:cNvSpPr>
          <p:nvPr/>
        </p:nvSpPr>
        <p:spPr bwMode="auto">
          <a:xfrm>
            <a:off x="212725" y="3663950"/>
            <a:ext cx="2454275" cy="1212850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FFE5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Rectangle 17"/>
          <p:cNvSpPr>
            <a:spLocks noChangeArrowheads="1"/>
          </p:cNvSpPr>
          <p:nvPr/>
        </p:nvSpPr>
        <p:spPr bwMode="auto">
          <a:xfrm>
            <a:off x="212725" y="2063750"/>
            <a:ext cx="2835275" cy="1060450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FFE5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8"/>
          <p:cNvSpPr>
            <a:spLocks noChangeArrowheads="1"/>
          </p:cNvSpPr>
          <p:nvPr/>
        </p:nvSpPr>
        <p:spPr bwMode="auto">
          <a:xfrm>
            <a:off x="219075" y="1385888"/>
            <a:ext cx="8689975" cy="661987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19"/>
          <p:cNvSpPr>
            <a:spLocks noChangeArrowheads="1"/>
          </p:cNvSpPr>
          <p:nvPr/>
        </p:nvSpPr>
        <p:spPr bwMode="auto">
          <a:xfrm>
            <a:off x="219075" y="2984500"/>
            <a:ext cx="8689975" cy="76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20"/>
          <p:cNvSpPr>
            <a:spLocks noChangeArrowheads="1"/>
          </p:cNvSpPr>
          <p:nvPr/>
        </p:nvSpPr>
        <p:spPr bwMode="auto">
          <a:xfrm>
            <a:off x="212725" y="5416550"/>
            <a:ext cx="2911475" cy="1060450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FFE5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219075" y="4800600"/>
            <a:ext cx="8689975" cy="76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304800" y="1371600"/>
            <a:ext cx="39719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Questões sobre mercados</a:t>
            </a:r>
          </a:p>
        </p:txBody>
      </p:sp>
      <p:sp>
        <p:nvSpPr>
          <p:cNvPr id="5139" name="Rectangle 23"/>
          <p:cNvSpPr>
            <a:spLocks noChangeArrowheads="1"/>
          </p:cNvSpPr>
          <p:nvPr/>
        </p:nvSpPr>
        <p:spPr bwMode="auto">
          <a:xfrm>
            <a:off x="261938" y="2120900"/>
            <a:ext cx="2714625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Que tipos de pessoas compram nossos produtos?</a:t>
            </a:r>
          </a:p>
        </p:txBody>
      </p:sp>
      <p:sp>
        <p:nvSpPr>
          <p:cNvPr id="5140" name="Rectangle 24"/>
          <p:cNvSpPr>
            <a:spLocks noChangeArrowheads="1"/>
          </p:cNvSpPr>
          <p:nvPr/>
        </p:nvSpPr>
        <p:spPr bwMode="auto">
          <a:xfrm>
            <a:off x="3124200" y="2144713"/>
            <a:ext cx="28956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A demanda por nossos produtos está aumentando ou diminuindo?</a:t>
            </a:r>
          </a:p>
        </p:txBody>
      </p:sp>
      <p:sp>
        <p:nvSpPr>
          <p:cNvPr id="5141" name="Rectangle 25"/>
          <p:cNvSpPr>
            <a:spLocks noChangeArrowheads="1"/>
          </p:cNvSpPr>
          <p:nvPr/>
        </p:nvSpPr>
        <p:spPr bwMode="auto">
          <a:xfrm>
            <a:off x="6078538" y="2122488"/>
            <a:ext cx="2836862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Os canais de distribuição  de nossos produtos precisam ser alterados?</a:t>
            </a: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309563" y="1698625"/>
            <a:ext cx="26257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Compradores</a:t>
            </a: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3124200" y="1677988"/>
            <a:ext cx="1636713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Demanda</a:t>
            </a: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6135688" y="1677988"/>
            <a:ext cx="1636712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Canais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304800" y="2971800"/>
            <a:ext cx="64817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Questões sobre o Composto de Marketing</a:t>
            </a: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381000" y="3365500"/>
            <a:ext cx="26257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Produto</a:t>
            </a: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2667000" y="3365500"/>
            <a:ext cx="1636713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Preço</a:t>
            </a: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4840288" y="3365500"/>
            <a:ext cx="163671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Distribuição</a:t>
            </a: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6897688" y="3365500"/>
            <a:ext cx="163671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Promoção</a:t>
            </a:r>
          </a:p>
        </p:txBody>
      </p:sp>
      <p:sp>
        <p:nvSpPr>
          <p:cNvPr id="5150" name="Rectangle 34"/>
          <p:cNvSpPr>
            <a:spLocks noChangeArrowheads="1"/>
          </p:cNvSpPr>
          <p:nvPr/>
        </p:nvSpPr>
        <p:spPr bwMode="auto">
          <a:xfrm>
            <a:off x="304800" y="3810000"/>
            <a:ext cx="21812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Que projeto de produto tem maior probabilidade de conseguir sucesso?</a:t>
            </a: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304800" y="4800600"/>
            <a:ext cx="39719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Questões sobre desempenho</a:t>
            </a:r>
          </a:p>
        </p:txBody>
      </p:sp>
      <p:sp>
        <p:nvSpPr>
          <p:cNvPr id="5152" name="Rectangle 38"/>
          <p:cNvSpPr>
            <a:spLocks noChangeArrowheads="1"/>
          </p:cNvSpPr>
          <p:nvPr/>
        </p:nvSpPr>
        <p:spPr bwMode="auto">
          <a:xfrm>
            <a:off x="6324600" y="5641975"/>
            <a:ext cx="25146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Como o público percebe nossa organização?</a:t>
            </a: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304800" y="5199063"/>
            <a:ext cx="3276600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Participação de mercado</a:t>
            </a: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2936875" y="5199063"/>
            <a:ext cx="33877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Satisfação dos clientes</a:t>
            </a:r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6019800" y="5199063"/>
            <a:ext cx="2057400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Reputação</a:t>
            </a:r>
          </a:p>
        </p:txBody>
      </p:sp>
      <p:sp>
        <p:nvSpPr>
          <p:cNvPr id="5156" name="Rectangle 42"/>
          <p:cNvSpPr>
            <a:spLocks noChangeArrowheads="1"/>
          </p:cNvSpPr>
          <p:nvPr/>
        </p:nvSpPr>
        <p:spPr bwMode="auto">
          <a:xfrm>
            <a:off x="3200400" y="5641975"/>
            <a:ext cx="28956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Os clientes estão satisfeitos com os nossos produtos?</a:t>
            </a:r>
          </a:p>
        </p:txBody>
      </p:sp>
      <p:sp>
        <p:nvSpPr>
          <p:cNvPr id="5157" name="Text Box 43"/>
          <p:cNvSpPr txBox="1">
            <a:spLocks noChangeArrowheads="1"/>
          </p:cNvSpPr>
          <p:nvPr/>
        </p:nvSpPr>
        <p:spPr bwMode="auto">
          <a:xfrm>
            <a:off x="304800" y="5573713"/>
            <a:ext cx="2057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Qual é a nossa participação no mercado total?</a:t>
            </a:r>
          </a:p>
        </p:txBody>
      </p:sp>
      <p:sp>
        <p:nvSpPr>
          <p:cNvPr id="5158" name="Rectangle 44"/>
          <p:cNvSpPr>
            <a:spLocks noChangeArrowheads="1"/>
          </p:cNvSpPr>
          <p:nvPr/>
        </p:nvSpPr>
        <p:spPr bwMode="auto">
          <a:xfrm>
            <a:off x="6858000" y="3810000"/>
            <a:ext cx="22098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Quanto devemos investir em promoção / comunicação?</a:t>
            </a:r>
          </a:p>
        </p:txBody>
      </p:sp>
      <p:sp>
        <p:nvSpPr>
          <p:cNvPr id="5159" name="Text Box 52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0"/>
          <p:cNvSpPr>
            <a:spLocks noChangeArrowheads="1"/>
          </p:cNvSpPr>
          <p:nvPr/>
        </p:nvSpPr>
        <p:spPr bwMode="auto">
          <a:xfrm>
            <a:off x="609600" y="247650"/>
            <a:ext cx="77787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FUNDAMENTOS DE UM SISTEMA DE APOIO A DECISÕES DE MARETING</a:t>
            </a:r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2057400" y="1928813"/>
            <a:ext cx="5281613" cy="4471987"/>
          </a:xfrm>
          <a:prstGeom prst="rect">
            <a:avLst/>
          </a:prstGeom>
          <a:gradFill rotWithShape="0">
            <a:gsLst>
              <a:gs pos="0">
                <a:srgbClr val="00FFFF">
                  <a:gamma/>
                  <a:shade val="66275"/>
                  <a:invGamma/>
                </a:srgbClr>
              </a:gs>
              <a:gs pos="100000">
                <a:srgbClr val="00FFFF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6148" name="AutoShape 33"/>
          <p:cNvSpPr>
            <a:spLocks noChangeArrowheads="1"/>
          </p:cNvSpPr>
          <p:nvPr/>
        </p:nvSpPr>
        <p:spPr bwMode="auto">
          <a:xfrm>
            <a:off x="3871913" y="4754563"/>
            <a:ext cx="1717675" cy="1368425"/>
          </a:xfrm>
          <a:prstGeom prst="roundRect">
            <a:avLst>
              <a:gd name="adj" fmla="val 12495"/>
            </a:avLst>
          </a:prstGeom>
          <a:solidFill>
            <a:srgbClr val="C8FEC8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4008438" y="3538538"/>
            <a:ext cx="1477962" cy="817562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5057775" y="2081213"/>
            <a:ext cx="1638300" cy="10382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2682875" y="2081213"/>
            <a:ext cx="1647825" cy="10382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6152" name="Rectangle 37"/>
          <p:cNvSpPr>
            <a:spLocks noChangeArrowheads="1"/>
          </p:cNvSpPr>
          <p:nvPr/>
        </p:nvSpPr>
        <p:spPr bwMode="auto">
          <a:xfrm>
            <a:off x="2743200" y="2157413"/>
            <a:ext cx="1598613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Dados no banco de dados</a:t>
            </a:r>
          </a:p>
        </p:txBody>
      </p:sp>
      <p:sp>
        <p:nvSpPr>
          <p:cNvPr id="6153" name="Rectangle 38"/>
          <p:cNvSpPr>
            <a:spLocks noChangeArrowheads="1"/>
          </p:cNvSpPr>
          <p:nvPr/>
        </p:nvSpPr>
        <p:spPr bwMode="auto">
          <a:xfrm>
            <a:off x="5106988" y="2157413"/>
            <a:ext cx="1598612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Modelos no banco de modelos</a:t>
            </a:r>
          </a:p>
        </p:txBody>
      </p:sp>
      <p:sp>
        <p:nvSpPr>
          <p:cNvPr id="6154" name="Rectangle 39"/>
          <p:cNvSpPr>
            <a:spLocks noChangeArrowheads="1"/>
          </p:cNvSpPr>
          <p:nvPr/>
        </p:nvSpPr>
        <p:spPr bwMode="auto">
          <a:xfrm>
            <a:off x="3962400" y="3605213"/>
            <a:ext cx="159861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Sistema de diálogo</a:t>
            </a:r>
          </a:p>
        </p:txBody>
      </p:sp>
      <p:sp>
        <p:nvSpPr>
          <p:cNvPr id="6155" name="Rectangle 40"/>
          <p:cNvSpPr>
            <a:spLocks noChangeArrowheads="1"/>
          </p:cNvSpPr>
          <p:nvPr/>
        </p:nvSpPr>
        <p:spPr bwMode="auto">
          <a:xfrm>
            <a:off x="3886200" y="5205413"/>
            <a:ext cx="17526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Informações</a:t>
            </a:r>
          </a:p>
        </p:txBody>
      </p:sp>
      <p:sp>
        <p:nvSpPr>
          <p:cNvPr id="6156" name="Line 41"/>
          <p:cNvSpPr>
            <a:spLocks noChangeShapeType="1"/>
          </p:cNvSpPr>
          <p:nvPr/>
        </p:nvSpPr>
        <p:spPr bwMode="auto">
          <a:xfrm>
            <a:off x="3379788" y="3132138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42"/>
          <p:cNvSpPr>
            <a:spLocks noChangeShapeType="1"/>
          </p:cNvSpPr>
          <p:nvPr/>
        </p:nvSpPr>
        <p:spPr bwMode="auto">
          <a:xfrm>
            <a:off x="3386138" y="3282950"/>
            <a:ext cx="1101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43"/>
          <p:cNvSpPr>
            <a:spLocks noChangeShapeType="1"/>
          </p:cNvSpPr>
          <p:nvPr/>
        </p:nvSpPr>
        <p:spPr bwMode="auto">
          <a:xfrm>
            <a:off x="4494213" y="3289300"/>
            <a:ext cx="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44"/>
          <p:cNvSpPr>
            <a:spLocks noChangeShapeType="1"/>
          </p:cNvSpPr>
          <p:nvPr/>
        </p:nvSpPr>
        <p:spPr bwMode="auto">
          <a:xfrm>
            <a:off x="6046788" y="3132138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45"/>
          <p:cNvSpPr>
            <a:spLocks noChangeShapeType="1"/>
          </p:cNvSpPr>
          <p:nvPr/>
        </p:nvSpPr>
        <p:spPr bwMode="auto">
          <a:xfrm>
            <a:off x="4929188" y="3282950"/>
            <a:ext cx="1101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46"/>
          <p:cNvSpPr>
            <a:spLocks noChangeShapeType="1"/>
          </p:cNvSpPr>
          <p:nvPr/>
        </p:nvSpPr>
        <p:spPr bwMode="auto">
          <a:xfrm>
            <a:off x="4924425" y="3289300"/>
            <a:ext cx="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AutoShape 47"/>
          <p:cNvSpPr>
            <a:spLocks noChangeArrowheads="1"/>
          </p:cNvSpPr>
          <p:nvPr/>
        </p:nvSpPr>
        <p:spPr bwMode="auto">
          <a:xfrm rot="16200000" flipH="1">
            <a:off x="4421188" y="3368675"/>
            <a:ext cx="152400" cy="17145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C8FEC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48"/>
          <p:cNvSpPr>
            <a:spLocks noChangeArrowheads="1"/>
          </p:cNvSpPr>
          <p:nvPr/>
        </p:nvSpPr>
        <p:spPr bwMode="auto">
          <a:xfrm rot="16200000" flipH="1">
            <a:off x="4848225" y="3368675"/>
            <a:ext cx="152400" cy="17145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C8FEC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49"/>
          <p:cNvSpPr>
            <a:spLocks noChangeShapeType="1"/>
          </p:cNvSpPr>
          <p:nvPr/>
        </p:nvSpPr>
        <p:spPr bwMode="auto">
          <a:xfrm flipH="1">
            <a:off x="4724400" y="4383088"/>
            <a:ext cx="0" cy="265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AutoShape 50"/>
          <p:cNvSpPr>
            <a:spLocks noChangeArrowheads="1"/>
          </p:cNvSpPr>
          <p:nvPr/>
        </p:nvSpPr>
        <p:spPr bwMode="auto">
          <a:xfrm rot="16200000" flipH="1">
            <a:off x="4643438" y="4549775"/>
            <a:ext cx="152400" cy="17145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C8FEC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Text Box 52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2"/>
          <p:cNvSpPr>
            <a:spLocks noChangeArrowheads="1"/>
          </p:cNvSpPr>
          <p:nvPr/>
        </p:nvSpPr>
        <p:spPr bwMode="auto">
          <a:xfrm>
            <a:off x="685800" y="228600"/>
            <a:ext cx="61404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600" b="1">
                <a:solidFill>
                  <a:schemeClr val="tx2"/>
                </a:solidFill>
                <a:latin typeface="Arial" charset="0"/>
              </a:rPr>
              <a:t>DADOS PRIMÁRIOS</a:t>
            </a:r>
          </a:p>
          <a:p>
            <a:pPr eaLnBrk="0" hangingPunct="0"/>
            <a:r>
              <a:rPr lang="pt-BR" b="1">
                <a:solidFill>
                  <a:schemeClr val="tx2"/>
                </a:solidFill>
                <a:latin typeface="Arial" charset="0"/>
              </a:rPr>
              <a:t>Dados coletados especificamente para uma determinada investigação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990600" y="1905000"/>
            <a:ext cx="7543800" cy="4495800"/>
          </a:xfrm>
          <a:prstGeom prst="rect">
            <a:avLst/>
          </a:prstGeom>
          <a:gradFill rotWithShape="0">
            <a:gsLst>
              <a:gs pos="0">
                <a:srgbClr val="DDDDDD">
                  <a:gamma/>
                  <a:shade val="66275"/>
                  <a:invGamma/>
                </a:srgbClr>
              </a:gs>
              <a:gs pos="50000">
                <a:srgbClr val="DDDDDD"/>
              </a:gs>
              <a:gs pos="100000">
                <a:srgbClr val="DDDDDD">
                  <a:gamma/>
                  <a:shade val="6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1143000" y="2057400"/>
            <a:ext cx="6934200" cy="1196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1313" indent="-341313" eaLnBrk="0" hangingPunct="0">
              <a:lnSpc>
                <a:spcPct val="8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Vantagens</a:t>
            </a:r>
          </a:p>
          <a:p>
            <a:pPr marL="341313" indent="-341313" eaLnBrk="0" hangingPunct="0">
              <a:lnSpc>
                <a:spcPct val="8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•	Atualizados</a:t>
            </a:r>
            <a:b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	Diretamente relacionados com a pesquisa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1066800" y="3375025"/>
            <a:ext cx="7239000" cy="1196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1313" indent="-341313" eaLnBrk="0" hangingPunct="0">
              <a:lnSpc>
                <a:spcPct val="8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Desvantagens</a:t>
            </a:r>
          </a:p>
          <a:p>
            <a:pPr marL="341313" indent="-341313" eaLnBrk="0" hangingPunct="0">
              <a:lnSpc>
                <a:spcPct val="8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•	Mais caros</a:t>
            </a:r>
            <a:b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	Exigem mais tempo para a coleta dos dados</a:t>
            </a: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1162050" y="4683125"/>
            <a:ext cx="6762750" cy="1489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1313" indent="-341313" eaLnBrk="0" hangingPunct="0">
              <a:lnSpc>
                <a:spcPct val="8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Tipos</a:t>
            </a:r>
          </a:p>
          <a:p>
            <a:pPr marL="341313" indent="-341313" eaLnBrk="0" hangingPunct="0">
              <a:lnSpc>
                <a:spcPct val="8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•	Observação </a:t>
            </a:r>
            <a:b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	Levantamento</a:t>
            </a:r>
            <a:b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	Experimental</a:t>
            </a:r>
          </a:p>
        </p:txBody>
      </p:sp>
      <p:sp>
        <p:nvSpPr>
          <p:cNvPr id="7175" name="Text Box 29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58" descr="PE01460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1033"/>
          <p:cNvSpPr>
            <a:spLocks noChangeArrowheads="1"/>
          </p:cNvSpPr>
          <p:nvPr/>
        </p:nvSpPr>
        <p:spPr bwMode="auto">
          <a:xfrm>
            <a:off x="685800" y="228600"/>
            <a:ext cx="61404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600" b="1">
                <a:solidFill>
                  <a:schemeClr val="tx2"/>
                </a:solidFill>
                <a:latin typeface="Arial" charset="0"/>
              </a:rPr>
              <a:t>DADOS PRIMÁRIOS</a:t>
            </a:r>
          </a:p>
          <a:p>
            <a:pPr eaLnBrk="0" hangingPunct="0"/>
            <a:r>
              <a:rPr lang="pt-BR" b="1">
                <a:solidFill>
                  <a:schemeClr val="tx2"/>
                </a:solidFill>
                <a:latin typeface="Arial" charset="0"/>
              </a:rPr>
              <a:t>Pressupostos básicos</a:t>
            </a:r>
          </a:p>
        </p:txBody>
      </p:sp>
      <p:sp>
        <p:nvSpPr>
          <p:cNvPr id="57358" name="Rectangle 1038"/>
          <p:cNvSpPr>
            <a:spLocks noChangeArrowheads="1"/>
          </p:cNvSpPr>
          <p:nvPr/>
        </p:nvSpPr>
        <p:spPr bwMode="auto">
          <a:xfrm>
            <a:off x="685800" y="1981200"/>
            <a:ext cx="40386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8197" name="Rectangle 1041"/>
          <p:cNvSpPr>
            <a:spLocks noChangeArrowheads="1"/>
          </p:cNvSpPr>
          <p:nvPr/>
        </p:nvSpPr>
        <p:spPr bwMode="auto">
          <a:xfrm>
            <a:off x="838200" y="2208213"/>
            <a:ext cx="38100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Inferência estatística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O processo de usar dados de uma amostra para tirar conclusões sobre toda uma população.</a:t>
            </a:r>
          </a:p>
        </p:txBody>
      </p:sp>
      <p:sp>
        <p:nvSpPr>
          <p:cNvPr id="57362" name="Rectangle 1042"/>
          <p:cNvSpPr>
            <a:spLocks noChangeArrowheads="1"/>
          </p:cNvSpPr>
          <p:nvPr/>
        </p:nvSpPr>
        <p:spPr bwMode="auto">
          <a:xfrm>
            <a:off x="685800" y="3505200"/>
            <a:ext cx="40386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8199" name="Rectangle 1043"/>
          <p:cNvSpPr>
            <a:spLocks noChangeArrowheads="1"/>
          </p:cNvSpPr>
          <p:nvPr/>
        </p:nvSpPr>
        <p:spPr bwMode="auto">
          <a:xfrm>
            <a:off x="838200" y="3657600"/>
            <a:ext cx="3810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Amostragem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Seleção de sujeitos de uma população que possam representar as expectativas, valores e comportamentos dessa população.</a:t>
            </a:r>
          </a:p>
        </p:txBody>
      </p:sp>
      <p:sp>
        <p:nvSpPr>
          <p:cNvPr id="57364" name="Rectangle 1044"/>
          <p:cNvSpPr>
            <a:spLocks noChangeArrowheads="1"/>
          </p:cNvSpPr>
          <p:nvPr/>
        </p:nvSpPr>
        <p:spPr bwMode="auto">
          <a:xfrm>
            <a:off x="685800" y="5029200"/>
            <a:ext cx="40386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8201" name="Rectangle 1045"/>
          <p:cNvSpPr>
            <a:spLocks noChangeArrowheads="1"/>
          </p:cNvSpPr>
          <p:nvPr/>
        </p:nvSpPr>
        <p:spPr bwMode="auto">
          <a:xfrm>
            <a:off x="838200" y="5181600"/>
            <a:ext cx="3810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100" b="1" i="1">
                <a:latin typeface="Arial" charset="0"/>
              </a:rPr>
              <a:t>Benchmarking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Identificação de organizações que se destacam na execução de uma função e uso de suas práticas como referência para melhorias.</a:t>
            </a:r>
          </a:p>
        </p:txBody>
      </p:sp>
      <p:sp>
        <p:nvSpPr>
          <p:cNvPr id="57368" name="Rectangle 1048"/>
          <p:cNvSpPr>
            <a:spLocks noChangeArrowheads="1"/>
          </p:cNvSpPr>
          <p:nvPr/>
        </p:nvSpPr>
        <p:spPr bwMode="auto">
          <a:xfrm>
            <a:off x="5499100" y="1981200"/>
            <a:ext cx="3111500" cy="198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8203" name="Rectangle 1049"/>
          <p:cNvSpPr>
            <a:spLocks noChangeArrowheads="1"/>
          </p:cNvSpPr>
          <p:nvPr/>
        </p:nvSpPr>
        <p:spPr bwMode="auto">
          <a:xfrm>
            <a:off x="5651500" y="2133600"/>
            <a:ext cx="2935288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900" b="1" i="1">
                <a:latin typeface="Arial" charset="0"/>
              </a:rPr>
              <a:t>Probabilística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Seleção de sujeitos de tal forma que cada membro da população tenha uma chance conhecida de ser escolhido, porque a seleção é </a:t>
            </a:r>
            <a:r>
              <a:rPr lang="pt-BR" sz="1300" b="1">
                <a:latin typeface="Arial" charset="0"/>
              </a:rPr>
              <a:t>ALEATÓRIA</a:t>
            </a:r>
            <a:r>
              <a:rPr lang="pt-BR" sz="1300">
                <a:latin typeface="Arial" charset="0"/>
              </a:rPr>
              <a:t>.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Dois tipos: </a:t>
            </a:r>
            <a:r>
              <a:rPr lang="pt-BR" sz="1300" u="sng">
                <a:latin typeface="Arial" charset="0"/>
              </a:rPr>
              <a:t>aleatória simples</a:t>
            </a:r>
            <a:r>
              <a:rPr lang="pt-BR" sz="1300">
                <a:latin typeface="Arial" charset="0"/>
              </a:rPr>
              <a:t> e </a:t>
            </a:r>
            <a:r>
              <a:rPr lang="pt-BR" sz="1300" u="sng">
                <a:latin typeface="Arial" charset="0"/>
              </a:rPr>
              <a:t>aleatória estratificada.</a:t>
            </a:r>
          </a:p>
        </p:txBody>
      </p:sp>
      <p:sp>
        <p:nvSpPr>
          <p:cNvPr id="57370" name="Rectangle 1050"/>
          <p:cNvSpPr>
            <a:spLocks noChangeArrowheads="1"/>
          </p:cNvSpPr>
          <p:nvPr/>
        </p:nvSpPr>
        <p:spPr bwMode="auto">
          <a:xfrm>
            <a:off x="5486400" y="4310063"/>
            <a:ext cx="3111500" cy="1938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8205" name="Rectangle 1051"/>
          <p:cNvSpPr>
            <a:spLocks noChangeArrowheads="1"/>
          </p:cNvSpPr>
          <p:nvPr/>
        </p:nvSpPr>
        <p:spPr bwMode="auto">
          <a:xfrm>
            <a:off x="5638800" y="4462463"/>
            <a:ext cx="2935288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900" b="1" i="1">
                <a:latin typeface="Arial" charset="0"/>
              </a:rPr>
              <a:t>Não-probabilística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Seleção de sujeitos segundo a conveniência do pesquisador. Como não se trata de amostra aleatória, não há como prever os limites de erros de amostragem.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1300">
                <a:latin typeface="Arial" charset="0"/>
              </a:rPr>
              <a:t>Dois tipos: por </a:t>
            </a:r>
            <a:r>
              <a:rPr lang="pt-BR" sz="1300" u="sng">
                <a:latin typeface="Arial" charset="0"/>
              </a:rPr>
              <a:t>conveniência</a:t>
            </a:r>
            <a:r>
              <a:rPr lang="pt-BR" sz="1300">
                <a:latin typeface="Arial" charset="0"/>
              </a:rPr>
              <a:t> e por </a:t>
            </a:r>
            <a:r>
              <a:rPr lang="pt-BR" sz="1300" u="sng">
                <a:latin typeface="Arial" charset="0"/>
              </a:rPr>
              <a:t>julgamento.</a:t>
            </a:r>
          </a:p>
        </p:txBody>
      </p:sp>
      <p:sp>
        <p:nvSpPr>
          <p:cNvPr id="8206" name="Line 1052"/>
          <p:cNvSpPr>
            <a:spLocks noChangeShapeType="1"/>
          </p:cNvSpPr>
          <p:nvPr/>
        </p:nvSpPr>
        <p:spPr bwMode="auto">
          <a:xfrm>
            <a:off x="4724400" y="4114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7" name="Line 1053"/>
          <p:cNvSpPr>
            <a:spLocks noChangeShapeType="1"/>
          </p:cNvSpPr>
          <p:nvPr/>
        </p:nvSpPr>
        <p:spPr bwMode="auto">
          <a:xfrm>
            <a:off x="5105400" y="29718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8" name="Line 1054"/>
          <p:cNvSpPr>
            <a:spLocks noChangeShapeType="1"/>
          </p:cNvSpPr>
          <p:nvPr/>
        </p:nvSpPr>
        <p:spPr bwMode="auto">
          <a:xfrm>
            <a:off x="5105400" y="2971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9" name="Line 1055"/>
          <p:cNvSpPr>
            <a:spLocks noChangeShapeType="1"/>
          </p:cNvSpPr>
          <p:nvPr/>
        </p:nvSpPr>
        <p:spPr bwMode="auto">
          <a:xfrm>
            <a:off x="5105400" y="5334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10" name="Text Box 1057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90600" y="1905000"/>
            <a:ext cx="7391400" cy="4495800"/>
          </a:xfrm>
          <a:prstGeom prst="rect">
            <a:avLst/>
          </a:prstGeom>
          <a:gradFill rotWithShape="0">
            <a:gsLst>
              <a:gs pos="0">
                <a:srgbClr val="99FFCC">
                  <a:gamma/>
                  <a:shade val="66275"/>
                  <a:invGamma/>
                </a:srgbClr>
              </a:gs>
              <a:gs pos="50000">
                <a:srgbClr val="99FFCC"/>
              </a:gs>
              <a:gs pos="100000">
                <a:srgbClr val="99FFCC">
                  <a:gamma/>
                  <a:shade val="6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905000" y="2133600"/>
            <a:ext cx="6172200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1313" indent="-341313" eaLnBrk="0" hangingPunct="0">
              <a:spcBef>
                <a:spcPct val="50000"/>
              </a:spcBef>
              <a:tabLst>
                <a:tab pos="625475" algn="l"/>
              </a:tabLst>
            </a:pPr>
            <a:r>
              <a:rPr 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Vantagens</a:t>
            </a:r>
          </a:p>
          <a:p>
            <a:pPr marL="341313" indent="-341313" eaLnBrk="0" hangingPunct="0">
              <a:lnSpc>
                <a:spcPct val="9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•	Mais baratos</a:t>
            </a:r>
            <a:b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	Método que exige menos tempo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905000" y="3492500"/>
            <a:ext cx="6096000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1313" indent="-341313" eaLnBrk="0" hangingPunct="0">
              <a:spcBef>
                <a:spcPct val="50000"/>
              </a:spcBef>
              <a:tabLst>
                <a:tab pos="625475" algn="l"/>
              </a:tabLst>
            </a:pPr>
            <a:r>
              <a:rPr 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Desvantagens</a:t>
            </a:r>
          </a:p>
          <a:p>
            <a:pPr marL="341313" indent="-341313" eaLnBrk="0" hangingPunct="0">
              <a:lnSpc>
                <a:spcPct val="9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•	Podem estar desatualizados</a:t>
            </a:r>
            <a:b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	Os dados podem ser irrelevantes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1981200" y="4800600"/>
            <a:ext cx="6019800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1313" indent="-341313" eaLnBrk="0" hangingPunct="0">
              <a:spcBef>
                <a:spcPct val="50000"/>
              </a:spcBef>
              <a:tabLst>
                <a:tab pos="625475" algn="l"/>
              </a:tabLst>
            </a:pPr>
            <a:r>
              <a:rPr 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Tipos</a:t>
            </a:r>
          </a:p>
          <a:p>
            <a:pPr marL="341313" indent="-341313" eaLnBrk="0" hangingPunct="0">
              <a:lnSpc>
                <a:spcPct val="90000"/>
              </a:lnSpc>
              <a:spcBef>
                <a:spcPct val="50000"/>
              </a:spcBef>
              <a:tabLst>
                <a:tab pos="625475" algn="l"/>
              </a:tabLst>
            </a:pP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•	Interno</a:t>
            </a:r>
            <a:b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	Externo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685800" y="228600"/>
            <a:ext cx="6705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600" b="1">
                <a:solidFill>
                  <a:schemeClr val="tx2"/>
                </a:solidFill>
                <a:latin typeface="Arial" charset="0"/>
              </a:rPr>
              <a:t>DADOS SECUNDÁRIOS</a:t>
            </a:r>
          </a:p>
          <a:p>
            <a:pPr eaLnBrk="0" hangingPunct="0"/>
            <a:r>
              <a:rPr lang="pt-BR" b="1">
                <a:solidFill>
                  <a:schemeClr val="tx2"/>
                </a:solidFill>
                <a:latin typeface="Arial" charset="0"/>
              </a:rPr>
              <a:t>Dados reunidos para algum outro propósito que não o estudo imediato em mãos</a:t>
            </a:r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4343400" y="1676400"/>
            <a:ext cx="4648200" cy="48768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5029200" y="1778000"/>
            <a:ext cx="3962400" cy="454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Número de unidades na estrutura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Número de aposentos na unidade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Unidade própria ou alugada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Valor da unidade própria ou aluguel pago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Fonte de água e método de remoção de esgoto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Automóveis, caminhões leves e vans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Eletrodomésticos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Ano de construção da estrutura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Ano de mudança para a residência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Número de quartos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Residência de praia e/ou campo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Situação de condomínio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Encanamentos	</a:t>
            </a:r>
          </a:p>
          <a:p>
            <a:pPr eaLnBrk="0" hangingPunct="0">
              <a:lnSpc>
                <a:spcPct val="90000"/>
              </a:lnSpc>
              <a:tabLst>
                <a:tab pos="225425" algn="l"/>
              </a:tabLst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Telefone	</a:t>
            </a: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457200" y="152400"/>
            <a:ext cx="8228013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INFORMAÇÕES DISPONÍVEIS NUM CENSO POPULACIONAL</a:t>
            </a:r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304800" y="1744663"/>
            <a:ext cx="4681538" cy="4808537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FFE5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304800" y="1387475"/>
            <a:ext cx="8686800" cy="357188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381000" y="1752600"/>
            <a:ext cx="4622800" cy="4794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Relação familiar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Sexo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Idade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Estado civil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Instrução — matrícula e progresso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Local de nascimento, cidadania e ano de entrada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Filiação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Migração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Deficiências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Fertilidade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Emprego e desemprego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Ocupação, setor e classe de trabalhador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Local de trabalho e meio de transporte para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 trabalho	</a:t>
            </a:r>
          </a:p>
          <a:p>
            <a:pPr eaLnBrk="0" hangingPunct="0">
              <a:lnSpc>
                <a:spcPct val="90000"/>
              </a:lnSpc>
            </a:pPr>
            <a:r>
              <a:rPr 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Experiência profissional e renda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381000" y="1371600"/>
            <a:ext cx="217170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População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5029200" y="1371600"/>
            <a:ext cx="217170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1604963" algn="l"/>
                <a:tab pos="5140325" algn="l"/>
              </a:tabLst>
            </a:pP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Residências</a:t>
            </a:r>
          </a:p>
        </p:txBody>
      </p:sp>
      <p:sp>
        <p:nvSpPr>
          <p:cNvPr id="10250" name="Text Box 15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0" descr="PE01460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8"/>
          <p:cNvSpPr>
            <a:spLocks noChangeArrowheads="1"/>
          </p:cNvSpPr>
          <p:nvPr/>
        </p:nvSpPr>
        <p:spPr bwMode="auto">
          <a:xfrm>
            <a:off x="381000" y="207963"/>
            <a:ext cx="8232775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0" hangingPunct="0"/>
            <a:r>
              <a:rPr lang="pt-BR" sz="3200" b="1">
                <a:solidFill>
                  <a:schemeClr val="tx2"/>
                </a:solidFill>
                <a:latin typeface="Arial" charset="0"/>
              </a:rPr>
              <a:t>AS CINCO ETAPAS DO PROCESSO DE PESQUISA DE MARKETING</a:t>
            </a:r>
          </a:p>
        </p:txBody>
      </p:sp>
      <p:sp>
        <p:nvSpPr>
          <p:cNvPr id="11268" name="Line 9"/>
          <p:cNvSpPr>
            <a:spLocks noChangeShapeType="1"/>
          </p:cNvSpPr>
          <p:nvPr/>
        </p:nvSpPr>
        <p:spPr bwMode="auto">
          <a:xfrm>
            <a:off x="5483225" y="5257800"/>
            <a:ext cx="86677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10"/>
          <p:cNvSpPr>
            <a:spLocks noChangeShapeType="1"/>
          </p:cNvSpPr>
          <p:nvPr/>
        </p:nvSpPr>
        <p:spPr bwMode="auto">
          <a:xfrm>
            <a:off x="2527300" y="5257800"/>
            <a:ext cx="86677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674688" y="2438400"/>
            <a:ext cx="1849437" cy="1143000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1271" name="Rectangle 13"/>
          <p:cNvSpPr>
            <a:spLocks noChangeArrowheads="1"/>
          </p:cNvSpPr>
          <p:nvPr/>
        </p:nvSpPr>
        <p:spPr bwMode="auto">
          <a:xfrm>
            <a:off x="762000" y="2698750"/>
            <a:ext cx="17526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000" b="1" i="1">
                <a:latin typeface="Arial" charset="0"/>
              </a:rPr>
              <a:t>Formular o problema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411538" y="2438400"/>
            <a:ext cx="2071687" cy="1143000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1273" name="Rectangle 15"/>
          <p:cNvSpPr>
            <a:spLocks noChangeArrowheads="1"/>
          </p:cNvSpPr>
          <p:nvPr/>
        </p:nvSpPr>
        <p:spPr bwMode="auto">
          <a:xfrm>
            <a:off x="3560763" y="255905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000" b="1" i="1">
                <a:latin typeface="Arial" charset="0"/>
              </a:rPr>
              <a:t>Desenhar um projeto de pesquisa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674688" y="4713288"/>
            <a:ext cx="1849437" cy="1154112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1275" name="Rectangle 17"/>
          <p:cNvSpPr>
            <a:spLocks noChangeArrowheads="1"/>
          </p:cNvSpPr>
          <p:nvPr/>
        </p:nvSpPr>
        <p:spPr bwMode="auto">
          <a:xfrm>
            <a:off x="727075" y="4984750"/>
            <a:ext cx="17526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000" b="1" i="1">
                <a:latin typeface="Arial" charset="0"/>
              </a:rPr>
              <a:t>Coletar dados</a:t>
            </a: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3411538" y="4710113"/>
            <a:ext cx="2071687" cy="1157287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1277" name="Rectangle 19"/>
          <p:cNvSpPr>
            <a:spLocks noChangeArrowheads="1"/>
          </p:cNvSpPr>
          <p:nvPr/>
        </p:nvSpPr>
        <p:spPr bwMode="auto">
          <a:xfrm>
            <a:off x="3586163" y="487680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000" b="1" i="1">
                <a:latin typeface="Arial" charset="0"/>
              </a:rPr>
              <a:t>Analisar e interpretar os dados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6378575" y="4710113"/>
            <a:ext cx="2071688" cy="1157287"/>
          </a:xfrm>
          <a:prstGeom prst="rect">
            <a:avLst/>
          </a:prstGeom>
          <a:solidFill>
            <a:srgbClr val="FE9B0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latin typeface="Verdana" pitchFamily="34" charset="0"/>
              <a:ea typeface="+mn-ea"/>
            </a:endParaRPr>
          </a:p>
        </p:txBody>
      </p:sp>
      <p:sp>
        <p:nvSpPr>
          <p:cNvPr id="11279" name="Rectangle 21"/>
          <p:cNvSpPr>
            <a:spLocks noChangeArrowheads="1"/>
          </p:cNvSpPr>
          <p:nvPr/>
        </p:nvSpPr>
        <p:spPr bwMode="auto">
          <a:xfrm>
            <a:off x="6553200" y="487680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000" b="1" i="1">
                <a:latin typeface="Arial" charset="0"/>
              </a:rPr>
              <a:t>Preparar o relatório de pesquisa</a:t>
            </a:r>
          </a:p>
        </p:txBody>
      </p:sp>
      <p:sp>
        <p:nvSpPr>
          <p:cNvPr id="11280" name="Line 25"/>
          <p:cNvSpPr>
            <a:spLocks noChangeShapeType="1"/>
          </p:cNvSpPr>
          <p:nvPr/>
        </p:nvSpPr>
        <p:spPr bwMode="auto">
          <a:xfrm>
            <a:off x="5527675" y="3044825"/>
            <a:ext cx="644525" cy="317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26"/>
          <p:cNvSpPr>
            <a:spLocks noChangeShapeType="1"/>
          </p:cNvSpPr>
          <p:nvPr/>
        </p:nvSpPr>
        <p:spPr bwMode="auto">
          <a:xfrm>
            <a:off x="6172200" y="3048000"/>
            <a:ext cx="0" cy="9144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7"/>
          <p:cNvSpPr>
            <a:spLocks noChangeShapeType="1"/>
          </p:cNvSpPr>
          <p:nvPr/>
        </p:nvSpPr>
        <p:spPr bwMode="auto">
          <a:xfrm flipH="1">
            <a:off x="1600200" y="3962400"/>
            <a:ext cx="4586288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533400" y="190500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3276600" y="190500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609600" y="419100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3429000" y="419100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6324600" y="419100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3200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1288" name="Line 37"/>
          <p:cNvSpPr>
            <a:spLocks noChangeShapeType="1"/>
          </p:cNvSpPr>
          <p:nvPr/>
        </p:nvSpPr>
        <p:spPr bwMode="auto">
          <a:xfrm>
            <a:off x="2590800" y="3048000"/>
            <a:ext cx="86677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38"/>
          <p:cNvSpPr>
            <a:spLocks noChangeShapeType="1"/>
          </p:cNvSpPr>
          <p:nvPr/>
        </p:nvSpPr>
        <p:spPr bwMode="auto">
          <a:xfrm>
            <a:off x="1600200" y="3962400"/>
            <a:ext cx="0" cy="76200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1290" name="Picture 36" descr="PE01561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3360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1" name="Text Box 39"/>
          <p:cNvSpPr txBox="1">
            <a:spLocks noChangeArrowheads="1"/>
          </p:cNvSpPr>
          <p:nvPr/>
        </p:nvSpPr>
        <p:spPr bwMode="auto">
          <a:xfrm>
            <a:off x="152400" y="6583363"/>
            <a:ext cx="3076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700">
                <a:latin typeface="Arial" charset="0"/>
              </a:rPr>
              <a:t>Copyright © 2015 Laury A. Bueno – Administração Mercadológica • MKT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stras">
  <a:themeElements>
    <a:clrScheme name="Listra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Listra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istra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stra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stra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stra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apresentação\Faixas.pot</Template>
  <TotalTime>1683</TotalTime>
  <Words>1866</Words>
  <Application>Microsoft Macintosh PowerPoint</Application>
  <PresentationFormat>On-screen Show (4:3)</PresentationFormat>
  <Paragraphs>246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Listras</vt:lpstr>
      <vt:lpstr>Marketing Sistemas de Informação de Marketing (S.I.M.) e Pesquisa de Marketing</vt:lpstr>
      <vt:lpstr>PowerPoint Presentation</vt:lpstr>
      <vt:lpstr>QUESTÕES QUE A PESQUISA DE MARKETING PODE AJUDAR A RESPONDER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Diferença entre pesquisa qualitativa e quantitativa</vt:lpstr>
      <vt:lpstr>Diferença entre pesquisa qualitativa e quantitativa</vt:lpstr>
      <vt:lpstr>Diferença entre pesquisa qualitativa e quantitativa</vt:lpstr>
      <vt:lpstr>Diferença entre pesquisa qualitativa e quantitativa</vt:lpstr>
      <vt:lpstr>Diferença entre pesquisa qualitativa e quantitativa</vt:lpstr>
      <vt:lpstr>Diferença entre pesquisa qualitativa e quantitativa</vt:lpstr>
      <vt:lpstr>Diferença entre pesquisa qualitativa e quantitativa</vt:lpstr>
      <vt:lpstr>Diferença entre pesquisa qualitativa e quantitativa</vt:lpstr>
      <vt:lpstr>Diferença entre pesquisa qualitativa e quantitativa</vt:lpstr>
    </vt:vector>
  </TitlesOfParts>
  <Company>Labconsult™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INFORMAÇÃO DE MARKETING E PESQUISA DE MARKETING</dc:title>
  <dc:subject>Administração Mercadológica IA</dc:subject>
  <dc:creator>Laury A. Bueno</dc:creator>
  <cp:keywords>Labconsult™</cp:keywords>
  <dc:description>Copyright © 2002-2014 Laury A. Bueno • All rights reserved • labconsult@ig.com.br • www.laurybueno.com.br</dc:description>
  <cp:lastModifiedBy>Hercules Farnesi da Costa Cunha</cp:lastModifiedBy>
  <cp:revision>254</cp:revision>
  <dcterms:created xsi:type="dcterms:W3CDTF">2002-03-31T16:26:27Z</dcterms:created>
  <dcterms:modified xsi:type="dcterms:W3CDTF">2015-10-27T11:29:33Z</dcterms:modified>
  <cp:category>Administração Mercadológica I</cp:category>
</cp:coreProperties>
</file>