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1"/>
  </p:notesMasterIdLst>
  <p:handoutMasterIdLst>
    <p:handoutMasterId r:id="rId52"/>
  </p:handoutMasterIdLst>
  <p:sldIdLst>
    <p:sldId id="256" r:id="rId2"/>
    <p:sldId id="257" r:id="rId3"/>
    <p:sldId id="258" r:id="rId4"/>
    <p:sldId id="259" r:id="rId5"/>
    <p:sldId id="260" r:id="rId6"/>
    <p:sldId id="261" r:id="rId7"/>
    <p:sldId id="262" r:id="rId8"/>
    <p:sldId id="263" r:id="rId9"/>
    <p:sldId id="291" r:id="rId10"/>
    <p:sldId id="292" r:id="rId11"/>
    <p:sldId id="272"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266" r:id="rId45"/>
    <p:sldId id="267" r:id="rId46"/>
    <p:sldId id="268" r:id="rId47"/>
    <p:sldId id="269" r:id="rId48"/>
    <p:sldId id="270" r:id="rId49"/>
    <p:sldId id="271" r:id="rId50"/>
  </p:sldIdLst>
  <p:sldSz cx="9144000" cy="6858000" type="screen4x3"/>
  <p:notesSz cx="6854825" cy="9752013"/>
  <p:defaultTextStyle>
    <a:defPPr>
      <a:defRPr lang="en-GB"/>
    </a:defPPr>
    <a:lvl1pPr algn="l" defTabSz="449263" rtl="0" fontAlgn="base">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1pPr>
    <a:lvl2pPr marL="742950" indent="-285750" algn="l" defTabSz="449263" rtl="0" fontAlgn="base">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2pPr>
    <a:lvl3pPr marL="1143000" indent="-228600" algn="l" defTabSz="449263" rtl="0" fontAlgn="base">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3pPr>
    <a:lvl4pPr marL="1600200" indent="-228600" algn="l" defTabSz="449263" rtl="0" fontAlgn="base">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4pPr>
    <a:lvl5pPr marL="2057400" indent="-228600" algn="l" defTabSz="449263" rtl="0" fontAlgn="base">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ＭＳ Ｐゴシック" charset="0"/>
      </a:defRPr>
    </a:lvl5pPr>
    <a:lvl6pPr marL="2286000" algn="l" defTabSz="457200" rtl="0" eaLnBrk="1" latinLnBrk="0" hangingPunct="1">
      <a:defRPr kern="1200">
        <a:solidFill>
          <a:schemeClr val="bg1"/>
        </a:solidFill>
        <a:latin typeface="Arial" charset="0"/>
        <a:ea typeface="ＭＳ Ｐゴシック" charset="0"/>
        <a:cs typeface="ＭＳ Ｐゴシック" charset="0"/>
      </a:defRPr>
    </a:lvl6pPr>
    <a:lvl7pPr marL="2743200" algn="l" defTabSz="457200" rtl="0" eaLnBrk="1" latinLnBrk="0" hangingPunct="1">
      <a:defRPr kern="1200">
        <a:solidFill>
          <a:schemeClr val="bg1"/>
        </a:solidFill>
        <a:latin typeface="Arial" charset="0"/>
        <a:ea typeface="ＭＳ Ｐゴシック" charset="0"/>
        <a:cs typeface="ＭＳ Ｐゴシック" charset="0"/>
      </a:defRPr>
    </a:lvl7pPr>
    <a:lvl8pPr marL="3200400" algn="l" defTabSz="457200" rtl="0" eaLnBrk="1" latinLnBrk="0" hangingPunct="1">
      <a:defRPr kern="1200">
        <a:solidFill>
          <a:schemeClr val="bg1"/>
        </a:solidFill>
        <a:latin typeface="Arial" charset="0"/>
        <a:ea typeface="ＭＳ Ｐゴシック" charset="0"/>
        <a:cs typeface="ＭＳ Ｐゴシック" charset="0"/>
      </a:defRPr>
    </a:lvl8pPr>
    <a:lvl9pPr marL="3657600" algn="l" defTabSz="457200" rtl="0" eaLnBrk="1" latinLnBrk="0" hangingPunct="1">
      <a:defRPr kern="1200">
        <a:solidFill>
          <a:schemeClr val="bg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424" y="-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handoutMaster" Target="handoutMasters/handout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0213" cy="487363"/>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3025" y="0"/>
            <a:ext cx="2970213" cy="487363"/>
          </a:xfrm>
          <a:prstGeom prst="rect">
            <a:avLst/>
          </a:prstGeom>
        </p:spPr>
        <p:txBody>
          <a:bodyPr vert="horz" lIns="91440" tIns="45720" rIns="91440" bIns="45720" rtlCol="0"/>
          <a:lstStyle>
            <a:lvl1pPr algn="r">
              <a:defRPr sz="1200" smtClean="0"/>
            </a:lvl1pPr>
          </a:lstStyle>
          <a:p>
            <a:pPr>
              <a:defRPr/>
            </a:pPr>
            <a:fld id="{9AE3B52B-DDA4-174B-9BF5-1EC6B4F5080D}" type="datetimeFigureOut">
              <a:rPr lang="en-US"/>
              <a:pPr>
                <a:defRPr/>
              </a:pPr>
              <a:t>30/10/13</a:t>
            </a:fld>
            <a:endParaRPr lang="en-US"/>
          </a:p>
        </p:txBody>
      </p:sp>
      <p:sp>
        <p:nvSpPr>
          <p:cNvPr id="4" name="Footer Placeholder 3"/>
          <p:cNvSpPr>
            <a:spLocks noGrp="1"/>
          </p:cNvSpPr>
          <p:nvPr>
            <p:ph type="ftr" sz="quarter" idx="2"/>
          </p:nvPr>
        </p:nvSpPr>
        <p:spPr>
          <a:xfrm>
            <a:off x="0" y="9263063"/>
            <a:ext cx="2970213" cy="487362"/>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3025" y="9263063"/>
            <a:ext cx="2970213" cy="487362"/>
          </a:xfrm>
          <a:prstGeom prst="rect">
            <a:avLst/>
          </a:prstGeom>
        </p:spPr>
        <p:txBody>
          <a:bodyPr vert="horz" lIns="91440" tIns="45720" rIns="91440" bIns="45720" rtlCol="0" anchor="b"/>
          <a:lstStyle>
            <a:lvl1pPr algn="r">
              <a:defRPr sz="1200" smtClean="0"/>
            </a:lvl1pPr>
          </a:lstStyle>
          <a:p>
            <a:pPr>
              <a:defRPr/>
            </a:pPr>
            <a:fld id="{8A1F1B3F-41BC-5D4A-9D46-D1E64257BF91}" type="slidenum">
              <a:rPr lang="en-US"/>
              <a:pPr>
                <a:defRPr/>
              </a:pPr>
              <a:t>‹#›</a:t>
            </a:fld>
            <a:endParaRPr lang="en-US"/>
          </a:p>
        </p:txBody>
      </p:sp>
    </p:spTree>
    <p:extLst>
      <p:ext uri="{BB962C8B-B14F-4D97-AF65-F5344CB8AC3E}">
        <p14:creationId xmlns:p14="http://schemas.microsoft.com/office/powerpoint/2010/main" val="20839054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4825" cy="975201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0" name="Text Box 2"/>
          <p:cNvSpPr txBox="1">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1" name="Text Box 3"/>
          <p:cNvSpPr txBox="1">
            <a:spLocks noChangeArrowheads="1"/>
          </p:cNvSpPr>
          <p:nvPr/>
        </p:nvSpPr>
        <p:spPr bwMode="auto">
          <a:xfrm>
            <a:off x="3883025" y="0"/>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2" name="Rectangle 4"/>
          <p:cNvSpPr>
            <a:spLocks noGrp="1" noRot="1" noChangeAspect="1" noChangeArrowheads="1"/>
          </p:cNvSpPr>
          <p:nvPr>
            <p:ph type="sldImg"/>
          </p:nvPr>
        </p:nvSpPr>
        <p:spPr bwMode="auto">
          <a:xfrm>
            <a:off x="990600" y="731838"/>
            <a:ext cx="4873625" cy="3654425"/>
          </a:xfrm>
          <a:prstGeom prst="rect">
            <a:avLst/>
          </a:prstGeom>
          <a:noFill/>
          <a:ln w="936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sp>
      <p:sp>
        <p:nvSpPr>
          <p:cNvPr id="2053" name="Rectangle 5"/>
          <p:cNvSpPr>
            <a:spLocks noGrp="1" noChangeArrowheads="1"/>
          </p:cNvSpPr>
          <p:nvPr>
            <p:ph type="body"/>
          </p:nvPr>
        </p:nvSpPr>
        <p:spPr bwMode="auto">
          <a:xfrm>
            <a:off x="685800" y="4630738"/>
            <a:ext cx="5481638" cy="438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p>
            <a:pPr lvl="0"/>
            <a:endParaRPr lang="en-US" noProof="0" smtClean="0"/>
          </a:p>
        </p:txBody>
      </p:sp>
      <p:sp>
        <p:nvSpPr>
          <p:cNvPr id="2054" name="Text Box 6"/>
          <p:cNvSpPr txBox="1">
            <a:spLocks noChangeArrowheads="1"/>
          </p:cNvSpPr>
          <p:nvPr/>
        </p:nvSpPr>
        <p:spPr bwMode="auto">
          <a:xfrm>
            <a:off x="0"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2055" name="Rectangle 7"/>
          <p:cNvSpPr>
            <a:spLocks noGrp="1" noChangeArrowheads="1"/>
          </p:cNvSpPr>
          <p:nvPr>
            <p:ph type="sldNum"/>
          </p:nvPr>
        </p:nvSpPr>
        <p:spPr bwMode="auto">
          <a:xfrm>
            <a:off x="3883025" y="9261475"/>
            <a:ext cx="2968625"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b"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a:defRPr/>
            </a:pPr>
            <a:fld id="{7B6CAA04-2CE9-A64B-AE01-D86B435E07FF}" type="slidenum">
              <a:rPr lang="pt-BR"/>
              <a:pPr>
                <a:defRPr/>
              </a:pPr>
              <a:t>‹#›</a:t>
            </a:fld>
            <a:endParaRPr lang="pt-BR"/>
          </a:p>
        </p:txBody>
      </p:sp>
    </p:spTree>
    <p:extLst>
      <p:ext uri="{BB962C8B-B14F-4D97-AF65-F5344CB8AC3E}">
        <p14:creationId xmlns:p14="http://schemas.microsoft.com/office/powerpoint/2010/main" val="702010479"/>
      </p:ext>
    </p:extLst>
  </p:cSld>
  <p:clrMap bg1="lt1" tx1="dk1" bg2="lt2" tx2="dk2" accent1="accent1" accent2="accent2" accent3="accent3" accent4="accent4" accent5="accent5" accent6="accent6" hlink="hlink" folHlink="folHlink"/>
  <p:hf hdr="0" ftr="0" dt="0"/>
  <p:notesStyle>
    <a:lvl1pPr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5DBE7776-9C30-7A4C-AD73-0861FA87A5C7}" type="slidenum">
              <a:rPr lang="pt-BR"/>
              <a:pPr>
                <a:defRPr/>
              </a:pPr>
              <a:t>1</a:t>
            </a:fld>
            <a:endParaRPr lang="pt-BR"/>
          </a:p>
        </p:txBody>
      </p:sp>
      <p:sp>
        <p:nvSpPr>
          <p:cNvPr id="19457" name="Text Box 1"/>
          <p:cNvSpPr txBox="1">
            <a:spLocks noChangeArrowheads="1"/>
          </p:cNvSpPr>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3814483E-9301-AF40-AED2-6BE97BCCD4E6}" type="slidenum">
              <a:rPr lang="pt-BR" sz="1200" smtClean="0"/>
              <a:pPr algn="r">
                <a:buClrTx/>
                <a:buFontTx/>
                <a:buNone/>
                <a:defRPr/>
              </a:pPr>
              <a:t>1</a:t>
            </a:fld>
            <a:endParaRPr lang="pt-BR" sz="1200" smtClean="0"/>
          </a:p>
        </p:txBody>
      </p:sp>
      <p:sp>
        <p:nvSpPr>
          <p:cNvPr id="19458" name="Text Box 2"/>
          <p:cNvSpPr txBox="1">
            <a:spLocks noGrp="1" noRot="1" noChangeAspect="1" noChangeArrowheads="1"/>
          </p:cNvSpPr>
          <p:nvPr>
            <p:ph type="sldImg"/>
          </p:nvPr>
        </p:nvSpPr>
        <p:spPr>
          <a:xfrm>
            <a:off x="674688" y="493713"/>
            <a:ext cx="5507037" cy="413067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A7BE2E96-C05E-4C45-8658-0DA55744B9A6}" type="slidenum">
              <a:rPr lang="pt-BR"/>
              <a:pPr>
                <a:defRPr/>
              </a:pPr>
              <a:t>10</a:t>
            </a:fld>
            <a:endParaRPr lang="pt-BR"/>
          </a:p>
        </p:txBody>
      </p:sp>
      <p:sp>
        <p:nvSpPr>
          <p:cNvPr id="28673" name="Text Box 1"/>
          <p:cNvSpPr txBox="1">
            <a:spLocks noChangeArrowheads="1"/>
          </p:cNvSpPr>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6B426569-E30E-2349-A2E5-AAC6AD3FD419}" type="slidenum">
              <a:rPr lang="pt-BR" sz="1200" smtClean="0"/>
              <a:pPr algn="r">
                <a:buClrTx/>
                <a:buFontTx/>
                <a:buNone/>
                <a:defRPr/>
              </a:pPr>
              <a:t>10</a:t>
            </a:fld>
            <a:endParaRPr lang="pt-BR" sz="1200" smtClean="0"/>
          </a:p>
        </p:txBody>
      </p:sp>
      <p:sp>
        <p:nvSpPr>
          <p:cNvPr id="28674" name="Text Box 2"/>
          <p:cNvSpPr txBox="1">
            <a:spLocks noGrp="1" noRot="1" noChangeAspect="1" noChangeArrowheads="1"/>
          </p:cNvSpPr>
          <p:nvPr>
            <p:ph type="sldImg"/>
          </p:nvPr>
        </p:nvSpPr>
        <p:spPr>
          <a:xfrm>
            <a:off x="673100" y="492125"/>
            <a:ext cx="5510213" cy="4132263"/>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9BEA0D8C-9B05-4347-81A1-14831CA137F3}" type="slidenum">
              <a:rPr lang="pt-BR"/>
              <a:pPr>
                <a:defRPr/>
              </a:pPr>
              <a:t>44</a:t>
            </a:fld>
            <a:endParaRPr lang="pt-BR"/>
          </a:p>
        </p:txBody>
      </p:sp>
      <p:sp>
        <p:nvSpPr>
          <p:cNvPr id="29697" name="Text Box 1"/>
          <p:cNvSpPr txBox="1">
            <a:spLocks noGrp="1" noRot="1" noChangeAspect="1" noChangeArrowheads="1"/>
          </p:cNvSpPr>
          <p:nvPr>
            <p:ph type="sldImg"/>
          </p:nvPr>
        </p:nvSpPr>
        <p:spPr>
          <a:xfrm>
            <a:off x="990600" y="731838"/>
            <a:ext cx="4875213" cy="3656012"/>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9698" name="Text Box 2"/>
          <p:cNvSpPr txBox="1">
            <a:spLocks noGrp="1" noChangeArrowheads="1"/>
          </p:cNvSpPr>
          <p:nvPr>
            <p:ph type="body" idx="1"/>
          </p:nvPr>
        </p:nvSpPr>
        <p:spPr>
          <a:xfrm>
            <a:off x="685800" y="4630738"/>
            <a:ext cx="5483225" cy="4389437"/>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A06C64F6-38F2-A34F-833E-AA6000E958AD}" type="slidenum">
              <a:rPr lang="pt-BR"/>
              <a:pPr>
                <a:defRPr/>
              </a:pPr>
              <a:t>45</a:t>
            </a:fld>
            <a:endParaRPr lang="pt-BR"/>
          </a:p>
        </p:txBody>
      </p:sp>
      <p:sp>
        <p:nvSpPr>
          <p:cNvPr id="30721" name="Text Box 1"/>
          <p:cNvSpPr txBox="1">
            <a:spLocks noGrp="1" noRot="1" noChangeAspect="1" noChangeArrowheads="1"/>
          </p:cNvSpPr>
          <p:nvPr>
            <p:ph type="sldImg"/>
          </p:nvPr>
        </p:nvSpPr>
        <p:spPr>
          <a:xfrm>
            <a:off x="990600" y="731838"/>
            <a:ext cx="4875213" cy="3656012"/>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30722" name="Text Box 2"/>
          <p:cNvSpPr txBox="1">
            <a:spLocks noGrp="1" noChangeArrowheads="1"/>
          </p:cNvSpPr>
          <p:nvPr>
            <p:ph type="body" idx="1"/>
          </p:nvPr>
        </p:nvSpPr>
        <p:spPr>
          <a:xfrm>
            <a:off x="685800" y="4630738"/>
            <a:ext cx="5483225" cy="4389437"/>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EC0F6889-1A34-C24D-B86F-8D253BD85361}" type="slidenum">
              <a:rPr lang="pt-BR"/>
              <a:pPr>
                <a:defRPr/>
              </a:pPr>
              <a:t>46</a:t>
            </a:fld>
            <a:endParaRPr lang="pt-BR"/>
          </a:p>
        </p:txBody>
      </p:sp>
      <p:sp>
        <p:nvSpPr>
          <p:cNvPr id="31745" name="Text Box 1"/>
          <p:cNvSpPr txBox="1">
            <a:spLocks noGrp="1" noRot="1" noChangeAspect="1" noChangeArrowheads="1"/>
          </p:cNvSpPr>
          <p:nvPr>
            <p:ph type="sldImg"/>
          </p:nvPr>
        </p:nvSpPr>
        <p:spPr>
          <a:xfrm>
            <a:off x="990600" y="731838"/>
            <a:ext cx="4875213" cy="3656012"/>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31746" name="Text Box 2"/>
          <p:cNvSpPr txBox="1">
            <a:spLocks noGrp="1" noChangeArrowheads="1"/>
          </p:cNvSpPr>
          <p:nvPr>
            <p:ph type="body" idx="1"/>
          </p:nvPr>
        </p:nvSpPr>
        <p:spPr>
          <a:xfrm>
            <a:off x="685800" y="4630738"/>
            <a:ext cx="5483225" cy="4389437"/>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A5BB7064-ED9B-F941-B13E-EB0F9DCF13DA}" type="slidenum">
              <a:rPr lang="pt-BR"/>
              <a:pPr>
                <a:defRPr/>
              </a:pPr>
              <a:t>47</a:t>
            </a:fld>
            <a:endParaRPr lang="pt-BR"/>
          </a:p>
        </p:txBody>
      </p:sp>
      <p:sp>
        <p:nvSpPr>
          <p:cNvPr id="32769" name="Text Box 1"/>
          <p:cNvSpPr txBox="1">
            <a:spLocks noGrp="1" noRot="1" noChangeAspect="1" noChangeArrowheads="1"/>
          </p:cNvSpPr>
          <p:nvPr>
            <p:ph type="sldImg"/>
          </p:nvPr>
        </p:nvSpPr>
        <p:spPr>
          <a:xfrm>
            <a:off x="990600" y="731838"/>
            <a:ext cx="4875213" cy="3656012"/>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32770" name="Text Box 2"/>
          <p:cNvSpPr txBox="1">
            <a:spLocks noGrp="1" noChangeArrowheads="1"/>
          </p:cNvSpPr>
          <p:nvPr>
            <p:ph type="body" idx="1"/>
          </p:nvPr>
        </p:nvSpPr>
        <p:spPr>
          <a:xfrm>
            <a:off x="685800" y="4630738"/>
            <a:ext cx="5483225" cy="4389437"/>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 name="Rectangle 7"/>
          <p:cNvSpPr>
            <a:spLocks noGrp="1" noChangeArrowheads="1"/>
          </p:cNvSpPr>
          <p:nvPr>
            <p:ph type="sldNum" sz="quarter"/>
          </p:nvPr>
        </p:nvSpPr>
        <p:spPr/>
        <p:txBody>
          <a:bodyPr/>
          <a:lstStyle/>
          <a:p>
            <a:pPr>
              <a:defRPr/>
            </a:pPr>
            <a:fld id="{DC488B40-C551-ED4A-B213-C5252D319A26}" type="slidenum">
              <a:rPr lang="pt-BR"/>
              <a:pPr>
                <a:defRPr/>
              </a:pPr>
              <a:t>48</a:t>
            </a:fld>
            <a:endParaRPr lang="pt-BR"/>
          </a:p>
        </p:txBody>
      </p:sp>
      <p:sp>
        <p:nvSpPr>
          <p:cNvPr id="33793" name="Text Box 1"/>
          <p:cNvSpPr txBox="1">
            <a:spLocks noChangeArrowheads="1"/>
          </p:cNvSpPr>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A133CDDA-E016-6343-8EBA-C8523D937E92}" type="slidenum">
              <a:rPr lang="pt-BR" sz="1200" smtClean="0"/>
              <a:pPr algn="r">
                <a:buClrTx/>
                <a:buFontTx/>
                <a:buNone/>
                <a:defRPr/>
              </a:pPr>
              <a:t>48</a:t>
            </a:fld>
            <a:endParaRPr lang="pt-BR" sz="1200" smtClean="0"/>
          </a:p>
        </p:txBody>
      </p:sp>
      <p:sp>
        <p:nvSpPr>
          <p:cNvPr id="33794" name="Rectangle 2"/>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795" name="Rectangle 3"/>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80" tIns="0" rIns="19080" bIns="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000" i="1">
                <a:solidFill>
                  <a:srgbClr val="000000"/>
                </a:solidFill>
                <a:latin typeface="Times New Roman" charset="0"/>
                <a:cs typeface="Arial Unicode MS" charset="0"/>
              </a:rPr>
              <a:t>2</a:t>
            </a:r>
          </a:p>
        </p:txBody>
      </p:sp>
      <p:sp>
        <p:nvSpPr>
          <p:cNvPr id="33796" name="Rectangle 4"/>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797" name="Rectangle 5"/>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798" name="Rectangle 6"/>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799" name="Rectangle 7"/>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80" tIns="0" rIns="19080" bIns="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000" i="1">
                <a:solidFill>
                  <a:srgbClr val="000000"/>
                </a:solidFill>
                <a:latin typeface="Times New Roman" charset="0"/>
                <a:cs typeface="Arial Unicode MS" charset="0"/>
              </a:rPr>
              <a:t>2</a:t>
            </a:r>
          </a:p>
        </p:txBody>
      </p:sp>
      <p:sp>
        <p:nvSpPr>
          <p:cNvPr id="33800" name="Rectangle 8"/>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801" name="Rectangle 9"/>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802" name="Rectangle 10"/>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803" name="Rectangle 11"/>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80" tIns="0" rIns="19080" bIns="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000" i="1">
                <a:solidFill>
                  <a:srgbClr val="000000"/>
                </a:solidFill>
                <a:latin typeface="Times New Roman" charset="0"/>
                <a:cs typeface="Arial Unicode MS" charset="0"/>
              </a:rPr>
              <a:t>2</a:t>
            </a:r>
          </a:p>
        </p:txBody>
      </p:sp>
      <p:sp>
        <p:nvSpPr>
          <p:cNvPr id="33804" name="Rectangle 12"/>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805" name="Rectangle 13"/>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806" name="Rectangle 14"/>
          <p:cNvSpPr>
            <a:spLocks noChangeArrowheads="1"/>
          </p:cNvSpPr>
          <p:nvPr/>
        </p:nvSpPr>
        <p:spPr bwMode="auto">
          <a:xfrm>
            <a:off x="3884613" y="0"/>
            <a:ext cx="2970212"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807" name="Rectangle 15"/>
          <p:cNvSpPr>
            <a:spLocks noChangeArrowheads="1"/>
          </p:cNvSpPr>
          <p:nvPr/>
        </p:nvSpPr>
        <p:spPr bwMode="auto">
          <a:xfrm>
            <a:off x="3884613" y="9263063"/>
            <a:ext cx="2970212"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9080" tIns="0" rIns="19080" bIns="0" anchor="b"/>
          <a:lstStyle/>
          <a:p>
            <a: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000" i="1">
                <a:solidFill>
                  <a:srgbClr val="000000"/>
                </a:solidFill>
                <a:latin typeface="Times New Roman" charset="0"/>
                <a:cs typeface="Arial Unicode MS" charset="0"/>
              </a:rPr>
              <a:t>2</a:t>
            </a:r>
          </a:p>
        </p:txBody>
      </p:sp>
      <p:sp>
        <p:nvSpPr>
          <p:cNvPr id="33808" name="Rectangle 16"/>
          <p:cNvSpPr>
            <a:spLocks noChangeArrowheads="1"/>
          </p:cNvSpPr>
          <p:nvPr/>
        </p:nvSpPr>
        <p:spPr bwMode="auto">
          <a:xfrm>
            <a:off x="0" y="9263063"/>
            <a:ext cx="2970213" cy="487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809" name="Rectangle 17"/>
          <p:cNvSpPr>
            <a:spLocks noChangeArrowheads="1"/>
          </p:cNvSpPr>
          <p:nvPr/>
        </p:nvSpPr>
        <p:spPr bwMode="auto">
          <a:xfrm>
            <a:off x="0" y="0"/>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33810" name="Text Box 18"/>
          <p:cNvSpPr txBox="1">
            <a:spLocks noGrp="1" noRot="1" noChangeAspect="1" noChangeArrowheads="1"/>
          </p:cNvSpPr>
          <p:nvPr>
            <p:ph type="sldImg"/>
          </p:nvPr>
        </p:nvSpPr>
        <p:spPr>
          <a:xfrm>
            <a:off x="998538" y="738188"/>
            <a:ext cx="4857750" cy="3643312"/>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33811" name="Text Box 19"/>
          <p:cNvSpPr txBox="1">
            <a:spLocks noGrp="1" noChangeArrowheads="1"/>
          </p:cNvSpPr>
          <p:nvPr>
            <p:ph type="body" idx="1"/>
          </p:nvPr>
        </p:nvSpPr>
        <p:spPr>
          <a:xfrm>
            <a:off x="914400" y="4630738"/>
            <a:ext cx="5026025" cy="438785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charset="0"/>
                <a:ea typeface="ＭＳ Ｐゴシック" charset="0"/>
              </a:defRPr>
            </a:lvl9pPr>
          </a:lstStyle>
          <a:p>
            <a:pPr eaLnBrk="1" hangingPunct="1">
              <a:spcBef>
                <a:spcPts val="450"/>
              </a:spcBef>
              <a:buClrTx/>
              <a:buFontTx/>
              <a:buNone/>
              <a:defRPr/>
            </a:pPr>
            <a:endParaRPr lang="en-US" smtClean="0">
              <a:latin typeface="Arial" charset="0"/>
              <a:cs typeface="Arial Unicode MS"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9F62DC92-A230-E64B-82E4-DB7D2FF52BC2}" type="slidenum">
              <a:rPr lang="pt-BR"/>
              <a:pPr>
                <a:defRPr/>
              </a:pPr>
              <a:t>49</a:t>
            </a:fld>
            <a:endParaRPr lang="pt-BR"/>
          </a:p>
        </p:txBody>
      </p:sp>
      <p:sp>
        <p:nvSpPr>
          <p:cNvPr id="34817" name="Text Box 1"/>
          <p:cNvSpPr txBox="1">
            <a:spLocks noGrp="1" noRot="1" noChangeAspect="1" noChangeArrowheads="1"/>
          </p:cNvSpPr>
          <p:nvPr>
            <p:ph type="sldImg"/>
          </p:nvPr>
        </p:nvSpPr>
        <p:spPr>
          <a:xfrm>
            <a:off x="990600" y="731838"/>
            <a:ext cx="4875213" cy="3656012"/>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685800" y="4630738"/>
            <a:ext cx="5483225" cy="4387850"/>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1CFF223B-9E21-CE4E-A2A3-2218FDACB3A3}" type="slidenum">
              <a:rPr lang="pt-BR"/>
              <a:pPr>
                <a:defRPr/>
              </a:pPr>
              <a:t>2</a:t>
            </a:fld>
            <a:endParaRPr lang="pt-BR"/>
          </a:p>
        </p:txBody>
      </p:sp>
      <p:sp>
        <p:nvSpPr>
          <p:cNvPr id="20481" name="Text Box 1"/>
          <p:cNvSpPr txBox="1">
            <a:spLocks noGrp="1" noRot="1" noChangeAspect="1" noChangeArrowheads="1"/>
          </p:cNvSpPr>
          <p:nvPr>
            <p:ph type="sldImg"/>
          </p:nvPr>
        </p:nvSpPr>
        <p:spPr>
          <a:xfrm>
            <a:off x="990600" y="731838"/>
            <a:ext cx="4875213" cy="3656012"/>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0482" name="Text Box 2"/>
          <p:cNvSpPr txBox="1">
            <a:spLocks noGrp="1" noChangeArrowheads="1"/>
          </p:cNvSpPr>
          <p:nvPr>
            <p:ph type="body" idx="1"/>
          </p:nvPr>
        </p:nvSpPr>
        <p:spPr>
          <a:xfrm>
            <a:off x="685800" y="4630738"/>
            <a:ext cx="5483225" cy="4389437"/>
          </a:xfrm>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p:txBody>
          <a:bodyPr/>
          <a:lstStyle/>
          <a:p>
            <a:pPr>
              <a:defRPr/>
            </a:pPr>
            <a:fld id="{57F1CD26-E9B5-3740-89A6-3E6EC5742277}" type="slidenum">
              <a:rPr lang="pt-BR"/>
              <a:pPr>
                <a:defRPr/>
              </a:pPr>
              <a:t>3</a:t>
            </a:fld>
            <a:endParaRPr lang="pt-BR"/>
          </a:p>
        </p:txBody>
      </p:sp>
      <p:sp>
        <p:nvSpPr>
          <p:cNvPr id="21505" name="Text Box 1"/>
          <p:cNvSpPr txBox="1">
            <a:spLocks noChangeArrowheads="1"/>
          </p:cNvSpPr>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310615F5-2BB8-E34F-B008-391DCC0C8D01}" type="slidenum">
              <a:rPr lang="pt-BR" sz="1200" smtClean="0"/>
              <a:pPr algn="r">
                <a:buClrTx/>
                <a:buFontTx/>
                <a:buNone/>
                <a:defRPr/>
              </a:pPr>
              <a:t>3</a:t>
            </a:fld>
            <a:endParaRPr lang="pt-BR" sz="1200" smtClean="0"/>
          </a:p>
        </p:txBody>
      </p:sp>
      <p:sp>
        <p:nvSpPr>
          <p:cNvPr id="21506" name="Text Box 2"/>
          <p:cNvSpPr txBox="1">
            <a:spLocks noGrp="1" noRot="1" noChangeAspect="1" noChangeArrowheads="1"/>
          </p:cNvSpPr>
          <p:nvPr>
            <p:ph type="sldImg"/>
          </p:nvPr>
        </p:nvSpPr>
        <p:spPr>
          <a:xfrm>
            <a:off x="674688" y="493713"/>
            <a:ext cx="5507037" cy="413067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1507" name="Rectangle 3"/>
          <p:cNvSpPr>
            <a:spLocks noChangeArrowheads="1"/>
          </p:cNvSpPr>
          <p:nvPr/>
        </p:nvSpPr>
        <p:spPr bwMode="auto">
          <a:xfrm>
            <a:off x="76200" y="3168650"/>
            <a:ext cx="6626225" cy="5200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90360" tIns="44280" rIns="90360" bIns="44280"/>
          <a:lstStyle/>
          <a:p>
            <a:pPr>
              <a:spcAft>
                <a:spcPts val="1000"/>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600" b="1">
                <a:solidFill>
                  <a:srgbClr val="000000"/>
                </a:solidFill>
                <a:cs typeface="Arial Unicode MS" charset="0"/>
              </a:rPr>
              <a:t>Microenvironmental Forces</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Suppliers</a:t>
            </a:r>
            <a:r>
              <a:rPr lang="pt-BR" sz="1400" b="1">
                <a:solidFill>
                  <a:srgbClr val="000000"/>
                </a:solidFill>
                <a:cs typeface="Arial Unicode MS" charset="0"/>
              </a:rPr>
              <a:t>. Suppliers are the firms and persons that provide the resources </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a:solidFill>
                  <a:srgbClr val="000000"/>
                </a:solidFill>
                <a:cs typeface="Arial Unicode MS" charset="0"/>
              </a:rPr>
              <a:t>needed by the company and competitors to produce goods and services.</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Company</a:t>
            </a:r>
            <a:r>
              <a:rPr lang="pt-BR" sz="1400" b="1">
                <a:solidFill>
                  <a:srgbClr val="000000"/>
                </a:solidFill>
                <a:cs typeface="Arial Unicode MS" charset="0"/>
              </a:rPr>
              <a:t>.  Marketing plans must accommodate the needs of other </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a:solidFill>
                  <a:srgbClr val="000000"/>
                </a:solidFill>
                <a:cs typeface="Arial Unicode MS" charset="0"/>
              </a:rPr>
              <a:t>functional areas of the firm to coordinate product/service delivery effectively </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a:solidFill>
                  <a:srgbClr val="000000"/>
                </a:solidFill>
                <a:cs typeface="Arial Unicode MS" charset="0"/>
              </a:rPr>
              <a:t>(See following CTR and notes.</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Competitors</a:t>
            </a:r>
            <a:r>
              <a:rPr lang="pt-BR" sz="1400" b="1">
                <a:solidFill>
                  <a:srgbClr val="000000"/>
                </a:solidFill>
                <a:cs typeface="Arial Unicode MS" charset="0"/>
              </a:rPr>
              <a:t>. Competitors are usually considered those companies also</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a:solidFill>
                  <a:srgbClr val="000000"/>
                </a:solidFill>
                <a:cs typeface="Arial Unicode MS" charset="0"/>
              </a:rPr>
              <a:t>serving a target market with similar products and services, although broader </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a:solidFill>
                  <a:srgbClr val="000000"/>
                </a:solidFill>
                <a:cs typeface="Arial Unicode MS" charset="0"/>
              </a:rPr>
              <a:t>definitions may apply.</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Publics</a:t>
            </a:r>
            <a:r>
              <a:rPr lang="pt-BR" sz="1400" b="1">
                <a:solidFill>
                  <a:srgbClr val="000000"/>
                </a:solidFill>
                <a:cs typeface="Arial Unicode MS" charset="0"/>
              </a:rPr>
              <a:t>. Publics consist of any group that perceives itself having an interest </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a:solidFill>
                  <a:srgbClr val="000000"/>
                </a:solidFill>
                <a:cs typeface="Arial Unicode MS" charset="0"/>
              </a:rPr>
              <a:t>in the actions of the firm.    Publics can have positive as well as negative</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a:solidFill>
                  <a:srgbClr val="000000"/>
                </a:solidFill>
                <a:cs typeface="Arial Unicode MS" charset="0"/>
              </a:rPr>
              <a:t> influences on the company's objectives.</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Intermediaries</a:t>
            </a:r>
            <a:r>
              <a:rPr lang="pt-BR" sz="1400" b="1">
                <a:solidFill>
                  <a:srgbClr val="000000"/>
                </a:solidFill>
                <a:cs typeface="Arial Unicode MS" charset="0"/>
              </a:rPr>
              <a:t>.  Intermediaries  include various middlemen and distribution </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a:solidFill>
                  <a:srgbClr val="000000"/>
                </a:solidFill>
                <a:cs typeface="Arial Unicode MS" charset="0"/>
              </a:rPr>
              <a:t>firms as well as marketing service agencies and financial institutions.</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Customers</a:t>
            </a:r>
            <a:r>
              <a:rPr lang="pt-BR" sz="1400" b="1">
                <a:solidFill>
                  <a:srgbClr val="000000"/>
                </a:solidFill>
                <a:cs typeface="Arial Unicode MS" charset="0"/>
              </a:rPr>
              <a:t>.  Customers consist of consumer, industrial, reseller, government, </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a:solidFill>
                  <a:srgbClr val="000000"/>
                </a:solidFill>
                <a:cs typeface="Arial Unicode MS" charset="0"/>
              </a:rPr>
              <a:t>and international markets.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E83E296E-B2CF-7241-A5F2-D36B9729D7C7}" type="slidenum">
              <a:rPr lang="pt-BR"/>
              <a:pPr>
                <a:defRPr/>
              </a:pPr>
              <a:t>4</a:t>
            </a:fld>
            <a:endParaRPr lang="pt-BR"/>
          </a:p>
        </p:txBody>
      </p:sp>
      <p:sp>
        <p:nvSpPr>
          <p:cNvPr id="22529" name="Text Box 1"/>
          <p:cNvSpPr txBox="1">
            <a:spLocks noChangeArrowheads="1"/>
          </p:cNvSpPr>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2ED47242-59F1-ED4C-B04D-A935087801D5}" type="slidenum">
              <a:rPr lang="pt-BR" sz="1200" smtClean="0"/>
              <a:pPr algn="r">
                <a:buClrTx/>
                <a:buFontTx/>
                <a:buNone/>
                <a:defRPr/>
              </a:pPr>
              <a:t>4</a:t>
            </a:fld>
            <a:endParaRPr lang="pt-BR" sz="1200" smtClean="0"/>
          </a:p>
        </p:txBody>
      </p:sp>
      <p:sp>
        <p:nvSpPr>
          <p:cNvPr id="22530" name="Text Box 2"/>
          <p:cNvSpPr txBox="1">
            <a:spLocks noGrp="1" noRot="1" noChangeAspect="1" noChangeArrowheads="1"/>
          </p:cNvSpPr>
          <p:nvPr>
            <p:ph type="sldImg"/>
          </p:nvPr>
        </p:nvSpPr>
        <p:spPr>
          <a:xfrm>
            <a:off x="674688" y="493713"/>
            <a:ext cx="5507037" cy="413067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sldNum" sz="quarter"/>
          </p:nvPr>
        </p:nvSpPr>
        <p:spPr/>
        <p:txBody>
          <a:bodyPr/>
          <a:lstStyle/>
          <a:p>
            <a:pPr>
              <a:defRPr/>
            </a:pPr>
            <a:fld id="{9824995A-3D16-3948-AD4E-E2F8713DA7CD}" type="slidenum">
              <a:rPr lang="pt-BR"/>
              <a:pPr>
                <a:defRPr/>
              </a:pPr>
              <a:t>5</a:t>
            </a:fld>
            <a:endParaRPr lang="pt-BR"/>
          </a:p>
        </p:txBody>
      </p:sp>
      <p:sp>
        <p:nvSpPr>
          <p:cNvPr id="23553" name="Text Box 1"/>
          <p:cNvSpPr txBox="1">
            <a:spLocks noChangeArrowheads="1"/>
          </p:cNvSpPr>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ADAEA19B-2034-B444-88E1-11095FE60B62}" type="slidenum">
              <a:rPr lang="pt-BR" sz="1200" smtClean="0"/>
              <a:pPr algn="r">
                <a:buClrTx/>
                <a:buFontTx/>
                <a:buNone/>
                <a:defRPr/>
              </a:pPr>
              <a:t>5</a:t>
            </a:fld>
            <a:endParaRPr lang="pt-BR" sz="1200" smtClean="0"/>
          </a:p>
        </p:txBody>
      </p:sp>
      <p:sp>
        <p:nvSpPr>
          <p:cNvPr id="23554" name="Text Box 2"/>
          <p:cNvSpPr txBox="1">
            <a:spLocks noGrp="1" noRot="1" noChangeAspect="1" noChangeArrowheads="1"/>
          </p:cNvSpPr>
          <p:nvPr>
            <p:ph type="sldImg"/>
          </p:nvPr>
        </p:nvSpPr>
        <p:spPr>
          <a:xfrm>
            <a:off x="674688" y="493713"/>
            <a:ext cx="5507037" cy="413067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3555" name="Rectangle 3"/>
          <p:cNvSpPr>
            <a:spLocks noChangeArrowheads="1"/>
          </p:cNvSpPr>
          <p:nvPr/>
        </p:nvSpPr>
        <p:spPr bwMode="auto">
          <a:xfrm>
            <a:off x="15875" y="47625"/>
            <a:ext cx="2876550" cy="133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nSpc>
                <a:spcPct val="90000"/>
              </a:lnSpc>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b="1">
                <a:solidFill>
                  <a:srgbClr val="000000"/>
                </a:solidFill>
                <a:cs typeface="Arial Unicode MS" charset="0"/>
              </a:rPr>
              <a:t>Customer Markets</a:t>
            </a:r>
          </a:p>
          <a:p>
            <a:pPr>
              <a:lnSpc>
                <a:spcPct val="90000"/>
              </a:lnSpc>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600" b="1">
                <a:solidFill>
                  <a:srgbClr val="000000"/>
                </a:solidFill>
                <a:cs typeface="Arial Unicode MS" charset="0"/>
              </a:rPr>
              <a:t>This CTR corresponds to Figure 3-2 on p. 73 and relates to the material on p. 72.</a:t>
            </a:r>
          </a:p>
        </p:txBody>
      </p:sp>
      <p:sp>
        <p:nvSpPr>
          <p:cNvPr id="23556" name="Rectangle 4"/>
          <p:cNvSpPr>
            <a:spLocks noChangeArrowheads="1"/>
          </p:cNvSpPr>
          <p:nvPr/>
        </p:nvSpPr>
        <p:spPr bwMode="auto">
          <a:xfrm>
            <a:off x="1588" y="3017838"/>
            <a:ext cx="6723062" cy="3781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nSpc>
                <a:spcPct val="90000"/>
              </a:lnSpc>
              <a:spcAft>
                <a:spcPts val="1000"/>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600" b="1">
                <a:solidFill>
                  <a:srgbClr val="000000"/>
                </a:solidFill>
                <a:cs typeface="Arial Unicode MS" charset="0"/>
              </a:rPr>
              <a:t>Types of Customer Markets</a:t>
            </a:r>
          </a:p>
          <a:p>
            <a:pPr>
              <a:lnSpc>
                <a:spcPct val="90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a:solidFill>
                  <a:srgbClr val="000000"/>
                </a:solidFill>
                <a:cs typeface="Arial Unicode MS" charset="0"/>
              </a:rPr>
              <a:t>The company is concerned with five types of customer markets, including:  </a:t>
            </a:r>
          </a:p>
          <a:p>
            <a:pPr>
              <a:lnSpc>
                <a:spcPct val="90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Consumer Markets.</a:t>
            </a:r>
            <a:r>
              <a:rPr lang="pt-BR" sz="1400" b="1">
                <a:solidFill>
                  <a:srgbClr val="000000"/>
                </a:solidFill>
                <a:cs typeface="Arial Unicode MS" charset="0"/>
              </a:rPr>
              <a:t>  These consist of individuals and households that buy goods and services for personal consumption.  </a:t>
            </a:r>
          </a:p>
          <a:p>
            <a:pPr>
              <a:lnSpc>
                <a:spcPct val="90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Business Markets.</a:t>
            </a:r>
            <a:r>
              <a:rPr lang="pt-BR" sz="1400" b="1">
                <a:solidFill>
                  <a:srgbClr val="000000"/>
                </a:solidFill>
                <a:cs typeface="Arial Unicode MS" charset="0"/>
              </a:rPr>
              <a:t> These buy goods and services for further processing or for use in their production process.  </a:t>
            </a:r>
          </a:p>
          <a:p>
            <a:pPr>
              <a:lnSpc>
                <a:spcPct val="90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Reseller Markets. Resellers </a:t>
            </a:r>
            <a:r>
              <a:rPr lang="pt-BR" sz="1400" b="1">
                <a:solidFill>
                  <a:srgbClr val="000000"/>
                </a:solidFill>
                <a:cs typeface="Arial Unicode MS" charset="0"/>
              </a:rPr>
              <a:t>buy goods and services for repackaging and reselling at a profit.  </a:t>
            </a:r>
          </a:p>
          <a:p>
            <a:pPr>
              <a:lnSpc>
                <a:spcPct val="90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i="1">
                <a:solidFill>
                  <a:srgbClr val="000000"/>
                </a:solidFill>
                <a:cs typeface="Arial Unicode MS" charset="0"/>
              </a:rPr>
              <a:t>Discussion Note:  Students may have heard that these “middlemen” raise costs to end-users.  You might point out that in most cases, resellers actually lower costs by performing marketing functions less expensively than could manufacturers.</a:t>
            </a:r>
          </a:p>
          <a:p>
            <a:pPr>
              <a:lnSpc>
                <a:spcPct val="90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Government Markets.</a:t>
            </a:r>
            <a:r>
              <a:rPr lang="pt-BR" sz="1400" b="1">
                <a:solidFill>
                  <a:srgbClr val="000000"/>
                </a:solidFill>
                <a:cs typeface="Arial Unicode MS" charset="0"/>
              </a:rPr>
              <a:t> Governments buy goods and services to produce public services or to transfer them to needy constituents.  </a:t>
            </a:r>
          </a:p>
          <a:p>
            <a:pPr>
              <a:lnSpc>
                <a:spcPct val="90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International Markets.</a:t>
            </a:r>
            <a:r>
              <a:rPr lang="pt-BR" sz="1400" b="1">
                <a:solidFill>
                  <a:srgbClr val="000000"/>
                </a:solidFill>
                <a:cs typeface="Arial Unicode MS" charset="0"/>
              </a:rPr>
              <a:t> A growing concern for almost all marketers, these consist of those various types of buyers located in other countries.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6EF50D1D-B4BA-324E-B068-2C3B8E2F151E}" type="slidenum">
              <a:rPr lang="pt-BR"/>
              <a:pPr>
                <a:defRPr/>
              </a:pPr>
              <a:t>6</a:t>
            </a:fld>
            <a:endParaRPr lang="pt-BR"/>
          </a:p>
        </p:txBody>
      </p:sp>
      <p:sp>
        <p:nvSpPr>
          <p:cNvPr id="24577" name="Text Box 1"/>
          <p:cNvSpPr txBox="1">
            <a:spLocks noChangeArrowheads="1"/>
          </p:cNvSpPr>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7DF0FDF4-572D-B442-9895-237B8137C77F}" type="slidenum">
              <a:rPr lang="pt-BR" sz="1200" smtClean="0"/>
              <a:pPr algn="r">
                <a:buClrTx/>
                <a:buFontTx/>
                <a:buNone/>
                <a:defRPr/>
              </a:pPr>
              <a:t>6</a:t>
            </a:fld>
            <a:endParaRPr lang="pt-BR" sz="1200" smtClean="0"/>
          </a:p>
        </p:txBody>
      </p:sp>
      <p:sp>
        <p:nvSpPr>
          <p:cNvPr id="24578" name="Text Box 2"/>
          <p:cNvSpPr txBox="1">
            <a:spLocks noGrp="1" noRot="1" noChangeAspect="1" noChangeArrowheads="1"/>
          </p:cNvSpPr>
          <p:nvPr>
            <p:ph type="sldImg"/>
          </p:nvPr>
        </p:nvSpPr>
        <p:spPr>
          <a:xfrm>
            <a:off x="674688" y="493713"/>
            <a:ext cx="5507037" cy="413067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sldNum" sz="quarter"/>
          </p:nvPr>
        </p:nvSpPr>
        <p:spPr/>
        <p:txBody>
          <a:bodyPr/>
          <a:lstStyle/>
          <a:p>
            <a:pPr>
              <a:defRPr/>
            </a:pPr>
            <a:fld id="{2C14609A-A76A-5F46-9B7D-06F66208E044}" type="slidenum">
              <a:rPr lang="pt-BR"/>
              <a:pPr>
                <a:defRPr/>
              </a:pPr>
              <a:t>7</a:t>
            </a:fld>
            <a:endParaRPr lang="pt-BR"/>
          </a:p>
        </p:txBody>
      </p:sp>
      <p:sp>
        <p:nvSpPr>
          <p:cNvPr id="25601" name="Text Box 1"/>
          <p:cNvSpPr txBox="1">
            <a:spLocks noChangeArrowheads="1"/>
          </p:cNvSpPr>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C7B9BC7E-E16B-8644-9DA9-1A9C79DCD968}" type="slidenum">
              <a:rPr lang="pt-BR" sz="1200" smtClean="0"/>
              <a:pPr algn="r">
                <a:buClrTx/>
                <a:buFontTx/>
                <a:buNone/>
                <a:defRPr/>
              </a:pPr>
              <a:t>7</a:t>
            </a:fld>
            <a:endParaRPr lang="pt-BR" sz="1200" smtClean="0"/>
          </a:p>
        </p:txBody>
      </p:sp>
      <p:sp>
        <p:nvSpPr>
          <p:cNvPr id="25602" name="Text Box 2"/>
          <p:cNvSpPr txBox="1">
            <a:spLocks noGrp="1" noRot="1" noChangeAspect="1" noChangeArrowheads="1"/>
          </p:cNvSpPr>
          <p:nvPr>
            <p:ph type="sldImg"/>
          </p:nvPr>
        </p:nvSpPr>
        <p:spPr>
          <a:xfrm>
            <a:off x="674688" y="493713"/>
            <a:ext cx="5507037" cy="413067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25603" name="Rectangle 3"/>
          <p:cNvSpPr>
            <a:spLocks noChangeArrowheads="1"/>
          </p:cNvSpPr>
          <p:nvPr/>
        </p:nvSpPr>
        <p:spPr bwMode="auto">
          <a:xfrm>
            <a:off x="15875" y="47625"/>
            <a:ext cx="3486150" cy="2778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nSpc>
                <a:spcPct val="90000"/>
              </a:lnSpc>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b="1">
                <a:solidFill>
                  <a:srgbClr val="000000"/>
                </a:solidFill>
                <a:cs typeface="Arial Unicode MS" charset="0"/>
              </a:rPr>
              <a:t>The Macroenvironment</a:t>
            </a:r>
          </a:p>
          <a:p>
            <a:pPr>
              <a:lnSpc>
                <a:spcPct val="90000"/>
              </a:lnSpc>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600" b="1">
                <a:solidFill>
                  <a:srgbClr val="000000"/>
                </a:solidFill>
                <a:cs typeface="Arial Unicode MS" charset="0"/>
              </a:rPr>
              <a:t>This CTR corresponds to Figure 3-4  on p. 75 and relates to the material on pp. 74-92.</a:t>
            </a:r>
          </a:p>
          <a:p>
            <a:pPr>
              <a:lnSpc>
                <a:spcPct val="90000"/>
              </a:lnSpc>
              <a:spcBef>
                <a:spcPts val="1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600" i="1">
                <a:solidFill>
                  <a:srgbClr val="000000"/>
                </a:solidFill>
                <a:cs typeface="Arial Unicode MS" charset="0"/>
              </a:rPr>
              <a:t>Teaching Tip:  This CTR overviews the major forces in the company’s macroenvironment.  You might use it as an introduction before exploring each area in detail.  Each of the six major forces is covered in greater detail on subsequent CTRs.</a:t>
            </a:r>
          </a:p>
        </p:txBody>
      </p:sp>
      <p:sp>
        <p:nvSpPr>
          <p:cNvPr id="25604" name="Rectangle 4"/>
          <p:cNvSpPr>
            <a:spLocks noChangeArrowheads="1"/>
          </p:cNvSpPr>
          <p:nvPr/>
        </p:nvSpPr>
        <p:spPr bwMode="auto">
          <a:xfrm>
            <a:off x="1588" y="3140075"/>
            <a:ext cx="6824662" cy="333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nSpc>
                <a:spcPct val="85000"/>
              </a:lnSpc>
              <a:spcAft>
                <a:spcPts val="1000"/>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600" b="1">
                <a:solidFill>
                  <a:srgbClr val="000000"/>
                </a:solidFill>
                <a:cs typeface="Arial Unicode MS" charset="0"/>
              </a:rPr>
              <a:t>Macroenvironmental Forces</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Demographic.</a:t>
            </a:r>
            <a:r>
              <a:rPr lang="pt-BR" sz="1400" b="1">
                <a:solidFill>
                  <a:srgbClr val="000000"/>
                </a:solidFill>
                <a:cs typeface="Arial Unicode MS" charset="0"/>
              </a:rPr>
              <a:t>  The demographic environment monitors population characteristics on such items as size, density, age, location.</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Economic.</a:t>
            </a:r>
            <a:r>
              <a:rPr lang="pt-BR" sz="1400" b="1">
                <a:solidFill>
                  <a:srgbClr val="000000"/>
                </a:solidFill>
                <a:cs typeface="Arial Unicode MS" charset="0"/>
              </a:rPr>
              <a:t> The economic environment includes income and spending pattern concerns.</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Natural</a:t>
            </a:r>
            <a:r>
              <a:rPr lang="pt-BR" sz="1400" b="1">
                <a:solidFill>
                  <a:srgbClr val="000000"/>
                </a:solidFill>
                <a:cs typeface="Arial Unicode MS" charset="0"/>
              </a:rPr>
              <a:t>. The natural environment addresses pollution concerns, energy costs, raw materials availability, and growing government roles in resource management.</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Technological.</a:t>
            </a:r>
            <a:r>
              <a:rPr lang="pt-BR" sz="1400" b="1">
                <a:solidFill>
                  <a:srgbClr val="000000"/>
                </a:solidFill>
                <a:cs typeface="Arial Unicode MS" charset="0"/>
              </a:rPr>
              <a:t> The technological environment includes such issues as the fast pace of change, emerging product forms, and high R&amp;D.</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Political</a:t>
            </a:r>
            <a:r>
              <a:rPr lang="pt-BR" sz="1400" b="1">
                <a:solidFill>
                  <a:srgbClr val="000000"/>
                </a:solidFill>
                <a:cs typeface="Arial Unicode MS" charset="0"/>
              </a:rPr>
              <a:t>.  The political environment addresses the role of government and policy in the regulation of business.</a:t>
            </a:r>
          </a:p>
          <a:p>
            <a:pPr>
              <a:lnSpc>
                <a:spcPct val="85000"/>
              </a:lnSpc>
              <a:spcAft>
                <a:spcPts val="875"/>
              </a:spcAft>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400" b="1" i="1">
                <a:solidFill>
                  <a:srgbClr val="000000"/>
                </a:solidFill>
                <a:cs typeface="Arial Unicode MS" charset="0"/>
              </a:rPr>
              <a:t>Cultural</a:t>
            </a:r>
            <a:r>
              <a:rPr lang="pt-BR" sz="1400" b="1">
                <a:solidFill>
                  <a:srgbClr val="000000"/>
                </a:solidFill>
                <a:cs typeface="Arial Unicode MS" charset="0"/>
              </a:rPr>
              <a:t>.  The cultural environment recognizes the influence of values and beliefs of a society on purchase decisions and consumption patterns.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5A287FCA-1799-BC47-B45A-32627DC202B2}" type="slidenum">
              <a:rPr lang="pt-BR"/>
              <a:pPr>
                <a:defRPr/>
              </a:pPr>
              <a:t>8</a:t>
            </a:fld>
            <a:endParaRPr lang="pt-BR"/>
          </a:p>
        </p:txBody>
      </p:sp>
      <p:sp>
        <p:nvSpPr>
          <p:cNvPr id="26625" name="Text Box 1"/>
          <p:cNvSpPr txBox="1">
            <a:spLocks noChangeArrowheads="1"/>
          </p:cNvSpPr>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9AB81D38-0A83-4D4C-918F-2FF1C5563046}" type="slidenum">
              <a:rPr lang="pt-BR" sz="1200" smtClean="0"/>
              <a:pPr algn="r">
                <a:buClrTx/>
                <a:buFontTx/>
                <a:buNone/>
                <a:defRPr/>
              </a:pPr>
              <a:t>8</a:t>
            </a:fld>
            <a:endParaRPr lang="pt-BR" sz="1200" smtClean="0"/>
          </a:p>
        </p:txBody>
      </p:sp>
      <p:sp>
        <p:nvSpPr>
          <p:cNvPr id="26626" name="Text Box 2"/>
          <p:cNvSpPr txBox="1">
            <a:spLocks noGrp="1" noRot="1" noChangeAspect="1" noChangeArrowheads="1"/>
          </p:cNvSpPr>
          <p:nvPr>
            <p:ph type="sldImg"/>
          </p:nvPr>
        </p:nvSpPr>
        <p:spPr>
          <a:xfrm>
            <a:off x="674688" y="493713"/>
            <a:ext cx="5507037" cy="413067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7"/>
          <p:cNvSpPr>
            <a:spLocks noGrp="1" noChangeArrowheads="1"/>
          </p:cNvSpPr>
          <p:nvPr>
            <p:ph type="sldNum" sz="quarter"/>
          </p:nvPr>
        </p:nvSpPr>
        <p:spPr/>
        <p:txBody>
          <a:bodyPr/>
          <a:lstStyle/>
          <a:p>
            <a:pPr>
              <a:defRPr/>
            </a:pPr>
            <a:fld id="{84F6C234-E7A2-9649-BA7B-B07D77887030}" type="slidenum">
              <a:rPr lang="pt-BR"/>
              <a:pPr>
                <a:defRPr/>
              </a:pPr>
              <a:t>9</a:t>
            </a:fld>
            <a:endParaRPr lang="pt-BR"/>
          </a:p>
        </p:txBody>
      </p:sp>
      <p:sp>
        <p:nvSpPr>
          <p:cNvPr id="27649" name="Text Box 1"/>
          <p:cNvSpPr txBox="1">
            <a:spLocks noChangeArrowheads="1"/>
          </p:cNvSpPr>
          <p:nvPr/>
        </p:nvSpPr>
        <p:spPr bwMode="auto">
          <a:xfrm>
            <a:off x="3883025" y="9261475"/>
            <a:ext cx="2970213"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364F6F72-84A8-EE45-B3E2-04FCFF1C283F}" type="slidenum">
              <a:rPr lang="pt-BR" sz="1200" smtClean="0"/>
              <a:pPr algn="r">
                <a:buClrTx/>
                <a:buFontTx/>
                <a:buNone/>
                <a:defRPr/>
              </a:pPr>
              <a:t>9</a:t>
            </a:fld>
            <a:endParaRPr lang="pt-BR" sz="1200" smtClean="0"/>
          </a:p>
        </p:txBody>
      </p:sp>
      <p:sp>
        <p:nvSpPr>
          <p:cNvPr id="27650" name="Text Box 2"/>
          <p:cNvSpPr txBox="1">
            <a:spLocks noGrp="1" noRot="1" noChangeAspect="1" noChangeArrowheads="1"/>
          </p:cNvSpPr>
          <p:nvPr>
            <p:ph type="sldImg"/>
          </p:nvPr>
        </p:nvSpPr>
        <p:spPr>
          <a:xfrm>
            <a:off x="674688" y="493713"/>
            <a:ext cx="5507037" cy="413067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x-none" smtClean="0"/>
              <a:t>Click to edit Master subtitle style</a:t>
            </a:r>
            <a:endParaRPr lang="en-US"/>
          </a:p>
        </p:txBody>
      </p:sp>
      <p:sp>
        <p:nvSpPr>
          <p:cNvPr id="4" name="Rectangle 4"/>
          <p:cNvSpPr>
            <a:spLocks noGrp="1" noChangeArrowheads="1"/>
          </p:cNvSpPr>
          <p:nvPr>
            <p:ph type="ftr" idx="10"/>
          </p:nvPr>
        </p:nvSpPr>
        <p:spPr>
          <a:ln/>
        </p:spPr>
        <p:txBody>
          <a:bodyPr/>
          <a:lstStyle>
            <a:lvl1pPr>
              <a:defRPr/>
            </a:lvl1pPr>
          </a:lstStyle>
          <a:p>
            <a:pPr>
              <a:defRPr/>
            </a:pPr>
            <a:endParaRPr lang="pt-BR"/>
          </a:p>
        </p:txBody>
      </p:sp>
      <p:sp>
        <p:nvSpPr>
          <p:cNvPr id="5" name="Rectangle 5"/>
          <p:cNvSpPr>
            <a:spLocks noGrp="1" noChangeArrowheads="1"/>
          </p:cNvSpPr>
          <p:nvPr>
            <p:ph type="sldNum" idx="11"/>
          </p:nvPr>
        </p:nvSpPr>
        <p:spPr>
          <a:ln/>
        </p:spPr>
        <p:txBody>
          <a:bodyPr/>
          <a:lstStyle>
            <a:lvl1pPr>
              <a:defRPr/>
            </a:lvl1pPr>
          </a:lstStyle>
          <a:p>
            <a:pPr>
              <a:defRPr/>
            </a:pPr>
            <a:fld id="{5F73A32E-0A17-3542-9DFD-B93A7BF0A0DC}" type="slidenum">
              <a:rPr lang="pt-BR"/>
              <a:pPr>
                <a:defRPr/>
              </a:pPr>
              <a:t>‹#›</a:t>
            </a:fld>
            <a:endParaRPr lang="pt-BR"/>
          </a:p>
        </p:txBody>
      </p:sp>
    </p:spTree>
    <p:extLst>
      <p:ext uri="{BB962C8B-B14F-4D97-AF65-F5344CB8AC3E}">
        <p14:creationId xmlns:p14="http://schemas.microsoft.com/office/powerpoint/2010/main" val="2236750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Rectangle 4"/>
          <p:cNvSpPr>
            <a:spLocks noGrp="1" noChangeArrowheads="1"/>
          </p:cNvSpPr>
          <p:nvPr>
            <p:ph type="ftr" idx="10"/>
          </p:nvPr>
        </p:nvSpPr>
        <p:spPr>
          <a:ln/>
        </p:spPr>
        <p:txBody>
          <a:bodyPr/>
          <a:lstStyle>
            <a:lvl1pPr>
              <a:defRPr/>
            </a:lvl1pPr>
          </a:lstStyle>
          <a:p>
            <a:pPr>
              <a:defRPr/>
            </a:pPr>
            <a:endParaRPr lang="pt-BR"/>
          </a:p>
        </p:txBody>
      </p:sp>
      <p:sp>
        <p:nvSpPr>
          <p:cNvPr id="5" name="Rectangle 5"/>
          <p:cNvSpPr>
            <a:spLocks noGrp="1" noChangeArrowheads="1"/>
          </p:cNvSpPr>
          <p:nvPr>
            <p:ph type="sldNum" idx="11"/>
          </p:nvPr>
        </p:nvSpPr>
        <p:spPr>
          <a:ln/>
        </p:spPr>
        <p:txBody>
          <a:bodyPr/>
          <a:lstStyle>
            <a:lvl1pPr>
              <a:defRPr/>
            </a:lvl1pPr>
          </a:lstStyle>
          <a:p>
            <a:pPr>
              <a:defRPr/>
            </a:pPr>
            <a:fld id="{53501A33-4550-DD4C-9920-27134B3E2434}" type="slidenum">
              <a:rPr lang="pt-BR"/>
              <a:pPr>
                <a:defRPr/>
              </a:pPr>
              <a:t>‹#›</a:t>
            </a:fld>
            <a:endParaRPr lang="pt-BR"/>
          </a:p>
        </p:txBody>
      </p:sp>
    </p:spTree>
    <p:extLst>
      <p:ext uri="{BB962C8B-B14F-4D97-AF65-F5344CB8AC3E}">
        <p14:creationId xmlns:p14="http://schemas.microsoft.com/office/powerpoint/2010/main" val="1674787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6616700"/>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6616700"/>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Rectangle 4"/>
          <p:cNvSpPr>
            <a:spLocks noGrp="1" noChangeArrowheads="1"/>
          </p:cNvSpPr>
          <p:nvPr>
            <p:ph type="ftr" idx="10"/>
          </p:nvPr>
        </p:nvSpPr>
        <p:spPr>
          <a:ln/>
        </p:spPr>
        <p:txBody>
          <a:bodyPr/>
          <a:lstStyle>
            <a:lvl1pPr>
              <a:defRPr/>
            </a:lvl1pPr>
          </a:lstStyle>
          <a:p>
            <a:pPr>
              <a:defRPr/>
            </a:pPr>
            <a:endParaRPr lang="pt-BR"/>
          </a:p>
        </p:txBody>
      </p:sp>
      <p:sp>
        <p:nvSpPr>
          <p:cNvPr id="5" name="Rectangle 5"/>
          <p:cNvSpPr>
            <a:spLocks noGrp="1" noChangeArrowheads="1"/>
          </p:cNvSpPr>
          <p:nvPr>
            <p:ph type="sldNum" idx="11"/>
          </p:nvPr>
        </p:nvSpPr>
        <p:spPr>
          <a:ln/>
        </p:spPr>
        <p:txBody>
          <a:bodyPr/>
          <a:lstStyle>
            <a:lvl1pPr>
              <a:defRPr/>
            </a:lvl1pPr>
          </a:lstStyle>
          <a:p>
            <a:pPr>
              <a:defRPr/>
            </a:pPr>
            <a:fld id="{7A95D99F-C4B1-7A43-8D72-1EE25E5FE57E}" type="slidenum">
              <a:rPr lang="pt-BR"/>
              <a:pPr>
                <a:defRPr/>
              </a:pPr>
              <a:t>‹#›</a:t>
            </a:fld>
            <a:endParaRPr lang="pt-BR"/>
          </a:p>
        </p:txBody>
      </p:sp>
    </p:spTree>
    <p:extLst>
      <p:ext uri="{BB962C8B-B14F-4D97-AF65-F5344CB8AC3E}">
        <p14:creationId xmlns:p14="http://schemas.microsoft.com/office/powerpoint/2010/main" val="3680474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Rectangle 4"/>
          <p:cNvSpPr>
            <a:spLocks noGrp="1" noChangeArrowheads="1"/>
          </p:cNvSpPr>
          <p:nvPr>
            <p:ph type="ftr" idx="10"/>
          </p:nvPr>
        </p:nvSpPr>
        <p:spPr>
          <a:ln/>
        </p:spPr>
        <p:txBody>
          <a:bodyPr/>
          <a:lstStyle>
            <a:lvl1pPr>
              <a:defRPr/>
            </a:lvl1pPr>
          </a:lstStyle>
          <a:p>
            <a:pPr>
              <a:defRPr/>
            </a:pPr>
            <a:endParaRPr lang="pt-BR"/>
          </a:p>
        </p:txBody>
      </p:sp>
      <p:sp>
        <p:nvSpPr>
          <p:cNvPr id="5" name="Rectangle 5"/>
          <p:cNvSpPr>
            <a:spLocks noGrp="1" noChangeArrowheads="1"/>
          </p:cNvSpPr>
          <p:nvPr>
            <p:ph type="sldNum" idx="11"/>
          </p:nvPr>
        </p:nvSpPr>
        <p:spPr>
          <a:ln/>
        </p:spPr>
        <p:txBody>
          <a:bodyPr/>
          <a:lstStyle>
            <a:lvl1pPr>
              <a:defRPr/>
            </a:lvl1pPr>
          </a:lstStyle>
          <a:p>
            <a:pPr>
              <a:defRPr/>
            </a:pPr>
            <a:fld id="{791B5235-194A-2F4F-A56C-7849283A9A33}" type="slidenum">
              <a:rPr lang="pt-BR"/>
              <a:pPr>
                <a:defRPr/>
              </a:pPr>
              <a:t>‹#›</a:t>
            </a:fld>
            <a:endParaRPr lang="pt-BR"/>
          </a:p>
        </p:txBody>
      </p:sp>
    </p:spTree>
    <p:extLst>
      <p:ext uri="{BB962C8B-B14F-4D97-AF65-F5344CB8AC3E}">
        <p14:creationId xmlns:p14="http://schemas.microsoft.com/office/powerpoint/2010/main" val="3654448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Rectangle 4"/>
          <p:cNvSpPr>
            <a:spLocks noGrp="1" noChangeArrowheads="1"/>
          </p:cNvSpPr>
          <p:nvPr>
            <p:ph type="ftr" idx="10"/>
          </p:nvPr>
        </p:nvSpPr>
        <p:spPr>
          <a:ln/>
        </p:spPr>
        <p:txBody>
          <a:bodyPr/>
          <a:lstStyle>
            <a:lvl1pPr>
              <a:defRPr/>
            </a:lvl1pPr>
          </a:lstStyle>
          <a:p>
            <a:pPr>
              <a:defRPr/>
            </a:pPr>
            <a:endParaRPr lang="pt-BR"/>
          </a:p>
        </p:txBody>
      </p:sp>
      <p:sp>
        <p:nvSpPr>
          <p:cNvPr id="5" name="Rectangle 5"/>
          <p:cNvSpPr>
            <a:spLocks noGrp="1" noChangeArrowheads="1"/>
          </p:cNvSpPr>
          <p:nvPr>
            <p:ph type="sldNum" idx="11"/>
          </p:nvPr>
        </p:nvSpPr>
        <p:spPr>
          <a:ln/>
        </p:spPr>
        <p:txBody>
          <a:bodyPr/>
          <a:lstStyle>
            <a:lvl1pPr>
              <a:defRPr/>
            </a:lvl1pPr>
          </a:lstStyle>
          <a:p>
            <a:pPr>
              <a:defRPr/>
            </a:pPr>
            <a:fld id="{7A1AFF0A-E425-D24F-8284-F2B7AC69D659}" type="slidenum">
              <a:rPr lang="pt-BR"/>
              <a:pPr>
                <a:defRPr/>
              </a:pPr>
              <a:t>‹#›</a:t>
            </a:fld>
            <a:endParaRPr lang="pt-BR"/>
          </a:p>
        </p:txBody>
      </p:sp>
    </p:spTree>
    <p:extLst>
      <p:ext uri="{BB962C8B-B14F-4D97-AF65-F5344CB8AC3E}">
        <p14:creationId xmlns:p14="http://schemas.microsoft.com/office/powerpoint/2010/main" val="2715425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7013"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6613" y="1600200"/>
            <a:ext cx="4038600" cy="5291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Rectangle 4"/>
          <p:cNvSpPr>
            <a:spLocks noGrp="1" noChangeArrowheads="1"/>
          </p:cNvSpPr>
          <p:nvPr>
            <p:ph type="ftr" idx="10"/>
          </p:nvPr>
        </p:nvSpPr>
        <p:spPr>
          <a:ln/>
        </p:spPr>
        <p:txBody>
          <a:bodyPr/>
          <a:lstStyle>
            <a:lvl1pPr>
              <a:defRPr/>
            </a:lvl1pPr>
          </a:lstStyle>
          <a:p>
            <a:pPr>
              <a:defRPr/>
            </a:pPr>
            <a:endParaRPr lang="pt-BR"/>
          </a:p>
        </p:txBody>
      </p:sp>
      <p:sp>
        <p:nvSpPr>
          <p:cNvPr id="6" name="Rectangle 5"/>
          <p:cNvSpPr>
            <a:spLocks noGrp="1" noChangeArrowheads="1"/>
          </p:cNvSpPr>
          <p:nvPr>
            <p:ph type="sldNum" idx="11"/>
          </p:nvPr>
        </p:nvSpPr>
        <p:spPr>
          <a:ln/>
        </p:spPr>
        <p:txBody>
          <a:bodyPr/>
          <a:lstStyle>
            <a:lvl1pPr>
              <a:defRPr/>
            </a:lvl1pPr>
          </a:lstStyle>
          <a:p>
            <a:pPr>
              <a:defRPr/>
            </a:pPr>
            <a:fld id="{07AFCCD5-6341-3B48-A3A9-233132C899CA}" type="slidenum">
              <a:rPr lang="pt-BR"/>
              <a:pPr>
                <a:defRPr/>
              </a:pPr>
              <a:t>‹#›</a:t>
            </a:fld>
            <a:endParaRPr lang="pt-BR"/>
          </a:p>
        </p:txBody>
      </p:sp>
    </p:spTree>
    <p:extLst>
      <p:ext uri="{BB962C8B-B14F-4D97-AF65-F5344CB8AC3E}">
        <p14:creationId xmlns:p14="http://schemas.microsoft.com/office/powerpoint/2010/main" val="1794261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Rectangle 4"/>
          <p:cNvSpPr>
            <a:spLocks noGrp="1" noChangeArrowheads="1"/>
          </p:cNvSpPr>
          <p:nvPr>
            <p:ph type="ftr" idx="10"/>
          </p:nvPr>
        </p:nvSpPr>
        <p:spPr>
          <a:ln/>
        </p:spPr>
        <p:txBody>
          <a:bodyPr/>
          <a:lstStyle>
            <a:lvl1pPr>
              <a:defRPr/>
            </a:lvl1pPr>
          </a:lstStyle>
          <a:p>
            <a:pPr>
              <a:defRPr/>
            </a:pPr>
            <a:endParaRPr lang="pt-BR"/>
          </a:p>
        </p:txBody>
      </p:sp>
      <p:sp>
        <p:nvSpPr>
          <p:cNvPr id="8" name="Rectangle 5"/>
          <p:cNvSpPr>
            <a:spLocks noGrp="1" noChangeArrowheads="1"/>
          </p:cNvSpPr>
          <p:nvPr>
            <p:ph type="sldNum" idx="11"/>
          </p:nvPr>
        </p:nvSpPr>
        <p:spPr>
          <a:ln/>
        </p:spPr>
        <p:txBody>
          <a:bodyPr/>
          <a:lstStyle>
            <a:lvl1pPr>
              <a:defRPr/>
            </a:lvl1pPr>
          </a:lstStyle>
          <a:p>
            <a:pPr>
              <a:defRPr/>
            </a:pPr>
            <a:fld id="{DD64A0C8-A1D5-5B48-9FCB-63E92A00E4CE}" type="slidenum">
              <a:rPr lang="pt-BR"/>
              <a:pPr>
                <a:defRPr/>
              </a:pPr>
              <a:t>‹#›</a:t>
            </a:fld>
            <a:endParaRPr lang="pt-BR"/>
          </a:p>
        </p:txBody>
      </p:sp>
    </p:spTree>
    <p:extLst>
      <p:ext uri="{BB962C8B-B14F-4D97-AF65-F5344CB8AC3E}">
        <p14:creationId xmlns:p14="http://schemas.microsoft.com/office/powerpoint/2010/main" val="2643281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Rectangle 4"/>
          <p:cNvSpPr>
            <a:spLocks noGrp="1" noChangeArrowheads="1"/>
          </p:cNvSpPr>
          <p:nvPr>
            <p:ph type="ftr" idx="10"/>
          </p:nvPr>
        </p:nvSpPr>
        <p:spPr>
          <a:ln/>
        </p:spPr>
        <p:txBody>
          <a:bodyPr/>
          <a:lstStyle>
            <a:lvl1pPr>
              <a:defRPr/>
            </a:lvl1pPr>
          </a:lstStyle>
          <a:p>
            <a:pPr>
              <a:defRPr/>
            </a:pPr>
            <a:endParaRPr lang="pt-BR"/>
          </a:p>
        </p:txBody>
      </p:sp>
      <p:sp>
        <p:nvSpPr>
          <p:cNvPr id="4" name="Rectangle 5"/>
          <p:cNvSpPr>
            <a:spLocks noGrp="1" noChangeArrowheads="1"/>
          </p:cNvSpPr>
          <p:nvPr>
            <p:ph type="sldNum" idx="11"/>
          </p:nvPr>
        </p:nvSpPr>
        <p:spPr>
          <a:ln/>
        </p:spPr>
        <p:txBody>
          <a:bodyPr/>
          <a:lstStyle>
            <a:lvl1pPr>
              <a:defRPr/>
            </a:lvl1pPr>
          </a:lstStyle>
          <a:p>
            <a:pPr>
              <a:defRPr/>
            </a:pPr>
            <a:fld id="{FFEC324F-8273-E44D-BBC7-53457780D66E}" type="slidenum">
              <a:rPr lang="pt-BR"/>
              <a:pPr>
                <a:defRPr/>
              </a:pPr>
              <a:t>‹#›</a:t>
            </a:fld>
            <a:endParaRPr lang="pt-BR"/>
          </a:p>
        </p:txBody>
      </p:sp>
    </p:spTree>
    <p:extLst>
      <p:ext uri="{BB962C8B-B14F-4D97-AF65-F5344CB8AC3E}">
        <p14:creationId xmlns:p14="http://schemas.microsoft.com/office/powerpoint/2010/main" val="642714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idx="10"/>
          </p:nvPr>
        </p:nvSpPr>
        <p:spPr>
          <a:ln/>
        </p:spPr>
        <p:txBody>
          <a:bodyPr/>
          <a:lstStyle>
            <a:lvl1pPr>
              <a:defRPr/>
            </a:lvl1pPr>
          </a:lstStyle>
          <a:p>
            <a:pPr>
              <a:defRPr/>
            </a:pPr>
            <a:endParaRPr lang="pt-BR"/>
          </a:p>
        </p:txBody>
      </p:sp>
      <p:sp>
        <p:nvSpPr>
          <p:cNvPr id="3" name="Rectangle 5"/>
          <p:cNvSpPr>
            <a:spLocks noGrp="1" noChangeArrowheads="1"/>
          </p:cNvSpPr>
          <p:nvPr>
            <p:ph type="sldNum" idx="11"/>
          </p:nvPr>
        </p:nvSpPr>
        <p:spPr>
          <a:ln/>
        </p:spPr>
        <p:txBody>
          <a:bodyPr/>
          <a:lstStyle>
            <a:lvl1pPr>
              <a:defRPr/>
            </a:lvl1pPr>
          </a:lstStyle>
          <a:p>
            <a:pPr>
              <a:defRPr/>
            </a:pPr>
            <a:fld id="{33B6C519-C69D-5E45-A3CF-1A62DE7BD560}" type="slidenum">
              <a:rPr lang="pt-BR"/>
              <a:pPr>
                <a:defRPr/>
              </a:pPr>
              <a:t>‹#›</a:t>
            </a:fld>
            <a:endParaRPr lang="pt-BR"/>
          </a:p>
        </p:txBody>
      </p:sp>
    </p:spTree>
    <p:extLst>
      <p:ext uri="{BB962C8B-B14F-4D97-AF65-F5344CB8AC3E}">
        <p14:creationId xmlns:p14="http://schemas.microsoft.com/office/powerpoint/2010/main" val="378884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ftr" idx="10"/>
          </p:nvPr>
        </p:nvSpPr>
        <p:spPr>
          <a:ln/>
        </p:spPr>
        <p:txBody>
          <a:bodyPr/>
          <a:lstStyle>
            <a:lvl1pPr>
              <a:defRPr/>
            </a:lvl1pPr>
          </a:lstStyle>
          <a:p>
            <a:pPr>
              <a:defRPr/>
            </a:pPr>
            <a:endParaRPr lang="pt-BR"/>
          </a:p>
        </p:txBody>
      </p:sp>
      <p:sp>
        <p:nvSpPr>
          <p:cNvPr id="6" name="Rectangle 5"/>
          <p:cNvSpPr>
            <a:spLocks noGrp="1" noChangeArrowheads="1"/>
          </p:cNvSpPr>
          <p:nvPr>
            <p:ph type="sldNum" idx="11"/>
          </p:nvPr>
        </p:nvSpPr>
        <p:spPr>
          <a:ln/>
        </p:spPr>
        <p:txBody>
          <a:bodyPr/>
          <a:lstStyle>
            <a:lvl1pPr>
              <a:defRPr/>
            </a:lvl1pPr>
          </a:lstStyle>
          <a:p>
            <a:pPr>
              <a:defRPr/>
            </a:pPr>
            <a:fld id="{8BFE7F77-9003-334D-87E9-F0D131E06611}" type="slidenum">
              <a:rPr lang="pt-BR"/>
              <a:pPr>
                <a:defRPr/>
              </a:pPr>
              <a:t>‹#›</a:t>
            </a:fld>
            <a:endParaRPr lang="pt-BR"/>
          </a:p>
        </p:txBody>
      </p:sp>
    </p:spTree>
    <p:extLst>
      <p:ext uri="{BB962C8B-B14F-4D97-AF65-F5344CB8AC3E}">
        <p14:creationId xmlns:p14="http://schemas.microsoft.com/office/powerpoint/2010/main" val="3949761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ftr" idx="10"/>
          </p:nvPr>
        </p:nvSpPr>
        <p:spPr>
          <a:ln/>
        </p:spPr>
        <p:txBody>
          <a:bodyPr/>
          <a:lstStyle>
            <a:lvl1pPr>
              <a:defRPr/>
            </a:lvl1pPr>
          </a:lstStyle>
          <a:p>
            <a:pPr>
              <a:defRPr/>
            </a:pPr>
            <a:endParaRPr lang="pt-BR"/>
          </a:p>
        </p:txBody>
      </p:sp>
      <p:sp>
        <p:nvSpPr>
          <p:cNvPr id="6" name="Rectangle 5"/>
          <p:cNvSpPr>
            <a:spLocks noGrp="1" noChangeArrowheads="1"/>
          </p:cNvSpPr>
          <p:nvPr>
            <p:ph type="sldNum" idx="11"/>
          </p:nvPr>
        </p:nvSpPr>
        <p:spPr>
          <a:ln/>
        </p:spPr>
        <p:txBody>
          <a:bodyPr/>
          <a:lstStyle>
            <a:lvl1pPr>
              <a:defRPr/>
            </a:lvl1pPr>
          </a:lstStyle>
          <a:p>
            <a:pPr>
              <a:defRPr/>
            </a:pPr>
            <a:fld id="{A2E2DB9E-E99E-8647-9035-963C18E03D7E}" type="slidenum">
              <a:rPr lang="pt-BR"/>
              <a:pPr>
                <a:defRPr/>
              </a:pPr>
              <a:t>‹#›</a:t>
            </a:fld>
            <a:endParaRPr lang="pt-BR"/>
          </a:p>
        </p:txBody>
      </p:sp>
    </p:spTree>
    <p:extLst>
      <p:ext uri="{BB962C8B-B14F-4D97-AF65-F5344CB8AC3E}">
        <p14:creationId xmlns:p14="http://schemas.microsoft.com/office/powerpoint/2010/main" val="23723786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274638"/>
            <a:ext cx="8228013" cy="11414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457200" y="1600200"/>
            <a:ext cx="8228013" cy="5291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Text Box 3"/>
          <p:cNvSpPr txBox="1">
            <a:spLocks noChangeArrowheads="1"/>
          </p:cNvSpPr>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1028" name="Rectangle 4"/>
          <p:cNvSpPr>
            <a:spLocks noGrp="1" noChangeArrowheads="1"/>
          </p:cNvSpPr>
          <p:nvPr>
            <p:ph type="ftr"/>
          </p:nvPr>
        </p:nvSpPr>
        <p:spPr bwMode="auto">
          <a:xfrm>
            <a:off x="3124200" y="6245225"/>
            <a:ext cx="2894013" cy="91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Arial Unicode MS" charset="0"/>
              </a:defRPr>
            </a:lvl1pPr>
          </a:lstStyle>
          <a:p>
            <a:pPr>
              <a:defRPr/>
            </a:pPr>
            <a:endParaRPr lang="pt-BR"/>
          </a:p>
        </p:txBody>
      </p:sp>
      <p:sp>
        <p:nvSpPr>
          <p:cNvPr id="1029" name="Rectangle 5"/>
          <p:cNvSpPr>
            <a:spLocks noGrp="1" noChangeArrowheads="1"/>
          </p:cNvSpPr>
          <p:nvPr>
            <p:ph type="sldNum"/>
          </p:nvPr>
        </p:nvSpPr>
        <p:spPr bwMode="auto">
          <a:xfrm>
            <a:off x="6553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cs typeface="Arial Unicode MS" charset="0"/>
              </a:defRPr>
            </a:lvl1pPr>
          </a:lstStyle>
          <a:p>
            <a:pPr>
              <a:defRPr/>
            </a:pPr>
            <a:fld id="{FFB83797-BAFB-174A-91A6-9476C3393A2E}" type="slidenum">
              <a:rPr lang="pt-BR"/>
              <a:pPr>
                <a:defRPr/>
              </a:pPr>
              <a:t>‹#›</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2pPr>
      <a:lvl3pPr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3pPr>
      <a:lvl4pPr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4pPr>
      <a:lvl5pPr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charset="0"/>
        <a:defRPr sz="28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charset="0"/>
        <a:defRPr sz="2400">
          <a:solidFill>
            <a:srgbClr val="000000"/>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2.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a:solidFill>
                  <a:srgbClr val="CC0000"/>
                </a:solidFill>
                <a:latin typeface="Verdana" charset="0"/>
                <a:cs typeface="Arial Unicode MS" charset="0"/>
              </a:rPr>
              <a:t>O AMBIENTE DE MARKETING</a:t>
            </a:r>
          </a:p>
        </p:txBody>
      </p:sp>
      <p:sp>
        <p:nvSpPr>
          <p:cNvPr id="3074" name="Text Box 2"/>
          <p:cNvSpPr txBox="1">
            <a:spLocks noChangeArrowheads="1"/>
          </p:cNvSpPr>
          <p:nvPr/>
        </p:nvSpPr>
        <p:spPr bwMode="auto">
          <a:xfrm>
            <a:off x="323850" y="1125538"/>
            <a:ext cx="8458200" cy="5305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1360" tIns="39960" rIns="81360" bIns="39960"/>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1pPr>
            <a:lvl2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9pPr>
          </a:lstStyle>
          <a:p>
            <a:pPr>
              <a:lnSpc>
                <a:spcPct val="90000"/>
              </a:lnSpc>
              <a:spcBef>
                <a:spcPts val="650"/>
              </a:spcBef>
              <a:buClrTx/>
              <a:buFontTx/>
              <a:buNone/>
              <a:defRPr/>
            </a:pPr>
            <a:r>
              <a:rPr lang="pt-BR" sz="2600" smtClean="0">
                <a:latin typeface="Tahoma" charset="0"/>
              </a:rPr>
              <a:t>A concorrência representa apenas uma das forças no ambiente em que a empresa opera.</a:t>
            </a:r>
          </a:p>
          <a:p>
            <a:pPr>
              <a:lnSpc>
                <a:spcPct val="90000"/>
              </a:lnSpc>
              <a:spcBef>
                <a:spcPts val="600"/>
              </a:spcBef>
              <a:buClrTx/>
              <a:buFontTx/>
              <a:buNone/>
              <a:defRPr/>
            </a:pPr>
            <a:endParaRPr lang="pt-BR" sz="2400" smtClean="0">
              <a:latin typeface="Verdana" charset="0"/>
            </a:endParaRPr>
          </a:p>
          <a:p>
            <a:pPr>
              <a:lnSpc>
                <a:spcPct val="90000"/>
              </a:lnSpc>
              <a:spcBef>
                <a:spcPts val="550"/>
              </a:spcBef>
              <a:buClrTx/>
              <a:buFontTx/>
              <a:buNone/>
              <a:defRPr/>
            </a:pPr>
            <a:r>
              <a:rPr lang="pt-BR" sz="2200" smtClean="0">
                <a:solidFill>
                  <a:srgbClr val="333399"/>
                </a:solidFill>
                <a:latin typeface="Verdana" charset="0"/>
              </a:rPr>
              <a:t>O </a:t>
            </a:r>
            <a:r>
              <a:rPr lang="pt-BR" sz="2200" b="1" smtClean="0">
                <a:solidFill>
                  <a:srgbClr val="333399"/>
                </a:solidFill>
                <a:latin typeface="Verdana" charset="0"/>
              </a:rPr>
              <a:t>ambiente de marketing</a:t>
            </a:r>
            <a:r>
              <a:rPr lang="pt-BR" sz="2200" smtClean="0">
                <a:solidFill>
                  <a:srgbClr val="333399"/>
                </a:solidFill>
                <a:latin typeface="Verdana" charset="0"/>
              </a:rPr>
              <a:t> é constituído de atores e forças externas ao marketing que afetam a capacidade da administração de desenvolver e manter bons relacionamentos com seu mercado-alvo.</a:t>
            </a:r>
          </a:p>
          <a:p>
            <a:pPr>
              <a:lnSpc>
                <a:spcPct val="90000"/>
              </a:lnSpc>
              <a:spcBef>
                <a:spcPts val="600"/>
              </a:spcBef>
              <a:buClrTx/>
              <a:buFontTx/>
              <a:buNone/>
              <a:defRPr/>
            </a:pPr>
            <a:endParaRPr lang="pt-BR" sz="2400" smtClean="0">
              <a:latin typeface="Verdana" charset="0"/>
            </a:endParaRPr>
          </a:p>
          <a:p>
            <a:pPr>
              <a:lnSpc>
                <a:spcPct val="90000"/>
              </a:lnSpc>
              <a:spcBef>
                <a:spcPts val="600"/>
              </a:spcBef>
              <a:buClrTx/>
              <a:buFontTx/>
              <a:buNone/>
              <a:defRPr/>
            </a:pPr>
            <a:r>
              <a:rPr lang="pt-BR" sz="2400" b="1" smtClean="0">
                <a:solidFill>
                  <a:srgbClr val="CC0066"/>
                </a:solidFill>
                <a:latin typeface="Verdana" charset="0"/>
              </a:rPr>
              <a:t>Inclui:</a:t>
            </a:r>
          </a:p>
          <a:p>
            <a:pPr>
              <a:lnSpc>
                <a:spcPct val="90000"/>
              </a:lnSpc>
              <a:spcBef>
                <a:spcPts val="200"/>
              </a:spcBef>
              <a:buClrTx/>
              <a:buFontTx/>
              <a:buNone/>
              <a:defRPr/>
            </a:pPr>
            <a:endParaRPr lang="pt-BR" sz="800" smtClean="0">
              <a:solidFill>
                <a:srgbClr val="CC0066"/>
              </a:solidFill>
              <a:latin typeface="Verdana" charset="0"/>
            </a:endParaRPr>
          </a:p>
          <a:p>
            <a:pPr>
              <a:lnSpc>
                <a:spcPct val="90000"/>
              </a:lnSpc>
              <a:spcBef>
                <a:spcPts val="550"/>
              </a:spcBef>
              <a:buClrTx/>
              <a:buFontTx/>
              <a:buNone/>
              <a:defRPr/>
            </a:pPr>
            <a:r>
              <a:rPr lang="pt-BR" sz="2200" b="1" smtClean="0">
                <a:latin typeface="Verdana" charset="0"/>
              </a:rPr>
              <a:t>Microambiente:</a:t>
            </a:r>
            <a:r>
              <a:rPr lang="pt-BR" sz="2200" smtClean="0">
                <a:latin typeface="Verdana" charset="0"/>
              </a:rPr>
              <a:t> consiste em forças próximas à empresa que afetam sua capacidade de servir seus clientes.</a:t>
            </a:r>
          </a:p>
          <a:p>
            <a:pPr>
              <a:lnSpc>
                <a:spcPct val="90000"/>
              </a:lnSpc>
              <a:spcBef>
                <a:spcPts val="200"/>
              </a:spcBef>
              <a:buClrTx/>
              <a:buFontTx/>
              <a:buNone/>
              <a:defRPr/>
            </a:pPr>
            <a:endParaRPr lang="pt-BR" sz="800" smtClean="0">
              <a:latin typeface="Verdana" charset="0"/>
            </a:endParaRPr>
          </a:p>
          <a:p>
            <a:pPr>
              <a:lnSpc>
                <a:spcPct val="90000"/>
              </a:lnSpc>
              <a:spcBef>
                <a:spcPts val="550"/>
              </a:spcBef>
              <a:buClrTx/>
              <a:buFontTx/>
              <a:buNone/>
              <a:defRPr/>
            </a:pPr>
            <a:r>
              <a:rPr lang="pt-BR" sz="2200" b="1" smtClean="0">
                <a:latin typeface="Verdana" charset="0"/>
              </a:rPr>
              <a:t>Macroambiente:</a:t>
            </a:r>
            <a:r>
              <a:rPr lang="pt-BR" sz="2200" smtClean="0">
                <a:latin typeface="Verdana" charset="0"/>
              </a:rPr>
              <a:t> consiste em forças sociais maiores que afetam todo o microambiente.</a:t>
            </a:r>
          </a:p>
          <a:p>
            <a:pPr>
              <a:lnSpc>
                <a:spcPct val="90000"/>
              </a:lnSpc>
              <a:spcBef>
                <a:spcPts val="550"/>
              </a:spcBef>
              <a:buFont typeface="Verdana" charset="0"/>
              <a:buNone/>
              <a:defRPr/>
            </a:pPr>
            <a:endParaRPr lang="pt-BR" sz="2200" smtClean="0">
              <a:latin typeface="Verdana" charset="0"/>
            </a:endParaRPr>
          </a:p>
        </p:txBody>
      </p:sp>
    </p:spTree>
  </p:cSld>
  <p:clrMapOvr>
    <a:masterClrMapping/>
  </p:clrMapOvr>
  <p:transition xmlns:p14="http://schemas.microsoft.com/office/powerpoint/2010/main" spd="slow">
    <p:random/>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304800" y="1371600"/>
            <a:ext cx="8534400" cy="4746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1360" tIns="39960" rIns="81360" bIns="39960"/>
          <a:lstStyle>
            <a:lvl1pPr marL="569913" indent="-47625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1pPr>
            <a:lvl2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2pPr>
            <a:lvl3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3pPr>
            <a:lvl4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4pPr>
            <a:lvl5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9pPr>
          </a:lstStyle>
          <a:p>
            <a:pPr algn="just">
              <a:spcBef>
                <a:spcPts val="700"/>
              </a:spcBef>
              <a:buClr>
                <a:srgbClr val="333399"/>
              </a:buClr>
              <a:buFont typeface="Wingdings" charset="0"/>
              <a:buChar char=""/>
              <a:defRPr/>
            </a:pPr>
            <a:r>
              <a:rPr lang="pt-BR" sz="2800" b="1" i="1" smtClean="0">
                <a:solidFill>
                  <a:srgbClr val="333399"/>
                </a:solidFill>
              </a:rPr>
              <a:t>Modismo:</a:t>
            </a:r>
            <a:r>
              <a:rPr lang="pt-BR" sz="2800" smtClean="0"/>
              <a:t> é imprevisível, de curta duração e não tem significado social, econômico e político.</a:t>
            </a:r>
          </a:p>
          <a:p>
            <a:pPr>
              <a:spcBef>
                <a:spcPts val="700"/>
              </a:spcBef>
              <a:buFont typeface="Wingdings" charset="0"/>
              <a:buNone/>
              <a:defRPr/>
            </a:pPr>
            <a:endParaRPr lang="pt-BR" sz="2800" smtClean="0"/>
          </a:p>
          <a:p>
            <a:pPr algn="just">
              <a:spcBef>
                <a:spcPts val="700"/>
              </a:spcBef>
              <a:buClr>
                <a:srgbClr val="333399"/>
              </a:buClr>
              <a:buFont typeface="Wingdings" charset="0"/>
              <a:buChar char=""/>
              <a:defRPr/>
            </a:pPr>
            <a:r>
              <a:rPr lang="pt-BR" sz="2800" b="1" i="1" smtClean="0">
                <a:solidFill>
                  <a:srgbClr val="333399"/>
                </a:solidFill>
              </a:rPr>
              <a:t>Tendências:</a:t>
            </a:r>
            <a:r>
              <a:rPr lang="pt-BR" sz="2800" smtClean="0"/>
              <a:t> são mais previsíveis e duradouras. Uma Tendência revela como será o futuro.</a:t>
            </a:r>
          </a:p>
          <a:p>
            <a:pPr>
              <a:spcBef>
                <a:spcPts val="500"/>
              </a:spcBef>
              <a:buClrTx/>
              <a:buFontTx/>
              <a:buNone/>
              <a:defRPr/>
            </a:pPr>
            <a:endParaRPr lang="pt-BR" sz="2000" smtClean="0"/>
          </a:p>
          <a:p>
            <a:pPr algn="just">
              <a:spcBef>
                <a:spcPts val="700"/>
              </a:spcBef>
              <a:buClr>
                <a:srgbClr val="333399"/>
              </a:buClr>
              <a:buFont typeface="Wingdings" charset="0"/>
              <a:buChar char=""/>
              <a:defRPr/>
            </a:pPr>
            <a:r>
              <a:rPr lang="pt-BR" sz="2800" b="1" i="1" smtClean="0">
                <a:solidFill>
                  <a:srgbClr val="333399"/>
                </a:solidFill>
              </a:rPr>
              <a:t>Megatendências:</a:t>
            </a:r>
            <a:r>
              <a:rPr lang="pt-BR" sz="2800" smtClean="0"/>
              <a:t> são grandes mudanças sociais, econômicas, políticas e tecnológicas que se formam lentamente, e nos influenciam por algum tempo.</a:t>
            </a:r>
          </a:p>
        </p:txBody>
      </p:sp>
      <p:sp>
        <p:nvSpPr>
          <p:cNvPr id="12290"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a:solidFill>
                  <a:srgbClr val="CC0000"/>
                </a:solidFill>
                <a:latin typeface="Verdana" charset="0"/>
                <a:cs typeface="Arial Unicode MS" charset="0"/>
              </a:rPr>
              <a:t>O MACROAMBIENTE</a:t>
            </a:r>
          </a:p>
        </p:txBody>
      </p:sp>
    </p:spTree>
  </p:cSld>
  <p:clrMapOvr>
    <a:masterClrMapping/>
  </p:clrMapOvr>
  <p:transition xmlns:p14="http://schemas.microsoft.com/office/powerpoint/2010/main" spd="slow">
    <p:random/>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2057400"/>
            <a:ext cx="8135937" cy="2308225"/>
          </a:xfrm>
          <a:prstGeom prst="rect">
            <a:avLst/>
          </a:prstGeom>
        </p:spPr>
        <p:txBody>
          <a:bodyPr>
            <a:spAutoFit/>
          </a:bodyPr>
          <a:lstStyle/>
          <a:p>
            <a:pPr>
              <a:defRPr/>
            </a:pPr>
            <a:r>
              <a:rPr lang="pt-BR" b="1" i="1" dirty="0">
                <a:solidFill>
                  <a:srgbClr val="333399"/>
                </a:solidFill>
                <a:cs typeface="Arial Unicode MS" charset="0"/>
              </a:rPr>
              <a:t>Demográfico:</a:t>
            </a:r>
            <a:endParaRPr lang="pt-BR" b="1" i="1" dirty="0">
              <a:solidFill>
                <a:schemeClr val="tx1"/>
              </a:solidFill>
              <a:cs typeface="Arial Unicode MS" charset="0"/>
            </a:endParaRPr>
          </a:p>
          <a:p>
            <a:pPr>
              <a:defRPr/>
            </a:pPr>
            <a:endParaRPr lang="pt-BR" dirty="0">
              <a:solidFill>
                <a:schemeClr val="tx1"/>
              </a:solidFill>
              <a:cs typeface="Arial Unicode MS" charset="0"/>
            </a:endParaRPr>
          </a:p>
          <a:p>
            <a:pPr marL="285750" indent="-285750">
              <a:buFont typeface="Arial"/>
              <a:buChar char="•"/>
              <a:defRPr/>
            </a:pPr>
            <a:r>
              <a:rPr lang="pt-BR" b="1" dirty="0">
                <a:solidFill>
                  <a:schemeClr val="tx1"/>
                </a:solidFill>
                <a:cs typeface="Arial Unicode MS" charset="0"/>
              </a:rPr>
              <a:t>Crescimento da População Mundial</a:t>
            </a:r>
            <a:endParaRPr lang="pt-BR" dirty="0">
              <a:solidFill>
                <a:schemeClr val="tx1"/>
              </a:solidFill>
              <a:cs typeface="Arial Unicode MS" charset="0"/>
            </a:endParaRPr>
          </a:p>
          <a:p>
            <a:pPr>
              <a:defRPr/>
            </a:pPr>
            <a:r>
              <a:rPr lang="pt-BR" dirty="0">
                <a:solidFill>
                  <a:schemeClr val="tx1"/>
                </a:solidFill>
                <a:cs typeface="Arial Unicode MS" charset="0"/>
              </a:rPr>
              <a:t>	A população mundial está mostrando um crescimento explosivo, 	resultando em grandes preocupações, por duas razões. A primeira é o 	fato de existirem ou não recursos necessários para suportar a vida 	humana. A segunda é que o crescimento populacional é mais alto em 	países e comunidades que não podem suportá-lo. </a:t>
            </a:r>
            <a:endParaRPr lang="en-US" dirty="0">
              <a:solidFill>
                <a:schemeClr val="tx1"/>
              </a:solidFill>
              <a:cs typeface="Arial Unicode MS" charset="0"/>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2057400"/>
            <a:ext cx="8135937" cy="2308225"/>
          </a:xfrm>
          <a:prstGeom prst="rect">
            <a:avLst/>
          </a:prstGeom>
        </p:spPr>
        <p:txBody>
          <a:bodyPr>
            <a:spAutoFit/>
          </a:bodyPr>
          <a:lstStyle/>
          <a:p>
            <a:pPr>
              <a:defRPr/>
            </a:pPr>
            <a:r>
              <a:rPr lang="pt-BR" b="1" i="1" dirty="0">
                <a:solidFill>
                  <a:srgbClr val="333399"/>
                </a:solidFill>
                <a:cs typeface="Arial Unicode MS" charset="0"/>
              </a:rPr>
              <a:t>Demográfico:</a:t>
            </a: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Composição Etária da População</a:t>
            </a:r>
            <a:endParaRPr lang="pt-BR" dirty="0">
              <a:solidFill>
                <a:srgbClr val="000000"/>
              </a:solidFill>
              <a:cs typeface="Arial Unicode MS" charset="0"/>
            </a:endParaRPr>
          </a:p>
          <a:p>
            <a:pPr>
              <a:defRPr/>
            </a:pPr>
            <a:r>
              <a:rPr lang="pt-BR" dirty="0">
                <a:solidFill>
                  <a:srgbClr val="000000"/>
                </a:solidFill>
                <a:cs typeface="Arial Unicode MS" charset="0"/>
              </a:rPr>
              <a:t>	As populações variam em seu composto etário, podendo ser divido em 6 	grandes grupos etários: pré-escolares - crianças em idade escolar, 	adolescentes, adultos jovens (25 a 40 anos de idade), adultos de meia 	idade (41 e 65 anos) e adultos mais velhos (acima de 66 anos).</a:t>
            </a:r>
          </a:p>
          <a:p>
            <a:pPr>
              <a:defRPr/>
            </a:pPr>
            <a:r>
              <a:rPr lang="pt-BR" dirty="0">
                <a:solidFill>
                  <a:schemeClr val="tx1"/>
                </a:solidFill>
                <a:cs typeface="Arial Unicode MS" charset="0"/>
              </a:rPr>
              <a:t> </a:t>
            </a:r>
            <a:endParaRPr lang="en-US" dirty="0">
              <a:solidFill>
                <a:schemeClr val="tx1"/>
              </a:solidFill>
              <a:cs typeface="Arial Unicode MS" charset="0"/>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2057400"/>
            <a:ext cx="8135937" cy="2308225"/>
          </a:xfrm>
          <a:prstGeom prst="rect">
            <a:avLst/>
          </a:prstGeom>
        </p:spPr>
        <p:txBody>
          <a:bodyPr>
            <a:spAutoFit/>
          </a:bodyPr>
          <a:lstStyle/>
          <a:p>
            <a:pPr>
              <a:defRPr/>
            </a:pPr>
            <a:r>
              <a:rPr lang="pt-BR" b="1" i="1" dirty="0">
                <a:solidFill>
                  <a:srgbClr val="333399"/>
                </a:solidFill>
                <a:cs typeface="Arial Unicode MS" charset="0"/>
              </a:rPr>
              <a:t>Demográfico:</a:t>
            </a: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Mercados Étnicos</a:t>
            </a:r>
            <a:endParaRPr lang="pt-BR" dirty="0">
              <a:solidFill>
                <a:srgbClr val="000000"/>
              </a:solidFill>
              <a:cs typeface="Arial Unicode MS" charset="0"/>
            </a:endParaRPr>
          </a:p>
          <a:p>
            <a:pPr>
              <a:defRPr/>
            </a:pPr>
            <a:r>
              <a:rPr lang="pt-BR" dirty="0">
                <a:solidFill>
                  <a:srgbClr val="000000"/>
                </a:solidFill>
                <a:cs typeface="Arial Unicode MS" charset="0"/>
              </a:rPr>
              <a:t>	Os países variam em termo de composição étnica e social, sendo que 	cada grupo populacional possui desejos e hábitos de compra específicos. 	Todavia, os profissionais de marketing não devem generalizar os grupos 	étnicos, pois dentro de cada grupo há consumidores diferentes entre si.</a:t>
            </a:r>
          </a:p>
          <a:p>
            <a:pPr>
              <a:defRPr/>
            </a:pPr>
            <a:r>
              <a:rPr lang="pt-BR" dirty="0">
                <a:solidFill>
                  <a:schemeClr val="tx1"/>
                </a:solidFill>
                <a:cs typeface="Arial Unicode MS" charset="0"/>
              </a:rPr>
              <a:t> </a:t>
            </a:r>
            <a:endParaRPr lang="en-US" dirty="0">
              <a:solidFill>
                <a:schemeClr val="tx1"/>
              </a:solidFill>
              <a:cs typeface="Arial Unicode MS" charset="0"/>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2057400"/>
            <a:ext cx="8135937" cy="3138488"/>
          </a:xfrm>
          <a:prstGeom prst="rect">
            <a:avLst/>
          </a:prstGeom>
        </p:spPr>
        <p:txBody>
          <a:bodyPr>
            <a:spAutoFit/>
          </a:bodyPr>
          <a:lstStyle/>
          <a:p>
            <a:pPr>
              <a:defRPr/>
            </a:pPr>
            <a:r>
              <a:rPr lang="pt-BR" b="1" i="1" dirty="0">
                <a:solidFill>
                  <a:srgbClr val="333399"/>
                </a:solidFill>
                <a:cs typeface="Arial Unicode MS" charset="0"/>
              </a:rPr>
              <a:t>Demográfico:</a:t>
            </a:r>
            <a:endParaRPr lang="pt-BR" b="1" i="1" dirty="0">
              <a:solidFill>
                <a:srgbClr val="000000"/>
              </a:solidFill>
              <a:cs typeface="Arial Unicode MS" charset="0"/>
            </a:endParaRP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Níveis de Instrução</a:t>
            </a:r>
            <a:endParaRPr lang="pt-BR" dirty="0">
              <a:solidFill>
                <a:srgbClr val="000000"/>
              </a:solidFill>
              <a:cs typeface="Arial Unicode MS" charset="0"/>
            </a:endParaRPr>
          </a:p>
          <a:p>
            <a:pPr>
              <a:defRPr/>
            </a:pPr>
            <a:r>
              <a:rPr lang="pt-BR" dirty="0">
                <a:solidFill>
                  <a:srgbClr val="000000"/>
                </a:solidFill>
                <a:cs typeface="Arial Unicode MS" charset="0"/>
              </a:rPr>
              <a:t>	A população de qualquer sociedade é classificada em cinco grupos 	educacionais:</a:t>
            </a:r>
          </a:p>
          <a:p>
            <a:pPr>
              <a:defRPr/>
            </a:pPr>
            <a:r>
              <a:rPr lang="pt-BR" dirty="0">
                <a:solidFill>
                  <a:srgbClr val="000000"/>
                </a:solidFill>
                <a:cs typeface="Arial Unicode MS" charset="0"/>
              </a:rPr>
              <a:t>	- Analfabetos;</a:t>
            </a:r>
          </a:p>
          <a:p>
            <a:pPr>
              <a:defRPr/>
            </a:pPr>
            <a:r>
              <a:rPr lang="pt-BR" dirty="0">
                <a:solidFill>
                  <a:srgbClr val="000000"/>
                </a:solidFill>
                <a:cs typeface="Arial Unicode MS" charset="0"/>
              </a:rPr>
              <a:t>	- Primeiro e segundo graus incompletos;</a:t>
            </a:r>
          </a:p>
          <a:p>
            <a:pPr>
              <a:defRPr/>
            </a:pPr>
            <a:r>
              <a:rPr lang="pt-BR" dirty="0">
                <a:solidFill>
                  <a:srgbClr val="000000"/>
                </a:solidFill>
                <a:cs typeface="Arial Unicode MS" charset="0"/>
              </a:rPr>
              <a:t>	- Primeiro e segundo graus completos;</a:t>
            </a:r>
          </a:p>
          <a:p>
            <a:pPr>
              <a:defRPr/>
            </a:pPr>
            <a:r>
              <a:rPr lang="pt-BR" dirty="0">
                <a:solidFill>
                  <a:srgbClr val="000000"/>
                </a:solidFill>
                <a:cs typeface="Arial Unicode MS" charset="0"/>
              </a:rPr>
              <a:t>	- Graduados universitários; e</a:t>
            </a:r>
          </a:p>
          <a:p>
            <a:pPr>
              <a:defRPr/>
            </a:pPr>
            <a:r>
              <a:rPr lang="pt-BR" dirty="0">
                <a:solidFill>
                  <a:srgbClr val="000000"/>
                </a:solidFill>
                <a:cs typeface="Arial Unicode MS" charset="0"/>
              </a:rPr>
              <a:t>	- Graduados em cursos de formação profissional. </a:t>
            </a:r>
          </a:p>
          <a:p>
            <a:pPr>
              <a:defRPr/>
            </a:pPr>
            <a:r>
              <a:rPr lang="pt-BR" dirty="0">
                <a:solidFill>
                  <a:schemeClr val="tx1"/>
                </a:solidFill>
                <a:cs typeface="Arial Unicode MS" charset="0"/>
              </a:rPr>
              <a:t> </a:t>
            </a:r>
            <a:endParaRPr lang="en-US" dirty="0">
              <a:solidFill>
                <a:schemeClr val="tx1"/>
              </a:solidFill>
              <a:cs typeface="Arial Unicode MS" charset="0"/>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2057400"/>
            <a:ext cx="8135937" cy="3416300"/>
          </a:xfrm>
          <a:prstGeom prst="rect">
            <a:avLst/>
          </a:prstGeom>
        </p:spPr>
        <p:txBody>
          <a:bodyPr>
            <a:spAutoFit/>
          </a:bodyPr>
          <a:lstStyle/>
          <a:p>
            <a:pPr>
              <a:defRPr/>
            </a:pPr>
            <a:r>
              <a:rPr lang="pt-BR" b="1" i="1" dirty="0">
                <a:solidFill>
                  <a:srgbClr val="333399"/>
                </a:solidFill>
                <a:cs typeface="Arial Unicode MS" charset="0"/>
              </a:rPr>
              <a:t>Demográfico:</a:t>
            </a: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Padrões de Moradia</a:t>
            </a:r>
            <a:endParaRPr lang="pt-BR" dirty="0">
              <a:solidFill>
                <a:srgbClr val="000000"/>
              </a:solidFill>
              <a:cs typeface="Arial Unicode MS" charset="0"/>
            </a:endParaRPr>
          </a:p>
          <a:p>
            <a:pPr>
              <a:defRPr/>
            </a:pPr>
            <a:r>
              <a:rPr lang="pt-BR" dirty="0">
                <a:solidFill>
                  <a:srgbClr val="000000"/>
                </a:solidFill>
                <a:cs typeface="Arial Unicode MS" charset="0"/>
              </a:rPr>
              <a:t>	A moradia tradicional é constituída de marido, mulher e filhos, com 	derivações para avós, mas existe uma tendência de crescimento de 	moradia de pessoas solteiras, casados sem filhos, casados do mesmo 	sexo.</a:t>
            </a:r>
          </a:p>
          <a:p>
            <a:pPr>
              <a:defRPr/>
            </a:pPr>
            <a:r>
              <a:rPr lang="pt-BR" dirty="0">
                <a:solidFill>
                  <a:srgbClr val="000000"/>
                </a:solidFill>
                <a:cs typeface="Arial Unicode MS" charset="0"/>
              </a:rPr>
              <a:t>	Cada grupo possui um conjunto de características de necessidades e 	hábitos diferentes de compra. As empresas devem cada vez mais 	considerar as necessidades especiais de moradia, que ora vem 	crescendo mais do que a moradia tradicional.</a:t>
            </a:r>
          </a:p>
          <a:p>
            <a:pPr>
              <a:defRPr/>
            </a:pPr>
            <a:r>
              <a:rPr lang="pt-BR" dirty="0">
                <a:solidFill>
                  <a:schemeClr val="tx1"/>
                </a:solidFill>
                <a:cs typeface="Arial Unicode MS" charset="0"/>
              </a:rPr>
              <a:t> </a:t>
            </a:r>
            <a:endParaRPr lang="en-US" dirty="0">
              <a:solidFill>
                <a:schemeClr val="tx1"/>
              </a:solidFill>
              <a:cs typeface="Arial Unicode MS" charset="0"/>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2057400"/>
            <a:ext cx="8135937" cy="3138488"/>
          </a:xfrm>
          <a:prstGeom prst="rect">
            <a:avLst/>
          </a:prstGeom>
        </p:spPr>
        <p:txBody>
          <a:bodyPr>
            <a:spAutoFit/>
          </a:bodyPr>
          <a:lstStyle/>
          <a:p>
            <a:pPr>
              <a:defRPr/>
            </a:pPr>
            <a:r>
              <a:rPr lang="pt-BR" b="1" i="1" dirty="0">
                <a:solidFill>
                  <a:srgbClr val="333399"/>
                </a:solidFill>
                <a:cs typeface="Arial Unicode MS" charset="0"/>
              </a:rPr>
              <a:t>Demográfico:</a:t>
            </a: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Movimentação Geográfica da População</a:t>
            </a:r>
            <a:endParaRPr lang="pt-BR" dirty="0">
              <a:solidFill>
                <a:srgbClr val="000000"/>
              </a:solidFill>
              <a:cs typeface="Arial Unicode MS" charset="0"/>
            </a:endParaRPr>
          </a:p>
          <a:p>
            <a:pPr>
              <a:defRPr/>
            </a:pPr>
            <a:r>
              <a:rPr lang="pt-BR" dirty="0">
                <a:solidFill>
                  <a:srgbClr val="000000"/>
                </a:solidFill>
                <a:cs typeface="Arial Unicode MS" charset="0"/>
              </a:rPr>
              <a:t>	Vivemos um período de grandes movimentações, com migrações 	internas e entre países.</a:t>
            </a:r>
          </a:p>
          <a:p>
            <a:pPr>
              <a:defRPr/>
            </a:pPr>
            <a:r>
              <a:rPr lang="pt-BR" dirty="0">
                <a:solidFill>
                  <a:srgbClr val="000000"/>
                </a:solidFill>
                <a:cs typeface="Arial Unicode MS" charset="0"/>
              </a:rPr>
              <a:t>	O movimento populacional ocorre em tempos normais, quando as 	pessoas migram de áreas rurais para urbanas e 	depois para os subúrbios 	das grandes cidades.</a:t>
            </a:r>
          </a:p>
          <a:p>
            <a:pPr>
              <a:defRPr/>
            </a:pPr>
            <a:r>
              <a:rPr lang="pt-BR" dirty="0">
                <a:solidFill>
                  <a:srgbClr val="000000"/>
                </a:solidFill>
                <a:cs typeface="Arial Unicode MS" charset="0"/>
              </a:rPr>
              <a:t>	Desta forma as pessoas fazem grandes diferenças em suas preferência 	por bens e serviços.</a:t>
            </a:r>
          </a:p>
          <a:p>
            <a:pPr>
              <a:defRPr/>
            </a:pPr>
            <a:r>
              <a:rPr lang="pt-BR" dirty="0">
                <a:solidFill>
                  <a:schemeClr val="tx1"/>
                </a:solidFill>
                <a:cs typeface="Arial Unicode MS" charset="0"/>
              </a:rPr>
              <a:t> </a:t>
            </a:r>
            <a:endParaRPr lang="en-US" dirty="0">
              <a:solidFill>
                <a:schemeClr val="tx1"/>
              </a:solidFill>
              <a:cs typeface="Arial Unicode MS" charset="0"/>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2057400"/>
            <a:ext cx="8135937" cy="2030413"/>
          </a:xfrm>
          <a:prstGeom prst="rect">
            <a:avLst/>
          </a:prstGeom>
        </p:spPr>
        <p:txBody>
          <a:bodyPr>
            <a:spAutoFit/>
          </a:bodyPr>
          <a:lstStyle/>
          <a:p>
            <a:pPr>
              <a:defRPr/>
            </a:pPr>
            <a:r>
              <a:rPr lang="pt-BR" b="1" i="1" dirty="0">
                <a:solidFill>
                  <a:srgbClr val="333399"/>
                </a:solidFill>
                <a:cs typeface="Arial Unicode MS" charset="0"/>
              </a:rPr>
              <a:t>Demográfico:</a:t>
            </a: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Mudança de um mercado de massa para micromercados</a:t>
            </a:r>
            <a:endParaRPr lang="pt-BR" dirty="0">
              <a:solidFill>
                <a:srgbClr val="000000"/>
              </a:solidFill>
              <a:cs typeface="Arial Unicode MS" charset="0"/>
            </a:endParaRPr>
          </a:p>
          <a:p>
            <a:pPr>
              <a:defRPr/>
            </a:pPr>
            <a:r>
              <a:rPr lang="pt-BR" dirty="0">
                <a:solidFill>
                  <a:srgbClr val="000000"/>
                </a:solidFill>
                <a:cs typeface="Arial Unicode MS" charset="0"/>
              </a:rPr>
              <a:t>	O efeito de todas essas mudanças é a fragmentação do mercado de 	massa e numerosos micromercados diferenciados por idade, sexo, 	antecedentes étnicos, educação, estilo de vida e assim por diante.</a:t>
            </a:r>
          </a:p>
          <a:p>
            <a:pPr>
              <a:defRPr/>
            </a:pPr>
            <a:r>
              <a:rPr lang="pt-BR" dirty="0">
                <a:solidFill>
                  <a:schemeClr val="tx1"/>
                </a:solidFill>
                <a:cs typeface="Arial Unicode MS" charset="0"/>
              </a:rPr>
              <a:t> </a:t>
            </a:r>
            <a:endParaRPr lang="en-US" dirty="0">
              <a:solidFill>
                <a:schemeClr val="tx1"/>
              </a:solidFill>
              <a:cs typeface="Arial Unicode MS" charset="0"/>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1700213"/>
            <a:ext cx="8135937" cy="3970337"/>
          </a:xfrm>
          <a:prstGeom prst="rect">
            <a:avLst/>
          </a:prstGeom>
        </p:spPr>
        <p:txBody>
          <a:bodyPr>
            <a:spAutoFit/>
          </a:bodyPr>
          <a:lstStyle/>
          <a:p>
            <a:pPr>
              <a:defRPr/>
            </a:pPr>
            <a:r>
              <a:rPr lang="pt-BR" b="1" i="1" dirty="0">
                <a:solidFill>
                  <a:srgbClr val="333399"/>
                </a:solidFill>
                <a:cs typeface="Arial Unicode MS" charset="0"/>
              </a:rPr>
              <a:t>Econômico:</a:t>
            </a:r>
            <a:endParaRPr lang="pt-BR" b="1" i="1" dirty="0">
              <a:solidFill>
                <a:srgbClr val="000000"/>
              </a:solidFill>
              <a:cs typeface="Arial Unicode MS" charset="0"/>
            </a:endParaRPr>
          </a:p>
          <a:p>
            <a:pPr>
              <a:defRPr/>
            </a:pPr>
            <a:endParaRPr lang="pt-BR" b="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Distribuição de Renda</a:t>
            </a:r>
            <a:endParaRPr lang="pt-BR" dirty="0">
              <a:solidFill>
                <a:srgbClr val="000000"/>
              </a:solidFill>
              <a:cs typeface="Arial Unicode MS" charset="0"/>
            </a:endParaRPr>
          </a:p>
          <a:p>
            <a:pPr>
              <a:defRPr/>
            </a:pPr>
            <a:r>
              <a:rPr lang="pt-BR" dirty="0">
                <a:solidFill>
                  <a:srgbClr val="000000"/>
                </a:solidFill>
                <a:cs typeface="Arial Unicode MS" charset="0"/>
              </a:rPr>
              <a:t>	As nações variam muito no nível e na distribuição de renda. Um 	determinante importante é a estrutura industrial do país. Há cerca de 	quatro tipos de estruturas industriais:</a:t>
            </a:r>
          </a:p>
          <a:p>
            <a:pPr>
              <a:defRPr/>
            </a:pPr>
            <a:r>
              <a:rPr lang="pt-BR" dirty="0">
                <a:solidFill>
                  <a:srgbClr val="000000"/>
                </a:solidFill>
                <a:cs typeface="Arial Unicode MS" charset="0"/>
              </a:rPr>
              <a:t>	1.  Economias de subsistência (produzem, consomem e trocam o restante 	da produção)</a:t>
            </a:r>
          </a:p>
          <a:p>
            <a:pPr>
              <a:defRPr/>
            </a:pPr>
            <a:r>
              <a:rPr lang="pt-BR" dirty="0">
                <a:solidFill>
                  <a:srgbClr val="000000"/>
                </a:solidFill>
                <a:cs typeface="Arial Unicode MS" charset="0"/>
              </a:rPr>
              <a:t>	2. Economias exportadoras de matérias-primas (grande parte da renda 	provém da exportação de determinado recurso)</a:t>
            </a:r>
          </a:p>
          <a:p>
            <a:pPr>
              <a:defRPr/>
            </a:pPr>
            <a:r>
              <a:rPr lang="pt-BR" dirty="0">
                <a:solidFill>
                  <a:srgbClr val="000000"/>
                </a:solidFill>
                <a:cs typeface="Arial Unicode MS" charset="0"/>
              </a:rPr>
              <a:t>	3.  Economia em fase de industrialização (fabricação = 10 a 20% PIB)</a:t>
            </a:r>
          </a:p>
          <a:p>
            <a:pPr>
              <a:defRPr/>
            </a:pPr>
            <a:r>
              <a:rPr lang="pt-BR" dirty="0">
                <a:solidFill>
                  <a:srgbClr val="000000"/>
                </a:solidFill>
                <a:cs typeface="Arial Unicode MS" charset="0"/>
              </a:rPr>
              <a:t>	4.  Economias industrializadas (exportam bens manufaturados em troca de 	matérias-primas ou produtos </a:t>
            </a:r>
            <a:r>
              <a:rPr lang="pt-BR" dirty="0" err="1">
                <a:solidFill>
                  <a:srgbClr val="000000"/>
                </a:solidFill>
                <a:cs typeface="Arial Unicode MS" charset="0"/>
              </a:rPr>
              <a:t>semi-acabados</a:t>
            </a:r>
            <a:r>
              <a:rPr lang="pt-BR" dirty="0">
                <a:solidFill>
                  <a:srgbClr val="000000"/>
                </a:solidFill>
                <a:cs typeface="Arial Unicode MS" charset="0"/>
              </a:rPr>
              <a:t>).</a:t>
            </a:r>
          </a:p>
          <a:p>
            <a:pPr>
              <a:defRPr/>
            </a:pPr>
            <a:r>
              <a:rPr lang="pt-BR" dirty="0">
                <a:solidFill>
                  <a:schemeClr val="tx1"/>
                </a:solidFill>
                <a:cs typeface="Arial Unicode MS" charset="0"/>
              </a:rPr>
              <a:t> </a:t>
            </a:r>
            <a:endParaRPr lang="en-US" dirty="0">
              <a:solidFill>
                <a:schemeClr val="tx1"/>
              </a:solidFill>
              <a:cs typeface="Arial Unicode MS" charset="0"/>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1700213"/>
            <a:ext cx="8135937" cy="3694112"/>
          </a:xfrm>
          <a:prstGeom prst="rect">
            <a:avLst/>
          </a:prstGeom>
        </p:spPr>
        <p:txBody>
          <a:bodyPr>
            <a:spAutoFit/>
          </a:bodyPr>
          <a:lstStyle/>
          <a:p>
            <a:pPr>
              <a:defRPr/>
            </a:pPr>
            <a:r>
              <a:rPr lang="pt-BR" b="1" i="1" dirty="0">
                <a:solidFill>
                  <a:srgbClr val="333399"/>
                </a:solidFill>
                <a:cs typeface="Arial Unicode MS" charset="0"/>
              </a:rPr>
              <a:t>Econômico:</a:t>
            </a:r>
            <a:endParaRPr lang="pt-BR" b="1" i="1" dirty="0">
              <a:solidFill>
                <a:srgbClr val="000000"/>
              </a:solidFill>
              <a:cs typeface="Arial Unicode MS" charset="0"/>
            </a:endParaRPr>
          </a:p>
          <a:p>
            <a:pPr>
              <a:defRPr/>
            </a:pPr>
            <a:endParaRPr lang="pt-BR" b="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Distribuição de Renda</a:t>
            </a:r>
            <a:endParaRPr lang="pt-BR" dirty="0">
              <a:solidFill>
                <a:srgbClr val="000000"/>
              </a:solidFill>
              <a:cs typeface="Arial Unicode MS" charset="0"/>
            </a:endParaRPr>
          </a:p>
          <a:p>
            <a:pPr>
              <a:defRPr/>
            </a:pPr>
            <a:r>
              <a:rPr lang="pt-BR" dirty="0">
                <a:solidFill>
                  <a:srgbClr val="000000"/>
                </a:solidFill>
                <a:cs typeface="Arial Unicode MS" charset="0"/>
              </a:rPr>
              <a:t>	A distribuição de renda está relacionada com a estrutura industrial de uma 	nação, mas é também afetado pelo sistema político. Frequentemente, o 	especialista de marketing distingue países com cinco padrões diferentes 	de distribuição de renda:</a:t>
            </a:r>
          </a:p>
          <a:p>
            <a:pPr>
              <a:defRPr/>
            </a:pPr>
            <a:r>
              <a:rPr lang="pt-BR" dirty="0">
                <a:solidFill>
                  <a:srgbClr val="000000"/>
                </a:solidFill>
                <a:cs typeface="Arial Unicode MS" charset="0"/>
              </a:rPr>
              <a:t>	- Renda muito baixa;</a:t>
            </a:r>
          </a:p>
          <a:p>
            <a:pPr marL="457200" lvl="1" indent="0">
              <a:defRPr/>
            </a:pPr>
            <a:r>
              <a:rPr lang="pt-BR" dirty="0">
                <a:solidFill>
                  <a:srgbClr val="000000"/>
                </a:solidFill>
                <a:cs typeface="Arial Unicode MS" charset="0"/>
              </a:rPr>
              <a:t>- A maior parte da renda muito baixa;</a:t>
            </a:r>
          </a:p>
          <a:p>
            <a:pPr marL="457200" lvl="1" indent="0">
              <a:defRPr/>
            </a:pPr>
            <a:r>
              <a:rPr lang="pt-BR" dirty="0">
                <a:solidFill>
                  <a:srgbClr val="000000"/>
                </a:solidFill>
                <a:cs typeface="Arial Unicode MS" charset="0"/>
              </a:rPr>
              <a:t>- Renda dividida em muito alta e muito baixa;</a:t>
            </a:r>
          </a:p>
          <a:p>
            <a:pPr marL="457200" lvl="1" indent="0">
              <a:defRPr/>
            </a:pPr>
            <a:r>
              <a:rPr lang="pt-BR" dirty="0">
                <a:solidFill>
                  <a:srgbClr val="000000"/>
                </a:solidFill>
                <a:cs typeface="Arial Unicode MS" charset="0"/>
              </a:rPr>
              <a:t>- Renda equilibrada entre baixa, média e alta;</a:t>
            </a:r>
          </a:p>
          <a:p>
            <a:pPr marL="457200" lvl="1" indent="0">
              <a:defRPr/>
            </a:pPr>
            <a:r>
              <a:rPr lang="pt-BR" dirty="0">
                <a:solidFill>
                  <a:srgbClr val="000000"/>
                </a:solidFill>
                <a:cs typeface="Arial Unicode MS" charset="0"/>
              </a:rPr>
              <a:t>- A maioria da população com renda média.</a:t>
            </a:r>
          </a:p>
          <a:p>
            <a:pPr>
              <a:defRPr/>
            </a:pPr>
            <a:r>
              <a:rPr lang="pt-BR" dirty="0">
                <a:solidFill>
                  <a:schemeClr val="tx1"/>
                </a:solidFill>
                <a:cs typeface="Arial Unicode MS" charset="0"/>
              </a:rPr>
              <a:t> </a:t>
            </a:r>
            <a:endParaRPr lang="en-US" dirty="0">
              <a:solidFill>
                <a:schemeClr val="tx1"/>
              </a:solidFill>
              <a:cs typeface="Arial Unicode MS" charset="0"/>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AutoShape 1"/>
          <p:cNvSpPr>
            <a:spLocks noChangeArrowheads="1"/>
          </p:cNvSpPr>
          <p:nvPr/>
        </p:nvSpPr>
        <p:spPr bwMode="auto">
          <a:xfrm>
            <a:off x="762000" y="2514600"/>
            <a:ext cx="5029200" cy="3124200"/>
          </a:xfrm>
          <a:prstGeom prst="homePlate">
            <a:avLst>
              <a:gd name="adj" fmla="val 40244"/>
            </a:avLst>
          </a:prstGeom>
          <a:solidFill>
            <a:srgbClr val="009999"/>
          </a:solidFill>
          <a:ln w="936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4098" name="Text Box 2"/>
          <p:cNvSpPr txBox="1">
            <a:spLocks noChangeArrowheads="1"/>
          </p:cNvSpPr>
          <p:nvPr/>
        </p:nvSpPr>
        <p:spPr bwMode="auto">
          <a:xfrm>
            <a:off x="609600" y="685800"/>
            <a:ext cx="8001000" cy="862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spcBef>
                <a:spcPts val="1250"/>
              </a:spcBef>
              <a:buClrTx/>
              <a:buFontTx/>
              <a:buNone/>
              <a:defRPr/>
            </a:pPr>
            <a:r>
              <a:rPr lang="pt-BR" sz="2000" b="1" i="1" smtClean="0"/>
              <a:t> </a:t>
            </a:r>
            <a:r>
              <a:rPr lang="pt-BR" sz="2000" b="1" i="1" smtClean="0">
                <a:solidFill>
                  <a:srgbClr val="333399"/>
                </a:solidFill>
              </a:rPr>
              <a:t>A EMPRESA E SEU AMBIENTE</a:t>
            </a:r>
          </a:p>
          <a:p>
            <a:pPr>
              <a:spcBef>
                <a:spcPts val="1250"/>
              </a:spcBef>
              <a:buClrTx/>
              <a:buFontTx/>
              <a:buNone/>
              <a:defRPr/>
            </a:pPr>
            <a:endParaRPr lang="pt-BR" sz="2000" b="1" i="1" smtClean="0">
              <a:solidFill>
                <a:srgbClr val="333399"/>
              </a:solidFill>
            </a:endParaRPr>
          </a:p>
        </p:txBody>
      </p:sp>
      <p:sp>
        <p:nvSpPr>
          <p:cNvPr id="4099" name="Text Box 3"/>
          <p:cNvSpPr txBox="1">
            <a:spLocks noChangeArrowheads="1"/>
          </p:cNvSpPr>
          <p:nvPr/>
        </p:nvSpPr>
        <p:spPr bwMode="auto">
          <a:xfrm>
            <a:off x="1600200" y="1295400"/>
            <a:ext cx="6172200"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ctr">
              <a:spcBef>
                <a:spcPts val="1250"/>
              </a:spcBef>
              <a:buClrTx/>
              <a:buFontTx/>
              <a:buNone/>
              <a:defRPr/>
            </a:pPr>
            <a:r>
              <a:rPr lang="pt-BR" sz="2000" b="1" i="1" smtClean="0"/>
              <a:t>AMBIENTE DE MARKETING</a:t>
            </a:r>
          </a:p>
        </p:txBody>
      </p:sp>
      <p:sp>
        <p:nvSpPr>
          <p:cNvPr id="4100" name="Text Box 4"/>
          <p:cNvSpPr txBox="1">
            <a:spLocks noChangeArrowheads="1"/>
          </p:cNvSpPr>
          <p:nvPr/>
        </p:nvSpPr>
        <p:spPr bwMode="auto">
          <a:xfrm>
            <a:off x="1066800" y="2819400"/>
            <a:ext cx="2362200" cy="2557463"/>
          </a:xfrm>
          <a:prstGeom prst="rect">
            <a:avLst/>
          </a:prstGeom>
          <a:solidFill>
            <a:srgbClr val="99FF99"/>
          </a:solidFill>
          <a:ln w="936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ctr">
              <a:spcBef>
                <a:spcPts val="1000"/>
              </a:spcBef>
              <a:buClrTx/>
              <a:buFontTx/>
              <a:buNone/>
              <a:defRPr/>
            </a:pPr>
            <a:r>
              <a:rPr lang="pt-BR" sz="1600" b="1" smtClean="0">
                <a:solidFill>
                  <a:srgbClr val="333399"/>
                </a:solidFill>
              </a:rPr>
              <a:t>Ambiente interno</a:t>
            </a:r>
          </a:p>
          <a:p>
            <a:pPr>
              <a:spcBef>
                <a:spcPts val="1000"/>
              </a:spcBef>
              <a:buClr>
                <a:srgbClr val="FF3300"/>
              </a:buClr>
              <a:buFont typeface="Monotype Sorts" charset="0"/>
              <a:buChar char=""/>
              <a:defRPr/>
            </a:pPr>
            <a:r>
              <a:rPr lang="pt-BR" sz="1600" b="1" smtClean="0"/>
              <a:t> Alta administração</a:t>
            </a:r>
          </a:p>
          <a:p>
            <a:pPr>
              <a:spcBef>
                <a:spcPts val="1000"/>
              </a:spcBef>
              <a:buClr>
                <a:srgbClr val="FF3300"/>
              </a:buClr>
              <a:buFont typeface="Monotype Sorts" charset="0"/>
              <a:buChar char=""/>
              <a:defRPr/>
            </a:pPr>
            <a:r>
              <a:rPr lang="pt-BR" sz="1600" b="1" smtClean="0"/>
              <a:t> Finanças</a:t>
            </a:r>
          </a:p>
          <a:p>
            <a:pPr>
              <a:spcBef>
                <a:spcPts val="1000"/>
              </a:spcBef>
              <a:buClr>
                <a:srgbClr val="FF3300"/>
              </a:buClr>
              <a:buFont typeface="Monotype Sorts" charset="0"/>
              <a:buChar char=""/>
              <a:defRPr/>
            </a:pPr>
            <a:r>
              <a:rPr lang="pt-BR" sz="1600" b="1" smtClean="0"/>
              <a:t> Pesq. &amp; Desenv.</a:t>
            </a:r>
          </a:p>
          <a:p>
            <a:pPr>
              <a:spcBef>
                <a:spcPts val="1000"/>
              </a:spcBef>
              <a:buClr>
                <a:srgbClr val="FF3300"/>
              </a:buClr>
              <a:buFont typeface="Monotype Sorts" charset="0"/>
              <a:buChar char=""/>
              <a:defRPr/>
            </a:pPr>
            <a:r>
              <a:rPr lang="pt-BR" sz="1600" b="1" smtClean="0"/>
              <a:t> Compras</a:t>
            </a:r>
          </a:p>
          <a:p>
            <a:pPr>
              <a:spcBef>
                <a:spcPts val="1000"/>
              </a:spcBef>
              <a:buClr>
                <a:srgbClr val="FF3300"/>
              </a:buClr>
              <a:buFont typeface="Monotype Sorts" charset="0"/>
              <a:buChar char=""/>
              <a:defRPr/>
            </a:pPr>
            <a:r>
              <a:rPr lang="pt-BR" sz="1600" b="1" smtClean="0"/>
              <a:t> Produção</a:t>
            </a:r>
          </a:p>
          <a:p>
            <a:pPr>
              <a:spcBef>
                <a:spcPts val="1000"/>
              </a:spcBef>
              <a:buClr>
                <a:srgbClr val="FF3300"/>
              </a:buClr>
              <a:buFont typeface="Monotype Sorts" charset="0"/>
              <a:buChar char=""/>
              <a:defRPr/>
            </a:pPr>
            <a:r>
              <a:rPr lang="pt-BR" sz="1600" b="1" smtClean="0"/>
              <a:t> Contabilidade </a:t>
            </a:r>
          </a:p>
        </p:txBody>
      </p:sp>
      <p:sp>
        <p:nvSpPr>
          <p:cNvPr id="4101" name="Text Box 5"/>
          <p:cNvSpPr txBox="1">
            <a:spLocks noChangeArrowheads="1"/>
          </p:cNvSpPr>
          <p:nvPr/>
        </p:nvSpPr>
        <p:spPr bwMode="auto">
          <a:xfrm>
            <a:off x="3505200" y="3200400"/>
            <a:ext cx="1828800" cy="2305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spcBef>
                <a:spcPts val="1000"/>
              </a:spcBef>
              <a:buClr>
                <a:srgbClr val="990033"/>
              </a:buClr>
              <a:buFont typeface="Monotype Sorts" charset="0"/>
              <a:buChar char=""/>
              <a:defRPr/>
            </a:pPr>
            <a:r>
              <a:rPr lang="pt-BR" sz="1600" b="1" smtClean="0"/>
              <a:t> Intermediários de marketing</a:t>
            </a:r>
          </a:p>
          <a:p>
            <a:pPr>
              <a:spcBef>
                <a:spcPts val="1000"/>
              </a:spcBef>
              <a:buClr>
                <a:srgbClr val="990033"/>
              </a:buClr>
              <a:buFont typeface="Monotype Sorts" charset="0"/>
              <a:buChar char=""/>
              <a:defRPr/>
            </a:pPr>
            <a:r>
              <a:rPr lang="pt-BR" sz="1600" b="1" smtClean="0"/>
              <a:t> Clientes</a:t>
            </a:r>
          </a:p>
          <a:p>
            <a:pPr>
              <a:spcBef>
                <a:spcPts val="1000"/>
              </a:spcBef>
              <a:buClr>
                <a:srgbClr val="990033"/>
              </a:buClr>
              <a:buFont typeface="Monotype Sorts" charset="0"/>
              <a:buChar char=""/>
              <a:defRPr/>
            </a:pPr>
            <a:r>
              <a:rPr lang="pt-BR" sz="1600" b="1" smtClean="0"/>
              <a:t> Concorrentes</a:t>
            </a:r>
          </a:p>
          <a:p>
            <a:pPr>
              <a:spcBef>
                <a:spcPts val="1000"/>
              </a:spcBef>
              <a:buClr>
                <a:srgbClr val="990033"/>
              </a:buClr>
              <a:buFont typeface="Monotype Sorts" charset="0"/>
              <a:buChar char=""/>
              <a:defRPr/>
            </a:pPr>
            <a:r>
              <a:rPr lang="pt-BR" sz="1600" b="1" smtClean="0"/>
              <a:t> Públicos</a:t>
            </a:r>
          </a:p>
          <a:p>
            <a:pPr>
              <a:spcBef>
                <a:spcPts val="1000"/>
              </a:spcBef>
              <a:buClrTx/>
              <a:buFontTx/>
              <a:buNone/>
              <a:defRPr/>
            </a:pPr>
            <a:endParaRPr lang="pt-BR" sz="1600" b="1" smtClean="0"/>
          </a:p>
        </p:txBody>
      </p:sp>
      <p:sp>
        <p:nvSpPr>
          <p:cNvPr id="4102" name="Text Box 6"/>
          <p:cNvSpPr txBox="1">
            <a:spLocks noChangeArrowheads="1"/>
          </p:cNvSpPr>
          <p:nvPr/>
        </p:nvSpPr>
        <p:spPr bwMode="auto">
          <a:xfrm>
            <a:off x="1600200" y="1981200"/>
            <a:ext cx="2438400"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ctr">
              <a:spcBef>
                <a:spcPts val="1250"/>
              </a:spcBef>
              <a:buClrTx/>
              <a:buFontTx/>
              <a:buNone/>
              <a:defRPr/>
            </a:pPr>
            <a:r>
              <a:rPr lang="pt-BR" sz="2000" b="1" i="1" smtClean="0">
                <a:solidFill>
                  <a:srgbClr val="008000"/>
                </a:solidFill>
              </a:rPr>
              <a:t>Microambiente</a:t>
            </a:r>
          </a:p>
        </p:txBody>
      </p:sp>
      <p:sp>
        <p:nvSpPr>
          <p:cNvPr id="4103" name="Text Box 7"/>
          <p:cNvSpPr txBox="1">
            <a:spLocks noChangeArrowheads="1"/>
          </p:cNvSpPr>
          <p:nvPr/>
        </p:nvSpPr>
        <p:spPr bwMode="auto">
          <a:xfrm>
            <a:off x="6096000" y="1981200"/>
            <a:ext cx="2590800" cy="398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ctr">
              <a:spcBef>
                <a:spcPts val="1250"/>
              </a:spcBef>
              <a:buClrTx/>
              <a:buFontTx/>
              <a:buNone/>
              <a:defRPr/>
            </a:pPr>
            <a:r>
              <a:rPr lang="pt-BR" sz="2000" b="1" i="1" smtClean="0">
                <a:solidFill>
                  <a:srgbClr val="008000"/>
                </a:solidFill>
              </a:rPr>
              <a:t>Macroambiente</a:t>
            </a:r>
          </a:p>
        </p:txBody>
      </p:sp>
      <p:sp>
        <p:nvSpPr>
          <p:cNvPr id="4104" name="Text Box 8"/>
          <p:cNvSpPr txBox="1">
            <a:spLocks noChangeArrowheads="1"/>
          </p:cNvSpPr>
          <p:nvPr/>
        </p:nvSpPr>
        <p:spPr bwMode="auto">
          <a:xfrm>
            <a:off x="6400800" y="2971800"/>
            <a:ext cx="1905000" cy="2187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spcBef>
                <a:spcPts val="1000"/>
              </a:spcBef>
              <a:buClr>
                <a:srgbClr val="990033"/>
              </a:buClr>
              <a:buFont typeface="Monotype Sorts" charset="0"/>
              <a:buChar char=""/>
              <a:defRPr/>
            </a:pPr>
            <a:r>
              <a:rPr lang="pt-BR" sz="1600" b="1" i="1" smtClean="0"/>
              <a:t> </a:t>
            </a:r>
            <a:r>
              <a:rPr lang="pt-BR" sz="1600" b="1" smtClean="0"/>
              <a:t>demográfico</a:t>
            </a:r>
          </a:p>
          <a:p>
            <a:pPr>
              <a:spcBef>
                <a:spcPts val="1000"/>
              </a:spcBef>
              <a:buClr>
                <a:srgbClr val="990033"/>
              </a:buClr>
              <a:buFont typeface="Monotype Sorts" charset="0"/>
              <a:buChar char=""/>
              <a:defRPr/>
            </a:pPr>
            <a:r>
              <a:rPr lang="pt-BR" sz="1600" b="1" smtClean="0"/>
              <a:t> econômico</a:t>
            </a:r>
          </a:p>
          <a:p>
            <a:pPr>
              <a:spcBef>
                <a:spcPts val="1000"/>
              </a:spcBef>
              <a:buClr>
                <a:srgbClr val="990033"/>
              </a:buClr>
              <a:buFont typeface="Monotype Sorts" charset="0"/>
              <a:buChar char=""/>
              <a:defRPr/>
            </a:pPr>
            <a:r>
              <a:rPr lang="pt-BR" sz="1600" b="1" smtClean="0"/>
              <a:t> natural</a:t>
            </a:r>
          </a:p>
          <a:p>
            <a:pPr>
              <a:spcBef>
                <a:spcPts val="1000"/>
              </a:spcBef>
              <a:buClr>
                <a:srgbClr val="990033"/>
              </a:buClr>
              <a:buFont typeface="Monotype Sorts" charset="0"/>
              <a:buChar char=""/>
              <a:defRPr/>
            </a:pPr>
            <a:r>
              <a:rPr lang="pt-BR" sz="1600" b="1" smtClean="0"/>
              <a:t>tecnológico</a:t>
            </a:r>
          </a:p>
          <a:p>
            <a:pPr>
              <a:spcBef>
                <a:spcPts val="1000"/>
              </a:spcBef>
              <a:buClr>
                <a:srgbClr val="990033"/>
              </a:buClr>
              <a:buFont typeface="Monotype Sorts" charset="0"/>
              <a:buChar char=""/>
              <a:defRPr/>
            </a:pPr>
            <a:r>
              <a:rPr lang="pt-BR" sz="1600" b="1" smtClean="0"/>
              <a:t> político</a:t>
            </a:r>
          </a:p>
          <a:p>
            <a:pPr>
              <a:spcBef>
                <a:spcPts val="1000"/>
              </a:spcBef>
              <a:buClr>
                <a:srgbClr val="990033"/>
              </a:buClr>
              <a:buFont typeface="Monotype Sorts" charset="0"/>
              <a:buChar char=""/>
              <a:defRPr/>
            </a:pPr>
            <a:r>
              <a:rPr lang="pt-BR" sz="1600" b="1" smtClean="0"/>
              <a:t>cultural</a:t>
            </a:r>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1700213"/>
            <a:ext cx="8135937" cy="4248150"/>
          </a:xfrm>
          <a:prstGeom prst="rect">
            <a:avLst/>
          </a:prstGeom>
        </p:spPr>
        <p:txBody>
          <a:bodyPr>
            <a:spAutoFit/>
          </a:bodyPr>
          <a:lstStyle/>
          <a:p>
            <a:pPr>
              <a:defRPr/>
            </a:pPr>
            <a:r>
              <a:rPr lang="pt-BR" b="1" i="1" dirty="0">
                <a:solidFill>
                  <a:srgbClr val="333399"/>
                </a:solidFill>
                <a:cs typeface="Arial Unicode MS" charset="0"/>
              </a:rPr>
              <a:t>Econômico:</a:t>
            </a:r>
            <a:endParaRPr lang="pt-BR" b="1" i="1" dirty="0">
              <a:solidFill>
                <a:srgbClr val="000000"/>
              </a:solidFill>
              <a:cs typeface="Arial Unicode MS" charset="0"/>
            </a:endParaRPr>
          </a:p>
          <a:p>
            <a:pPr>
              <a:defRPr/>
            </a:pPr>
            <a:endParaRPr lang="pt-BR" b="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Poupança, Endividamento e Disponibilidade de Crédito</a:t>
            </a:r>
            <a:endParaRPr lang="pt-BR" dirty="0">
              <a:solidFill>
                <a:srgbClr val="000000"/>
              </a:solidFill>
              <a:cs typeface="Arial Unicode MS" charset="0"/>
            </a:endParaRPr>
          </a:p>
          <a:p>
            <a:pPr>
              <a:defRPr/>
            </a:pPr>
            <a:r>
              <a:rPr lang="pt-BR" dirty="0">
                <a:solidFill>
                  <a:srgbClr val="000000"/>
                </a:solidFill>
                <a:cs typeface="Arial Unicode MS" charset="0"/>
              </a:rPr>
              <a:t>	Os gastos de consumidor são afetados por seus níveis de poupança, 	empréstimo e pela disponibilidade de crédito. Os profissionais de 	marketing devem ficar atentos às mudanças na renda, custo de vida, taxa 	de juros, poupanças e nas condições de empréstimos. Essas mudanças 	podem ter alto impacto, principalmente quando os produtos da empresa 	são altamente dependentes do nível de renda e da sensibilidade ao preço.</a:t>
            </a:r>
          </a:p>
          <a:p>
            <a:pPr>
              <a:defRPr/>
            </a:pPr>
            <a:r>
              <a:rPr lang="pt-BR" dirty="0">
                <a:solidFill>
                  <a:srgbClr val="000000"/>
                </a:solidFill>
                <a:cs typeface="Arial Unicode MS" charset="0"/>
              </a:rPr>
              <a:t>	Grandes convulsões políticas podem ter fortes efeitos sobre as 	economias de países em desenvolvimento e seus ciclos de negócios. </a:t>
            </a:r>
          </a:p>
          <a:p>
            <a:pPr>
              <a:defRPr/>
            </a:pPr>
            <a:endParaRPr lang="pt-BR" b="1" dirty="0">
              <a:solidFill>
                <a:srgbClr val="000000"/>
              </a:solidFill>
              <a:cs typeface="Arial Unicode MS" charset="0"/>
            </a:endParaRPr>
          </a:p>
          <a:p>
            <a:pPr>
              <a:defRPr/>
            </a:pPr>
            <a:r>
              <a:rPr lang="pt-BR" b="1" dirty="0">
                <a:solidFill>
                  <a:srgbClr val="000000"/>
                </a:solidFill>
                <a:cs typeface="Arial Unicode MS" charset="0"/>
              </a:rPr>
              <a:t>	Ciclos de Negócios</a:t>
            </a:r>
            <a:r>
              <a:rPr lang="pt-BR" dirty="0">
                <a:solidFill>
                  <a:srgbClr val="000000"/>
                </a:solidFill>
                <a:cs typeface="Arial Unicode MS" charset="0"/>
              </a:rPr>
              <a:t> = padrão do nível de atividade comercial, que 	atravessa as etapas de prosperidade, recessão e recuperação.</a:t>
            </a:r>
          </a:p>
          <a:p>
            <a:pPr>
              <a:defRPr/>
            </a:pPr>
            <a:r>
              <a:rPr lang="pt-BR" dirty="0">
                <a:solidFill>
                  <a:schemeClr val="tx1"/>
                </a:solidFill>
                <a:cs typeface="Arial Unicode MS" charset="0"/>
              </a:rPr>
              <a:t> </a:t>
            </a:r>
            <a:endParaRPr lang="en-US" dirty="0">
              <a:solidFill>
                <a:schemeClr val="tx1"/>
              </a:solidFill>
              <a:cs typeface="Arial Unicode MS" charset="0"/>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ChangeArrowheads="1"/>
          </p:cNvSpPr>
          <p:nvPr/>
        </p:nvSpPr>
        <p:spPr bwMode="auto">
          <a:xfrm>
            <a:off x="468313" y="1700213"/>
            <a:ext cx="8135937"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i="1">
                <a:solidFill>
                  <a:srgbClr val="333399"/>
                </a:solidFill>
              </a:rPr>
              <a:t>Ambiente Natural:</a:t>
            </a:r>
            <a:endParaRPr lang="pt-BR" b="1" i="1">
              <a:solidFill>
                <a:srgbClr val="000000"/>
              </a:solidFill>
            </a:endParaRPr>
          </a:p>
          <a:p>
            <a:endParaRPr lang="pt-BR" b="1">
              <a:solidFill>
                <a:srgbClr val="000000"/>
              </a:solidFill>
            </a:endParaRPr>
          </a:p>
          <a:p>
            <a:r>
              <a:rPr lang="pt-BR">
                <a:solidFill>
                  <a:srgbClr val="000000"/>
                </a:solidFill>
              </a:rPr>
              <a:t>	O ambiente natural envolve os recursos naturais disponíveis para a 	organização ou afetados por ela.</a:t>
            </a:r>
          </a:p>
          <a:p>
            <a:r>
              <a:rPr lang="pt-BR">
                <a:solidFill>
                  <a:srgbClr val="000000"/>
                </a:solidFill>
              </a:rPr>
              <a:t>	O ar, a água, os minerais, as plantas e 	os animais podem ser parte do 	ambiente natural de uma empresa, sendo ou não utilizados por ela para 	produzir seus bens ou serviços.</a:t>
            </a:r>
          </a:p>
          <a:p>
            <a:r>
              <a:rPr lang="pt-BR">
                <a:solidFill>
                  <a:srgbClr val="000000"/>
                </a:solidFill>
              </a:rPr>
              <a:t>	A capacidade de fornecer bens ou serviços pode ser influenciada também 	pelo clima.</a:t>
            </a:r>
          </a:p>
          <a:p>
            <a:r>
              <a:rPr lang="pt-BR">
                <a:solidFill>
                  <a:srgbClr val="000000"/>
                </a:solidFill>
              </a:rPr>
              <a:t>	Além disso, as atividades da organização podem afetar o ambiente 	natural gastando ou repondo recursos ou aumentando ou reduzindo a 	poluição.</a:t>
            </a:r>
          </a:p>
          <a:p>
            <a:r>
              <a:rPr lang="pt-BR">
                <a:solidFill>
                  <a:schemeClr val="tx1"/>
                </a:solidFill>
              </a:rPr>
              <a:t> </a:t>
            </a:r>
            <a:endParaRPr lang="en-US">
              <a:solidFill>
                <a:schemeClr val="tx1"/>
              </a:solidFill>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1700213"/>
            <a:ext cx="8135937" cy="2308225"/>
          </a:xfrm>
          <a:prstGeom prst="rect">
            <a:avLst/>
          </a:prstGeom>
        </p:spPr>
        <p:txBody>
          <a:bodyPr>
            <a:spAutoFit/>
          </a:bodyPr>
          <a:lstStyle/>
          <a:p>
            <a:pPr>
              <a:defRPr/>
            </a:pPr>
            <a:r>
              <a:rPr lang="pt-BR" b="1" i="1" dirty="0">
                <a:solidFill>
                  <a:srgbClr val="333399"/>
                </a:solidFill>
                <a:cs typeface="Arial Unicode MS" charset="0"/>
              </a:rPr>
              <a:t>Ambiente Natural:</a:t>
            </a:r>
            <a:endParaRPr lang="pt-BR" b="1" i="1" dirty="0">
              <a:solidFill>
                <a:srgbClr val="000000"/>
              </a:solidFill>
              <a:cs typeface="Arial Unicode MS" charset="0"/>
            </a:endParaRPr>
          </a:p>
          <a:p>
            <a:pPr>
              <a:defRPr/>
            </a:pPr>
            <a:endParaRPr lang="pt-BR" b="1" dirty="0">
              <a:solidFill>
                <a:srgbClr val="000000"/>
              </a:solidFill>
              <a:cs typeface="Arial Unicode MS" charset="0"/>
            </a:endParaRPr>
          </a:p>
          <a:p>
            <a:pPr marL="285750" indent="-285750">
              <a:buFont typeface="Arial"/>
              <a:buChar char="•"/>
              <a:defRPr/>
            </a:pPr>
            <a:r>
              <a:rPr lang="pt-BR" dirty="0">
                <a:solidFill>
                  <a:srgbClr val="000000"/>
                </a:solidFill>
                <a:cs typeface="Arial Unicode MS" charset="0"/>
              </a:rPr>
              <a:t>	</a:t>
            </a:r>
            <a:r>
              <a:rPr lang="pt-BR" b="1" dirty="0">
                <a:solidFill>
                  <a:srgbClr val="000000"/>
                </a:solidFill>
                <a:cs typeface="Arial Unicode MS" charset="0"/>
              </a:rPr>
              <a:t>Responsabilidade com o ambiente natural</a:t>
            </a:r>
            <a:r>
              <a:rPr lang="pt-BR" dirty="0">
                <a:solidFill>
                  <a:srgbClr val="000000"/>
                </a:solidFill>
                <a:cs typeface="Arial Unicode MS" charset="0"/>
              </a:rPr>
              <a:t> – os profissionais de 	marketing descobriram que a consciência ambiental é muitas vezes não 	só necessária como lucrativa. Em muitas organizações, essa consciência 	inclui o </a:t>
            </a:r>
            <a:r>
              <a:rPr lang="pt-BR" b="1" dirty="0">
                <a:solidFill>
                  <a:srgbClr val="000000"/>
                </a:solidFill>
                <a:cs typeface="Arial Unicode MS" charset="0"/>
              </a:rPr>
              <a:t>Marketing Verde, </a:t>
            </a:r>
            <a:r>
              <a:rPr lang="pt-BR" dirty="0">
                <a:solidFill>
                  <a:srgbClr val="000000"/>
                </a:solidFill>
                <a:cs typeface="Arial Unicode MS" charset="0"/>
              </a:rPr>
              <a:t>ou seja, atividades de marketing destinadas a 	minimizar os efeitos negativos sobre o ambiente físico ou melhorar sua 	qualidade. </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ChangeArrowheads="1"/>
          </p:cNvSpPr>
          <p:nvPr/>
        </p:nvSpPr>
        <p:spPr bwMode="auto">
          <a:xfrm>
            <a:off x="468313" y="1700213"/>
            <a:ext cx="813593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i="1">
                <a:solidFill>
                  <a:srgbClr val="FF0000"/>
                </a:solidFill>
              </a:rPr>
              <a:t>*</a:t>
            </a:r>
            <a:r>
              <a:rPr lang="pt-BR" b="1" i="1">
                <a:solidFill>
                  <a:srgbClr val="333399"/>
                </a:solidFill>
              </a:rPr>
              <a:t>Ambiente Tecnológico:</a:t>
            </a:r>
          </a:p>
          <a:p>
            <a:endParaRPr lang="pt-BR" b="1" i="1">
              <a:solidFill>
                <a:schemeClr val="tx1"/>
              </a:solidFill>
            </a:endParaRPr>
          </a:p>
          <a:p>
            <a:r>
              <a:rPr lang="pt-BR">
                <a:solidFill>
                  <a:schemeClr val="tx1"/>
                </a:solidFill>
              </a:rPr>
              <a:t>	Uma das forças mais intensas que molda a vida das pessoas é a tal da 	tecnologia.</a:t>
            </a:r>
          </a:p>
          <a:p>
            <a:r>
              <a:rPr lang="pt-BR">
                <a:solidFill>
                  <a:schemeClr val="tx1"/>
                </a:solidFill>
              </a:rPr>
              <a:t>	As novas tecnologias que proporcionam valor superior na satisfação de 	necessidades estimula os investimentos e a atividade econômica.</a:t>
            </a:r>
          </a:p>
          <a:p>
            <a:r>
              <a:rPr lang="pt-BR">
                <a:solidFill>
                  <a:schemeClr val="tx1"/>
                </a:solidFill>
              </a:rPr>
              <a:t>	A nova tecnologia gera importantes consequências a longo prazo, nem 	sempre previsíveis.</a:t>
            </a:r>
          </a:p>
          <a:p>
            <a:r>
              <a:rPr lang="pt-BR">
                <a:solidFill>
                  <a:schemeClr val="tx1"/>
                </a:solidFill>
              </a:rPr>
              <a:t>	O profissional de marketing deve observar as tendências tecnológicas. 	Quando as organizações não acompanham as mudanças, a tecnologia 	torna-se uma ameaça.</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1700213"/>
            <a:ext cx="8135937" cy="2308225"/>
          </a:xfrm>
          <a:prstGeom prst="rect">
            <a:avLst/>
          </a:prstGeom>
        </p:spPr>
        <p:txBody>
          <a:bodyPr>
            <a:spAutoFit/>
          </a:bodyPr>
          <a:lstStyle/>
          <a:p>
            <a:pPr>
              <a:defRPr/>
            </a:pPr>
            <a:r>
              <a:rPr lang="pt-BR" b="1" i="1" dirty="0">
                <a:solidFill>
                  <a:srgbClr val="FF0000"/>
                </a:solidFill>
                <a:cs typeface="Arial Unicode MS" charset="0"/>
              </a:rPr>
              <a:t>*</a:t>
            </a:r>
            <a:r>
              <a:rPr lang="pt-BR" b="1" i="1" dirty="0">
                <a:solidFill>
                  <a:srgbClr val="333399"/>
                </a:solidFill>
                <a:cs typeface="Arial Unicode MS" charset="0"/>
              </a:rPr>
              <a:t>Ambiente Tecnológico:</a:t>
            </a: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Aceleração no Ritmo das Mudanças Tecnológicas</a:t>
            </a:r>
            <a:r>
              <a:rPr lang="pt-BR" dirty="0">
                <a:solidFill>
                  <a:srgbClr val="000000"/>
                </a:solidFill>
                <a:cs typeface="Arial Unicode MS" charset="0"/>
              </a:rPr>
              <a:t> </a:t>
            </a:r>
          </a:p>
          <a:p>
            <a:pPr>
              <a:defRPr/>
            </a:pPr>
            <a:r>
              <a:rPr lang="pt-BR" dirty="0">
                <a:solidFill>
                  <a:srgbClr val="000000"/>
                </a:solidFill>
                <a:cs typeface="Arial Unicode MS" charset="0"/>
              </a:rPr>
              <a:t>	Os produtos comuns de hoje, não estarão disponíveis daqui a 30 anos, 	como exemplo há 30 anos não tínhamos o computador, fax, relógios 	digitais, gravadores de CD.</a:t>
            </a:r>
          </a:p>
          <a:p>
            <a:pPr>
              <a:defRPr/>
            </a:pPr>
            <a:r>
              <a:rPr lang="pt-BR" dirty="0">
                <a:solidFill>
                  <a:srgbClr val="000000"/>
                </a:solidFill>
                <a:cs typeface="Arial Unicode MS" charset="0"/>
              </a:rPr>
              <a:t>	Isto no futuro irá gerar impacto substancial no consumo e no 	comportamento de compra das pessoas.</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1700213"/>
            <a:ext cx="8135937" cy="2308225"/>
          </a:xfrm>
          <a:prstGeom prst="rect">
            <a:avLst/>
          </a:prstGeom>
        </p:spPr>
        <p:txBody>
          <a:bodyPr>
            <a:spAutoFit/>
          </a:bodyPr>
          <a:lstStyle/>
          <a:p>
            <a:pPr>
              <a:defRPr/>
            </a:pPr>
            <a:r>
              <a:rPr lang="pt-BR" b="1" i="1" dirty="0">
                <a:solidFill>
                  <a:srgbClr val="FF0000"/>
                </a:solidFill>
                <a:cs typeface="Arial Unicode MS" charset="0"/>
              </a:rPr>
              <a:t>*</a:t>
            </a:r>
            <a:r>
              <a:rPr lang="pt-BR" b="1" i="1" dirty="0">
                <a:solidFill>
                  <a:srgbClr val="333399"/>
                </a:solidFill>
                <a:cs typeface="Arial Unicode MS" charset="0"/>
              </a:rPr>
              <a:t>Ambiente Tecnológico:</a:t>
            </a:r>
            <a:endParaRPr lang="pt-BR" b="1" i="1" dirty="0">
              <a:solidFill>
                <a:srgbClr val="000000"/>
              </a:solidFill>
              <a:cs typeface="Arial Unicode MS" charset="0"/>
            </a:endParaRP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Oportunidades Ilimitadas para a Inovação</a:t>
            </a:r>
            <a:endParaRPr lang="pt-BR" dirty="0">
              <a:solidFill>
                <a:srgbClr val="000000"/>
              </a:solidFill>
              <a:cs typeface="Arial Unicode MS" charset="0"/>
            </a:endParaRPr>
          </a:p>
          <a:p>
            <a:pPr>
              <a:defRPr/>
            </a:pPr>
            <a:r>
              <a:rPr lang="pt-BR" dirty="0">
                <a:solidFill>
                  <a:srgbClr val="000000"/>
                </a:solidFill>
                <a:cs typeface="Arial Unicode MS" charset="0"/>
              </a:rPr>
              <a:t>	Os cientistas de hoje estão desenvolvendo um número substancial de 	novas tecnologias que revolucionarão novos produtos e processos de 	produção.</a:t>
            </a:r>
          </a:p>
          <a:p>
            <a:pPr>
              <a:defRPr/>
            </a:pPr>
            <a:r>
              <a:rPr lang="pt-BR" dirty="0">
                <a:solidFill>
                  <a:srgbClr val="000000"/>
                </a:solidFill>
                <a:cs typeface="Arial Unicode MS" charset="0"/>
              </a:rPr>
              <a:t>	Os trabalhos mais frequentes são: biotecnologia, eletrônica de circuitos 	integrados, robótica e ciência dos materiais.</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1700213"/>
            <a:ext cx="8135937" cy="2862262"/>
          </a:xfrm>
          <a:prstGeom prst="rect">
            <a:avLst/>
          </a:prstGeom>
        </p:spPr>
        <p:txBody>
          <a:bodyPr>
            <a:spAutoFit/>
          </a:bodyPr>
          <a:lstStyle/>
          <a:p>
            <a:pPr>
              <a:defRPr/>
            </a:pPr>
            <a:r>
              <a:rPr lang="pt-BR" b="1" i="1" dirty="0">
                <a:solidFill>
                  <a:srgbClr val="FF0000"/>
                </a:solidFill>
                <a:cs typeface="Arial Unicode MS" charset="0"/>
              </a:rPr>
              <a:t>*</a:t>
            </a:r>
            <a:r>
              <a:rPr lang="pt-BR" b="1" i="1" dirty="0">
                <a:solidFill>
                  <a:srgbClr val="333399"/>
                </a:solidFill>
                <a:cs typeface="Arial Unicode MS" charset="0"/>
              </a:rPr>
              <a:t>Ambiente Tecnológico:</a:t>
            </a:r>
            <a:endParaRPr lang="pt-BR" b="1" i="1" dirty="0">
              <a:solidFill>
                <a:srgbClr val="000000"/>
              </a:solidFill>
              <a:cs typeface="Arial Unicode MS" charset="0"/>
            </a:endParaRPr>
          </a:p>
          <a:p>
            <a:pPr>
              <a:defRPr/>
            </a:pPr>
            <a:endParaRPr lang="pt-BR" b="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Variações dos Orçamentos de Pesquisas e Desenvolvimento</a:t>
            </a:r>
            <a:endParaRPr lang="pt-BR" dirty="0">
              <a:solidFill>
                <a:srgbClr val="000000"/>
              </a:solidFill>
              <a:cs typeface="Arial Unicode MS" charset="0"/>
            </a:endParaRPr>
          </a:p>
          <a:p>
            <a:pPr>
              <a:defRPr/>
            </a:pPr>
            <a:r>
              <a:rPr lang="pt-BR" dirty="0">
                <a:solidFill>
                  <a:srgbClr val="000000"/>
                </a:solidFill>
                <a:cs typeface="Arial Unicode MS" charset="0"/>
              </a:rPr>
              <a:t>	Muitas empresas estão buscando pequenas melhorias nos produtos em 	vez de arriscarem recursos em grandes inovações.</a:t>
            </a:r>
          </a:p>
          <a:p>
            <a:pPr>
              <a:defRPr/>
            </a:pPr>
            <a:r>
              <a:rPr lang="pt-BR" dirty="0">
                <a:solidFill>
                  <a:srgbClr val="000000"/>
                </a:solidFill>
                <a:cs typeface="Arial Unicode MS" charset="0"/>
              </a:rPr>
              <a:t>	Mesmo empresas que desenvolvem pesquisa básica como exemplo, Du 	</a:t>
            </a:r>
            <a:r>
              <a:rPr lang="pt-BR" dirty="0" err="1">
                <a:solidFill>
                  <a:srgbClr val="000000"/>
                </a:solidFill>
                <a:cs typeface="Arial Unicode MS" charset="0"/>
              </a:rPr>
              <a:t>pont</a:t>
            </a:r>
            <a:r>
              <a:rPr lang="pt-BR" dirty="0">
                <a:solidFill>
                  <a:srgbClr val="000000"/>
                </a:solidFill>
                <a:cs typeface="Arial Unicode MS" charset="0"/>
              </a:rPr>
              <a:t>, Bell </a:t>
            </a:r>
            <a:r>
              <a:rPr lang="pt-BR" dirty="0" err="1">
                <a:solidFill>
                  <a:srgbClr val="000000"/>
                </a:solidFill>
                <a:cs typeface="Arial Unicode MS" charset="0"/>
              </a:rPr>
              <a:t>Laboratories</a:t>
            </a:r>
            <a:r>
              <a:rPr lang="pt-BR" dirty="0">
                <a:solidFill>
                  <a:srgbClr val="000000"/>
                </a:solidFill>
                <a:cs typeface="Arial Unicode MS" charset="0"/>
              </a:rPr>
              <a:t>, Pfizer, estão agindo desta forma e com muita 	cautela.</a:t>
            </a:r>
          </a:p>
          <a:p>
            <a:pPr>
              <a:defRPr/>
            </a:pPr>
            <a:r>
              <a:rPr lang="pt-BR" dirty="0">
                <a:solidFill>
                  <a:srgbClr val="000000"/>
                </a:solidFill>
                <a:cs typeface="Arial Unicode MS" charset="0"/>
              </a:rPr>
              <a:t>	Cada vez mais, as grandes pesquisas estão sendo feitas em forma de 	consórcios de empresas, em vez de empresas isoladas. </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1700213"/>
            <a:ext cx="8135937" cy="2862262"/>
          </a:xfrm>
          <a:prstGeom prst="rect">
            <a:avLst/>
          </a:prstGeom>
        </p:spPr>
        <p:txBody>
          <a:bodyPr>
            <a:spAutoFit/>
          </a:bodyPr>
          <a:lstStyle/>
          <a:p>
            <a:pPr>
              <a:defRPr/>
            </a:pPr>
            <a:r>
              <a:rPr lang="pt-BR" b="1" i="1" dirty="0">
                <a:solidFill>
                  <a:srgbClr val="FF0000"/>
                </a:solidFill>
                <a:cs typeface="Arial Unicode MS" charset="0"/>
              </a:rPr>
              <a:t>*</a:t>
            </a:r>
            <a:r>
              <a:rPr lang="pt-BR" b="1" i="1" dirty="0">
                <a:solidFill>
                  <a:srgbClr val="333399"/>
                </a:solidFill>
                <a:cs typeface="Arial Unicode MS" charset="0"/>
              </a:rPr>
              <a:t>Ambiente Tecnológico:</a:t>
            </a: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Regulamentação mais rigorosa</a:t>
            </a:r>
            <a:endParaRPr lang="pt-BR" dirty="0">
              <a:solidFill>
                <a:srgbClr val="000000"/>
              </a:solidFill>
              <a:cs typeface="Arial Unicode MS" charset="0"/>
            </a:endParaRPr>
          </a:p>
          <a:p>
            <a:pPr>
              <a:defRPr/>
            </a:pPr>
            <a:r>
              <a:rPr lang="pt-BR" dirty="0">
                <a:solidFill>
                  <a:srgbClr val="000000"/>
                </a:solidFill>
                <a:cs typeface="Arial Unicode MS" charset="0"/>
              </a:rPr>
              <a:t>	À medida que os produtos ficam mais complexos, é necessário assegurar 	a segurança do usuário do produto, consequentemente, os órgãos 	governamentais tem expandido seus poderes para investigar e proibir os 	produtos potencialmente inseguros.</a:t>
            </a:r>
          </a:p>
          <a:p>
            <a:pPr>
              <a:defRPr/>
            </a:pPr>
            <a:r>
              <a:rPr lang="pt-BR" dirty="0">
                <a:solidFill>
                  <a:srgbClr val="000000"/>
                </a:solidFill>
                <a:cs typeface="Arial Unicode MS" charset="0"/>
              </a:rPr>
              <a:t>	As empresas devem estar conscientes dessas legislações quando 	propuserem, desenvolverem e lançarem seus novos produtos no 	mercado.</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ChangeArrowheads="1"/>
          </p:cNvSpPr>
          <p:nvPr/>
        </p:nvSpPr>
        <p:spPr bwMode="auto">
          <a:xfrm>
            <a:off x="468313" y="1484313"/>
            <a:ext cx="813593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i="1">
                <a:solidFill>
                  <a:srgbClr val="333399"/>
                </a:solidFill>
              </a:rPr>
              <a:t>Ambiente Político e Legal:</a:t>
            </a:r>
          </a:p>
          <a:p>
            <a:endParaRPr lang="pt-BR" b="1" i="1">
              <a:solidFill>
                <a:srgbClr val="333399"/>
              </a:solidFill>
            </a:endParaRPr>
          </a:p>
          <a:p>
            <a:r>
              <a:rPr lang="pt-BR" b="1" i="1">
                <a:solidFill>
                  <a:srgbClr val="333399"/>
                </a:solidFill>
              </a:rPr>
              <a:t>	</a:t>
            </a:r>
            <a:r>
              <a:rPr lang="pt-BR">
                <a:solidFill>
                  <a:srgbClr val="000000"/>
                </a:solidFill>
              </a:rPr>
              <a:t>As decisões de marketing são fortemente afetadas por desenvolvimentos 	do ambiente político e legal. Este ambiente é composto de leis, órgãos 	governamentais e grupos de pressão que influenciam e limitam várias 	organizações e indivíduos na sociedade. Às vezes, essas leis criam 	novas oportunidades e negócios.</a:t>
            </a:r>
          </a:p>
          <a:p>
            <a:r>
              <a:rPr lang="pt-BR">
                <a:solidFill>
                  <a:srgbClr val="000000"/>
                </a:solidFill>
              </a:rPr>
              <a:t>	Uma organização não funciona estritamente de acordo com seu próprio 	conjunto de regras. Esse ambiente influencia as estratégias de marketing 	por meio de leis, regulamentações e pressões políticas.</a:t>
            </a:r>
          </a:p>
          <a:p>
            <a:r>
              <a:rPr lang="pt-BR">
                <a:solidFill>
                  <a:srgbClr val="000000"/>
                </a:solidFill>
              </a:rPr>
              <a:t>	As leis e regulamentações cobrem muitas atividades de marketing, entre 	elas teste de produtos, embalagem, política de preços, propaganda e 	vendas para menores. </a:t>
            </a:r>
          </a:p>
          <a:p>
            <a:r>
              <a:rPr lang="pt-BR">
                <a:solidFill>
                  <a:srgbClr val="000000"/>
                </a:solidFill>
              </a:rPr>
              <a:t>	Afinal , manter-se dentro das leis não só ajuda as organizações a evitar 	multas e processos, como também a promover a confiança entre os 	clientes. </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1768475"/>
            <a:ext cx="8135937" cy="2308225"/>
          </a:xfrm>
          <a:prstGeom prst="rect">
            <a:avLst/>
          </a:prstGeom>
        </p:spPr>
        <p:txBody>
          <a:bodyPr>
            <a:spAutoFit/>
          </a:bodyPr>
          <a:lstStyle/>
          <a:p>
            <a:pPr>
              <a:defRPr/>
            </a:pPr>
            <a:r>
              <a:rPr lang="pt-BR" b="1" i="1" dirty="0">
                <a:solidFill>
                  <a:srgbClr val="333399"/>
                </a:solidFill>
                <a:cs typeface="Arial Unicode MS" charset="0"/>
              </a:rPr>
              <a:t>Ambiente Político e Legal:</a:t>
            </a:r>
            <a:endParaRPr lang="pt-BR" b="1" i="1" dirty="0">
              <a:solidFill>
                <a:srgbClr val="000000"/>
              </a:solidFill>
              <a:cs typeface="Arial Unicode MS" charset="0"/>
            </a:endParaRPr>
          </a:p>
          <a:p>
            <a:pPr>
              <a:defRPr/>
            </a:pPr>
            <a:endParaRPr lang="pt-BR" b="1" i="1" dirty="0">
              <a:solidFill>
                <a:srgbClr val="000000"/>
              </a:solidFill>
              <a:cs typeface="Arial Unicode MS" charset="0"/>
            </a:endParaRPr>
          </a:p>
          <a:p>
            <a:pPr>
              <a:defRPr/>
            </a:pPr>
            <a:r>
              <a:rPr lang="pt-BR" b="1" i="1" dirty="0">
                <a:solidFill>
                  <a:srgbClr val="000000"/>
                </a:solidFill>
                <a:cs typeface="Arial Unicode MS" charset="0"/>
              </a:rPr>
              <a:t>	</a:t>
            </a:r>
            <a:r>
              <a:rPr lang="pt-BR" b="1" dirty="0">
                <a:solidFill>
                  <a:srgbClr val="000000"/>
                </a:solidFill>
                <a:cs typeface="Arial Unicode MS" charset="0"/>
              </a:rPr>
              <a:t>COMO AS LEIS FEDERAIS AFETAM O MARKETING</a:t>
            </a:r>
            <a:endParaRPr lang="pt-BR" dirty="0">
              <a:solidFill>
                <a:srgbClr val="000000"/>
              </a:solidFill>
              <a:cs typeface="Arial Unicode MS" charset="0"/>
            </a:endParaRPr>
          </a:p>
          <a:p>
            <a:pPr marL="342900" indent="-342900">
              <a:buFont typeface="Times New Roman" charset="0"/>
              <a:buAutoNum type="alphaLcParenR"/>
              <a:defRPr/>
            </a:pPr>
            <a:r>
              <a:rPr lang="pt-BR" b="1" dirty="0">
                <a:solidFill>
                  <a:srgbClr val="000000"/>
                </a:solidFill>
                <a:cs typeface="Arial Unicode MS" charset="0"/>
              </a:rPr>
              <a:t>Promoção da concorrência leal</a:t>
            </a:r>
          </a:p>
          <a:p>
            <a:pPr marL="342900" indent="-342900">
              <a:buFont typeface="Times New Roman" charset="0"/>
              <a:buAutoNum type="alphaLcParenR"/>
              <a:defRPr/>
            </a:pPr>
            <a:r>
              <a:rPr lang="pt-BR" b="1" dirty="0">
                <a:solidFill>
                  <a:srgbClr val="000000"/>
                </a:solidFill>
                <a:cs typeface="Arial Unicode MS" charset="0"/>
              </a:rPr>
              <a:t>Leis que limitam a estratégia de produto</a:t>
            </a:r>
          </a:p>
          <a:p>
            <a:pPr marL="342900" indent="-342900">
              <a:buFont typeface="Times New Roman" charset="0"/>
              <a:buAutoNum type="alphaLcParenR"/>
              <a:defRPr/>
            </a:pPr>
            <a:r>
              <a:rPr lang="pt-BR" b="1" dirty="0">
                <a:solidFill>
                  <a:srgbClr val="000000"/>
                </a:solidFill>
                <a:cs typeface="Arial Unicode MS" charset="0"/>
              </a:rPr>
              <a:t>Leis que limitam a estratégia de preços</a:t>
            </a:r>
          </a:p>
          <a:p>
            <a:pPr marL="342900" indent="-342900">
              <a:buFont typeface="Times New Roman" charset="0"/>
              <a:buAutoNum type="alphaLcParenR"/>
              <a:defRPr/>
            </a:pPr>
            <a:r>
              <a:rPr lang="pt-BR" b="1" dirty="0">
                <a:solidFill>
                  <a:srgbClr val="000000"/>
                </a:solidFill>
                <a:cs typeface="Arial Unicode MS" charset="0"/>
              </a:rPr>
              <a:t>Leis que limitam a estratégia de distribuição</a:t>
            </a:r>
          </a:p>
          <a:p>
            <a:pPr marL="342900" indent="-342900">
              <a:buFont typeface="Times New Roman" charset="0"/>
              <a:buAutoNum type="alphaLcParenR"/>
              <a:defRPr/>
            </a:pPr>
            <a:r>
              <a:rPr lang="pt-BR" b="1" dirty="0">
                <a:solidFill>
                  <a:srgbClr val="000000"/>
                </a:solidFill>
                <a:cs typeface="Arial Unicode MS" charset="0"/>
              </a:rPr>
              <a:t>Leis que limitam a estratégia de promoção</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Line 1"/>
          <p:cNvSpPr>
            <a:spLocks noChangeShapeType="1"/>
          </p:cNvSpPr>
          <p:nvPr/>
        </p:nvSpPr>
        <p:spPr bwMode="auto">
          <a:xfrm flipH="1">
            <a:off x="1416050" y="1976438"/>
            <a:ext cx="1889125" cy="59531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22" name="Line 2"/>
          <p:cNvSpPr>
            <a:spLocks noChangeShapeType="1"/>
          </p:cNvSpPr>
          <p:nvPr/>
        </p:nvSpPr>
        <p:spPr bwMode="auto">
          <a:xfrm>
            <a:off x="5310188" y="1803400"/>
            <a:ext cx="2012950" cy="6683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23" name="Line 3"/>
          <p:cNvSpPr>
            <a:spLocks noChangeShapeType="1"/>
          </p:cNvSpPr>
          <p:nvPr/>
        </p:nvSpPr>
        <p:spPr bwMode="auto">
          <a:xfrm>
            <a:off x="7151688" y="3221038"/>
            <a:ext cx="1587" cy="79692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24" name="Line 4"/>
          <p:cNvSpPr>
            <a:spLocks noChangeShapeType="1"/>
          </p:cNvSpPr>
          <p:nvPr/>
        </p:nvSpPr>
        <p:spPr bwMode="auto">
          <a:xfrm>
            <a:off x="2405063" y="4254500"/>
            <a:ext cx="3775075"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25" name="Line 5"/>
          <p:cNvSpPr>
            <a:spLocks noChangeShapeType="1"/>
          </p:cNvSpPr>
          <p:nvPr/>
        </p:nvSpPr>
        <p:spPr bwMode="auto">
          <a:xfrm flipH="1">
            <a:off x="2382838" y="2863850"/>
            <a:ext cx="3746500" cy="138112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26" name="Line 6"/>
          <p:cNvSpPr>
            <a:spLocks noChangeShapeType="1"/>
          </p:cNvSpPr>
          <p:nvPr/>
        </p:nvSpPr>
        <p:spPr bwMode="auto">
          <a:xfrm flipV="1">
            <a:off x="4310063" y="2139950"/>
            <a:ext cx="1587" cy="286067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27" name="Line 7"/>
          <p:cNvSpPr>
            <a:spLocks noChangeShapeType="1"/>
          </p:cNvSpPr>
          <p:nvPr/>
        </p:nvSpPr>
        <p:spPr bwMode="auto">
          <a:xfrm>
            <a:off x="2436813" y="2816225"/>
            <a:ext cx="3711575"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28" name="Line 8"/>
          <p:cNvSpPr>
            <a:spLocks noChangeShapeType="1"/>
          </p:cNvSpPr>
          <p:nvPr/>
        </p:nvSpPr>
        <p:spPr bwMode="auto">
          <a:xfrm>
            <a:off x="2436813" y="2817813"/>
            <a:ext cx="3743325" cy="14303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29" name="Line 9"/>
          <p:cNvSpPr>
            <a:spLocks noChangeShapeType="1"/>
          </p:cNvSpPr>
          <p:nvPr/>
        </p:nvSpPr>
        <p:spPr bwMode="auto">
          <a:xfrm>
            <a:off x="1460500" y="3303588"/>
            <a:ext cx="1588" cy="7874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30" name="Line 10"/>
          <p:cNvSpPr>
            <a:spLocks noChangeShapeType="1"/>
          </p:cNvSpPr>
          <p:nvPr/>
        </p:nvSpPr>
        <p:spPr bwMode="auto">
          <a:xfrm flipH="1">
            <a:off x="2389188" y="2173288"/>
            <a:ext cx="1890712" cy="208121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31" name="Line 11"/>
          <p:cNvSpPr>
            <a:spLocks noChangeShapeType="1"/>
          </p:cNvSpPr>
          <p:nvPr/>
        </p:nvSpPr>
        <p:spPr bwMode="auto">
          <a:xfrm>
            <a:off x="4330700" y="2163763"/>
            <a:ext cx="1836738" cy="20907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32" name="Line 12"/>
          <p:cNvSpPr>
            <a:spLocks noChangeShapeType="1"/>
          </p:cNvSpPr>
          <p:nvPr/>
        </p:nvSpPr>
        <p:spPr bwMode="auto">
          <a:xfrm flipH="1" flipV="1">
            <a:off x="2427288" y="2841625"/>
            <a:ext cx="1863725" cy="20208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33" name="Line 13"/>
          <p:cNvSpPr>
            <a:spLocks noChangeShapeType="1"/>
          </p:cNvSpPr>
          <p:nvPr/>
        </p:nvSpPr>
        <p:spPr bwMode="auto">
          <a:xfrm flipV="1">
            <a:off x="4302125" y="2852738"/>
            <a:ext cx="1824038" cy="201136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34" name="Line 14"/>
          <p:cNvSpPr>
            <a:spLocks noChangeShapeType="1"/>
          </p:cNvSpPr>
          <p:nvPr/>
        </p:nvSpPr>
        <p:spPr bwMode="auto">
          <a:xfrm flipH="1" flipV="1">
            <a:off x="1270000" y="4543425"/>
            <a:ext cx="1889125" cy="8255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35" name="Line 15"/>
          <p:cNvSpPr>
            <a:spLocks noChangeShapeType="1"/>
          </p:cNvSpPr>
          <p:nvPr/>
        </p:nvSpPr>
        <p:spPr bwMode="auto">
          <a:xfrm flipV="1">
            <a:off x="5322888" y="4622800"/>
            <a:ext cx="1898650" cy="7254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5136" name="Oval 16"/>
          <p:cNvSpPr>
            <a:spLocks noChangeArrowheads="1"/>
          </p:cNvSpPr>
          <p:nvPr/>
        </p:nvSpPr>
        <p:spPr bwMode="auto">
          <a:xfrm>
            <a:off x="2868613" y="914400"/>
            <a:ext cx="2995612" cy="1449388"/>
          </a:xfrm>
          <a:prstGeom prst="ellipse">
            <a:avLst/>
          </a:prstGeom>
          <a:gradFill rotWithShape="0">
            <a:gsLst>
              <a:gs pos="0">
                <a:srgbClr val="DAE2FF"/>
              </a:gs>
              <a:gs pos="100000">
                <a:srgbClr val="C1CEFF"/>
              </a:gs>
            </a:gsLst>
            <a:lin ang="5400000" scaled="1"/>
          </a:gradFill>
          <a:ln w="38160">
            <a:solidFill>
              <a:srgbClr val="A50021"/>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cs typeface="Arial Unicode MS" charset="0"/>
              </a:rPr>
              <a:t>Empresa</a:t>
            </a:r>
          </a:p>
        </p:txBody>
      </p:sp>
      <p:sp>
        <p:nvSpPr>
          <p:cNvPr id="5137" name="Oval 17"/>
          <p:cNvSpPr>
            <a:spLocks noChangeArrowheads="1"/>
          </p:cNvSpPr>
          <p:nvPr/>
        </p:nvSpPr>
        <p:spPr bwMode="auto">
          <a:xfrm>
            <a:off x="2730500" y="4505325"/>
            <a:ext cx="2994025" cy="1541463"/>
          </a:xfrm>
          <a:prstGeom prst="ellipse">
            <a:avLst/>
          </a:prstGeom>
          <a:gradFill rotWithShape="0">
            <a:gsLst>
              <a:gs pos="0">
                <a:srgbClr val="D8A9FF"/>
              </a:gs>
              <a:gs pos="100000">
                <a:srgbClr val="D49FFF"/>
              </a:gs>
            </a:gsLst>
            <a:lin ang="5400000" scaled="1"/>
          </a:gradFill>
          <a:ln w="38160">
            <a:solidFill>
              <a:srgbClr val="A50021"/>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cs typeface="Arial Unicode MS" charset="0"/>
              </a:rPr>
              <a:t>Clientes</a:t>
            </a:r>
          </a:p>
        </p:txBody>
      </p:sp>
      <p:sp>
        <p:nvSpPr>
          <p:cNvPr id="5138" name="Oval 18"/>
          <p:cNvSpPr>
            <a:spLocks noChangeArrowheads="1"/>
          </p:cNvSpPr>
          <p:nvPr/>
        </p:nvSpPr>
        <p:spPr bwMode="auto">
          <a:xfrm>
            <a:off x="77788" y="2095500"/>
            <a:ext cx="2995612" cy="1449388"/>
          </a:xfrm>
          <a:prstGeom prst="ellipse">
            <a:avLst/>
          </a:prstGeom>
          <a:gradFill rotWithShape="0">
            <a:gsLst>
              <a:gs pos="0">
                <a:srgbClr val="C5F9F4"/>
              </a:gs>
              <a:gs pos="100000">
                <a:srgbClr val="8CF4EA"/>
              </a:gs>
            </a:gsLst>
            <a:lin ang="5400000" scaled="1"/>
          </a:gradFill>
          <a:ln w="38160">
            <a:solidFill>
              <a:srgbClr val="A50021"/>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cs typeface="Arial Unicode MS" charset="0"/>
              </a:rPr>
              <a:t>Público</a:t>
            </a:r>
          </a:p>
        </p:txBody>
      </p:sp>
      <p:sp>
        <p:nvSpPr>
          <p:cNvPr id="5139" name="Oval 19"/>
          <p:cNvSpPr>
            <a:spLocks noChangeArrowheads="1"/>
          </p:cNvSpPr>
          <p:nvPr/>
        </p:nvSpPr>
        <p:spPr bwMode="auto">
          <a:xfrm>
            <a:off x="5818188" y="2206625"/>
            <a:ext cx="3117850" cy="1477963"/>
          </a:xfrm>
          <a:prstGeom prst="ellipse">
            <a:avLst/>
          </a:prstGeom>
          <a:gradFill rotWithShape="0">
            <a:gsLst>
              <a:gs pos="0">
                <a:srgbClr val="F4A9D6"/>
              </a:gs>
              <a:gs pos="100000">
                <a:srgbClr val="F39FD1"/>
              </a:gs>
            </a:gsLst>
            <a:lin ang="5400000" scaled="1"/>
          </a:gradFill>
          <a:ln w="12600">
            <a:solidFill>
              <a:srgbClr val="000000"/>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a:solidFill>
                  <a:srgbClr val="000000"/>
                </a:solidFill>
                <a:cs typeface="Arial Unicode MS" charset="0"/>
              </a:rPr>
              <a:t>     </a:t>
            </a:r>
            <a:r>
              <a:rPr lang="pt-BR" sz="2400" b="1">
                <a:solidFill>
                  <a:srgbClr val="000000"/>
                </a:solidFill>
                <a:cs typeface="Arial Unicode MS" charset="0"/>
              </a:rPr>
              <a:t>Fornecedores</a:t>
            </a:r>
          </a:p>
        </p:txBody>
      </p:sp>
      <p:sp>
        <p:nvSpPr>
          <p:cNvPr id="5140" name="Oval 20"/>
          <p:cNvSpPr>
            <a:spLocks noChangeArrowheads="1"/>
          </p:cNvSpPr>
          <p:nvPr/>
        </p:nvSpPr>
        <p:spPr bwMode="auto">
          <a:xfrm>
            <a:off x="12700" y="3738563"/>
            <a:ext cx="2995613" cy="1449387"/>
          </a:xfrm>
          <a:prstGeom prst="ellipse">
            <a:avLst/>
          </a:prstGeom>
          <a:gradFill rotWithShape="0">
            <a:gsLst>
              <a:gs pos="0">
                <a:srgbClr val="FADFB4"/>
              </a:gs>
              <a:gs pos="100000">
                <a:srgbClr val="F6BF69"/>
              </a:gs>
            </a:gsLst>
            <a:lin ang="5400000" scaled="1"/>
          </a:gradFill>
          <a:ln w="12600">
            <a:solidFill>
              <a:srgbClr val="000000"/>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cs typeface="Arial Unicode MS" charset="0"/>
              </a:rPr>
              <a:t>Concorrentes</a:t>
            </a:r>
          </a:p>
        </p:txBody>
      </p:sp>
      <p:sp>
        <p:nvSpPr>
          <p:cNvPr id="5141" name="Oval 21"/>
          <p:cNvSpPr>
            <a:spLocks noChangeArrowheads="1"/>
          </p:cNvSpPr>
          <p:nvPr/>
        </p:nvSpPr>
        <p:spPr bwMode="auto">
          <a:xfrm>
            <a:off x="5559425" y="3878263"/>
            <a:ext cx="3306763" cy="1450975"/>
          </a:xfrm>
          <a:prstGeom prst="ellipse">
            <a:avLst/>
          </a:prstGeom>
          <a:gradFill rotWithShape="0">
            <a:gsLst>
              <a:gs pos="0">
                <a:srgbClr val="BEFFBE"/>
              </a:gs>
              <a:gs pos="100000">
                <a:srgbClr val="A2FFA3"/>
              </a:gs>
            </a:gsLst>
            <a:lin ang="5400000" scaled="1"/>
          </a:gradFill>
          <a:ln w="12600">
            <a:solidFill>
              <a:srgbClr val="000000"/>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cs typeface="Arial Unicode MS" charset="0"/>
              </a:rPr>
              <a:t>Intermediários</a:t>
            </a:r>
          </a:p>
        </p:txBody>
      </p:sp>
      <p:sp>
        <p:nvSpPr>
          <p:cNvPr id="5142" name="Oval 22"/>
          <p:cNvSpPr>
            <a:spLocks noChangeArrowheads="1"/>
          </p:cNvSpPr>
          <p:nvPr/>
        </p:nvSpPr>
        <p:spPr bwMode="auto">
          <a:xfrm>
            <a:off x="2147888" y="2339975"/>
            <a:ext cx="4294187" cy="2298700"/>
          </a:xfrm>
          <a:prstGeom prst="ellipse">
            <a:avLst/>
          </a:prstGeom>
          <a:gradFill rotWithShape="0">
            <a:gsLst>
              <a:gs pos="0">
                <a:srgbClr val="FEFFB8"/>
              </a:gs>
              <a:gs pos="100000">
                <a:srgbClr val="FEFF72"/>
              </a:gs>
            </a:gsLst>
            <a:lin ang="5400000" scaled="1"/>
          </a:gradFill>
          <a:ln w="12600">
            <a:solidFill>
              <a:srgbClr val="000000"/>
            </a:solidFill>
            <a:miter lim="800000"/>
            <a:headEnd/>
            <a:tailEnd/>
          </a:ln>
          <a:effectLst>
            <a:outerShdw blurRad="63500" dist="89605" dir="2700000" algn="ctr" rotWithShape="0">
              <a:srgbClr val="414141"/>
            </a:outerShdw>
          </a:effectLst>
        </p:spPr>
        <p:txBody>
          <a:bodyPr wrap="none" lIns="139680" tIns="69840" rIns="139680" bIns="698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t-BR" sz="1900" b="1">
              <a:solidFill>
                <a:srgbClr val="000000"/>
              </a:solidFill>
              <a:latin typeface="Verdana" charset="0"/>
              <a:cs typeface="Arial Unicode MS" charset="0"/>
            </a:endParaRP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900" b="1">
                <a:solidFill>
                  <a:srgbClr val="000000"/>
                </a:solidFill>
                <a:latin typeface="Verdana" charset="0"/>
                <a:cs typeface="Arial Unicode MS" charset="0"/>
              </a:rPr>
              <a:t>Forças próximas</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900" b="1">
                <a:solidFill>
                  <a:srgbClr val="000000"/>
                </a:solidFill>
                <a:latin typeface="Verdana" charset="0"/>
                <a:cs typeface="Arial Unicode MS" charset="0"/>
              </a:rPr>
              <a:t>à empresa que afetam</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900" b="1">
                <a:solidFill>
                  <a:srgbClr val="000000"/>
                </a:solidFill>
                <a:latin typeface="Verdana" charset="0"/>
                <a:cs typeface="Arial Unicode MS" charset="0"/>
              </a:rPr>
              <a:t>sua capacidade de </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900" b="1">
                <a:solidFill>
                  <a:srgbClr val="000000"/>
                </a:solidFill>
                <a:latin typeface="Verdana" charset="0"/>
                <a:cs typeface="Arial Unicode MS" charset="0"/>
              </a:rPr>
              <a:t>servir seus clientes</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t-BR" sz="1900" b="1">
              <a:solidFill>
                <a:srgbClr val="000000"/>
              </a:solidFill>
              <a:latin typeface="Verdana" charset="0"/>
              <a:cs typeface="Arial Unicode MS" charset="0"/>
            </a:endParaRPr>
          </a:p>
        </p:txBody>
      </p:sp>
      <p:sp>
        <p:nvSpPr>
          <p:cNvPr id="5143" name="Rectangle 23"/>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a:solidFill>
                  <a:srgbClr val="CC0000"/>
                </a:solidFill>
                <a:latin typeface="Verdana" charset="0"/>
                <a:cs typeface="Arial Unicode MS" charset="0"/>
              </a:rPr>
              <a:t>O MICROAMBIENTE</a:t>
            </a:r>
          </a:p>
        </p:txBody>
      </p:sp>
    </p:spTree>
  </p:cSld>
  <p:clrMapOvr>
    <a:masterClrMapping/>
  </p:clrMapOvr>
  <p:transition xmlns:p14="http://schemas.microsoft.com/office/powerpoint/2010/main" spd="slow">
    <p:random/>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ChangeArrowheads="1"/>
          </p:cNvSpPr>
          <p:nvPr/>
        </p:nvSpPr>
        <p:spPr bwMode="auto">
          <a:xfrm>
            <a:off x="468313" y="1901825"/>
            <a:ext cx="813593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i="1">
                <a:solidFill>
                  <a:srgbClr val="333399"/>
                </a:solidFill>
              </a:rPr>
              <a:t>Ambiente Cultural (Sócio Cultural):</a:t>
            </a:r>
            <a:endParaRPr lang="pt-BR" b="1" i="1">
              <a:solidFill>
                <a:srgbClr val="000000"/>
              </a:solidFill>
            </a:endParaRPr>
          </a:p>
          <a:p>
            <a:endParaRPr lang="pt-BR">
              <a:solidFill>
                <a:srgbClr val="000000"/>
              </a:solidFill>
            </a:endParaRPr>
          </a:p>
          <a:p>
            <a:r>
              <a:rPr lang="pt-BR">
                <a:solidFill>
                  <a:srgbClr val="000000"/>
                </a:solidFill>
              </a:rPr>
              <a:t>	A sociedade em que as pessoas se desenvolvem molda suas crenças, 	valores e normas.</a:t>
            </a:r>
          </a:p>
          <a:p>
            <a:r>
              <a:rPr lang="pt-BR">
                <a:solidFill>
                  <a:srgbClr val="000000"/>
                </a:solidFill>
              </a:rPr>
              <a:t>	As pessoas absorvem, quase inconscientemente, uma visão de mundo 	que define seu relacionamento consigo mesma, com outras pessoas, 	com organizações, com a sociedade, com a natureza e com o universo.</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ChangeArrowheads="1"/>
          </p:cNvSpPr>
          <p:nvPr/>
        </p:nvSpPr>
        <p:spPr bwMode="auto">
          <a:xfrm>
            <a:off x="468313" y="1196975"/>
            <a:ext cx="8135937"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i="1">
                <a:solidFill>
                  <a:srgbClr val="333399"/>
                </a:solidFill>
              </a:rPr>
              <a:t>Ambiente Cultural (Sócio Cultural):</a:t>
            </a:r>
          </a:p>
          <a:p>
            <a:endParaRPr lang="pt-BR" b="1" i="1">
              <a:solidFill>
                <a:srgbClr val="000000"/>
              </a:solidFill>
            </a:endParaRPr>
          </a:p>
          <a:p>
            <a:r>
              <a:rPr lang="pt-BR" b="1">
                <a:solidFill>
                  <a:srgbClr val="000000"/>
                </a:solidFill>
              </a:rPr>
              <a:t>	- Visões de Si Próprio</a:t>
            </a:r>
            <a:endParaRPr lang="pt-BR">
              <a:solidFill>
                <a:srgbClr val="000000"/>
              </a:solidFill>
            </a:endParaRPr>
          </a:p>
          <a:p>
            <a:r>
              <a:rPr lang="pt-BR">
                <a:solidFill>
                  <a:srgbClr val="000000"/>
                </a:solidFill>
              </a:rPr>
              <a:t>	As pessoas variam em ênfase relativa que colocam na auto-gratificação, 	porém, estão mais cautelosas com seus gastos e mais orientadas para o 	valor de suas compras. Estão passando por momentos difíceis e não 	podem mais confiar na continuidade do emprego e no aumento da renda 	real. </a:t>
            </a:r>
          </a:p>
          <a:p>
            <a:endParaRPr lang="pt-BR" b="1">
              <a:solidFill>
                <a:srgbClr val="000000"/>
              </a:solidFill>
            </a:endParaRPr>
          </a:p>
          <a:p>
            <a:r>
              <a:rPr lang="pt-BR" b="1">
                <a:solidFill>
                  <a:srgbClr val="000000"/>
                </a:solidFill>
              </a:rPr>
              <a:t>	- Visões das Outras Pessoas</a:t>
            </a:r>
            <a:endParaRPr lang="pt-BR">
              <a:solidFill>
                <a:srgbClr val="000000"/>
              </a:solidFill>
            </a:endParaRPr>
          </a:p>
          <a:p>
            <a:r>
              <a:rPr lang="pt-BR">
                <a:solidFill>
                  <a:srgbClr val="000000"/>
                </a:solidFill>
              </a:rPr>
              <a:t>	Algumas pessoas observadoras têm apontado um contra-movimento da 	“sociedade voltada para ou eu” para a “sociedade voltada para nós”. As 	pessoas estão preocupadas com os sem-terra, sem teto, com os crimes e 	as vítimas e outros problemas sociais. Anseiam por relacionamentos 	sérios e duradouros. Isto mostra uma tendência de um mercado 	crescente para produtos e serviços de apoio social que promovam 	relações diretas entre seres humanos. Elas gostariam de viver em uma 	sociedade mais humana.</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ChangeArrowheads="1"/>
          </p:cNvSpPr>
          <p:nvPr/>
        </p:nvSpPr>
        <p:spPr bwMode="auto">
          <a:xfrm>
            <a:off x="468313" y="908050"/>
            <a:ext cx="8135937"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i="1">
                <a:solidFill>
                  <a:srgbClr val="333399"/>
                </a:solidFill>
              </a:rPr>
              <a:t>Ambiente Cultural (Sócio Cultural):</a:t>
            </a:r>
          </a:p>
          <a:p>
            <a:endParaRPr lang="pt-BR" b="1" i="1">
              <a:solidFill>
                <a:srgbClr val="000000"/>
              </a:solidFill>
            </a:endParaRPr>
          </a:p>
          <a:p>
            <a:r>
              <a:rPr lang="pt-BR" b="1">
                <a:solidFill>
                  <a:srgbClr val="000000"/>
                </a:solidFill>
              </a:rPr>
              <a:t>	- Visões das Organizações</a:t>
            </a:r>
            <a:endParaRPr lang="pt-BR">
              <a:solidFill>
                <a:srgbClr val="000000"/>
              </a:solidFill>
            </a:endParaRPr>
          </a:p>
          <a:p>
            <a:r>
              <a:rPr lang="pt-BR">
                <a:solidFill>
                  <a:srgbClr val="000000"/>
                </a:solidFill>
              </a:rPr>
              <a:t>	As pessoas variam suas atitudes em relação às empresas, órgãos 	governamentais, sindicatos e outras organizações. Uma tendência 	constante é das pessoas mesmo trabalhando em uma determinada 	organização, não ser compatível com suas ideias, está trabalhando em 	troca do seu salário, para propiciar sua sobrevivência. As empresas 	precisam encontrar novas maneiras de recuperar a confiança dos 	consumidores e de seus funcionários. </a:t>
            </a:r>
          </a:p>
          <a:p>
            <a:endParaRPr lang="pt-BR" b="1">
              <a:solidFill>
                <a:srgbClr val="000000"/>
              </a:solidFill>
            </a:endParaRPr>
          </a:p>
          <a:p>
            <a:r>
              <a:rPr lang="pt-BR" b="1">
                <a:solidFill>
                  <a:srgbClr val="000000"/>
                </a:solidFill>
              </a:rPr>
              <a:t>	- Visões da Sociedade</a:t>
            </a:r>
            <a:endParaRPr lang="pt-BR">
              <a:solidFill>
                <a:srgbClr val="000000"/>
              </a:solidFill>
            </a:endParaRPr>
          </a:p>
          <a:p>
            <a:r>
              <a:rPr lang="pt-BR">
                <a:solidFill>
                  <a:srgbClr val="000000"/>
                </a:solidFill>
              </a:rPr>
              <a:t>	As pessoas variam em suas atitudes para com a sociedade. Alguns 	indivíduos a defendem (preservadores), alguns a fazem funcionar 	(realizadores), outros extraem dela o que podem (exploradores), alguns 	querem mudá-la (modificadores), alguns procuram algo mais profundo 	(idealistas) e outros querem abandoná-la (escapistas). Os padrões de 	consumo frequentemente refletem a atitude social.</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ChangeArrowheads="1"/>
          </p:cNvSpPr>
          <p:nvPr/>
        </p:nvSpPr>
        <p:spPr bwMode="auto">
          <a:xfrm>
            <a:off x="468313" y="1403350"/>
            <a:ext cx="8135937"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i="1">
                <a:solidFill>
                  <a:srgbClr val="333399"/>
                </a:solidFill>
              </a:rPr>
              <a:t>Ambiente Cultural (Sócio Cultural):</a:t>
            </a:r>
            <a:endParaRPr lang="pt-BR" b="1" i="1">
              <a:solidFill>
                <a:srgbClr val="000000"/>
              </a:solidFill>
            </a:endParaRPr>
          </a:p>
          <a:p>
            <a:endParaRPr lang="pt-BR" b="1">
              <a:solidFill>
                <a:srgbClr val="000000"/>
              </a:solidFill>
            </a:endParaRPr>
          </a:p>
          <a:p>
            <a:r>
              <a:rPr lang="pt-BR" b="1">
                <a:solidFill>
                  <a:srgbClr val="000000"/>
                </a:solidFill>
              </a:rPr>
              <a:t>	- Visões da Natureza</a:t>
            </a:r>
            <a:endParaRPr lang="pt-BR">
              <a:solidFill>
                <a:srgbClr val="000000"/>
              </a:solidFill>
            </a:endParaRPr>
          </a:p>
          <a:p>
            <a:r>
              <a:rPr lang="pt-BR">
                <a:solidFill>
                  <a:srgbClr val="000000"/>
                </a:solidFill>
              </a:rPr>
              <a:t>	As pessoas variam em suas atitudes em relação à natureza. Algumas se 	sentem subjugadas por ela, outras se sentem em harmonia e ainda 	outras procuram dominá-la. Hoje, as pessoas reconhecem que a 	natureza pode ser destruída pelas atividades humanas.</a:t>
            </a:r>
          </a:p>
          <a:p>
            <a:endParaRPr lang="pt-BR" b="1">
              <a:solidFill>
                <a:srgbClr val="000000"/>
              </a:solidFill>
            </a:endParaRPr>
          </a:p>
          <a:p>
            <a:r>
              <a:rPr lang="pt-BR" b="1">
                <a:solidFill>
                  <a:srgbClr val="000000"/>
                </a:solidFill>
              </a:rPr>
              <a:t>	- Visões do Universo</a:t>
            </a:r>
            <a:endParaRPr lang="pt-BR">
              <a:solidFill>
                <a:srgbClr val="000000"/>
              </a:solidFill>
            </a:endParaRPr>
          </a:p>
          <a:p>
            <a:r>
              <a:rPr lang="pt-BR">
                <a:solidFill>
                  <a:srgbClr val="000000"/>
                </a:solidFill>
              </a:rPr>
              <a:t>	As pessoas variam em suas crenças sobre a origem do universo e de seu 	lugar nele. À medida que as pessoas perdem sua orientação religiosa, 	procuram aproveitar mais a “boa vida” e a gratificação imediata. Ao 	mesmo tempo, qualquer tendência parece criar uma contra-tendência, 	como indicado pela ascensão mundial do fundamentalismo religioso. </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ChangeArrowheads="1"/>
          </p:cNvSpPr>
          <p:nvPr/>
        </p:nvSpPr>
        <p:spPr bwMode="auto">
          <a:xfrm>
            <a:off x="468313" y="1052513"/>
            <a:ext cx="8135937" cy="535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i="1">
                <a:solidFill>
                  <a:srgbClr val="333399"/>
                </a:solidFill>
              </a:rPr>
              <a:t>Ambiente Cultural (Sócio Cultural):</a:t>
            </a:r>
            <a:endParaRPr lang="pt-BR" b="1" i="1">
              <a:solidFill>
                <a:srgbClr val="000000"/>
              </a:solidFill>
            </a:endParaRPr>
          </a:p>
          <a:p>
            <a:endParaRPr lang="pt-BR" b="1">
              <a:solidFill>
                <a:srgbClr val="000000"/>
              </a:solidFill>
            </a:endParaRPr>
          </a:p>
          <a:p>
            <a:r>
              <a:rPr lang="pt-BR" b="1">
                <a:solidFill>
                  <a:srgbClr val="000000"/>
                </a:solidFill>
              </a:rPr>
              <a:t>	- Persistência dos Valores Culturais Centrais</a:t>
            </a:r>
            <a:endParaRPr lang="pt-BR">
              <a:solidFill>
                <a:srgbClr val="000000"/>
              </a:solidFill>
            </a:endParaRPr>
          </a:p>
          <a:p>
            <a:r>
              <a:rPr lang="pt-BR">
                <a:solidFill>
                  <a:srgbClr val="000000"/>
                </a:solidFill>
              </a:rPr>
              <a:t>	Pessoas que vivem em uma determinada sociedade tendem a preservar 	muitos valores e crenças centrais. As crenças e os valores centrais são 	transmitidos de pais para filhos e reforçados por importantes instituições 	sociais, escolas, igrejas, empresas e governo. </a:t>
            </a:r>
          </a:p>
          <a:p>
            <a:endParaRPr lang="pt-BR" b="1">
              <a:solidFill>
                <a:srgbClr val="000000"/>
              </a:solidFill>
            </a:endParaRPr>
          </a:p>
          <a:p>
            <a:r>
              <a:rPr lang="pt-BR" b="1">
                <a:solidFill>
                  <a:srgbClr val="000000"/>
                </a:solidFill>
              </a:rPr>
              <a:t>	- Existência de Subculturas</a:t>
            </a:r>
            <a:endParaRPr lang="pt-BR">
              <a:solidFill>
                <a:srgbClr val="000000"/>
              </a:solidFill>
            </a:endParaRPr>
          </a:p>
          <a:p>
            <a:r>
              <a:rPr lang="pt-BR">
                <a:solidFill>
                  <a:srgbClr val="000000"/>
                </a:solidFill>
              </a:rPr>
              <a:t>	São grupos com valores compartilhados que surgem de suas 	experiências de vida ou de circunstâncias especiais. Na medida em que 	esses subgrupos culturais expressam diferentes desejos e 	comportamentos de consumo, os profissionais de mkt podem selecionar 	grupos específicos como mercados-alvo.</a:t>
            </a:r>
          </a:p>
          <a:p>
            <a:endParaRPr lang="pt-BR" b="1">
              <a:solidFill>
                <a:srgbClr val="000000"/>
              </a:solidFill>
            </a:endParaRPr>
          </a:p>
          <a:p>
            <a:r>
              <a:rPr lang="pt-BR" b="1">
                <a:solidFill>
                  <a:srgbClr val="000000"/>
                </a:solidFill>
              </a:rPr>
              <a:t>	- Mudanças dos Valores Culturais Secundários ao Longo do Tempo</a:t>
            </a:r>
            <a:endParaRPr lang="pt-BR">
              <a:solidFill>
                <a:srgbClr val="000000"/>
              </a:solidFill>
            </a:endParaRPr>
          </a:p>
          <a:p>
            <a:r>
              <a:rPr lang="pt-BR">
                <a:solidFill>
                  <a:srgbClr val="000000"/>
                </a:solidFill>
              </a:rPr>
              <a:t>	Mudanças culturais acontecem, embora os valores centrais sejam muito 	persistentes. Existe grande interesse na identificação dessas mudanças 	que podem gerar oportunidades e ameaças ao mercado.</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ChangeArrowheads="1"/>
          </p:cNvSpPr>
          <p:nvPr/>
        </p:nvSpPr>
        <p:spPr bwMode="auto">
          <a:xfrm>
            <a:off x="468313" y="1463675"/>
            <a:ext cx="8135937"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i="1">
                <a:solidFill>
                  <a:srgbClr val="333399"/>
                </a:solidFill>
              </a:rPr>
              <a:t>Ambiente Competitivo:</a:t>
            </a:r>
          </a:p>
          <a:p>
            <a:endParaRPr lang="pt-BR" b="1" i="1">
              <a:solidFill>
                <a:srgbClr val="000000"/>
              </a:solidFill>
            </a:endParaRPr>
          </a:p>
          <a:p>
            <a:r>
              <a:rPr lang="pt-BR">
                <a:solidFill>
                  <a:srgbClr val="000000"/>
                </a:solidFill>
              </a:rPr>
              <a:t>	É raro que uma empresa seja a única fornecedora de um determinado 	produto ou serviço. Em vez disso, os profissionais de marketing precisam 	descobrir o que seus concorrentes estão fazendo e prever o que eles 	podem fazer no futuro.</a:t>
            </a:r>
          </a:p>
          <a:p>
            <a:r>
              <a:rPr lang="pt-BR">
                <a:solidFill>
                  <a:srgbClr val="000000"/>
                </a:solidFill>
              </a:rPr>
              <a:t>	Essas atividades referem-se ao ambiente competitivo, ou seja, todas as 	organizações que poderiam potencialmente criar valor para os clientes de 	uma organização.</a:t>
            </a:r>
          </a:p>
          <a:p>
            <a:r>
              <a:rPr lang="pt-BR">
                <a:solidFill>
                  <a:srgbClr val="000000"/>
                </a:solidFill>
              </a:rPr>
              <a:t>	O objetivo último da análise do ambiente competitivo é ajudar as 	organizações a desenvolver uma vantagem competitiva – a capacidade de 	ter um desempenho melhor que o dos concorrentes na oferta de algo que 	o mercado valorize. </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ChangeArrowheads="1"/>
          </p:cNvSpPr>
          <p:nvPr/>
        </p:nvSpPr>
        <p:spPr bwMode="auto">
          <a:xfrm>
            <a:off x="468313" y="981075"/>
            <a:ext cx="8135937"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i="1">
                <a:solidFill>
                  <a:srgbClr val="333399"/>
                </a:solidFill>
              </a:rPr>
              <a:t>Forças Competitivas (Porter, 1980):</a:t>
            </a: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a:p>
            <a:endParaRPr lang="pt-BR" b="1" i="1">
              <a:solidFill>
                <a:srgbClr val="333399"/>
              </a:solidFill>
            </a:endParaRP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pic>
        <p:nvPicPr>
          <p:cNvPr id="60419" name="Picture 1" descr="Captura de Tela 2013-10-29 às 17.47.20.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503363"/>
            <a:ext cx="8351837" cy="502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1463675"/>
            <a:ext cx="8135937" cy="4524375"/>
          </a:xfrm>
          <a:prstGeom prst="rect">
            <a:avLst/>
          </a:prstGeom>
        </p:spPr>
        <p:txBody>
          <a:bodyPr>
            <a:spAutoFit/>
          </a:bodyPr>
          <a:lstStyle/>
          <a:p>
            <a:pPr>
              <a:defRPr/>
            </a:pPr>
            <a:r>
              <a:rPr lang="pt-BR" b="1" i="1" dirty="0">
                <a:solidFill>
                  <a:srgbClr val="333399"/>
                </a:solidFill>
                <a:cs typeface="Arial Unicode MS" charset="0"/>
              </a:rPr>
              <a:t>Forças Competitivas:</a:t>
            </a:r>
            <a:endParaRPr lang="pt-BR" b="1" i="1" dirty="0">
              <a:solidFill>
                <a:srgbClr val="000000"/>
              </a:solidFill>
              <a:cs typeface="Arial Unicode MS" charset="0"/>
            </a:endParaRP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Rivalidade entre Concorrentes já Existentes:</a:t>
            </a:r>
          </a:p>
          <a:p>
            <a:pPr>
              <a:defRPr/>
            </a:pPr>
            <a:r>
              <a:rPr lang="pt-BR" b="1" dirty="0">
                <a:solidFill>
                  <a:srgbClr val="000000"/>
                </a:solidFill>
                <a:cs typeface="Arial Unicode MS" charset="0"/>
              </a:rPr>
              <a:t>	</a:t>
            </a:r>
            <a:r>
              <a:rPr lang="pt-BR" dirty="0">
                <a:solidFill>
                  <a:srgbClr val="000000"/>
                </a:solidFill>
                <a:cs typeface="Arial Unicode MS" charset="0"/>
              </a:rPr>
              <a:t>É preciso estar atento aos concorrentes que já estão no mercado. Quem 	são os principais concorrentes? Qual seu volume de vendas? Quanto do 	mercado eles controlam? Quais são seus pontos fortes e fracos? Quais 	são suas estratégias? Com estas respostas e outras mais, os 	profissionais de marketing podem atrair concorrentes da concorrência 	oferecendo valor superior ao dela.</a:t>
            </a:r>
          </a:p>
          <a:p>
            <a:pPr>
              <a:defRPr/>
            </a:pPr>
            <a:endParaRPr lang="pt-BR" b="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Ameaça de novos entrantes:</a:t>
            </a:r>
          </a:p>
          <a:p>
            <a:pPr>
              <a:defRPr/>
            </a:pPr>
            <a:r>
              <a:rPr lang="pt-BR" b="1" dirty="0">
                <a:solidFill>
                  <a:srgbClr val="000000"/>
                </a:solidFill>
                <a:cs typeface="Arial Unicode MS" charset="0"/>
              </a:rPr>
              <a:t>	</a:t>
            </a:r>
            <a:r>
              <a:rPr lang="pt-BR" dirty="0">
                <a:solidFill>
                  <a:srgbClr val="000000"/>
                </a:solidFill>
                <a:cs typeface="Arial Unicode MS" charset="0"/>
              </a:rPr>
              <a:t>Geralmente existe a possibilidade de que novos concorrentes venham a 	entrar no mercado. Principalmente quando o sucesso de uma empresa 	anterior indica demanda por determinados produtos ou serviços.  Os 	setores com baixas barreiras à entrada têm maior probabilidade de contar 	com novos ingressantes.</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8313" y="981075"/>
            <a:ext cx="8135937" cy="5354638"/>
          </a:xfrm>
          <a:prstGeom prst="rect">
            <a:avLst/>
          </a:prstGeom>
        </p:spPr>
        <p:txBody>
          <a:bodyPr>
            <a:spAutoFit/>
          </a:bodyPr>
          <a:lstStyle/>
          <a:p>
            <a:pPr>
              <a:defRPr/>
            </a:pPr>
            <a:r>
              <a:rPr lang="pt-BR" b="1" i="1" dirty="0">
                <a:solidFill>
                  <a:srgbClr val="333399"/>
                </a:solidFill>
                <a:cs typeface="Arial Unicode MS" charset="0"/>
              </a:rPr>
              <a:t>Forças Competitivas:</a:t>
            </a:r>
          </a:p>
          <a:p>
            <a:pPr>
              <a:defRPr/>
            </a:pPr>
            <a:endParaRPr lang="pt-BR" b="1" i="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Ameaça de produtos substitutos: </a:t>
            </a:r>
            <a:r>
              <a:rPr lang="pt-BR" dirty="0">
                <a:solidFill>
                  <a:srgbClr val="000000"/>
                </a:solidFill>
                <a:cs typeface="Arial Unicode MS" charset="0"/>
              </a:rPr>
              <a:t>A disponibilidade de substitutos ajuda 	a contornar os preços de alguns produtos. Um preço alto demais em 	comparação com o substituto pode levar a perda de vendas. Exemplo: a 	videoconferência, que pode substituir as viagens aéreas para reuniões de 	negócios, o </a:t>
            </a:r>
            <a:r>
              <a:rPr lang="pt-BR" dirty="0" err="1">
                <a:solidFill>
                  <a:srgbClr val="000000"/>
                </a:solidFill>
                <a:cs typeface="Arial Unicode MS" charset="0"/>
              </a:rPr>
              <a:t>fast</a:t>
            </a:r>
            <a:r>
              <a:rPr lang="pt-BR" dirty="0">
                <a:solidFill>
                  <a:srgbClr val="000000"/>
                </a:solidFill>
                <a:cs typeface="Arial Unicode MS" charset="0"/>
              </a:rPr>
              <a:t> </a:t>
            </a:r>
            <a:r>
              <a:rPr lang="pt-BR" dirty="0" err="1">
                <a:solidFill>
                  <a:srgbClr val="000000"/>
                </a:solidFill>
                <a:cs typeface="Arial Unicode MS" charset="0"/>
              </a:rPr>
              <a:t>food</a:t>
            </a:r>
            <a:r>
              <a:rPr lang="pt-BR" dirty="0">
                <a:solidFill>
                  <a:srgbClr val="000000"/>
                </a:solidFill>
                <a:cs typeface="Arial Unicode MS" charset="0"/>
              </a:rPr>
              <a:t> que pode substituir uma refeição em um 	restaurante...</a:t>
            </a:r>
          </a:p>
          <a:p>
            <a:pPr>
              <a:defRPr/>
            </a:pPr>
            <a:endParaRPr lang="pt-BR" b="1"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Poder de barganha dos fornecedores: </a:t>
            </a:r>
            <a:r>
              <a:rPr lang="pt-BR" dirty="0">
                <a:solidFill>
                  <a:srgbClr val="000000"/>
                </a:solidFill>
                <a:cs typeface="Arial Unicode MS" charset="0"/>
              </a:rPr>
              <a:t>Os fornecedores são uma força 	competitiva importante, porque podem determinar o preço ou a qualidade 	de peças ou matérias-primas. Quando poucos fornecedores controlam 	uma grande fatia de mercado, os compradores podem ter de aceitar uma 	aumento de preço ou redução do nível de qualidade.</a:t>
            </a:r>
          </a:p>
          <a:p>
            <a:pPr marL="285750" indent="-285750">
              <a:buFont typeface="Arial"/>
              <a:buChar char="•"/>
              <a:defRPr/>
            </a:pPr>
            <a:endParaRPr lang="pt-BR" dirty="0">
              <a:solidFill>
                <a:srgbClr val="000000"/>
              </a:solidFill>
              <a:cs typeface="Arial Unicode MS" charset="0"/>
            </a:endParaRPr>
          </a:p>
          <a:p>
            <a:pPr marL="285750" indent="-285750">
              <a:buFont typeface="Arial"/>
              <a:buChar char="•"/>
              <a:defRPr/>
            </a:pPr>
            <a:r>
              <a:rPr lang="pt-BR" b="1" dirty="0">
                <a:solidFill>
                  <a:srgbClr val="000000"/>
                </a:solidFill>
                <a:cs typeface="Arial Unicode MS" charset="0"/>
              </a:rPr>
              <a:t>Poder de barganha dos compradores:</a:t>
            </a:r>
          </a:p>
          <a:p>
            <a:pPr>
              <a:defRPr/>
            </a:pPr>
            <a:r>
              <a:rPr lang="pt-BR" b="1" dirty="0">
                <a:solidFill>
                  <a:srgbClr val="000000"/>
                </a:solidFill>
                <a:cs typeface="Arial Unicode MS" charset="0"/>
              </a:rPr>
              <a:t>	</a:t>
            </a:r>
            <a:r>
              <a:rPr lang="pt-BR" dirty="0">
                <a:solidFill>
                  <a:srgbClr val="000000"/>
                </a:solidFill>
                <a:cs typeface="Arial Unicode MS" charset="0"/>
              </a:rPr>
              <a:t>Os compradores podem forçar uma redução de preços, barganhar por 	maior qualidade e mais serviços e jogar os concorrentes uns contra os 	outros. </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ChangeArrowheads="1"/>
          </p:cNvSpPr>
          <p:nvPr/>
        </p:nvSpPr>
        <p:spPr bwMode="auto">
          <a:xfrm>
            <a:off x="468313" y="981075"/>
            <a:ext cx="8135937"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a:solidFill>
                  <a:srgbClr val="000000"/>
                </a:solidFill>
              </a:rPr>
              <a:t>Faith Popcorn, pesquisadora americana na área da Administração,  aponta 16 tendências na economia:</a:t>
            </a:r>
            <a:r>
              <a:rPr lang="pt-BR">
                <a:solidFill>
                  <a:srgbClr val="000000"/>
                </a:solidFill>
              </a:rPr>
              <a:t> </a:t>
            </a:r>
            <a:endParaRPr lang="pt-BR" b="1" i="1">
              <a:solidFill>
                <a:srgbClr val="000000"/>
              </a:solidFill>
            </a:endParaRPr>
          </a:p>
          <a:p>
            <a:endParaRPr lang="pt-BR" b="1">
              <a:solidFill>
                <a:srgbClr val="000000"/>
              </a:solidFill>
            </a:endParaRPr>
          </a:p>
          <a:p>
            <a:r>
              <a:rPr lang="pt-BR" b="1">
                <a:solidFill>
                  <a:srgbClr val="000000"/>
                </a:solidFill>
              </a:rPr>
              <a:t>1 – Retorno às origens - </a:t>
            </a:r>
            <a:r>
              <a:rPr lang="pt-BR">
                <a:solidFill>
                  <a:srgbClr val="000000"/>
                </a:solidFill>
              </a:rPr>
              <a:t>a tendência de utilizar práticas antigas como âncoras ou suporte para os estilos de vida modernos. Essa tendência explica a popularidade generalizada da aromaterapia, da meditação, da ioga e das religiões orientais.</a:t>
            </a:r>
          </a:p>
          <a:p>
            <a:r>
              <a:rPr lang="pt-BR" b="1">
                <a:solidFill>
                  <a:srgbClr val="000000"/>
                </a:solidFill>
              </a:rPr>
              <a:t> </a:t>
            </a:r>
            <a:endParaRPr lang="pt-BR">
              <a:solidFill>
                <a:srgbClr val="000000"/>
              </a:solidFill>
            </a:endParaRPr>
          </a:p>
          <a:p>
            <a:r>
              <a:rPr lang="pt-BR" b="1">
                <a:solidFill>
                  <a:srgbClr val="000000"/>
                </a:solidFill>
              </a:rPr>
              <a:t>2 – Viver - </a:t>
            </a:r>
            <a:r>
              <a:rPr lang="pt-BR">
                <a:solidFill>
                  <a:srgbClr val="000000"/>
                </a:solidFill>
              </a:rPr>
              <a:t>o desejo de viver mais e de desfrutar mais a vida. O vegetarianismo, a medicina alternativa, a meditação e outras práticas para uma vida melhor e mais longa fazem parte dessa tendência. Os profissionais de marketing podem capitalizar essa tendência desenvolvendo produtos e serviços mais saudáveis.</a:t>
            </a:r>
          </a:p>
          <a:p>
            <a:r>
              <a:rPr lang="pt-BR">
                <a:solidFill>
                  <a:srgbClr val="000000"/>
                </a:solidFill>
              </a:rPr>
              <a:t> </a:t>
            </a:r>
          </a:p>
          <a:p>
            <a:r>
              <a:rPr lang="pt-BR" b="1">
                <a:solidFill>
                  <a:srgbClr val="000000"/>
                </a:solidFill>
              </a:rPr>
              <a:t>3 – Mudança de Vida -</a:t>
            </a:r>
            <a:r>
              <a:rPr lang="pt-BR">
                <a:solidFill>
                  <a:srgbClr val="000000"/>
                </a:solidFill>
              </a:rPr>
              <a:t> o desejo de seguir um estilo de vida mais simples e menos agitado, como no caso de um executivo que subitamente abandona uma carreira de alto nível, foge dos problemas das grandes cidades e abre uma pousada em uma estação climática. Essa tendência é marcada por uma volta nostálgica aos valores das cidades do interior.</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16 Tendências apontadas por FAITH POPCORN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a:solidFill>
                  <a:srgbClr val="CC0000"/>
                </a:solidFill>
                <a:latin typeface="Verdana" charset="0"/>
                <a:cs typeface="Arial Unicode MS" charset="0"/>
              </a:rPr>
              <a:t>O AMBIENTE INTERNO DA EMPRESA</a:t>
            </a:r>
          </a:p>
        </p:txBody>
      </p:sp>
      <p:sp>
        <p:nvSpPr>
          <p:cNvPr id="6146" name="Text Box 2"/>
          <p:cNvSpPr txBox="1">
            <a:spLocks noChangeArrowheads="1"/>
          </p:cNvSpPr>
          <p:nvPr/>
        </p:nvSpPr>
        <p:spPr bwMode="auto">
          <a:xfrm>
            <a:off x="304800" y="1219200"/>
            <a:ext cx="8458200"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1360" tIns="39960" rIns="81360" bIns="39960"/>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1pPr>
            <a:lvl2pPr marL="857250" indent="-398463">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9pPr>
          </a:lstStyle>
          <a:p>
            <a:pPr>
              <a:lnSpc>
                <a:spcPct val="90000"/>
              </a:lnSpc>
              <a:spcBef>
                <a:spcPts val="600"/>
              </a:spcBef>
              <a:buClrTx/>
              <a:buFontTx/>
              <a:buNone/>
              <a:defRPr/>
            </a:pPr>
            <a:r>
              <a:rPr lang="pt-BR" sz="2400" smtClean="0">
                <a:latin typeface="Verdana" charset="0"/>
              </a:rPr>
              <a:t>Ao fazer planos de marketing, a gerência de marketing leva em consideração outros grupos da empresa, tais como:</a:t>
            </a:r>
          </a:p>
          <a:p>
            <a:pPr lvl="1">
              <a:lnSpc>
                <a:spcPct val="90000"/>
              </a:lnSpc>
              <a:spcBef>
                <a:spcPts val="500"/>
              </a:spcBef>
              <a:buClrTx/>
              <a:buFontTx/>
              <a:buNone/>
              <a:defRPr/>
            </a:pPr>
            <a:r>
              <a:rPr lang="pt-BR" sz="2000" smtClean="0">
                <a:latin typeface="Verdana" charset="0"/>
              </a:rPr>
              <a:t>	</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Alta administração</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Finanças</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Pesquisa e Desenvolvimento</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Compras</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Produção</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Contabilidade</a:t>
            </a:r>
          </a:p>
          <a:p>
            <a:pPr>
              <a:lnSpc>
                <a:spcPct val="90000"/>
              </a:lnSpc>
              <a:spcBef>
                <a:spcPts val="600"/>
              </a:spcBef>
              <a:buClrTx/>
              <a:buFontTx/>
              <a:buNone/>
              <a:defRPr/>
            </a:pPr>
            <a:endParaRPr lang="pt-BR" sz="2400" smtClean="0">
              <a:solidFill>
                <a:srgbClr val="333399"/>
              </a:solidFill>
              <a:latin typeface="Verdana" charset="0"/>
            </a:endParaRPr>
          </a:p>
          <a:p>
            <a:pPr>
              <a:lnSpc>
                <a:spcPct val="90000"/>
              </a:lnSpc>
              <a:spcBef>
                <a:spcPts val="600"/>
              </a:spcBef>
              <a:buClrTx/>
              <a:buFontTx/>
              <a:buNone/>
              <a:defRPr/>
            </a:pPr>
            <a:r>
              <a:rPr lang="pt-BR" sz="2400" smtClean="0">
                <a:solidFill>
                  <a:srgbClr val="008000"/>
                </a:solidFill>
                <a:latin typeface="Verdana" charset="0"/>
              </a:rPr>
              <a:t>Todos esses grupos inter-relacionados formam o ambiente interno da empresa.</a:t>
            </a:r>
          </a:p>
        </p:txBody>
      </p:sp>
    </p:spTree>
  </p:cSld>
  <p:clrMapOvr>
    <a:masterClrMapping/>
  </p:clrMapOvr>
  <p:transition xmlns:p14="http://schemas.microsoft.com/office/powerpoint/2010/main" spd="slow">
    <p:random/>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ChangeArrowheads="1"/>
          </p:cNvSpPr>
          <p:nvPr/>
        </p:nvSpPr>
        <p:spPr bwMode="auto">
          <a:xfrm>
            <a:off x="468313" y="1087438"/>
            <a:ext cx="8135937"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a:solidFill>
                  <a:srgbClr val="000000"/>
                </a:solidFill>
              </a:rPr>
              <a:t>4 – Formação de Clãs - </a:t>
            </a:r>
            <a:r>
              <a:rPr lang="pt-BR">
                <a:solidFill>
                  <a:srgbClr val="000000"/>
                </a:solidFill>
              </a:rPr>
              <a:t> a crescente necessidade de se associar e pertencer a grupos para enfrentar um mundo mais caótico. Os profissionais de marketing estão respondendo com produtos, serviços e programas que ajudam os clientes a sentir que fazem parte de alguma coisa. Criação de associações, clubes de afinidades.</a:t>
            </a:r>
          </a:p>
          <a:p>
            <a:endParaRPr lang="pt-BR">
              <a:solidFill>
                <a:srgbClr val="000000"/>
              </a:solidFill>
            </a:endParaRPr>
          </a:p>
          <a:p>
            <a:r>
              <a:rPr lang="pt-BR" b="1">
                <a:solidFill>
                  <a:srgbClr val="000000"/>
                </a:solidFill>
              </a:rPr>
              <a:t>5 – Encasulamento - </a:t>
            </a:r>
            <a:r>
              <a:rPr lang="pt-BR">
                <a:solidFill>
                  <a:srgbClr val="000000"/>
                </a:solidFill>
              </a:rPr>
              <a:t>o impulso de proteção quando o que acontece lá fora é muito difícil e assustador. As pessoas estão transformando suas casas em ninhos: redecorando, assistindo a programas de TV e a filmes em vídeo, fazendo compras por meio de catálogos e utilizando secretárias eletrônicas para filtrar o mundo exterior. Casulos “socializados” promovem reuniões em casa.</a:t>
            </a:r>
          </a:p>
          <a:p>
            <a:endParaRPr lang="pt-BR">
              <a:solidFill>
                <a:srgbClr val="000000"/>
              </a:solidFill>
            </a:endParaRPr>
          </a:p>
          <a:p>
            <a:r>
              <a:rPr lang="pt-BR" b="1">
                <a:solidFill>
                  <a:srgbClr val="000000"/>
                </a:solidFill>
              </a:rPr>
              <a:t>6 – Volta ao passado - </a:t>
            </a:r>
            <a:r>
              <a:rPr lang="pt-BR">
                <a:solidFill>
                  <a:srgbClr val="000000"/>
                </a:solidFill>
              </a:rPr>
              <a:t> a tendência das pessoas agirem e se sentirem como se fossem mais jovens que sua idade cronológica. Gastam mais com roupas joviais e tinturas para os cabelos e têm um comportamento mais brincalhão. Elas participam de acampamentos para adultos, compram brinquedos para adultos e buscam viagens de férias mais cheias de aventuras.</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16 Tendências apontadas por FAITH POPCORN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ChangeArrowheads="1"/>
          </p:cNvSpPr>
          <p:nvPr/>
        </p:nvSpPr>
        <p:spPr bwMode="auto">
          <a:xfrm>
            <a:off x="468313" y="1752600"/>
            <a:ext cx="8135937" cy="36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a:solidFill>
                  <a:srgbClr val="000000"/>
                </a:solidFill>
              </a:rPr>
              <a:t>7 – Egonomia - </a:t>
            </a:r>
            <a:r>
              <a:rPr lang="pt-BR">
                <a:solidFill>
                  <a:srgbClr val="000000"/>
                </a:solidFill>
              </a:rPr>
              <a:t>o desejo de oferecer a si mesmo posses e experiências.</a:t>
            </a:r>
          </a:p>
          <a:p>
            <a:r>
              <a:rPr lang="pt-BR">
                <a:solidFill>
                  <a:srgbClr val="000000"/>
                </a:solidFill>
              </a:rPr>
              <a:t> </a:t>
            </a:r>
          </a:p>
          <a:p>
            <a:r>
              <a:rPr lang="pt-BR" b="1">
                <a:solidFill>
                  <a:srgbClr val="000000"/>
                </a:solidFill>
              </a:rPr>
              <a:t>8 – Aventura da fantasia - </a:t>
            </a:r>
            <a:r>
              <a:rPr lang="pt-BR">
                <a:solidFill>
                  <a:srgbClr val="000000"/>
                </a:solidFill>
              </a:rPr>
              <a:t>necessidade de encontrar válvulas de escapes emocionais para compensar as rotinas diárias. Os profissionais de marketing podem aproveitar a oportunidade e explorar produtos e serviços que explorem a fantasia.</a:t>
            </a:r>
          </a:p>
          <a:p>
            <a:endParaRPr lang="pt-BR">
              <a:solidFill>
                <a:srgbClr val="000000"/>
              </a:solidFill>
            </a:endParaRPr>
          </a:p>
          <a:p>
            <a:r>
              <a:rPr lang="pt-BR" b="1">
                <a:solidFill>
                  <a:srgbClr val="000000"/>
                </a:solidFill>
              </a:rPr>
              <a:t>9 – Femininamente - </a:t>
            </a:r>
            <a:r>
              <a:rPr lang="pt-BR">
                <a:solidFill>
                  <a:srgbClr val="000000"/>
                </a:solidFill>
              </a:rPr>
              <a:t>o reconhecimento de que homens e mulheres agem e pensam de maneira diferente. </a:t>
            </a:r>
          </a:p>
          <a:p>
            <a:endParaRPr lang="pt-BR">
              <a:solidFill>
                <a:srgbClr val="000000"/>
              </a:solidFill>
            </a:endParaRPr>
          </a:p>
          <a:p>
            <a:r>
              <a:rPr lang="pt-BR" b="1">
                <a:solidFill>
                  <a:srgbClr val="000000"/>
                </a:solidFill>
              </a:rPr>
              <a:t>10 – Queda de ícones - </a:t>
            </a:r>
            <a:r>
              <a:rPr lang="pt-BR">
                <a:solidFill>
                  <a:srgbClr val="000000"/>
                </a:solidFill>
              </a:rPr>
              <a:t> a ideia de que “se é grande, é ruim”. Para reagir a essa tendência, os profissionais de marketing estão descobrindo formas de pensar, agir e parecer menor.</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16 Tendências apontadas por FAITH POPCORN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ChangeArrowheads="1"/>
          </p:cNvSpPr>
          <p:nvPr/>
        </p:nvSpPr>
        <p:spPr bwMode="auto">
          <a:xfrm>
            <a:off x="468313" y="1281113"/>
            <a:ext cx="813593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a:solidFill>
                  <a:srgbClr val="000000"/>
                </a:solidFill>
              </a:rPr>
              <a:t>11 – Emancipação - </a:t>
            </a:r>
            <a:r>
              <a:rPr lang="pt-BR">
                <a:solidFill>
                  <a:srgbClr val="000000"/>
                </a:solidFill>
              </a:rPr>
              <a:t>a emancipação dos homens de seus papéis masculinos esteriotipados. Os homens não precisam mais fazer o tipo machão, distante e forte. Essa tendência é revelada em anúncios que mostram homens cuidando com carinho de seus filhos e sendo atenciosos com suas esposas.</a:t>
            </a:r>
          </a:p>
          <a:p>
            <a:endParaRPr lang="pt-BR">
              <a:solidFill>
                <a:srgbClr val="000000"/>
              </a:solidFill>
            </a:endParaRPr>
          </a:p>
          <a:p>
            <a:r>
              <a:rPr lang="pt-BR" b="1">
                <a:solidFill>
                  <a:srgbClr val="000000"/>
                </a:solidFill>
              </a:rPr>
              <a:t>12 – 99 vidas - </a:t>
            </a:r>
            <a:r>
              <a:rPr lang="pt-BR">
                <a:solidFill>
                  <a:srgbClr val="000000"/>
                </a:solidFill>
              </a:rPr>
              <a:t>a tentativa de aliviar as pressões do tempo fazendo muitas coisas de uma vez só. As pessoas tornam-se capazes de realizar “multitarefas”, como falar em telefones celulares enquanto navegam na Internet. Os profissionais de marketing podem aproveitar a tendência às 99 vidas criando um grupo de empreendimentos em marketing – lojas de serviços do tipo “tudo em uma só”.</a:t>
            </a:r>
          </a:p>
          <a:p>
            <a:endParaRPr lang="pt-BR">
              <a:solidFill>
                <a:srgbClr val="000000"/>
              </a:solidFill>
            </a:endParaRPr>
          </a:p>
          <a:p>
            <a:r>
              <a:rPr lang="pt-BR" b="1">
                <a:solidFill>
                  <a:srgbClr val="000000"/>
                </a:solidFill>
              </a:rPr>
              <a:t>13 – Revanche do prazer - </a:t>
            </a:r>
            <a:r>
              <a:rPr lang="pt-BR">
                <a:solidFill>
                  <a:srgbClr val="000000"/>
                </a:solidFill>
              </a:rPr>
              <a:t>a busca clara e “assumida” do prazer, em oposição ao autocontrole e à privação. Cansadas da onda de saúde do início dos anos 90, as pessoas agora estão consumindo mais carne vermelha, gorduras e açucares e se afastando de comidas saudáveis.</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16 Tendências apontadas por FAITH POPCORN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ChangeArrowheads="1"/>
          </p:cNvSpPr>
          <p:nvPr/>
        </p:nvSpPr>
        <p:spPr bwMode="auto">
          <a:xfrm>
            <a:off x="468313" y="1690688"/>
            <a:ext cx="8135937"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pt-BR" b="1">
                <a:solidFill>
                  <a:srgbClr val="000000"/>
                </a:solidFill>
              </a:rPr>
              <a:t>14 – S.O.S. (Salve o Social) - </a:t>
            </a:r>
            <a:r>
              <a:rPr lang="pt-BR">
                <a:solidFill>
                  <a:srgbClr val="000000"/>
                </a:solidFill>
              </a:rPr>
              <a:t>o desejo de tornar a sociedade mais responsável com relação à educação, à ética e ao meio ambiente. A melhor resposta para os profissionais de marketing é solicitar a suas empresas que pratiquem um marketing socialmente responsável.</a:t>
            </a:r>
          </a:p>
          <a:p>
            <a:endParaRPr lang="pt-BR">
              <a:solidFill>
                <a:srgbClr val="000000"/>
              </a:solidFill>
            </a:endParaRPr>
          </a:p>
          <a:p>
            <a:r>
              <a:rPr lang="pt-BR" b="1">
                <a:solidFill>
                  <a:srgbClr val="000000"/>
                </a:solidFill>
              </a:rPr>
              <a:t>15 – Pequenas Indulgências - </a:t>
            </a:r>
            <a:r>
              <a:rPr lang="pt-BR">
                <a:solidFill>
                  <a:srgbClr val="000000"/>
                </a:solidFill>
              </a:rPr>
              <a:t>uma inclinação para se satisfazer com pequenos exageros, a fim de obter um estímulo emocional ocasional. Um consumidor pode comer com moderação durante toda semana e se esbaldar com um pote inteiro de sorvete no fim de semana.</a:t>
            </a:r>
          </a:p>
          <a:p>
            <a:endParaRPr lang="pt-BR">
              <a:solidFill>
                <a:srgbClr val="000000"/>
              </a:solidFill>
            </a:endParaRPr>
          </a:p>
          <a:p>
            <a:r>
              <a:rPr lang="pt-BR" b="1">
                <a:solidFill>
                  <a:srgbClr val="000000"/>
                </a:solidFill>
              </a:rPr>
              <a:t>16 – Consumidor vigilante - </a:t>
            </a:r>
            <a:r>
              <a:rPr lang="pt-BR">
                <a:solidFill>
                  <a:srgbClr val="000000"/>
                </a:solidFill>
              </a:rPr>
              <a:t>a intolerância para com produtos de baixa qualidade e serviços inadequados. Os consumidores vigilantes querem que as empresas sejam mais conscientes e sensíveis. Por isso, reagem, boicotam, escrevem cartas e compram outros produtos. </a:t>
            </a:r>
          </a:p>
        </p:txBody>
      </p:sp>
      <p:sp>
        <p:nvSpPr>
          <p:cNvPr id="4"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16 Tendências apontadas por FAITH POPCORN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576263" y="642938"/>
            <a:ext cx="8458200" cy="6215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marL="342900" indent="-341313">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1pPr>
            <a:lvl2pPr marL="798513" indent="-341313">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2pPr>
            <a:lvl3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3pPr>
            <a:lvl4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4pPr>
            <a:lvl5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9pPr>
          </a:lstStyle>
          <a:p>
            <a:pPr>
              <a:buClrTx/>
              <a:buFontTx/>
              <a:buNone/>
              <a:defRPr/>
            </a:pPr>
            <a:r>
              <a:rPr lang="pt-BR" sz="2200" b="1" smtClean="0">
                <a:solidFill>
                  <a:srgbClr val="CC0000"/>
                </a:solidFill>
                <a:latin typeface="Verdana" charset="0"/>
              </a:rPr>
              <a:t>O MACROAMBIENTE  </a:t>
            </a:r>
          </a:p>
          <a:p>
            <a:pPr>
              <a:lnSpc>
                <a:spcPct val="80000"/>
              </a:lnSpc>
              <a:spcBef>
                <a:spcPts val="1250"/>
              </a:spcBef>
              <a:buClrTx/>
              <a:buFontTx/>
              <a:buNone/>
              <a:defRPr/>
            </a:pPr>
            <a:r>
              <a:rPr lang="pt-BR" sz="2000" b="1" smtClean="0">
                <a:solidFill>
                  <a:srgbClr val="3333CC"/>
                </a:solidFill>
                <a:latin typeface="Verdana" charset="0"/>
              </a:rPr>
              <a:t>*John Naisbitt e equipe, indicam dez megatendências</a:t>
            </a:r>
            <a:r>
              <a:rPr lang="pt-BR" sz="2000" b="1" smtClean="0"/>
              <a:t>:</a:t>
            </a:r>
          </a:p>
          <a:p>
            <a:pPr lvl="1" algn="just">
              <a:lnSpc>
                <a:spcPct val="80000"/>
              </a:lnSpc>
              <a:spcBef>
                <a:spcPts val="1500"/>
              </a:spcBef>
              <a:buClr>
                <a:srgbClr val="FF3300"/>
              </a:buClr>
              <a:buFont typeface="Times New Roman" charset="0"/>
              <a:buAutoNum type="arabicPeriod"/>
              <a:defRPr/>
            </a:pPr>
            <a:r>
              <a:rPr lang="pt-BR" sz="2400" b="1" smtClean="0">
                <a:cs typeface="Arial" charset="0"/>
              </a:rPr>
              <a:t>A explosão da economia global.</a:t>
            </a:r>
          </a:p>
          <a:p>
            <a:pPr lvl="1" algn="just">
              <a:lnSpc>
                <a:spcPct val="80000"/>
              </a:lnSpc>
              <a:spcBef>
                <a:spcPts val="1500"/>
              </a:spcBef>
              <a:buClr>
                <a:srgbClr val="FF3300"/>
              </a:buClr>
              <a:buFont typeface="Times New Roman" charset="0"/>
              <a:buAutoNum type="arabicPeriod"/>
              <a:defRPr/>
            </a:pPr>
            <a:r>
              <a:rPr lang="pt-BR" sz="2400" b="1" smtClean="0">
                <a:cs typeface="Arial" charset="0"/>
              </a:rPr>
              <a:t>O renascimento das artes.</a:t>
            </a:r>
          </a:p>
          <a:p>
            <a:pPr lvl="1" algn="just">
              <a:lnSpc>
                <a:spcPct val="80000"/>
              </a:lnSpc>
              <a:spcBef>
                <a:spcPts val="1500"/>
              </a:spcBef>
              <a:buClr>
                <a:srgbClr val="FF3300"/>
              </a:buClr>
              <a:buFont typeface="Times New Roman" charset="0"/>
              <a:buAutoNum type="arabicPeriod"/>
              <a:defRPr/>
            </a:pPr>
            <a:r>
              <a:rPr lang="pt-BR" sz="2400" b="1" smtClean="0">
                <a:cs typeface="Arial" charset="0"/>
              </a:rPr>
              <a:t>O surgimento do socialismo de livre mercado.</a:t>
            </a:r>
          </a:p>
          <a:p>
            <a:pPr lvl="1" algn="just">
              <a:lnSpc>
                <a:spcPct val="80000"/>
              </a:lnSpc>
              <a:spcBef>
                <a:spcPts val="1500"/>
              </a:spcBef>
              <a:buClr>
                <a:srgbClr val="FF3300"/>
              </a:buClr>
              <a:buFont typeface="Times New Roman" charset="0"/>
              <a:buAutoNum type="arabicPeriod"/>
              <a:defRPr/>
            </a:pPr>
            <a:r>
              <a:rPr lang="pt-BR" sz="2400" b="1" smtClean="0">
                <a:cs typeface="Arial" charset="0"/>
              </a:rPr>
              <a:t>Estilos de vida globais e o nacionalismo cultural.</a:t>
            </a:r>
          </a:p>
          <a:p>
            <a:pPr lvl="1" algn="just">
              <a:lnSpc>
                <a:spcPct val="80000"/>
              </a:lnSpc>
              <a:spcBef>
                <a:spcPts val="1500"/>
              </a:spcBef>
              <a:buClr>
                <a:srgbClr val="FF3300"/>
              </a:buClr>
              <a:buFont typeface="Times New Roman" charset="0"/>
              <a:buAutoNum type="arabicPeriod"/>
              <a:defRPr/>
            </a:pPr>
            <a:r>
              <a:rPr lang="pt-BR" sz="2400" b="1" smtClean="0">
                <a:cs typeface="Arial" charset="0"/>
              </a:rPr>
              <a:t>A privatização do sistema de seguridade social.</a:t>
            </a:r>
          </a:p>
          <a:p>
            <a:pPr lvl="1" algn="just">
              <a:lnSpc>
                <a:spcPct val="80000"/>
              </a:lnSpc>
              <a:spcBef>
                <a:spcPts val="1500"/>
              </a:spcBef>
              <a:buClr>
                <a:srgbClr val="FF3300"/>
              </a:buClr>
              <a:buFont typeface="Times New Roman" charset="0"/>
              <a:buAutoNum type="arabicPeriod"/>
              <a:defRPr/>
            </a:pPr>
            <a:r>
              <a:rPr lang="pt-BR" sz="2400" b="1" smtClean="0">
                <a:cs typeface="Arial" charset="0"/>
              </a:rPr>
              <a:t>A ascensão dos países da orla asiática do Pacífico.</a:t>
            </a:r>
          </a:p>
          <a:p>
            <a:pPr lvl="1" algn="just">
              <a:lnSpc>
                <a:spcPct val="80000"/>
              </a:lnSpc>
              <a:spcBef>
                <a:spcPts val="1500"/>
              </a:spcBef>
              <a:buClr>
                <a:srgbClr val="FF3300"/>
              </a:buClr>
              <a:buFont typeface="Times New Roman" charset="0"/>
              <a:buAutoNum type="arabicPeriod"/>
              <a:defRPr/>
            </a:pPr>
            <a:r>
              <a:rPr lang="pt-BR" sz="2400" b="1" smtClean="0">
                <a:cs typeface="Arial" charset="0"/>
              </a:rPr>
              <a:t>A década das mulheres na liderança.</a:t>
            </a:r>
          </a:p>
          <a:p>
            <a:pPr lvl="1" algn="just">
              <a:lnSpc>
                <a:spcPct val="80000"/>
              </a:lnSpc>
              <a:spcBef>
                <a:spcPts val="1500"/>
              </a:spcBef>
              <a:buClr>
                <a:srgbClr val="FF3300"/>
              </a:buClr>
              <a:buFont typeface="Times New Roman" charset="0"/>
              <a:buAutoNum type="arabicPeriod"/>
              <a:defRPr/>
            </a:pPr>
            <a:r>
              <a:rPr lang="pt-BR" sz="2400" b="1" smtClean="0">
                <a:cs typeface="Arial" charset="0"/>
              </a:rPr>
              <a:t>A era da biologia.</a:t>
            </a:r>
          </a:p>
          <a:p>
            <a:pPr lvl="1" algn="just">
              <a:lnSpc>
                <a:spcPct val="80000"/>
              </a:lnSpc>
              <a:spcBef>
                <a:spcPts val="1500"/>
              </a:spcBef>
              <a:buClr>
                <a:srgbClr val="FF3300"/>
              </a:buClr>
              <a:buFont typeface="Times New Roman" charset="0"/>
              <a:buAutoNum type="arabicPeriod"/>
              <a:defRPr/>
            </a:pPr>
            <a:r>
              <a:rPr lang="pt-BR" sz="2400" b="1" smtClean="0">
                <a:cs typeface="Arial" charset="0"/>
              </a:rPr>
              <a:t>A revitalização da religião no novo milênio.</a:t>
            </a:r>
          </a:p>
          <a:p>
            <a:pPr lvl="1" algn="just">
              <a:lnSpc>
                <a:spcPct val="80000"/>
              </a:lnSpc>
              <a:spcBef>
                <a:spcPts val="1500"/>
              </a:spcBef>
              <a:buClr>
                <a:srgbClr val="FF3300"/>
              </a:buClr>
              <a:buFont typeface="Times New Roman" charset="0"/>
              <a:buAutoNum type="arabicPeriod"/>
              <a:defRPr/>
            </a:pPr>
            <a:r>
              <a:rPr lang="pt-BR" sz="2400" b="1" smtClean="0">
                <a:cs typeface="Arial" charset="0"/>
              </a:rPr>
              <a:t>O triunfo do indivíduo. </a:t>
            </a:r>
          </a:p>
          <a:p>
            <a:pPr>
              <a:spcBef>
                <a:spcPts val="1500"/>
              </a:spcBef>
              <a:buClrTx/>
              <a:buFontTx/>
              <a:buNone/>
              <a:defRPr/>
            </a:pPr>
            <a:endParaRPr lang="pt-BR" sz="2400" b="1" smtClean="0">
              <a:cs typeface="Arial" charset="0"/>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457200" y="304800"/>
            <a:ext cx="8458200" cy="6575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marL="342900" indent="-341313">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1pPr>
            <a:lvl2pPr marL="798513" indent="-341313">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2pPr>
            <a:lvl3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3pPr>
            <a:lvl4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4pPr>
            <a:lvl5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rgbClr val="000000"/>
                </a:solidFill>
                <a:latin typeface="Arial" charset="0"/>
                <a:ea typeface="ＭＳ Ｐゴシック" charset="0"/>
                <a:cs typeface="Arial Unicode MS" charset="0"/>
              </a:defRPr>
            </a:lvl9pPr>
          </a:lstStyle>
          <a:p>
            <a:pPr>
              <a:buClrTx/>
              <a:buFontTx/>
              <a:buNone/>
              <a:defRPr/>
            </a:pPr>
            <a:r>
              <a:rPr lang="pt-BR" sz="2200" b="1" dirty="0" smtClean="0">
                <a:solidFill>
                  <a:srgbClr val="CC0000"/>
                </a:solidFill>
                <a:latin typeface="Verdana" charset="0"/>
              </a:rPr>
              <a:t>O MACROAMBIENTE  </a:t>
            </a:r>
          </a:p>
          <a:p>
            <a:pPr>
              <a:lnSpc>
                <a:spcPct val="80000"/>
              </a:lnSpc>
              <a:spcBef>
                <a:spcPts val="1250"/>
              </a:spcBef>
              <a:buClrTx/>
              <a:buFontTx/>
              <a:buNone/>
              <a:defRPr/>
            </a:pPr>
            <a:r>
              <a:rPr lang="pt-BR" sz="2000" b="1" dirty="0" smtClean="0">
                <a:solidFill>
                  <a:srgbClr val="3333CC"/>
                </a:solidFill>
                <a:latin typeface="Verdana" charset="0"/>
              </a:rPr>
              <a:t>IDENTIFICAÇÃO DAS PRINCIPAIS FORÇAS</a:t>
            </a:r>
            <a:r>
              <a:rPr lang="pt-BR" sz="2000" b="1" dirty="0" smtClean="0"/>
              <a:t>:</a:t>
            </a:r>
          </a:p>
          <a:p>
            <a:pPr lvl="1" algn="just">
              <a:lnSpc>
                <a:spcPct val="80000"/>
              </a:lnSpc>
              <a:spcBef>
                <a:spcPts val="1500"/>
              </a:spcBef>
              <a:buClr>
                <a:srgbClr val="FF3300"/>
              </a:buClr>
              <a:buFont typeface="Times New Roman" charset="0"/>
              <a:buAutoNum type="arabicPeriod"/>
              <a:defRPr/>
            </a:pPr>
            <a:r>
              <a:rPr lang="pt-BR" sz="2400" b="1" dirty="0" smtClean="0">
                <a:cs typeface="Arial" charset="0"/>
              </a:rPr>
              <a:t>Rápido crescimento do Comércio Mundial.</a:t>
            </a:r>
          </a:p>
          <a:p>
            <a:pPr lvl="1" algn="just">
              <a:lnSpc>
                <a:spcPct val="80000"/>
              </a:lnSpc>
              <a:spcBef>
                <a:spcPts val="1500"/>
              </a:spcBef>
              <a:buClr>
                <a:srgbClr val="FF3300"/>
              </a:buClr>
              <a:buFont typeface="Times New Roman" charset="0"/>
              <a:buAutoNum type="arabicPeriod"/>
              <a:defRPr/>
            </a:pPr>
            <a:r>
              <a:rPr lang="pt-BR" sz="2400" b="1" dirty="0" smtClean="0">
                <a:cs typeface="Arial" charset="0"/>
              </a:rPr>
              <a:t>Crescente poder econômico dos países da Ásia.</a:t>
            </a:r>
          </a:p>
          <a:p>
            <a:pPr lvl="1" algn="just">
              <a:lnSpc>
                <a:spcPct val="80000"/>
              </a:lnSpc>
              <a:spcBef>
                <a:spcPts val="1500"/>
              </a:spcBef>
              <a:buClr>
                <a:srgbClr val="FF3300"/>
              </a:buClr>
              <a:buFont typeface="Times New Roman" charset="0"/>
              <a:buAutoNum type="arabicPeriod"/>
              <a:defRPr/>
            </a:pPr>
            <a:r>
              <a:rPr lang="pt-BR" sz="2400" b="1" dirty="0" smtClean="0">
                <a:cs typeface="Arial" charset="0"/>
              </a:rPr>
              <a:t>Ascensão de blocos econômicos (União </a:t>
            </a:r>
            <a:r>
              <a:rPr lang="pt-BR" sz="2400" b="1" dirty="0" err="1" smtClean="0">
                <a:cs typeface="Arial" charset="0"/>
              </a:rPr>
              <a:t>Européia</a:t>
            </a:r>
            <a:r>
              <a:rPr lang="pt-BR" sz="2400" b="1" dirty="0" smtClean="0">
                <a:cs typeface="Arial" charset="0"/>
              </a:rPr>
              <a:t>).</a:t>
            </a:r>
          </a:p>
          <a:p>
            <a:pPr lvl="1" algn="just">
              <a:lnSpc>
                <a:spcPct val="80000"/>
              </a:lnSpc>
              <a:spcBef>
                <a:spcPts val="1500"/>
              </a:spcBef>
              <a:buClr>
                <a:srgbClr val="FF3300"/>
              </a:buClr>
              <a:buFont typeface="Times New Roman" charset="0"/>
              <a:buAutoNum type="arabicPeriod"/>
              <a:defRPr/>
            </a:pPr>
            <a:r>
              <a:rPr lang="pt-BR" sz="2400" b="1" dirty="0" smtClean="0">
                <a:cs typeface="Arial" charset="0"/>
              </a:rPr>
              <a:t>Movimento direção a economias antes socialistas.</a:t>
            </a:r>
          </a:p>
          <a:p>
            <a:pPr lvl="1" algn="just">
              <a:lnSpc>
                <a:spcPct val="80000"/>
              </a:lnSpc>
              <a:spcBef>
                <a:spcPts val="1500"/>
              </a:spcBef>
              <a:buClr>
                <a:srgbClr val="FF3300"/>
              </a:buClr>
              <a:buFont typeface="Times New Roman" charset="0"/>
              <a:buAutoNum type="arabicPeriod"/>
              <a:defRPr/>
            </a:pPr>
            <a:r>
              <a:rPr lang="pt-BR" sz="2400" b="1" dirty="0" smtClean="0">
                <a:cs typeface="Arial" charset="0"/>
              </a:rPr>
              <a:t>Disseminação dos estilos de vida globalizados.</a:t>
            </a:r>
          </a:p>
          <a:p>
            <a:pPr lvl="1" algn="just">
              <a:lnSpc>
                <a:spcPct val="80000"/>
              </a:lnSpc>
              <a:spcBef>
                <a:spcPts val="1500"/>
              </a:spcBef>
              <a:buClr>
                <a:srgbClr val="FF3300"/>
              </a:buClr>
              <a:buFont typeface="Times New Roman" charset="0"/>
              <a:buAutoNum type="arabicPeriod"/>
              <a:defRPr/>
            </a:pPr>
            <a:r>
              <a:rPr lang="pt-BR" sz="2400" b="1" dirty="0" smtClean="0">
                <a:cs typeface="Arial" charset="0"/>
              </a:rPr>
              <a:t>Abertura de novos mercados (China, Índia, árabes).</a:t>
            </a:r>
          </a:p>
          <a:p>
            <a:pPr lvl="1" algn="just">
              <a:lnSpc>
                <a:spcPct val="80000"/>
              </a:lnSpc>
              <a:spcBef>
                <a:spcPts val="1500"/>
              </a:spcBef>
              <a:buClr>
                <a:srgbClr val="FF3300"/>
              </a:buClr>
              <a:buFont typeface="Times New Roman" charset="0"/>
              <a:buAutoNum type="arabicPeriod"/>
              <a:defRPr/>
            </a:pPr>
            <a:r>
              <a:rPr lang="pt-BR" sz="2400" b="1" dirty="0" smtClean="0">
                <a:cs typeface="Arial" charset="0"/>
              </a:rPr>
              <a:t>Crescimento de empresas transnacionais.</a:t>
            </a:r>
          </a:p>
          <a:p>
            <a:pPr lvl="1" algn="just">
              <a:lnSpc>
                <a:spcPct val="80000"/>
              </a:lnSpc>
              <a:spcBef>
                <a:spcPts val="1500"/>
              </a:spcBef>
              <a:buClr>
                <a:srgbClr val="FF3300"/>
              </a:buClr>
              <a:buFont typeface="Times New Roman" charset="0"/>
              <a:buAutoNum type="arabicPeriod"/>
              <a:defRPr/>
            </a:pPr>
            <a:r>
              <a:rPr lang="pt-BR" sz="2400" b="1" dirty="0" smtClean="0">
                <a:cs typeface="Arial" charset="0"/>
              </a:rPr>
              <a:t>Crescente alianças estratégicas.</a:t>
            </a:r>
          </a:p>
          <a:p>
            <a:pPr lvl="1" algn="just">
              <a:lnSpc>
                <a:spcPct val="80000"/>
              </a:lnSpc>
              <a:spcBef>
                <a:spcPts val="1500"/>
              </a:spcBef>
              <a:buClr>
                <a:srgbClr val="FF3300"/>
              </a:buClr>
              <a:buFont typeface="Times New Roman" charset="0"/>
              <a:buAutoNum type="arabicPeriod"/>
              <a:defRPr/>
            </a:pPr>
            <a:r>
              <a:rPr lang="pt-BR" sz="2400" b="1" dirty="0" smtClean="0">
                <a:cs typeface="Arial" charset="0"/>
              </a:rPr>
              <a:t>Crescente conflitos étnicos e religiosos.</a:t>
            </a:r>
          </a:p>
          <a:p>
            <a:pPr lvl="1" algn="just">
              <a:lnSpc>
                <a:spcPct val="80000"/>
              </a:lnSpc>
              <a:spcBef>
                <a:spcPts val="1500"/>
              </a:spcBef>
              <a:buClr>
                <a:srgbClr val="FF3300"/>
              </a:buClr>
              <a:buFont typeface="Times New Roman" charset="0"/>
              <a:buAutoNum type="arabicPeriod"/>
              <a:defRPr/>
            </a:pPr>
            <a:r>
              <a:rPr lang="pt-BR" sz="2400" b="1" dirty="0" smtClean="0">
                <a:cs typeface="Arial" charset="0"/>
              </a:rPr>
              <a:t>Os grandes problemas de dívidas de vários países. </a:t>
            </a:r>
          </a:p>
          <a:p>
            <a:pPr>
              <a:spcBef>
                <a:spcPts val="1500"/>
              </a:spcBef>
              <a:buClrTx/>
              <a:buFontTx/>
              <a:buNone/>
              <a:defRPr/>
            </a:pPr>
            <a:endParaRPr lang="pt-BR" sz="2400" b="1" dirty="0" smtClean="0">
              <a:cs typeface="Arial" charset="0"/>
            </a:endParaRPr>
          </a:p>
        </p:txBody>
      </p:sp>
      <p:sp>
        <p:nvSpPr>
          <p:cNvPr id="14338" name="Text Box 2"/>
          <p:cNvSpPr txBox="1">
            <a:spLocks noChangeArrowheads="1"/>
          </p:cNvSpPr>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gn="r">
              <a:buClrTx/>
              <a:buFontTx/>
              <a:buNone/>
              <a:defRPr/>
            </a:pPr>
            <a:fld id="{B7F246D8-DB0E-9645-BBAC-CF3D8AEABAF2}" type="slidenum">
              <a:rPr lang="pt-BR" sz="1400" smtClean="0"/>
              <a:pPr algn="r">
                <a:buClrTx/>
                <a:buFontTx/>
                <a:buNone/>
                <a:defRPr/>
              </a:pPr>
              <a:t>45</a:t>
            </a:fld>
            <a:endParaRPr lang="pt-BR" sz="1400" smtClean="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381000" y="609600"/>
            <a:ext cx="8229600" cy="5310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marL="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spcBef>
                <a:spcPts val="1250"/>
              </a:spcBef>
              <a:buClrTx/>
              <a:buFontTx/>
              <a:buNone/>
              <a:defRPr/>
            </a:pPr>
            <a:r>
              <a:rPr lang="pt-BR" sz="2000" b="1" i="1" dirty="0" smtClean="0">
                <a:solidFill>
                  <a:srgbClr val="333399"/>
                </a:solidFill>
              </a:rPr>
              <a:t>CENÁRIOS</a:t>
            </a:r>
          </a:p>
          <a:p>
            <a:pPr>
              <a:spcBef>
                <a:spcPts val="1250"/>
              </a:spcBef>
              <a:buClrTx/>
              <a:buFontTx/>
              <a:buNone/>
              <a:defRPr/>
            </a:pPr>
            <a:endParaRPr lang="pt-BR" sz="2000" b="1" i="1" dirty="0" smtClean="0">
              <a:solidFill>
                <a:srgbClr val="333399"/>
              </a:solidFill>
            </a:endParaRPr>
          </a:p>
          <a:p>
            <a:pPr>
              <a:spcBef>
                <a:spcPts val="1250"/>
              </a:spcBef>
              <a:buClr>
                <a:srgbClr val="FF3300"/>
              </a:buClr>
              <a:buFont typeface="Monotype Sorts" charset="0"/>
              <a:buChar char=""/>
              <a:defRPr/>
            </a:pPr>
            <a:r>
              <a:rPr lang="pt-BR" sz="2000" b="1" i="1" dirty="0" smtClean="0"/>
              <a:t> É a base de todo o planejamento empresarial, pois norteia todas as ações futuras da empresa.</a:t>
            </a:r>
          </a:p>
          <a:p>
            <a:pPr>
              <a:spcBef>
                <a:spcPts val="1250"/>
              </a:spcBef>
              <a:buClr>
                <a:srgbClr val="FF3300"/>
              </a:buClr>
              <a:buFont typeface="Monotype Sorts" charset="0"/>
              <a:buChar char=""/>
              <a:defRPr/>
            </a:pPr>
            <a:r>
              <a:rPr lang="pt-BR" sz="2000" b="1" i="1" dirty="0" smtClean="0"/>
              <a:t> </a:t>
            </a:r>
            <a:r>
              <a:rPr lang="pt-BR" sz="2000" b="1" i="1" dirty="0" smtClean="0">
                <a:solidFill>
                  <a:srgbClr val="333399"/>
                </a:solidFill>
              </a:rPr>
              <a:t>Otimista, realista e pessimista.</a:t>
            </a:r>
          </a:p>
          <a:p>
            <a:pPr>
              <a:spcBef>
                <a:spcPts val="1250"/>
              </a:spcBef>
              <a:buClr>
                <a:srgbClr val="FF3300"/>
              </a:buClr>
              <a:buFont typeface="Monotype Sorts" charset="0"/>
              <a:buChar char=""/>
              <a:defRPr/>
            </a:pPr>
            <a:r>
              <a:rPr lang="pt-BR" sz="2000" b="1" i="1" dirty="0" smtClean="0"/>
              <a:t> Reduzem as chances de cometer erros (sondas para o futuro).</a:t>
            </a:r>
          </a:p>
          <a:p>
            <a:pPr>
              <a:spcBef>
                <a:spcPts val="1250"/>
              </a:spcBef>
              <a:buClr>
                <a:srgbClr val="FF3300"/>
              </a:buClr>
              <a:buFont typeface="Monotype Sorts" charset="0"/>
              <a:buChar char=""/>
              <a:defRPr/>
            </a:pPr>
            <a:r>
              <a:rPr lang="pt-BR" sz="2000" b="1" i="1" dirty="0" smtClean="0"/>
              <a:t> </a:t>
            </a:r>
            <a:r>
              <a:rPr lang="pt-BR" sz="2000" b="1" i="1" dirty="0" smtClean="0">
                <a:solidFill>
                  <a:srgbClr val="990033"/>
                </a:solidFill>
              </a:rPr>
              <a:t>Maior o nível de incerteza, maior o número de cenários:</a:t>
            </a:r>
          </a:p>
          <a:p>
            <a:pPr lvl="1" indent="0">
              <a:spcBef>
                <a:spcPts val="1125"/>
              </a:spcBef>
              <a:buClr>
                <a:srgbClr val="333399"/>
              </a:buClr>
              <a:buFont typeface="Monotype Sorts" charset="0"/>
              <a:buChar char=""/>
              <a:defRPr/>
            </a:pPr>
            <a:r>
              <a:rPr lang="pt-BR" sz="2000" b="1" i="1" dirty="0" smtClean="0">
                <a:solidFill>
                  <a:srgbClr val="008000"/>
                </a:solidFill>
              </a:rPr>
              <a:t> econômico </a:t>
            </a:r>
            <a:r>
              <a:rPr lang="pt-BR" b="1" i="1" dirty="0" smtClean="0"/>
              <a:t>(inflação, juros, PIB, </a:t>
            </a:r>
            <a:r>
              <a:rPr lang="pt-BR" b="1" i="1" dirty="0" err="1" smtClean="0"/>
              <a:t>investimentos,importação</a:t>
            </a:r>
            <a:r>
              <a:rPr lang="pt-BR" b="1" i="1" dirty="0" smtClean="0"/>
              <a:t> etc.);</a:t>
            </a:r>
          </a:p>
          <a:p>
            <a:pPr lvl="1" indent="0">
              <a:spcBef>
                <a:spcPts val="1125"/>
              </a:spcBef>
              <a:buClr>
                <a:srgbClr val="333399"/>
              </a:buClr>
              <a:buFont typeface="Monotype Sorts" charset="0"/>
              <a:buChar char=""/>
              <a:defRPr/>
            </a:pPr>
            <a:r>
              <a:rPr lang="pt-BR" sz="2000" b="1" i="1" dirty="0" smtClean="0">
                <a:solidFill>
                  <a:srgbClr val="008000"/>
                </a:solidFill>
              </a:rPr>
              <a:t> político</a:t>
            </a:r>
            <a:r>
              <a:rPr lang="pt-BR" sz="2000" b="1" i="1" dirty="0" smtClean="0"/>
              <a:t> </a:t>
            </a:r>
            <a:r>
              <a:rPr lang="pt-BR" b="1" i="1" dirty="0" smtClean="0"/>
              <a:t>(apoio dos partidos ao governo, reforma fiscal etc.);</a:t>
            </a:r>
          </a:p>
          <a:p>
            <a:pPr lvl="1" indent="0">
              <a:spcBef>
                <a:spcPts val="1125"/>
              </a:spcBef>
              <a:buClr>
                <a:srgbClr val="333399"/>
              </a:buClr>
              <a:buFont typeface="Monotype Sorts" charset="0"/>
              <a:buChar char=""/>
              <a:defRPr/>
            </a:pPr>
            <a:r>
              <a:rPr lang="pt-BR" sz="2000" b="1" i="1" dirty="0" smtClean="0">
                <a:solidFill>
                  <a:srgbClr val="008000"/>
                </a:solidFill>
              </a:rPr>
              <a:t>social </a:t>
            </a:r>
            <a:r>
              <a:rPr lang="pt-BR" b="1" i="1" dirty="0" smtClean="0"/>
              <a:t>(nível de emprego, saúde, educação, segurança etc.);</a:t>
            </a:r>
          </a:p>
          <a:p>
            <a:pPr lvl="1" indent="0">
              <a:spcBef>
                <a:spcPts val="1125"/>
              </a:spcBef>
              <a:buClr>
                <a:srgbClr val="333399"/>
              </a:buClr>
              <a:buFont typeface="Monotype Sorts" charset="0"/>
              <a:buChar char=""/>
              <a:defRPr/>
            </a:pPr>
            <a:r>
              <a:rPr lang="pt-BR" sz="2000" b="1" i="1" dirty="0" smtClean="0">
                <a:solidFill>
                  <a:srgbClr val="008000"/>
                </a:solidFill>
              </a:rPr>
              <a:t>tecnológico</a:t>
            </a:r>
            <a:r>
              <a:rPr lang="pt-BR" sz="2000" b="1" i="1" dirty="0" smtClean="0"/>
              <a:t> </a:t>
            </a:r>
            <a:r>
              <a:rPr lang="pt-BR" b="1" i="1" dirty="0" smtClean="0"/>
              <a:t>(novas descobertas, investimento na pesquisa etc.);</a:t>
            </a:r>
          </a:p>
          <a:p>
            <a:pPr lvl="1" indent="0">
              <a:spcBef>
                <a:spcPts val="1125"/>
              </a:spcBef>
              <a:buClr>
                <a:srgbClr val="333399"/>
              </a:buClr>
              <a:buFont typeface="Monotype Sorts" charset="0"/>
              <a:buChar char=""/>
              <a:defRPr/>
            </a:pPr>
            <a:r>
              <a:rPr lang="pt-BR" sz="2000" b="1" i="1" dirty="0" smtClean="0">
                <a:solidFill>
                  <a:srgbClr val="008000"/>
                </a:solidFill>
              </a:rPr>
              <a:t>legislação</a:t>
            </a:r>
            <a:r>
              <a:rPr lang="pt-BR" sz="2000" b="1" i="1" dirty="0" smtClean="0"/>
              <a:t> </a:t>
            </a:r>
            <a:r>
              <a:rPr lang="pt-BR" b="1" i="1" dirty="0" smtClean="0"/>
              <a:t>(regulamentações e normas pelos governos etc.).</a:t>
            </a:r>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381000"/>
            <a:ext cx="1665288" cy="11858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539750" y="430213"/>
            <a:ext cx="8208963" cy="6757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spcBef>
                <a:spcPts val="1250"/>
              </a:spcBef>
              <a:buClrTx/>
              <a:buFontTx/>
              <a:buNone/>
              <a:defRPr/>
            </a:pPr>
            <a:r>
              <a:rPr lang="pt-BR" sz="2000" b="1" i="1" dirty="0" smtClean="0">
                <a:solidFill>
                  <a:srgbClr val="333399"/>
                </a:solidFill>
              </a:rPr>
              <a:t>TENDÊNCIAS NO BRASIL (Stephen </a:t>
            </a:r>
            <a:r>
              <a:rPr lang="pt-BR" sz="2000" b="1" i="1" dirty="0" err="1" smtClean="0">
                <a:solidFill>
                  <a:srgbClr val="333399"/>
                </a:solidFill>
              </a:rPr>
              <a:t>Kanitz</a:t>
            </a:r>
            <a:r>
              <a:rPr lang="pt-BR" sz="2000" b="1" i="1" dirty="0" smtClean="0">
                <a:solidFill>
                  <a:srgbClr val="333399"/>
                </a:solidFill>
              </a:rPr>
              <a:t>)</a:t>
            </a:r>
          </a:p>
          <a:p>
            <a:pPr>
              <a:lnSpc>
                <a:spcPct val="80000"/>
              </a:lnSpc>
              <a:spcBef>
                <a:spcPts val="1250"/>
              </a:spcBef>
              <a:buClr>
                <a:srgbClr val="FF3300"/>
              </a:buClr>
              <a:buFont typeface="Monotype Sorts" charset="0"/>
              <a:buChar char=""/>
              <a:defRPr/>
            </a:pPr>
            <a:r>
              <a:rPr lang="pt-BR" sz="2000" b="1" i="1" dirty="0" smtClean="0"/>
              <a:t> Desnacionalização e crescimento da economia.</a:t>
            </a:r>
          </a:p>
          <a:p>
            <a:pPr>
              <a:lnSpc>
                <a:spcPct val="80000"/>
              </a:lnSpc>
              <a:spcBef>
                <a:spcPts val="1250"/>
              </a:spcBef>
              <a:buClr>
                <a:srgbClr val="FF3300"/>
              </a:buClr>
              <a:buFont typeface="Monotype Sorts" charset="0"/>
              <a:buChar char=""/>
              <a:defRPr/>
            </a:pPr>
            <a:r>
              <a:rPr lang="pt-BR" sz="2000" b="1" i="1" dirty="0" smtClean="0"/>
              <a:t> Ingresso maciço das mulheres no mercado de trabalho.</a:t>
            </a:r>
          </a:p>
          <a:p>
            <a:pPr>
              <a:lnSpc>
                <a:spcPct val="80000"/>
              </a:lnSpc>
              <a:spcBef>
                <a:spcPts val="1250"/>
              </a:spcBef>
              <a:buClr>
                <a:srgbClr val="FF3300"/>
              </a:buClr>
              <a:buFont typeface="Monotype Sorts" charset="0"/>
              <a:buChar char=""/>
              <a:defRPr/>
            </a:pPr>
            <a:r>
              <a:rPr lang="pt-BR" sz="2000" b="1" i="1" dirty="0" smtClean="0"/>
              <a:t> Queda da taxa de crescimento da população.</a:t>
            </a:r>
          </a:p>
          <a:p>
            <a:pPr>
              <a:lnSpc>
                <a:spcPct val="80000"/>
              </a:lnSpc>
              <a:spcBef>
                <a:spcPts val="1250"/>
              </a:spcBef>
              <a:buClr>
                <a:srgbClr val="FF3300"/>
              </a:buClr>
              <a:buFont typeface="Monotype Sorts" charset="0"/>
              <a:buChar char=""/>
              <a:defRPr/>
            </a:pPr>
            <a:r>
              <a:rPr lang="pt-BR" sz="2000" b="1" i="1" dirty="0" smtClean="0"/>
              <a:t> Surgimento de um novo consumidor: jovem casal sem filhos, com renda supérflua.</a:t>
            </a:r>
          </a:p>
          <a:p>
            <a:pPr>
              <a:lnSpc>
                <a:spcPct val="80000"/>
              </a:lnSpc>
              <a:spcBef>
                <a:spcPts val="1250"/>
              </a:spcBef>
              <a:buClr>
                <a:srgbClr val="FF3300"/>
              </a:buClr>
              <a:buFont typeface="Monotype Sorts" charset="0"/>
              <a:buChar char=""/>
              <a:defRPr/>
            </a:pPr>
            <a:r>
              <a:rPr lang="pt-BR" sz="2000" b="1" i="1" dirty="0" smtClean="0"/>
              <a:t> Novo modelo industrial voltado aos produtos populares.</a:t>
            </a:r>
          </a:p>
          <a:p>
            <a:pPr>
              <a:lnSpc>
                <a:spcPct val="80000"/>
              </a:lnSpc>
              <a:spcBef>
                <a:spcPts val="1250"/>
              </a:spcBef>
              <a:buClr>
                <a:srgbClr val="FF3300"/>
              </a:buClr>
              <a:buFont typeface="Monotype Sorts" charset="0"/>
              <a:buChar char=""/>
              <a:defRPr/>
            </a:pPr>
            <a:r>
              <a:rPr lang="pt-BR" sz="2000" b="1" i="1" dirty="0" smtClean="0"/>
              <a:t> Interiorização através de franquias.</a:t>
            </a:r>
          </a:p>
          <a:p>
            <a:pPr>
              <a:lnSpc>
                <a:spcPct val="80000"/>
              </a:lnSpc>
              <a:spcBef>
                <a:spcPts val="1250"/>
              </a:spcBef>
              <a:buClr>
                <a:srgbClr val="FF3300"/>
              </a:buClr>
              <a:buFont typeface="Monotype Sorts" charset="0"/>
              <a:buChar char=""/>
              <a:defRPr/>
            </a:pPr>
            <a:r>
              <a:rPr lang="pt-BR" sz="2000" b="1" i="1" dirty="0" smtClean="0"/>
              <a:t> Número de ricos diminuindo.</a:t>
            </a:r>
          </a:p>
          <a:p>
            <a:pPr>
              <a:spcBef>
                <a:spcPts val="1250"/>
              </a:spcBef>
              <a:buClrTx/>
              <a:buFontTx/>
              <a:buNone/>
              <a:defRPr/>
            </a:pPr>
            <a:endParaRPr lang="pt-BR" sz="2000" b="1" i="1" dirty="0" smtClean="0">
              <a:solidFill>
                <a:srgbClr val="333399"/>
              </a:solidFill>
            </a:endParaRPr>
          </a:p>
          <a:p>
            <a:pPr>
              <a:spcBef>
                <a:spcPts val="1250"/>
              </a:spcBef>
              <a:buClrTx/>
              <a:buFontTx/>
              <a:buNone/>
              <a:defRPr/>
            </a:pPr>
            <a:r>
              <a:rPr lang="pt-BR" sz="2000" b="1" i="1" dirty="0" smtClean="0">
                <a:solidFill>
                  <a:srgbClr val="333399"/>
                </a:solidFill>
              </a:rPr>
              <a:t>NOVOS PARADIGMAS (significa PADRÃO em Grego)</a:t>
            </a:r>
          </a:p>
          <a:p>
            <a:pPr>
              <a:spcBef>
                <a:spcPts val="1250"/>
              </a:spcBef>
              <a:buClr>
                <a:srgbClr val="FF3300"/>
              </a:buClr>
              <a:buFont typeface="Monotype Sorts" charset="0"/>
              <a:buChar char=""/>
              <a:defRPr/>
            </a:pPr>
            <a:r>
              <a:rPr lang="pt-BR" sz="2000" b="1" i="1" dirty="0" smtClean="0"/>
              <a:t> </a:t>
            </a:r>
            <a:r>
              <a:rPr lang="pt-BR" sz="2000" b="1" i="1" dirty="0" smtClean="0">
                <a:solidFill>
                  <a:srgbClr val="990033"/>
                </a:solidFill>
              </a:rPr>
              <a:t>A maneira de compreender e agir sobre a realidade, superando      padrões e modelos há muito estabelecidos, estarão                          transformando a política, economia, negócios, educação, a             saúde, cidadania, o comportamento e a espiritualidade. </a:t>
            </a:r>
          </a:p>
          <a:p>
            <a:pPr>
              <a:spcBef>
                <a:spcPts val="1250"/>
              </a:spcBef>
              <a:buClr>
                <a:srgbClr val="FF3300"/>
              </a:buClr>
              <a:buFont typeface="Monotype Sorts" charset="0"/>
              <a:buNone/>
              <a:defRPr/>
            </a:pPr>
            <a:endParaRPr lang="pt-BR" sz="2000" b="1" i="1" dirty="0" smtClean="0"/>
          </a:p>
          <a:p>
            <a:pPr>
              <a:spcBef>
                <a:spcPts val="1250"/>
              </a:spcBef>
              <a:buClr>
                <a:srgbClr val="FF3300"/>
              </a:buClr>
              <a:buFont typeface="Monotype Sorts" charset="0"/>
              <a:buNone/>
              <a:defRPr/>
            </a:pPr>
            <a:endParaRPr lang="pt-BR" sz="2000" b="1" i="1" dirty="0" smtClean="0"/>
          </a:p>
        </p:txBody>
      </p:sp>
    </p:spTree>
  </p:cSld>
  <p:clrMapOvr>
    <a:masterClrMapping/>
  </p:clrMapOvr>
  <p:transition xmlns:p14="http://schemas.microsoft.com/office/powerpoint/2010/main" spd="med"/>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17411" name="Rectangle 3"/>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17412" name="Rectangle 4"/>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17414" name="Rectangle 6"/>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17416" name="Rectangle 8"/>
          <p:cNvSpPr>
            <a:spLocks noChangeArrowheads="1"/>
          </p:cNvSpPr>
          <p:nvPr/>
        </p:nvSpPr>
        <p:spPr bwMode="auto">
          <a:xfrm>
            <a:off x="609600" y="57150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17417" name="Rectangle 9"/>
          <p:cNvSpPr>
            <a:spLocks noChangeArrowheads="1"/>
          </p:cNvSpPr>
          <p:nvPr/>
        </p:nvSpPr>
        <p:spPr bwMode="auto">
          <a:xfrm>
            <a:off x="4197350" y="2216150"/>
            <a:ext cx="4254500" cy="3035300"/>
          </a:xfrm>
          <a:prstGeom prst="rect">
            <a:avLst/>
          </a:prstGeom>
          <a:solidFill>
            <a:srgbClr val="BBE0E3"/>
          </a:solidFill>
          <a:ln w="12600">
            <a:solidFill>
              <a:srgbClr val="000000"/>
            </a:solidFill>
            <a:miter lim="800000"/>
            <a:headEnd/>
            <a:tailEnd/>
          </a:ln>
          <a:effectLst>
            <a:outerShdw blurRad="63500" dist="107933" dir="2700000" algn="ctr" rotWithShape="0">
              <a:srgbClr val="BBE0E3"/>
            </a:outerShdw>
          </a:effectLst>
        </p:spPr>
        <p:txBody>
          <a:bodyPr wrap="none" anchor="ctr"/>
          <a:lstStyle/>
          <a:p>
            <a:pPr>
              <a:defRPr/>
            </a:pPr>
            <a:endParaRPr lang="en-US">
              <a:cs typeface="Arial Unicode MS" charset="0"/>
            </a:endParaRPr>
          </a:p>
        </p:txBody>
      </p:sp>
      <p:sp>
        <p:nvSpPr>
          <p:cNvPr id="17418" name="Rectangle 10"/>
          <p:cNvSpPr>
            <a:spLocks noChangeArrowheads="1"/>
          </p:cNvSpPr>
          <p:nvPr/>
        </p:nvSpPr>
        <p:spPr bwMode="auto">
          <a:xfrm>
            <a:off x="2339975" y="260350"/>
            <a:ext cx="4606925"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4400" b="1">
                <a:solidFill>
                  <a:srgbClr val="CC0066"/>
                </a:solidFill>
                <a:latin typeface="Times New Roman" charset="0"/>
                <a:cs typeface="Arial Unicode MS" charset="0"/>
              </a:rPr>
              <a:t>Análise Ambiental</a:t>
            </a:r>
          </a:p>
        </p:txBody>
      </p:sp>
      <p:sp>
        <p:nvSpPr>
          <p:cNvPr id="17419" name="Rectangle 11"/>
          <p:cNvSpPr>
            <a:spLocks noChangeArrowheads="1"/>
          </p:cNvSpPr>
          <p:nvPr/>
        </p:nvSpPr>
        <p:spPr bwMode="auto">
          <a:xfrm>
            <a:off x="115888" y="195263"/>
            <a:ext cx="892175"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nSpc>
                <a:spcPct val="50000"/>
              </a:lnSpc>
              <a:spcBef>
                <a:spcPts val="7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200" b="1">
                <a:solidFill>
                  <a:srgbClr val="FFFFFF"/>
                </a:solidFill>
                <a:cs typeface="Arial Unicode MS" charset="0"/>
              </a:rPr>
              <a:t>Slide</a:t>
            </a:r>
          </a:p>
          <a:p>
            <a:pPr>
              <a:lnSpc>
                <a:spcPct val="50000"/>
              </a:lnSpc>
              <a:spcBef>
                <a:spcPts val="7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1200" b="1">
                <a:solidFill>
                  <a:srgbClr val="FFFFFF"/>
                </a:solidFill>
                <a:cs typeface="Arial Unicode MS" charset="0"/>
              </a:rPr>
              <a:t>2-1</a:t>
            </a:r>
          </a:p>
        </p:txBody>
      </p:sp>
      <p:sp>
        <p:nvSpPr>
          <p:cNvPr id="17420" name="Rectangle 12"/>
          <p:cNvSpPr>
            <a:spLocks noChangeArrowheads="1"/>
          </p:cNvSpPr>
          <p:nvPr/>
        </p:nvSpPr>
        <p:spPr bwMode="auto">
          <a:xfrm>
            <a:off x="533400" y="5516563"/>
            <a:ext cx="8074025" cy="638175"/>
          </a:xfrm>
          <a:prstGeom prst="rect">
            <a:avLst/>
          </a:prstGeom>
          <a:noFill/>
          <a:ln w="324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nchor="ctr">
            <a:spAutoFit/>
          </a:bodyPr>
          <a:lstStyle/>
          <a:p>
            <a:pPr algn="ctr">
              <a:spcBef>
                <a:spcPts val="11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b="1">
                <a:solidFill>
                  <a:srgbClr val="3333CC"/>
                </a:solidFill>
                <a:cs typeface="Arial Unicode MS" charset="0"/>
              </a:rPr>
              <a:t>A prática de rastrear as mudanças externas que podem afetar os mercados, incluindo demanda por bens e serviços.</a:t>
            </a:r>
          </a:p>
        </p:txBody>
      </p:sp>
      <p:sp>
        <p:nvSpPr>
          <p:cNvPr id="17421" name="Rectangle 13"/>
          <p:cNvSpPr>
            <a:spLocks noChangeArrowheads="1"/>
          </p:cNvSpPr>
          <p:nvPr/>
        </p:nvSpPr>
        <p:spPr bwMode="auto">
          <a:xfrm>
            <a:off x="4211638" y="2205038"/>
            <a:ext cx="2120900" cy="1511300"/>
          </a:xfrm>
          <a:prstGeom prst="rect">
            <a:avLst/>
          </a:prstGeom>
          <a:solidFill>
            <a:srgbClr val="BBE0E3"/>
          </a:solidFill>
          <a:ln w="1260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17422" name="Rectangle 14"/>
          <p:cNvSpPr>
            <a:spLocks noChangeArrowheads="1"/>
          </p:cNvSpPr>
          <p:nvPr/>
        </p:nvSpPr>
        <p:spPr bwMode="auto">
          <a:xfrm>
            <a:off x="6330950" y="2216150"/>
            <a:ext cx="2120900" cy="1511300"/>
          </a:xfrm>
          <a:prstGeom prst="rect">
            <a:avLst/>
          </a:prstGeom>
          <a:solidFill>
            <a:srgbClr val="FAFD00"/>
          </a:solidFill>
          <a:ln w="1260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17423" name="Rectangle 15"/>
          <p:cNvSpPr>
            <a:spLocks noChangeArrowheads="1"/>
          </p:cNvSpPr>
          <p:nvPr/>
        </p:nvSpPr>
        <p:spPr bwMode="auto">
          <a:xfrm>
            <a:off x="4197350" y="3740150"/>
            <a:ext cx="2120900" cy="1511300"/>
          </a:xfrm>
          <a:prstGeom prst="rect">
            <a:avLst/>
          </a:prstGeom>
          <a:solidFill>
            <a:srgbClr val="FE9B03"/>
          </a:solidFill>
          <a:ln w="1260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17424" name="Rectangle 16"/>
          <p:cNvSpPr>
            <a:spLocks noChangeArrowheads="1"/>
          </p:cNvSpPr>
          <p:nvPr/>
        </p:nvSpPr>
        <p:spPr bwMode="auto">
          <a:xfrm>
            <a:off x="6330950" y="3740150"/>
            <a:ext cx="2120900" cy="1511300"/>
          </a:xfrm>
          <a:prstGeom prst="rect">
            <a:avLst/>
          </a:prstGeom>
          <a:solidFill>
            <a:srgbClr val="99CC00"/>
          </a:solidFill>
          <a:ln w="1260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Arial Unicode MS" charset="0"/>
            </a:endParaRPr>
          </a:p>
        </p:txBody>
      </p:sp>
      <p:sp>
        <p:nvSpPr>
          <p:cNvPr id="17425" name="Rectangle 17"/>
          <p:cNvSpPr>
            <a:spLocks noChangeArrowheads="1"/>
          </p:cNvSpPr>
          <p:nvPr/>
        </p:nvSpPr>
        <p:spPr bwMode="auto">
          <a:xfrm>
            <a:off x="4211638" y="2636838"/>
            <a:ext cx="2105025" cy="820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latin typeface="Times New Roman" charset="0"/>
                <a:cs typeface="Arial Unicode MS" charset="0"/>
              </a:rPr>
              <a:t>Indústria de computadores</a:t>
            </a:r>
          </a:p>
        </p:txBody>
      </p:sp>
      <p:sp>
        <p:nvSpPr>
          <p:cNvPr id="17426" name="Rectangle 18"/>
          <p:cNvSpPr>
            <a:spLocks noChangeArrowheads="1"/>
          </p:cNvSpPr>
          <p:nvPr/>
        </p:nvSpPr>
        <p:spPr bwMode="auto">
          <a:xfrm>
            <a:off x="6443663" y="2349500"/>
            <a:ext cx="1973262" cy="1185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latin typeface="Times New Roman" charset="0"/>
                <a:cs typeface="Arial Unicode MS" charset="0"/>
              </a:rPr>
              <a:t>Indústria de máquinas de escrever</a:t>
            </a:r>
          </a:p>
        </p:txBody>
      </p:sp>
      <p:sp>
        <p:nvSpPr>
          <p:cNvPr id="17427" name="Rectangle 19"/>
          <p:cNvSpPr>
            <a:spLocks noChangeArrowheads="1"/>
          </p:cNvSpPr>
          <p:nvPr/>
        </p:nvSpPr>
        <p:spPr bwMode="auto">
          <a:xfrm>
            <a:off x="4267200" y="3886200"/>
            <a:ext cx="1981200" cy="1185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latin typeface="Times New Roman" charset="0"/>
                <a:cs typeface="Arial Unicode MS" charset="0"/>
              </a:rPr>
              <a:t>Indústria de Segurança Residencial</a:t>
            </a:r>
          </a:p>
        </p:txBody>
      </p:sp>
      <p:sp>
        <p:nvSpPr>
          <p:cNvPr id="17428" name="Rectangle 20"/>
          <p:cNvSpPr>
            <a:spLocks noChangeArrowheads="1"/>
          </p:cNvSpPr>
          <p:nvPr/>
        </p:nvSpPr>
        <p:spPr bwMode="auto">
          <a:xfrm>
            <a:off x="6443663" y="4005263"/>
            <a:ext cx="1827212" cy="820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latin typeface="Times New Roman" charset="0"/>
                <a:cs typeface="Arial Unicode MS" charset="0"/>
              </a:rPr>
              <a:t>Indústria do Turismo</a:t>
            </a:r>
          </a:p>
        </p:txBody>
      </p:sp>
      <p:sp>
        <p:nvSpPr>
          <p:cNvPr id="17429" name="Rectangle 21"/>
          <p:cNvSpPr>
            <a:spLocks noChangeArrowheads="1"/>
          </p:cNvSpPr>
          <p:nvPr/>
        </p:nvSpPr>
        <p:spPr bwMode="auto">
          <a:xfrm>
            <a:off x="4067175" y="1557338"/>
            <a:ext cx="2362200"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spcBef>
                <a:spcPts val="16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600" b="1">
                <a:solidFill>
                  <a:srgbClr val="000000"/>
                </a:solidFill>
                <a:latin typeface="Times New Roman" charset="0"/>
                <a:cs typeface="Arial Unicode MS" charset="0"/>
              </a:rPr>
              <a:t>Oportunidade</a:t>
            </a:r>
          </a:p>
        </p:txBody>
      </p:sp>
      <p:sp>
        <p:nvSpPr>
          <p:cNvPr id="17430" name="Rectangle 22"/>
          <p:cNvSpPr>
            <a:spLocks noChangeArrowheads="1"/>
          </p:cNvSpPr>
          <p:nvPr/>
        </p:nvSpPr>
        <p:spPr bwMode="auto">
          <a:xfrm>
            <a:off x="6732588" y="1557338"/>
            <a:ext cx="1368425"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spcBef>
                <a:spcPts val="1625"/>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600" b="1">
                <a:solidFill>
                  <a:srgbClr val="000000"/>
                </a:solidFill>
                <a:latin typeface="Times New Roman" charset="0"/>
                <a:cs typeface="Arial Unicode MS" charset="0"/>
              </a:rPr>
              <a:t>Declínio</a:t>
            </a:r>
          </a:p>
        </p:txBody>
      </p:sp>
      <p:sp>
        <p:nvSpPr>
          <p:cNvPr id="17431" name="Rectangle 23"/>
          <p:cNvSpPr>
            <a:spLocks noChangeArrowheads="1"/>
          </p:cNvSpPr>
          <p:nvPr/>
        </p:nvSpPr>
        <p:spPr bwMode="auto">
          <a:xfrm>
            <a:off x="541338" y="2492375"/>
            <a:ext cx="3502025" cy="820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latin typeface="Times New Roman" charset="0"/>
                <a:cs typeface="Arial Unicode MS" charset="0"/>
              </a:rPr>
              <a:t>Avanços Tecnológicos (Mudança Positiva)</a:t>
            </a:r>
          </a:p>
        </p:txBody>
      </p:sp>
      <p:sp>
        <p:nvSpPr>
          <p:cNvPr id="17432" name="Rectangle 24"/>
          <p:cNvSpPr>
            <a:spLocks noChangeArrowheads="1"/>
          </p:cNvSpPr>
          <p:nvPr/>
        </p:nvSpPr>
        <p:spPr bwMode="auto">
          <a:xfrm>
            <a:off x="541338" y="3860800"/>
            <a:ext cx="3502025" cy="1185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360" tIns="44280" rIns="90360" bIns="44280">
            <a:spAutoFit/>
          </a:bodyPr>
          <a:lstStyle/>
          <a:p>
            <a:pPr algn="ctr">
              <a:spcBef>
                <a:spcPts val="15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400" b="1">
                <a:solidFill>
                  <a:srgbClr val="000000"/>
                </a:solidFill>
                <a:latin typeface="Times New Roman" charset="0"/>
                <a:cs typeface="Arial Unicode MS" charset="0"/>
              </a:rPr>
              <a:t>Aumento da taxa de Criminalidade  (Mudança Negativa)</a:t>
            </a:r>
          </a:p>
        </p:txBody>
      </p:sp>
    </p:spTree>
  </p:cSld>
  <p:clrMapOvr>
    <a:masterClrMapping/>
  </p:clrMapOvr>
  <p:transition xmlns:p14="http://schemas.microsoft.com/office/powerpoint/2010/main">
    <p:wipe dir="r"/>
  </p:transition>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468313" y="1003300"/>
            <a:ext cx="8280400" cy="4867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Unicode MS" charset="0"/>
              </a:defRPr>
            </a:lvl9pPr>
          </a:lstStyle>
          <a:p>
            <a:pPr>
              <a:lnSpc>
                <a:spcPct val="80000"/>
              </a:lnSpc>
              <a:spcBef>
                <a:spcPts val="1500"/>
              </a:spcBef>
              <a:defRPr/>
            </a:pPr>
            <a:endParaRPr lang="pt-BR" sz="2200" dirty="0" smtClean="0"/>
          </a:p>
          <a:p>
            <a:pPr>
              <a:spcAft>
                <a:spcPts val="600"/>
              </a:spcAft>
              <a:defRPr/>
            </a:pPr>
            <a:r>
              <a:rPr lang="pt-BR" sz="2200" b="1" dirty="0" smtClean="0">
                <a:solidFill>
                  <a:srgbClr val="FF0000"/>
                </a:solidFill>
                <a:cs typeface="Arial" charset="0"/>
              </a:rPr>
              <a:t>John </a:t>
            </a:r>
            <a:r>
              <a:rPr lang="pt-BR" sz="2200" b="1" dirty="0" err="1" smtClean="0">
                <a:solidFill>
                  <a:srgbClr val="FF0000"/>
                </a:solidFill>
                <a:cs typeface="Arial" charset="0"/>
              </a:rPr>
              <a:t>Naisbitt</a:t>
            </a:r>
            <a:r>
              <a:rPr lang="pt-BR" sz="2200" dirty="0" smtClean="0">
                <a:cs typeface="Arial" charset="0"/>
              </a:rPr>
              <a:t> trabalhou como alto executivo na IBM e na Eastman Kodak e recebeu uma distinção internacional do </a:t>
            </a:r>
            <a:r>
              <a:rPr lang="pt-BR" sz="2200" dirty="0" err="1" smtClean="0">
                <a:cs typeface="Arial" charset="0"/>
              </a:rPr>
              <a:t>Institute</a:t>
            </a:r>
            <a:r>
              <a:rPr lang="pt-BR" sz="2200" dirty="0" smtClean="0">
                <a:cs typeface="Arial" charset="0"/>
              </a:rPr>
              <a:t> </a:t>
            </a:r>
            <a:r>
              <a:rPr lang="pt-BR" sz="2200" dirty="0" err="1" smtClean="0">
                <a:cs typeface="Arial" charset="0"/>
              </a:rPr>
              <a:t>of</a:t>
            </a:r>
            <a:r>
              <a:rPr lang="pt-BR" sz="2200" dirty="0" smtClean="0">
                <a:cs typeface="Arial" charset="0"/>
              </a:rPr>
              <a:t> </a:t>
            </a:r>
            <a:r>
              <a:rPr lang="pt-BR" sz="2200" dirty="0" err="1" smtClean="0">
                <a:cs typeface="Arial" charset="0"/>
              </a:rPr>
              <a:t>Strategic</a:t>
            </a:r>
            <a:r>
              <a:rPr lang="pt-BR" sz="2200" dirty="0" smtClean="0">
                <a:cs typeface="Arial" charset="0"/>
              </a:rPr>
              <a:t> </a:t>
            </a:r>
            <a:r>
              <a:rPr lang="pt-BR" sz="2200" dirty="0" err="1" smtClean="0">
                <a:cs typeface="Arial" charset="0"/>
              </a:rPr>
              <a:t>and</a:t>
            </a:r>
            <a:r>
              <a:rPr lang="pt-BR" sz="2200" dirty="0" smtClean="0">
                <a:cs typeface="Arial" charset="0"/>
              </a:rPr>
              <a:t> Internacional </a:t>
            </a:r>
            <a:r>
              <a:rPr lang="pt-BR" sz="2200" dirty="0" err="1" smtClean="0">
                <a:cs typeface="Arial" charset="0"/>
              </a:rPr>
              <a:t>Studies</a:t>
            </a:r>
            <a:r>
              <a:rPr lang="pt-BR" sz="2200" dirty="0" smtClean="0">
                <a:cs typeface="Arial" charset="0"/>
              </a:rPr>
              <a:t>, em Kuala Lumpur. Foi assistente dos presidentes John F. Kennedy e </a:t>
            </a:r>
            <a:r>
              <a:rPr lang="pt-BR" sz="2200" dirty="0" err="1" smtClean="0">
                <a:cs typeface="Arial" charset="0"/>
              </a:rPr>
              <a:t>Lyndon</a:t>
            </a:r>
            <a:r>
              <a:rPr lang="pt-BR" sz="2200" dirty="0" smtClean="0">
                <a:cs typeface="Arial" charset="0"/>
              </a:rPr>
              <a:t> Johnson. Especialista na previsão de tendências globais, lançou um dos maiores sucessos editoriais da década de 1980 – "Megatendências”.</a:t>
            </a:r>
          </a:p>
          <a:p>
            <a:pPr>
              <a:spcAft>
                <a:spcPts val="600"/>
              </a:spcAft>
              <a:defRPr/>
            </a:pPr>
            <a:endParaRPr lang="pt-BR" sz="2200" dirty="0" smtClean="0">
              <a:cs typeface="Arial" charset="0"/>
            </a:endParaRPr>
          </a:p>
          <a:p>
            <a:pPr>
              <a:spcAft>
                <a:spcPts val="600"/>
              </a:spcAft>
              <a:defRPr/>
            </a:pPr>
            <a:r>
              <a:rPr lang="pt-BR" sz="2200" b="1" dirty="0" smtClean="0">
                <a:solidFill>
                  <a:srgbClr val="FF0000"/>
                </a:solidFill>
                <a:cs typeface="Arial" charset="0"/>
              </a:rPr>
              <a:t>Stephen Charles </a:t>
            </a:r>
            <a:r>
              <a:rPr lang="pt-BR" sz="2200" b="1" dirty="0" err="1" smtClean="0">
                <a:solidFill>
                  <a:srgbClr val="FF0000"/>
                </a:solidFill>
                <a:cs typeface="Arial" charset="0"/>
              </a:rPr>
              <a:t>Kanitz</a:t>
            </a:r>
            <a:r>
              <a:rPr lang="pt-BR" sz="2200" dirty="0" smtClean="0">
                <a:cs typeface="Arial" charset="0"/>
              </a:rPr>
              <a:t> (São Paulo, 31 de janeiro de 1946) é um consultor de empresas e conferencista brasileiro, mestre em Administração de Empresas da Harvard Business </a:t>
            </a:r>
            <a:r>
              <a:rPr lang="pt-BR" sz="2200" dirty="0" err="1" smtClean="0">
                <a:cs typeface="Arial" charset="0"/>
              </a:rPr>
              <a:t>School</a:t>
            </a:r>
            <a:r>
              <a:rPr lang="pt-BR" sz="2200" dirty="0" smtClean="0">
                <a:cs typeface="Arial" charset="0"/>
              </a:rPr>
              <a:t> e bacharel em Contabilidade pela Universidade de São Paulo.</a:t>
            </a:r>
          </a:p>
        </p:txBody>
      </p:sp>
    </p:spTree>
  </p:cSld>
  <p:clrMapOvr>
    <a:masterClrMapping/>
  </p:clrMapOvr>
  <p:transition xmlns:p14="http://schemas.microsoft.com/office/powerpoint/2010/main">
    <p:wipe dir="r"/>
  </p:transition>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Oval 1"/>
          <p:cNvSpPr>
            <a:spLocks noChangeArrowheads="1"/>
          </p:cNvSpPr>
          <p:nvPr/>
        </p:nvSpPr>
        <p:spPr bwMode="auto">
          <a:xfrm>
            <a:off x="374650" y="1174750"/>
            <a:ext cx="8394700" cy="4781550"/>
          </a:xfrm>
          <a:prstGeom prst="ellipse">
            <a:avLst/>
          </a:prstGeom>
          <a:solidFill>
            <a:srgbClr val="FEFF72"/>
          </a:solidFill>
          <a:ln w="12600">
            <a:solidFill>
              <a:srgbClr val="000000"/>
            </a:solidFill>
            <a:miter lim="800000"/>
            <a:headEnd/>
            <a:tailEnd/>
          </a:ln>
          <a:effectLst>
            <a:outerShdw blurRad="63500" dist="89605" dir="2700000" algn="ctr" rotWithShape="0">
              <a:srgbClr val="808080"/>
            </a:outerShdw>
          </a:effectLst>
        </p:spPr>
        <p:txBody>
          <a:bodyPr wrap="none" anchor="ctr"/>
          <a:lstStyle/>
          <a:p>
            <a:pPr>
              <a:defRPr/>
            </a:pPr>
            <a:endParaRPr lang="en-US">
              <a:cs typeface="Arial Unicode MS" charset="0"/>
            </a:endParaRPr>
          </a:p>
        </p:txBody>
      </p:sp>
      <p:sp>
        <p:nvSpPr>
          <p:cNvPr id="7170" name="Freeform 2"/>
          <p:cNvSpPr>
            <a:spLocks noChangeArrowheads="1"/>
          </p:cNvSpPr>
          <p:nvPr/>
        </p:nvSpPr>
        <p:spPr bwMode="auto">
          <a:xfrm>
            <a:off x="4940300" y="2928938"/>
            <a:ext cx="3830638" cy="2459037"/>
          </a:xfrm>
          <a:custGeom>
            <a:avLst/>
            <a:gdLst>
              <a:gd name="T0" fmla="*/ 3640170 w 21600"/>
              <a:gd name="T1" fmla="*/ 0 h 24200"/>
              <a:gd name="T2" fmla="*/ 2251918 w 21600"/>
              <a:gd name="T3" fmla="*/ 2459037 h 24200"/>
              <a:gd name="T4" fmla="*/ 0 w 21600"/>
              <a:gd name="T5" fmla="*/ 683551 h 24200"/>
              <a:gd name="T6" fmla="*/ 0 w 21600"/>
              <a:gd name="T7" fmla="*/ 0 h 24200"/>
              <a:gd name="T8" fmla="*/ 21600 w 21600"/>
              <a:gd name="T9" fmla="*/ 24200 h 24200"/>
            </a:gdLst>
            <a:ahLst/>
            <a:cxnLst>
              <a:cxn ang="0">
                <a:pos x="T0" y="T1"/>
              </a:cxn>
              <a:cxn ang="0">
                <a:pos x="T2" y="T3"/>
              </a:cxn>
              <a:cxn ang="0">
                <a:pos x="T4" y="T5"/>
              </a:cxn>
            </a:cxnLst>
            <a:rect l="T6" t="T7" r="T8" b="T9"/>
            <a:pathLst>
              <a:path w="21600" h="24200" fill="none" extrusionOk="0">
                <a:moveTo>
                  <a:pt x="20525" y="0"/>
                </a:moveTo>
                <a:cubicBezTo>
                  <a:pt x="21237" y="2171"/>
                  <a:pt x="21600" y="4441"/>
                  <a:pt x="21600" y="6727"/>
                </a:cubicBezTo>
                <a:cubicBezTo>
                  <a:pt x="21600" y="13640"/>
                  <a:pt x="18290" y="20136"/>
                  <a:pt x="12698" y="24200"/>
                </a:cubicBezTo>
              </a:path>
              <a:path w="21600" h="24200" stroke="0" extrusionOk="0">
                <a:moveTo>
                  <a:pt x="20525" y="0"/>
                </a:moveTo>
                <a:cubicBezTo>
                  <a:pt x="21237" y="2171"/>
                  <a:pt x="21600" y="4441"/>
                  <a:pt x="21600" y="6727"/>
                </a:cubicBezTo>
                <a:cubicBezTo>
                  <a:pt x="21600" y="13640"/>
                  <a:pt x="18290" y="20136"/>
                  <a:pt x="12698" y="24200"/>
                </a:cubicBezTo>
                <a:lnTo>
                  <a:pt x="0" y="6727"/>
                </a:lnTo>
                <a:close/>
              </a:path>
            </a:pathLst>
          </a:custGeom>
          <a:gradFill rotWithShape="0">
            <a:gsLst>
              <a:gs pos="0">
                <a:srgbClr val="BE8FE5"/>
              </a:gs>
              <a:gs pos="100000">
                <a:srgbClr val="D49FFF"/>
              </a:gs>
            </a:gsLst>
            <a:lin ang="5400000" scaled="1"/>
          </a:gradFill>
          <a:ln w="12600">
            <a:solidFill>
              <a:srgbClr val="000000"/>
            </a:solidFill>
            <a:round/>
            <a:headEnd/>
            <a:tailEnd/>
          </a:ln>
          <a:effectLst>
            <a:outerShdw blurRad="63500" dist="89605" dir="2700000" algn="ctr" rotWithShape="0">
              <a:srgbClr val="808080"/>
            </a:outerShdw>
          </a:effectLst>
        </p:spPr>
        <p:txBody>
          <a:bodyPr wrap="none" anchor="ctr"/>
          <a:lstStyle/>
          <a:p>
            <a:pPr>
              <a:defRPr/>
            </a:pPr>
            <a:endParaRPr lang="en-US">
              <a:cs typeface="Arial Unicode MS" charset="0"/>
            </a:endParaRPr>
          </a:p>
        </p:txBody>
      </p:sp>
      <p:sp>
        <p:nvSpPr>
          <p:cNvPr id="7171" name="Freeform 3"/>
          <p:cNvSpPr>
            <a:spLocks noChangeArrowheads="1"/>
          </p:cNvSpPr>
          <p:nvPr/>
        </p:nvSpPr>
        <p:spPr bwMode="auto">
          <a:xfrm>
            <a:off x="2309813" y="3767138"/>
            <a:ext cx="4513262" cy="2195512"/>
          </a:xfrm>
          <a:custGeom>
            <a:avLst/>
            <a:gdLst>
              <a:gd name="T0" fmla="*/ 4513262 w 25438"/>
              <a:gd name="T1" fmla="*/ 1777450 h 21600"/>
              <a:gd name="T2" fmla="*/ 0 w 25438"/>
              <a:gd name="T3" fmla="*/ 1771555 h 21600"/>
              <a:gd name="T4" fmla="*/ 2263728 w 25438"/>
              <a:gd name="T5" fmla="*/ 0 h 21600"/>
              <a:gd name="T6" fmla="*/ 0 w 25438"/>
              <a:gd name="T7" fmla="*/ 0 h 21600"/>
              <a:gd name="T8" fmla="*/ 25438 w 25438"/>
              <a:gd name="T9" fmla="*/ 21600 h 21600"/>
            </a:gdLst>
            <a:ahLst/>
            <a:cxnLst>
              <a:cxn ang="0">
                <a:pos x="T0" y="T1"/>
              </a:cxn>
              <a:cxn ang="0">
                <a:pos x="T2" y="T3"/>
              </a:cxn>
              <a:cxn ang="0">
                <a:pos x="T4" y="T5"/>
              </a:cxn>
            </a:cxnLst>
            <a:rect l="T6" t="T7" r="T8" b="T9"/>
            <a:pathLst>
              <a:path w="25438" h="21600" fill="none" extrusionOk="0">
                <a:moveTo>
                  <a:pt x="25438" y="17487"/>
                </a:moveTo>
                <a:cubicBezTo>
                  <a:pt x="21751" y="20160"/>
                  <a:pt x="17313" y="21599"/>
                  <a:pt x="12759" y="21600"/>
                </a:cubicBezTo>
                <a:cubicBezTo>
                  <a:pt x="8170" y="21600"/>
                  <a:pt x="3702" y="20139"/>
                  <a:pt x="0" y="17428"/>
                </a:cubicBezTo>
              </a:path>
              <a:path w="25438" h="21600" stroke="0" extrusionOk="0">
                <a:moveTo>
                  <a:pt x="25438" y="17487"/>
                </a:moveTo>
                <a:cubicBezTo>
                  <a:pt x="21751" y="20160"/>
                  <a:pt x="17313" y="21599"/>
                  <a:pt x="12759" y="21600"/>
                </a:cubicBezTo>
                <a:cubicBezTo>
                  <a:pt x="8170" y="21600"/>
                  <a:pt x="3702" y="20139"/>
                  <a:pt x="0" y="17428"/>
                </a:cubicBezTo>
                <a:lnTo>
                  <a:pt x="12759" y="0"/>
                </a:lnTo>
                <a:close/>
              </a:path>
            </a:pathLst>
          </a:custGeom>
          <a:gradFill rotWithShape="0">
            <a:gsLst>
              <a:gs pos="0">
                <a:srgbClr val="E393A3"/>
              </a:gs>
              <a:gs pos="100000">
                <a:srgbClr val="FDA4B5"/>
              </a:gs>
            </a:gsLst>
            <a:lin ang="5400000" scaled="1"/>
          </a:gradFill>
          <a:ln w="12600">
            <a:solidFill>
              <a:srgbClr val="000000"/>
            </a:solidFill>
            <a:round/>
            <a:headEnd/>
            <a:tailEnd/>
          </a:ln>
          <a:effectLst>
            <a:outerShdw blurRad="63500" dist="89605" dir="2700000" algn="ctr" rotWithShape="0">
              <a:srgbClr val="808080"/>
            </a:outerShdw>
          </a:effectLst>
        </p:spPr>
        <p:txBody>
          <a:bodyPr wrap="none" anchor="ctr"/>
          <a:lstStyle/>
          <a:p>
            <a:pPr>
              <a:defRPr/>
            </a:pPr>
            <a:endParaRPr lang="en-US">
              <a:cs typeface="Arial Unicode MS" charset="0"/>
            </a:endParaRPr>
          </a:p>
        </p:txBody>
      </p:sp>
      <p:sp>
        <p:nvSpPr>
          <p:cNvPr id="7172" name="Freeform 4"/>
          <p:cNvSpPr>
            <a:spLocks noChangeArrowheads="1"/>
          </p:cNvSpPr>
          <p:nvPr/>
        </p:nvSpPr>
        <p:spPr bwMode="auto">
          <a:xfrm>
            <a:off x="374650" y="2932113"/>
            <a:ext cx="3832225" cy="2452687"/>
          </a:xfrm>
          <a:custGeom>
            <a:avLst/>
            <a:gdLst>
              <a:gd name="T0" fmla="*/ 1565358 w 21600"/>
              <a:gd name="T1" fmla="*/ 2452687 h 24140"/>
              <a:gd name="T2" fmla="*/ 190369 w 21600"/>
              <a:gd name="T3" fmla="*/ 0 h 24140"/>
              <a:gd name="T4" fmla="*/ 3832225 w 21600"/>
              <a:gd name="T5" fmla="*/ 683176 h 24140"/>
              <a:gd name="T6" fmla="*/ 0 w 21600"/>
              <a:gd name="T7" fmla="*/ 0 h 24140"/>
              <a:gd name="T8" fmla="*/ 21600 w 21600"/>
              <a:gd name="T9" fmla="*/ 24140 h 24140"/>
            </a:gdLst>
            <a:ahLst/>
            <a:cxnLst>
              <a:cxn ang="0">
                <a:pos x="T0" y="T1"/>
              </a:cxn>
              <a:cxn ang="0">
                <a:pos x="T2" y="T3"/>
              </a:cxn>
              <a:cxn ang="0">
                <a:pos x="T4" y="T5"/>
              </a:cxn>
            </a:cxnLst>
            <a:rect l="T6" t="T7" r="T8" b="T9"/>
            <a:pathLst>
              <a:path w="21600" h="24140" fill="none" extrusionOk="0">
                <a:moveTo>
                  <a:pt x="8823" y="24139"/>
                </a:moveTo>
                <a:cubicBezTo>
                  <a:pt x="3276" y="20070"/>
                  <a:pt x="0" y="13603"/>
                  <a:pt x="0" y="6724"/>
                </a:cubicBezTo>
                <a:cubicBezTo>
                  <a:pt x="-1" y="4440"/>
                  <a:pt x="362" y="2170"/>
                  <a:pt x="1073" y="0"/>
                </a:cubicBezTo>
              </a:path>
              <a:path w="21600" h="24140" stroke="0" extrusionOk="0">
                <a:moveTo>
                  <a:pt x="8823" y="24139"/>
                </a:moveTo>
                <a:cubicBezTo>
                  <a:pt x="3276" y="20070"/>
                  <a:pt x="0" y="13603"/>
                  <a:pt x="0" y="6724"/>
                </a:cubicBezTo>
                <a:cubicBezTo>
                  <a:pt x="-1" y="4440"/>
                  <a:pt x="362" y="2170"/>
                  <a:pt x="1073" y="0"/>
                </a:cubicBezTo>
                <a:lnTo>
                  <a:pt x="21600" y="6724"/>
                </a:lnTo>
                <a:close/>
              </a:path>
            </a:pathLst>
          </a:custGeom>
          <a:gradFill rotWithShape="0">
            <a:gsLst>
              <a:gs pos="0">
                <a:srgbClr val="DDAC5E"/>
              </a:gs>
              <a:gs pos="100000">
                <a:srgbClr val="F6BF69"/>
              </a:gs>
            </a:gsLst>
            <a:lin ang="5400000" scaled="1"/>
          </a:gradFill>
          <a:ln w="12600">
            <a:solidFill>
              <a:srgbClr val="000000"/>
            </a:solidFill>
            <a:round/>
            <a:headEnd/>
            <a:tailEnd/>
          </a:ln>
          <a:effectLst>
            <a:outerShdw blurRad="63500" dist="89605" dir="2700000" algn="ctr" rotWithShape="0">
              <a:srgbClr val="808080"/>
            </a:outerShdw>
          </a:effectLst>
        </p:spPr>
        <p:txBody>
          <a:bodyPr wrap="none" anchor="ctr"/>
          <a:lstStyle/>
          <a:p>
            <a:pPr>
              <a:defRPr/>
            </a:pPr>
            <a:endParaRPr lang="en-US">
              <a:cs typeface="Arial Unicode MS" charset="0"/>
            </a:endParaRPr>
          </a:p>
        </p:txBody>
      </p:sp>
      <p:sp>
        <p:nvSpPr>
          <p:cNvPr id="7173" name="Freeform 5"/>
          <p:cNvSpPr>
            <a:spLocks noChangeArrowheads="1"/>
          </p:cNvSpPr>
          <p:nvPr/>
        </p:nvSpPr>
        <p:spPr bwMode="auto">
          <a:xfrm>
            <a:off x="628650" y="1193800"/>
            <a:ext cx="3635375" cy="2073275"/>
          </a:xfrm>
          <a:custGeom>
            <a:avLst/>
            <a:gdLst>
              <a:gd name="T0" fmla="*/ 0 w 20526"/>
              <a:gd name="T1" fmla="*/ 1427680 h 21600"/>
              <a:gd name="T2" fmla="*/ 3631124 w 20526"/>
              <a:gd name="T3" fmla="*/ 0 h 21600"/>
              <a:gd name="T4" fmla="*/ 3635375 w 20526"/>
              <a:gd name="T5" fmla="*/ 2073275 h 21600"/>
              <a:gd name="T6" fmla="*/ 0 w 20526"/>
              <a:gd name="T7" fmla="*/ 0 h 21600"/>
              <a:gd name="T8" fmla="*/ 20526 w 20526"/>
              <a:gd name="T9" fmla="*/ 21600 h 21600"/>
            </a:gdLst>
            <a:ahLst/>
            <a:cxnLst>
              <a:cxn ang="0">
                <a:pos x="T0" y="T1"/>
              </a:cxn>
              <a:cxn ang="0">
                <a:pos x="T2" y="T3"/>
              </a:cxn>
              <a:cxn ang="0">
                <a:pos x="T4" y="T5"/>
              </a:cxn>
            </a:cxnLst>
            <a:rect l="T6" t="T7" r="T8" b="T9"/>
            <a:pathLst>
              <a:path w="20526" h="21600" fill="none" extrusionOk="0">
                <a:moveTo>
                  <a:pt x="-1" y="14873"/>
                </a:moveTo>
                <a:cubicBezTo>
                  <a:pt x="2904" y="6008"/>
                  <a:pt x="11173" y="10"/>
                  <a:pt x="20502" y="0"/>
                </a:cubicBezTo>
              </a:path>
              <a:path w="20526" h="21600" stroke="0" extrusionOk="0">
                <a:moveTo>
                  <a:pt x="-1" y="14873"/>
                </a:moveTo>
                <a:cubicBezTo>
                  <a:pt x="2904" y="6008"/>
                  <a:pt x="11173" y="10"/>
                  <a:pt x="20502" y="0"/>
                </a:cubicBezTo>
                <a:lnTo>
                  <a:pt x="20526" y="21600"/>
                </a:lnTo>
                <a:close/>
              </a:path>
            </a:pathLst>
          </a:custGeom>
          <a:gradFill rotWithShape="0">
            <a:gsLst>
              <a:gs pos="0">
                <a:srgbClr val="91E592"/>
              </a:gs>
              <a:gs pos="100000">
                <a:srgbClr val="A2FFA3"/>
              </a:gs>
            </a:gsLst>
            <a:lin ang="5400000" scaled="1"/>
          </a:gradFill>
          <a:ln w="12600">
            <a:solidFill>
              <a:srgbClr val="000000"/>
            </a:solidFill>
            <a:round/>
            <a:headEnd/>
            <a:tailEnd/>
          </a:ln>
          <a:effectLst>
            <a:outerShdw blurRad="63500" dist="89605" dir="2700000" algn="ctr" rotWithShape="0">
              <a:srgbClr val="808080"/>
            </a:outerShdw>
          </a:effectLst>
        </p:spPr>
        <p:txBody>
          <a:bodyPr wrap="none" anchor="ctr"/>
          <a:lstStyle/>
          <a:p>
            <a:pPr>
              <a:defRPr/>
            </a:pPr>
            <a:endParaRPr lang="en-US">
              <a:cs typeface="Arial Unicode MS" charset="0"/>
            </a:endParaRPr>
          </a:p>
        </p:txBody>
      </p:sp>
      <p:sp>
        <p:nvSpPr>
          <p:cNvPr id="7174" name="Freeform 6"/>
          <p:cNvSpPr>
            <a:spLocks noChangeArrowheads="1"/>
          </p:cNvSpPr>
          <p:nvPr/>
        </p:nvSpPr>
        <p:spPr bwMode="auto">
          <a:xfrm>
            <a:off x="4703763" y="1173163"/>
            <a:ext cx="3735387" cy="2193925"/>
          </a:xfrm>
          <a:custGeom>
            <a:avLst/>
            <a:gdLst>
              <a:gd name="T0" fmla="*/ 0 w 20549"/>
              <a:gd name="T1" fmla="*/ 0 h 21600"/>
              <a:gd name="T2" fmla="*/ 3735387 w 20549"/>
              <a:gd name="T3" fmla="*/ 1510558 h 21600"/>
              <a:gd name="T4" fmla="*/ 4363 w 20549"/>
              <a:gd name="T5" fmla="*/ 2193925 h 21600"/>
              <a:gd name="T6" fmla="*/ 0 w 20549"/>
              <a:gd name="T7" fmla="*/ 0 h 21600"/>
              <a:gd name="T8" fmla="*/ 20549 w 20549"/>
              <a:gd name="T9" fmla="*/ 21600 h 21600"/>
            </a:gdLst>
            <a:ahLst/>
            <a:cxnLst>
              <a:cxn ang="0">
                <a:pos x="T0" y="T1"/>
              </a:cxn>
              <a:cxn ang="0">
                <a:pos x="T2" y="T3"/>
              </a:cxn>
              <a:cxn ang="0">
                <a:pos x="T4" y="T5"/>
              </a:cxn>
            </a:cxnLst>
            <a:rect l="T6" t="T7" r="T8" b="T9"/>
            <a:pathLst>
              <a:path w="20549" h="21600" fill="none" extrusionOk="0">
                <a:moveTo>
                  <a:pt x="0" y="0"/>
                </a:moveTo>
                <a:cubicBezTo>
                  <a:pt x="8" y="0"/>
                  <a:pt x="16" y="-1"/>
                  <a:pt x="24" y="0"/>
                </a:cubicBezTo>
                <a:cubicBezTo>
                  <a:pt x="9361" y="0"/>
                  <a:pt x="17641" y="5999"/>
                  <a:pt x="20549" y="14871"/>
                </a:cubicBezTo>
              </a:path>
              <a:path w="20549" h="21600" stroke="0" extrusionOk="0">
                <a:moveTo>
                  <a:pt x="0" y="0"/>
                </a:moveTo>
                <a:cubicBezTo>
                  <a:pt x="8" y="0"/>
                  <a:pt x="16" y="-1"/>
                  <a:pt x="24" y="0"/>
                </a:cubicBezTo>
                <a:cubicBezTo>
                  <a:pt x="9361" y="0"/>
                  <a:pt x="17641" y="5999"/>
                  <a:pt x="20549" y="14871"/>
                </a:cubicBezTo>
                <a:lnTo>
                  <a:pt x="24" y="21600"/>
                </a:lnTo>
                <a:close/>
              </a:path>
            </a:pathLst>
          </a:custGeom>
          <a:gradFill rotWithShape="0">
            <a:gsLst>
              <a:gs pos="0">
                <a:srgbClr val="E1E300"/>
              </a:gs>
              <a:gs pos="100000">
                <a:srgbClr val="FAFD00"/>
              </a:gs>
            </a:gsLst>
            <a:lin ang="5400000" scaled="1"/>
          </a:gradFill>
          <a:ln w="12600">
            <a:solidFill>
              <a:srgbClr val="000000"/>
            </a:solidFill>
            <a:round/>
            <a:headEnd/>
            <a:tailEnd/>
          </a:ln>
          <a:effectLst>
            <a:outerShdw blurRad="63500" dist="89605" dir="2700000" algn="ctr" rotWithShape="0">
              <a:srgbClr val="808080"/>
            </a:outerShdw>
          </a:effectLst>
        </p:spPr>
        <p:txBody>
          <a:bodyPr wrap="none" anchor="ctr"/>
          <a:lstStyle/>
          <a:p>
            <a:pPr>
              <a:defRPr/>
            </a:pPr>
            <a:endParaRPr lang="en-US">
              <a:cs typeface="Arial Unicode MS" charset="0"/>
            </a:endParaRPr>
          </a:p>
        </p:txBody>
      </p:sp>
      <p:sp>
        <p:nvSpPr>
          <p:cNvPr id="7175" name="AutoShape 7"/>
          <p:cNvSpPr>
            <a:spLocks noChangeArrowheads="1"/>
          </p:cNvSpPr>
          <p:nvPr/>
        </p:nvSpPr>
        <p:spPr bwMode="auto">
          <a:xfrm>
            <a:off x="2603500" y="2544763"/>
            <a:ext cx="3937000" cy="1946275"/>
          </a:xfrm>
          <a:prstGeom prst="star16">
            <a:avLst>
              <a:gd name="adj" fmla="val 38426"/>
            </a:avLst>
          </a:prstGeom>
          <a:gradFill rotWithShape="0">
            <a:gsLst>
              <a:gs pos="0">
                <a:srgbClr val="81A5FD"/>
              </a:gs>
              <a:gs pos="100000">
                <a:srgbClr val="618FFD"/>
              </a:gs>
            </a:gsLst>
            <a:lin ang="5400000" scaled="1"/>
          </a:gradFill>
          <a:ln w="12600">
            <a:solidFill>
              <a:srgbClr val="000000"/>
            </a:solidFill>
            <a:miter lim="800000"/>
            <a:headEnd/>
            <a:tailEnd/>
          </a:ln>
          <a:effectLst>
            <a:outerShdw blurRad="63500" dist="89605" dir="2700000" algn="ctr" rotWithShape="0">
              <a:srgbClr val="808080"/>
            </a:outerShdw>
          </a:effectLst>
        </p:spPr>
        <p:txBody>
          <a:bodyPr wrap="none" lIns="81360" tIns="39960" rIns="81360" bIns="3996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3600" b="1">
                <a:solidFill>
                  <a:srgbClr val="000000"/>
                </a:solidFill>
                <a:cs typeface="Arial Unicode MS" charset="0"/>
              </a:rPr>
              <a:t>Empresa</a:t>
            </a:r>
          </a:p>
        </p:txBody>
      </p:sp>
      <p:sp>
        <p:nvSpPr>
          <p:cNvPr id="7176" name="Rectangle 8"/>
          <p:cNvSpPr>
            <a:spLocks noChangeArrowheads="1"/>
          </p:cNvSpPr>
          <p:nvPr/>
        </p:nvSpPr>
        <p:spPr bwMode="auto">
          <a:xfrm>
            <a:off x="5211763" y="1712913"/>
            <a:ext cx="2386012"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360" tIns="39960" rIns="81360" bIns="39960">
            <a:spAutoFit/>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500" b="1">
                <a:solidFill>
                  <a:srgbClr val="000000"/>
                </a:solidFill>
                <a:cs typeface="Arial Unicode MS" charset="0"/>
              </a:rPr>
              <a:t>Mercados</a:t>
            </a:r>
          </a:p>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500" b="1">
                <a:solidFill>
                  <a:srgbClr val="000000"/>
                </a:solidFill>
                <a:cs typeface="Arial Unicode MS" charset="0"/>
              </a:rPr>
              <a:t>Consumidores</a:t>
            </a:r>
          </a:p>
        </p:txBody>
      </p:sp>
      <p:sp>
        <p:nvSpPr>
          <p:cNvPr id="7177" name="Rectangle 9"/>
          <p:cNvSpPr>
            <a:spLocks noChangeArrowheads="1"/>
          </p:cNvSpPr>
          <p:nvPr/>
        </p:nvSpPr>
        <p:spPr bwMode="auto">
          <a:xfrm>
            <a:off x="1701800" y="1712913"/>
            <a:ext cx="231775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360" tIns="39960" rIns="81360" bIns="39960">
            <a:spAutoFit/>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500" b="1">
                <a:solidFill>
                  <a:srgbClr val="000000"/>
                </a:solidFill>
                <a:cs typeface="Arial Unicode MS" charset="0"/>
              </a:rPr>
              <a:t>Mercados</a:t>
            </a:r>
          </a:p>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500" b="1">
                <a:solidFill>
                  <a:srgbClr val="000000"/>
                </a:solidFill>
                <a:cs typeface="Arial Unicode MS" charset="0"/>
              </a:rPr>
              <a:t>Internacionais</a:t>
            </a:r>
          </a:p>
        </p:txBody>
      </p:sp>
      <p:sp>
        <p:nvSpPr>
          <p:cNvPr id="7178" name="Rectangle 10"/>
          <p:cNvSpPr>
            <a:spLocks noChangeArrowheads="1"/>
          </p:cNvSpPr>
          <p:nvPr/>
        </p:nvSpPr>
        <p:spPr bwMode="auto">
          <a:xfrm>
            <a:off x="684213" y="3810000"/>
            <a:ext cx="2451100" cy="709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360" tIns="39960" rIns="81360" bIns="39960">
            <a:spAutoFit/>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300" b="1">
                <a:solidFill>
                  <a:srgbClr val="000000"/>
                </a:solidFill>
                <a:cs typeface="Arial Unicode MS" charset="0"/>
              </a:rPr>
              <a:t>Mercados</a:t>
            </a:r>
          </a:p>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300" b="1">
                <a:solidFill>
                  <a:srgbClr val="000000"/>
                </a:solidFill>
                <a:cs typeface="Arial Unicode MS" charset="0"/>
              </a:rPr>
              <a:t>Governamentais</a:t>
            </a:r>
          </a:p>
        </p:txBody>
      </p:sp>
      <p:sp>
        <p:nvSpPr>
          <p:cNvPr id="7179" name="Rectangle 11"/>
          <p:cNvSpPr>
            <a:spLocks noChangeArrowheads="1"/>
          </p:cNvSpPr>
          <p:nvPr/>
        </p:nvSpPr>
        <p:spPr bwMode="auto">
          <a:xfrm>
            <a:off x="6323013" y="3733800"/>
            <a:ext cx="2157412"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360" tIns="39960" rIns="81360" bIns="39960">
            <a:spAutoFit/>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500" b="1">
                <a:solidFill>
                  <a:srgbClr val="000000"/>
                </a:solidFill>
                <a:cs typeface="Arial Unicode MS" charset="0"/>
              </a:rPr>
              <a:t>Mercados</a:t>
            </a:r>
          </a:p>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500" b="1">
                <a:solidFill>
                  <a:srgbClr val="000000"/>
                </a:solidFill>
                <a:cs typeface="Arial Unicode MS" charset="0"/>
              </a:rPr>
              <a:t>Empresariais</a:t>
            </a:r>
          </a:p>
        </p:txBody>
      </p:sp>
      <p:sp>
        <p:nvSpPr>
          <p:cNvPr id="7180" name="Rectangle 12"/>
          <p:cNvSpPr>
            <a:spLocks noChangeArrowheads="1"/>
          </p:cNvSpPr>
          <p:nvPr/>
        </p:nvSpPr>
        <p:spPr bwMode="auto">
          <a:xfrm>
            <a:off x="3398838" y="4927600"/>
            <a:ext cx="2351087"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360" tIns="39960" rIns="81360" bIns="39960">
            <a:spAutoFit/>
          </a:bodyPr>
          <a:lstStyle/>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500" b="1">
                <a:solidFill>
                  <a:srgbClr val="000000"/>
                </a:solidFill>
                <a:cs typeface="Arial Unicode MS" charset="0"/>
              </a:rPr>
              <a:t>Mercados</a:t>
            </a:r>
          </a:p>
          <a:p>
            <a:pPr algn="ctr">
              <a:lnSpc>
                <a:spcPct val="90000"/>
              </a:lnSpc>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500" b="1">
                <a:solidFill>
                  <a:srgbClr val="000000"/>
                </a:solidFill>
                <a:cs typeface="Arial Unicode MS" charset="0"/>
              </a:rPr>
              <a:t>Revendedores</a:t>
            </a:r>
          </a:p>
        </p:txBody>
      </p:sp>
      <p:sp>
        <p:nvSpPr>
          <p:cNvPr id="7181" name="Rectangle 13"/>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a:solidFill>
                  <a:srgbClr val="CC0000"/>
                </a:solidFill>
                <a:latin typeface="Verdana" charset="0"/>
                <a:cs typeface="Arial Unicode MS" charset="0"/>
              </a:rPr>
              <a:t>TIPOS DE MERCADOS</a:t>
            </a:r>
          </a:p>
        </p:txBody>
      </p:sp>
    </p:spTree>
  </p:cSld>
  <p:clrMapOvr>
    <a:masterClrMapping/>
  </p:clrMapOvr>
  <p:transition xmlns:p14="http://schemas.microsoft.com/office/powerpoint/2010/main" spd="slow">
    <p:random/>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a:solidFill>
                  <a:srgbClr val="CC0000"/>
                </a:solidFill>
                <a:latin typeface="Verdana" charset="0"/>
                <a:cs typeface="Arial Unicode MS" charset="0"/>
              </a:rPr>
              <a:t>TIPOS DE PÚBLICOS</a:t>
            </a:r>
          </a:p>
        </p:txBody>
      </p:sp>
      <p:sp>
        <p:nvSpPr>
          <p:cNvPr id="8194" name="Text Box 2"/>
          <p:cNvSpPr txBox="1">
            <a:spLocks noChangeArrowheads="1"/>
          </p:cNvSpPr>
          <p:nvPr/>
        </p:nvSpPr>
        <p:spPr bwMode="auto">
          <a:xfrm>
            <a:off x="304800" y="1219200"/>
            <a:ext cx="8458200"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1360" tIns="39960" rIns="81360" bIns="39960"/>
          <a:lstStyle>
            <a:lvl1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1pPr>
            <a:lvl2pPr marL="857250" indent="-398463">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2pPr>
            <a:lvl3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3pPr>
            <a:lvl4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4pPr>
            <a:lvl5pPr>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569913" algn="l"/>
                <a:tab pos="1484313" algn="l"/>
                <a:tab pos="2398713" algn="l"/>
                <a:tab pos="3313113" algn="l"/>
                <a:tab pos="4227513" algn="l"/>
                <a:tab pos="5141913" algn="l"/>
                <a:tab pos="6056313" algn="l"/>
                <a:tab pos="6970713" algn="l"/>
                <a:tab pos="7885113" algn="l"/>
                <a:tab pos="8799513" algn="l"/>
                <a:tab pos="9713913" algn="l"/>
              </a:tabLst>
              <a:defRPr>
                <a:solidFill>
                  <a:srgbClr val="000000"/>
                </a:solidFill>
                <a:latin typeface="Arial" charset="0"/>
                <a:ea typeface="ＭＳ Ｐゴシック" charset="0"/>
                <a:cs typeface="Arial Unicode MS" charset="0"/>
              </a:defRPr>
            </a:lvl9pPr>
          </a:lstStyle>
          <a:p>
            <a:pPr>
              <a:lnSpc>
                <a:spcPct val="90000"/>
              </a:lnSpc>
              <a:spcBef>
                <a:spcPts val="600"/>
              </a:spcBef>
              <a:buClrTx/>
              <a:buFontTx/>
              <a:buNone/>
              <a:defRPr/>
            </a:pPr>
            <a:r>
              <a:rPr lang="pt-BR" sz="2400" smtClean="0">
                <a:latin typeface="Verdana" charset="0"/>
              </a:rPr>
              <a:t>O ambiente de marketing da empresa inclui também vários tipos de público. O público é qualquer grupo que tenha interesse real ou potencial ou que cause impacto na capacidade da empresa de atingir seus objetivos</a:t>
            </a:r>
          </a:p>
          <a:p>
            <a:pPr lvl="1">
              <a:lnSpc>
                <a:spcPct val="90000"/>
              </a:lnSpc>
              <a:spcBef>
                <a:spcPts val="175"/>
              </a:spcBef>
              <a:buClrTx/>
              <a:buFontTx/>
              <a:buNone/>
              <a:defRPr/>
            </a:pPr>
            <a:r>
              <a:rPr lang="pt-BR" sz="700" smtClean="0">
                <a:latin typeface="Verdana" charset="0"/>
              </a:rPr>
              <a:t>	</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Públicos financeiros</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Públicos de mídia</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Públicos governamentais</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Grupos de interesse</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Públicos locais</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Público geral</a:t>
            </a:r>
          </a:p>
          <a:p>
            <a:pPr lvl="1">
              <a:lnSpc>
                <a:spcPct val="90000"/>
              </a:lnSpc>
              <a:spcBef>
                <a:spcPts val="500"/>
              </a:spcBef>
              <a:buClr>
                <a:srgbClr val="333399"/>
              </a:buClr>
              <a:buFont typeface="Wingdings" charset="0"/>
              <a:buChar char=""/>
              <a:defRPr/>
            </a:pPr>
            <a:r>
              <a:rPr lang="pt-BR" sz="2000" smtClean="0">
                <a:solidFill>
                  <a:srgbClr val="333399"/>
                </a:solidFill>
                <a:latin typeface="Verdana" charset="0"/>
              </a:rPr>
              <a:t>Públicos internos</a:t>
            </a:r>
          </a:p>
          <a:p>
            <a:pPr>
              <a:lnSpc>
                <a:spcPct val="90000"/>
              </a:lnSpc>
              <a:spcBef>
                <a:spcPts val="500"/>
              </a:spcBef>
              <a:buClrTx/>
              <a:buFontTx/>
              <a:buNone/>
              <a:defRPr/>
            </a:pPr>
            <a:endParaRPr lang="pt-BR" sz="2000" smtClean="0">
              <a:solidFill>
                <a:srgbClr val="333399"/>
              </a:solidFill>
              <a:latin typeface="Verdana" charset="0"/>
            </a:endParaRPr>
          </a:p>
        </p:txBody>
      </p:sp>
    </p:spTree>
  </p:cSld>
  <p:clrMapOvr>
    <a:masterClrMapping/>
  </p:clrMapOvr>
  <p:transition xmlns:p14="http://schemas.microsoft.com/office/powerpoint/2010/main" spd="slow">
    <p:random/>
  </p:transitio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Line 1"/>
          <p:cNvSpPr>
            <a:spLocks noChangeShapeType="1"/>
          </p:cNvSpPr>
          <p:nvPr/>
        </p:nvSpPr>
        <p:spPr bwMode="auto">
          <a:xfrm flipH="1">
            <a:off x="1416050" y="1922463"/>
            <a:ext cx="1889125" cy="59531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18" name="Line 2"/>
          <p:cNvSpPr>
            <a:spLocks noChangeShapeType="1"/>
          </p:cNvSpPr>
          <p:nvPr/>
        </p:nvSpPr>
        <p:spPr bwMode="auto">
          <a:xfrm>
            <a:off x="5310188" y="1747838"/>
            <a:ext cx="2012950" cy="66992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19" name="Line 3"/>
          <p:cNvSpPr>
            <a:spLocks noChangeShapeType="1"/>
          </p:cNvSpPr>
          <p:nvPr/>
        </p:nvSpPr>
        <p:spPr bwMode="auto">
          <a:xfrm>
            <a:off x="7151688" y="3165475"/>
            <a:ext cx="1587" cy="79692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20" name="Line 4"/>
          <p:cNvSpPr>
            <a:spLocks noChangeShapeType="1"/>
          </p:cNvSpPr>
          <p:nvPr/>
        </p:nvSpPr>
        <p:spPr bwMode="auto">
          <a:xfrm>
            <a:off x="2405063" y="4198938"/>
            <a:ext cx="3775075" cy="158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21" name="Line 5"/>
          <p:cNvSpPr>
            <a:spLocks noChangeShapeType="1"/>
          </p:cNvSpPr>
          <p:nvPr/>
        </p:nvSpPr>
        <p:spPr bwMode="auto">
          <a:xfrm flipH="1">
            <a:off x="2382838" y="2809875"/>
            <a:ext cx="3746500" cy="13795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22" name="Line 6"/>
          <p:cNvSpPr>
            <a:spLocks noChangeShapeType="1"/>
          </p:cNvSpPr>
          <p:nvPr/>
        </p:nvSpPr>
        <p:spPr bwMode="auto">
          <a:xfrm flipV="1">
            <a:off x="4310063" y="2085975"/>
            <a:ext cx="1587" cy="286067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23" name="Line 7"/>
          <p:cNvSpPr>
            <a:spLocks noChangeShapeType="1"/>
          </p:cNvSpPr>
          <p:nvPr/>
        </p:nvSpPr>
        <p:spPr bwMode="auto">
          <a:xfrm>
            <a:off x="2436813" y="2762250"/>
            <a:ext cx="3711575" cy="158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24" name="Line 8"/>
          <p:cNvSpPr>
            <a:spLocks noChangeShapeType="1"/>
          </p:cNvSpPr>
          <p:nvPr/>
        </p:nvSpPr>
        <p:spPr bwMode="auto">
          <a:xfrm>
            <a:off x="2436813" y="2763838"/>
            <a:ext cx="3743325" cy="1430337"/>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25" name="Line 9"/>
          <p:cNvSpPr>
            <a:spLocks noChangeShapeType="1"/>
          </p:cNvSpPr>
          <p:nvPr/>
        </p:nvSpPr>
        <p:spPr bwMode="auto">
          <a:xfrm>
            <a:off x="1460500" y="3249613"/>
            <a:ext cx="1588" cy="7874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26" name="Line 10"/>
          <p:cNvSpPr>
            <a:spLocks noChangeShapeType="1"/>
          </p:cNvSpPr>
          <p:nvPr/>
        </p:nvSpPr>
        <p:spPr bwMode="auto">
          <a:xfrm flipH="1">
            <a:off x="2389188" y="2119313"/>
            <a:ext cx="1890712" cy="207962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27" name="Line 11"/>
          <p:cNvSpPr>
            <a:spLocks noChangeShapeType="1"/>
          </p:cNvSpPr>
          <p:nvPr/>
        </p:nvSpPr>
        <p:spPr bwMode="auto">
          <a:xfrm>
            <a:off x="4330700" y="2109788"/>
            <a:ext cx="1836738" cy="20891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28" name="Line 12"/>
          <p:cNvSpPr>
            <a:spLocks noChangeShapeType="1"/>
          </p:cNvSpPr>
          <p:nvPr/>
        </p:nvSpPr>
        <p:spPr bwMode="auto">
          <a:xfrm flipH="1" flipV="1">
            <a:off x="2427288" y="2787650"/>
            <a:ext cx="1863725" cy="20193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29" name="Line 13"/>
          <p:cNvSpPr>
            <a:spLocks noChangeShapeType="1"/>
          </p:cNvSpPr>
          <p:nvPr/>
        </p:nvSpPr>
        <p:spPr bwMode="auto">
          <a:xfrm flipV="1">
            <a:off x="4302125" y="2798763"/>
            <a:ext cx="1824038" cy="200977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30" name="Line 14"/>
          <p:cNvSpPr>
            <a:spLocks noChangeShapeType="1"/>
          </p:cNvSpPr>
          <p:nvPr/>
        </p:nvSpPr>
        <p:spPr bwMode="auto">
          <a:xfrm flipH="1" flipV="1">
            <a:off x="1270000" y="4489450"/>
            <a:ext cx="1889125" cy="8255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31" name="Line 15"/>
          <p:cNvSpPr>
            <a:spLocks noChangeShapeType="1"/>
          </p:cNvSpPr>
          <p:nvPr/>
        </p:nvSpPr>
        <p:spPr bwMode="auto">
          <a:xfrm flipV="1">
            <a:off x="5322888" y="4567238"/>
            <a:ext cx="1898650" cy="72707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defRPr/>
            </a:pPr>
            <a:endParaRPr lang="en-US">
              <a:cs typeface="Arial Unicode MS" charset="0"/>
            </a:endParaRPr>
          </a:p>
        </p:txBody>
      </p:sp>
      <p:sp>
        <p:nvSpPr>
          <p:cNvPr id="9232" name="Oval 16"/>
          <p:cNvSpPr>
            <a:spLocks noChangeArrowheads="1"/>
          </p:cNvSpPr>
          <p:nvPr/>
        </p:nvSpPr>
        <p:spPr bwMode="auto">
          <a:xfrm>
            <a:off x="2868613" y="860425"/>
            <a:ext cx="2995612" cy="1449388"/>
          </a:xfrm>
          <a:prstGeom prst="ellipse">
            <a:avLst/>
          </a:prstGeom>
          <a:gradFill rotWithShape="0">
            <a:gsLst>
              <a:gs pos="0">
                <a:srgbClr val="DAE2FF"/>
              </a:gs>
              <a:gs pos="100000">
                <a:srgbClr val="C1CEFF"/>
              </a:gs>
            </a:gsLst>
            <a:lin ang="5400000" scaled="1"/>
          </a:gradFill>
          <a:ln w="12600">
            <a:solidFill>
              <a:srgbClr val="A50021"/>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3200" b="1">
                <a:solidFill>
                  <a:srgbClr val="000000"/>
                </a:solidFill>
                <a:cs typeface="Arial Unicode MS" charset="0"/>
              </a:rPr>
              <a:t>Demográfico</a:t>
            </a:r>
          </a:p>
        </p:txBody>
      </p:sp>
      <p:sp>
        <p:nvSpPr>
          <p:cNvPr id="9233" name="Oval 17"/>
          <p:cNvSpPr>
            <a:spLocks noChangeArrowheads="1"/>
          </p:cNvSpPr>
          <p:nvPr/>
        </p:nvSpPr>
        <p:spPr bwMode="auto">
          <a:xfrm>
            <a:off x="2730500" y="4541838"/>
            <a:ext cx="2994025" cy="1450975"/>
          </a:xfrm>
          <a:prstGeom prst="ellipse">
            <a:avLst/>
          </a:prstGeom>
          <a:gradFill rotWithShape="0">
            <a:gsLst>
              <a:gs pos="0">
                <a:srgbClr val="D8A9FF"/>
              </a:gs>
              <a:gs pos="100000">
                <a:srgbClr val="D49FFF"/>
              </a:gs>
            </a:gsLst>
            <a:lin ang="5400000" scaled="1"/>
          </a:gradFill>
          <a:ln w="12600">
            <a:solidFill>
              <a:srgbClr val="A50021"/>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3200" b="1">
                <a:solidFill>
                  <a:srgbClr val="000000"/>
                </a:solidFill>
                <a:cs typeface="Arial Unicode MS" charset="0"/>
              </a:rPr>
              <a:t>Tecnológico</a:t>
            </a:r>
          </a:p>
        </p:txBody>
      </p:sp>
      <p:sp>
        <p:nvSpPr>
          <p:cNvPr id="9234" name="Oval 18"/>
          <p:cNvSpPr>
            <a:spLocks noChangeArrowheads="1"/>
          </p:cNvSpPr>
          <p:nvPr/>
        </p:nvSpPr>
        <p:spPr bwMode="auto">
          <a:xfrm>
            <a:off x="77788" y="2041525"/>
            <a:ext cx="2995612" cy="1449388"/>
          </a:xfrm>
          <a:prstGeom prst="ellipse">
            <a:avLst/>
          </a:prstGeom>
          <a:gradFill rotWithShape="0">
            <a:gsLst>
              <a:gs pos="0">
                <a:srgbClr val="C5F9F4"/>
              </a:gs>
              <a:gs pos="100000">
                <a:srgbClr val="8CF4EA"/>
              </a:gs>
            </a:gsLst>
            <a:lin ang="5400000" scaled="1"/>
          </a:gradFill>
          <a:ln w="12600">
            <a:solidFill>
              <a:srgbClr val="A50021"/>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3200" b="1">
                <a:solidFill>
                  <a:srgbClr val="000000"/>
                </a:solidFill>
                <a:cs typeface="Arial Unicode MS" charset="0"/>
              </a:rPr>
              <a:t>Cultural</a:t>
            </a:r>
          </a:p>
        </p:txBody>
      </p:sp>
      <p:sp>
        <p:nvSpPr>
          <p:cNvPr id="9235" name="Oval 19"/>
          <p:cNvSpPr>
            <a:spLocks noChangeArrowheads="1"/>
          </p:cNvSpPr>
          <p:nvPr/>
        </p:nvSpPr>
        <p:spPr bwMode="auto">
          <a:xfrm>
            <a:off x="5626100" y="2151063"/>
            <a:ext cx="2994025" cy="1479550"/>
          </a:xfrm>
          <a:prstGeom prst="ellipse">
            <a:avLst/>
          </a:prstGeom>
          <a:gradFill rotWithShape="0">
            <a:gsLst>
              <a:gs pos="0">
                <a:srgbClr val="F4A9D6"/>
              </a:gs>
              <a:gs pos="100000">
                <a:srgbClr val="F39FD1"/>
              </a:gs>
            </a:gsLst>
            <a:lin ang="5400000" scaled="1"/>
          </a:gradFill>
          <a:ln w="12600">
            <a:solidFill>
              <a:srgbClr val="A50021"/>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3200" b="1">
                <a:solidFill>
                  <a:srgbClr val="000000"/>
                </a:solidFill>
                <a:cs typeface="Arial Unicode MS" charset="0"/>
              </a:rPr>
              <a:t>    Econômico</a:t>
            </a:r>
          </a:p>
        </p:txBody>
      </p:sp>
      <p:sp>
        <p:nvSpPr>
          <p:cNvPr id="9236" name="Oval 20"/>
          <p:cNvSpPr>
            <a:spLocks noChangeArrowheads="1"/>
          </p:cNvSpPr>
          <p:nvPr/>
        </p:nvSpPr>
        <p:spPr bwMode="auto">
          <a:xfrm>
            <a:off x="12700" y="3684588"/>
            <a:ext cx="2995613" cy="1449387"/>
          </a:xfrm>
          <a:prstGeom prst="ellipse">
            <a:avLst/>
          </a:prstGeom>
          <a:gradFill rotWithShape="0">
            <a:gsLst>
              <a:gs pos="0">
                <a:srgbClr val="FADFB4"/>
              </a:gs>
              <a:gs pos="100000">
                <a:srgbClr val="F6BF69"/>
              </a:gs>
            </a:gsLst>
            <a:lin ang="5400000" scaled="1"/>
          </a:gradFill>
          <a:ln w="12600">
            <a:solidFill>
              <a:srgbClr val="A50021"/>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3200" b="1">
                <a:solidFill>
                  <a:srgbClr val="000000"/>
                </a:solidFill>
                <a:cs typeface="Arial Unicode MS" charset="0"/>
              </a:rPr>
              <a:t>Político</a:t>
            </a:r>
          </a:p>
        </p:txBody>
      </p:sp>
      <p:sp>
        <p:nvSpPr>
          <p:cNvPr id="9237" name="Oval 21"/>
          <p:cNvSpPr>
            <a:spLocks noChangeArrowheads="1"/>
          </p:cNvSpPr>
          <p:nvPr/>
        </p:nvSpPr>
        <p:spPr bwMode="auto">
          <a:xfrm>
            <a:off x="5559425" y="3824288"/>
            <a:ext cx="2995613" cy="1450975"/>
          </a:xfrm>
          <a:prstGeom prst="ellipse">
            <a:avLst/>
          </a:prstGeom>
          <a:gradFill rotWithShape="0">
            <a:gsLst>
              <a:gs pos="0">
                <a:srgbClr val="BEFFBE"/>
              </a:gs>
              <a:gs pos="100000">
                <a:srgbClr val="A2FFA3"/>
              </a:gs>
            </a:gsLst>
            <a:lin ang="5400000" scaled="1"/>
          </a:gradFill>
          <a:ln w="12600">
            <a:solidFill>
              <a:srgbClr val="A50021"/>
            </a:solidFill>
            <a:miter lim="800000"/>
            <a:headEnd/>
            <a:tailEnd/>
          </a:ln>
          <a:effectLst>
            <a:outerShdw blurRad="63500" dist="89605" dir="2700000" algn="ctr" rotWithShape="0">
              <a:srgbClr val="414141"/>
            </a:outerShdw>
          </a:effectLst>
        </p:spPr>
        <p:txBody>
          <a:bodyPr wrap="none" lIns="111240" tIns="55440" rIns="111240" bIns="554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3200" b="1">
                <a:solidFill>
                  <a:srgbClr val="000000"/>
                </a:solidFill>
                <a:cs typeface="Arial Unicode MS" charset="0"/>
              </a:rPr>
              <a:t>Natural</a:t>
            </a:r>
          </a:p>
        </p:txBody>
      </p:sp>
      <p:sp>
        <p:nvSpPr>
          <p:cNvPr id="9238" name="Oval 22"/>
          <p:cNvSpPr>
            <a:spLocks noChangeArrowheads="1"/>
          </p:cNvSpPr>
          <p:nvPr/>
        </p:nvSpPr>
        <p:spPr bwMode="auto">
          <a:xfrm>
            <a:off x="2286000" y="2219325"/>
            <a:ext cx="3948113" cy="2419350"/>
          </a:xfrm>
          <a:prstGeom prst="ellipse">
            <a:avLst/>
          </a:prstGeom>
          <a:gradFill rotWithShape="0">
            <a:gsLst>
              <a:gs pos="0">
                <a:srgbClr val="FEFFB8"/>
              </a:gs>
              <a:gs pos="100000">
                <a:srgbClr val="FEFF72"/>
              </a:gs>
            </a:gsLst>
            <a:lin ang="5400000" scaled="1"/>
          </a:gradFill>
          <a:ln w="12600">
            <a:solidFill>
              <a:srgbClr val="A50021"/>
            </a:solidFill>
            <a:miter lim="800000"/>
            <a:headEnd/>
            <a:tailEnd/>
          </a:ln>
          <a:effectLst>
            <a:outerShdw blurRad="63500" dist="89605" dir="2700000" algn="ctr" rotWithShape="0">
              <a:srgbClr val="414141"/>
            </a:outerShdw>
          </a:effectLst>
        </p:spPr>
        <p:txBody>
          <a:bodyPr wrap="none" lIns="139680" tIns="69840" rIns="139680" bIns="69840" anchor="ct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t-BR" sz="2100" b="1">
              <a:solidFill>
                <a:srgbClr val="000000"/>
              </a:solidFill>
              <a:cs typeface="Arial Unicode MS" charset="0"/>
            </a:endParaRP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t-BR" sz="2100" b="1">
              <a:solidFill>
                <a:srgbClr val="000000"/>
              </a:solidFill>
              <a:cs typeface="Arial Unicode MS" charset="0"/>
            </a:endParaRP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t-BR" sz="2100" b="1">
              <a:solidFill>
                <a:srgbClr val="000000"/>
              </a:solidFill>
              <a:cs typeface="Arial Unicode MS" charset="0"/>
            </a:endParaRP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100" b="1">
                <a:solidFill>
                  <a:srgbClr val="808080"/>
                </a:solidFill>
                <a:latin typeface="Verdana" charset="0"/>
                <a:cs typeface="Arial Unicode MS" charset="0"/>
              </a:rPr>
              <a:t>Forças sociais maiores</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100" b="1">
                <a:solidFill>
                  <a:srgbClr val="808080"/>
                </a:solidFill>
                <a:latin typeface="Verdana" charset="0"/>
                <a:cs typeface="Arial Unicode MS" charset="0"/>
              </a:rPr>
              <a:t> que afetam todo o</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100" b="1">
                <a:solidFill>
                  <a:srgbClr val="808080"/>
                </a:solidFill>
                <a:latin typeface="Verdana" charset="0"/>
                <a:cs typeface="Arial Unicode MS" charset="0"/>
              </a:rPr>
              <a:t>microambiente</a:t>
            </a: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t-BR" sz="2100" b="1">
              <a:solidFill>
                <a:srgbClr val="000000"/>
              </a:solidFill>
              <a:cs typeface="Arial Unicode MS" charset="0"/>
            </a:endParaRP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t-BR" sz="2100" b="1">
              <a:solidFill>
                <a:srgbClr val="000000"/>
              </a:solidFill>
              <a:cs typeface="Arial Unicode MS" charset="0"/>
            </a:endParaRPr>
          </a:p>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pt-BR" sz="2100" b="1">
              <a:solidFill>
                <a:srgbClr val="000000"/>
              </a:solidFill>
              <a:cs typeface="Arial Unicode MS" charset="0"/>
            </a:endParaRPr>
          </a:p>
        </p:txBody>
      </p:sp>
      <p:sp>
        <p:nvSpPr>
          <p:cNvPr id="9239" name="Rectangle 23"/>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a:solidFill>
                  <a:srgbClr val="CC0000"/>
                </a:solidFill>
                <a:latin typeface="Verdana" charset="0"/>
                <a:cs typeface="Arial Unicode MS" charset="0"/>
              </a:rPr>
              <a:t>O MACROAMBIENTE</a:t>
            </a:r>
          </a:p>
        </p:txBody>
      </p:sp>
    </p:spTree>
  </p:cSld>
  <p:clrMapOvr>
    <a:masterClrMapping/>
  </p:clrMapOvr>
  <p:transition xmlns:p14="http://schemas.microsoft.com/office/powerpoint/2010/main" spd="slow">
    <p:random/>
  </p:transition>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304800" y="1371600"/>
            <a:ext cx="8534400" cy="4746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1360" tIns="39960" rIns="81360" bIns="39960"/>
          <a:lstStyle>
            <a:lvl1pPr marL="569913" indent="-47625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1pPr>
            <a:lvl2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2pPr>
            <a:lvl3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3pPr>
            <a:lvl4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4pPr>
            <a:lvl5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9pPr>
          </a:lstStyle>
          <a:p>
            <a:pPr>
              <a:lnSpc>
                <a:spcPct val="90000"/>
              </a:lnSpc>
              <a:spcBef>
                <a:spcPts val="700"/>
              </a:spcBef>
              <a:buClr>
                <a:srgbClr val="333399"/>
              </a:buClr>
              <a:buFont typeface="Wingdings" charset="0"/>
              <a:buChar char=""/>
              <a:defRPr/>
            </a:pPr>
            <a:r>
              <a:rPr lang="pt-BR" sz="2800" b="1" i="1" dirty="0" smtClean="0">
                <a:solidFill>
                  <a:srgbClr val="333399"/>
                </a:solidFill>
              </a:rPr>
              <a:t>Demográfico:</a:t>
            </a:r>
            <a:r>
              <a:rPr lang="pt-BR" sz="2800" dirty="0" smtClean="0"/>
              <a:t> monitora a população em termos de idade, sexo, raça, ocupação, localização e outras estatísticas.</a:t>
            </a:r>
          </a:p>
          <a:p>
            <a:pPr>
              <a:lnSpc>
                <a:spcPct val="90000"/>
              </a:lnSpc>
              <a:spcBef>
                <a:spcPts val="700"/>
              </a:spcBef>
              <a:buFont typeface="Wingdings" charset="0"/>
              <a:buNone/>
              <a:defRPr/>
            </a:pPr>
            <a:endParaRPr lang="pt-BR" sz="2800" dirty="0" smtClean="0"/>
          </a:p>
          <a:p>
            <a:pPr>
              <a:lnSpc>
                <a:spcPct val="90000"/>
              </a:lnSpc>
              <a:spcBef>
                <a:spcPts val="700"/>
              </a:spcBef>
              <a:buClr>
                <a:srgbClr val="333399"/>
              </a:buClr>
              <a:buFont typeface="Wingdings" charset="0"/>
              <a:buChar char=""/>
              <a:defRPr/>
            </a:pPr>
            <a:r>
              <a:rPr lang="pt-BR" sz="2800" b="1" i="1" dirty="0" smtClean="0">
                <a:solidFill>
                  <a:srgbClr val="333399"/>
                </a:solidFill>
              </a:rPr>
              <a:t>Econômico:</a:t>
            </a:r>
            <a:r>
              <a:rPr lang="pt-BR" sz="2800" dirty="0" smtClean="0"/>
              <a:t> fatores que afetam o padrão de dispêndio e poder de compra dos consumidores.</a:t>
            </a:r>
          </a:p>
          <a:p>
            <a:pPr>
              <a:lnSpc>
                <a:spcPct val="90000"/>
              </a:lnSpc>
              <a:spcBef>
                <a:spcPts val="700"/>
              </a:spcBef>
              <a:buFont typeface="Wingdings" charset="0"/>
              <a:buNone/>
              <a:defRPr/>
            </a:pPr>
            <a:endParaRPr lang="pt-BR" sz="2800" dirty="0" smtClean="0"/>
          </a:p>
          <a:p>
            <a:pPr>
              <a:lnSpc>
                <a:spcPct val="90000"/>
              </a:lnSpc>
              <a:spcBef>
                <a:spcPts val="700"/>
              </a:spcBef>
              <a:buClr>
                <a:srgbClr val="333399"/>
              </a:buClr>
              <a:buFont typeface="Wingdings" charset="0"/>
              <a:buChar char=""/>
              <a:defRPr/>
            </a:pPr>
            <a:r>
              <a:rPr lang="pt-BR" sz="2800" b="1" i="1" dirty="0" smtClean="0">
                <a:solidFill>
                  <a:srgbClr val="333399"/>
                </a:solidFill>
              </a:rPr>
              <a:t>Natural:</a:t>
            </a:r>
            <a:r>
              <a:rPr lang="pt-BR" sz="2800" dirty="0" smtClean="0"/>
              <a:t> recursos naturais que os profissionais de marketing usam como insumos ou que são afetados pelas atividades de marketing.</a:t>
            </a:r>
          </a:p>
        </p:txBody>
      </p:sp>
      <p:sp>
        <p:nvSpPr>
          <p:cNvPr id="10242"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dirty="0">
                <a:solidFill>
                  <a:srgbClr val="CC0000"/>
                </a:solidFill>
                <a:latin typeface="Verdana" charset="0"/>
                <a:cs typeface="Arial Unicode MS" charset="0"/>
              </a:rPr>
              <a:t>O MACROAMBIENTE</a:t>
            </a:r>
          </a:p>
        </p:txBody>
      </p:sp>
    </p:spTree>
  </p:cSld>
  <p:clrMapOvr>
    <a:masterClrMapping/>
  </p:clrMapOvr>
  <p:transition xmlns:p14="http://schemas.microsoft.com/office/powerpoint/2010/main" spd="slow">
    <p:random/>
  </p:transition>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304800" y="1143000"/>
            <a:ext cx="88392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1360" tIns="39960" rIns="81360" bIns="39960"/>
          <a:lstStyle>
            <a:lvl1pPr marL="569913" indent="-47625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1pPr>
            <a:lvl2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2pPr>
            <a:lvl3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3pPr>
            <a:lvl4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4pPr>
            <a:lvl5pPr>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5pPr>
            <a:lvl6pPr marL="25146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6pPr>
            <a:lvl7pPr marL="29718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7pPr>
            <a:lvl8pPr marL="34290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8pPr>
            <a:lvl9pPr marL="3886200" indent="-228600" defTabSz="449263" fontAlgn="base">
              <a:spcBef>
                <a:spcPct val="0"/>
              </a:spcBef>
              <a:spcAft>
                <a:spcPct val="0"/>
              </a:spcAft>
              <a:buClr>
                <a:srgbClr val="000000"/>
              </a:buClr>
              <a:buSzPct val="100000"/>
              <a:buFont typeface="Times New Roman" charset="0"/>
              <a:tabLst>
                <a:tab pos="1139825" algn="l"/>
                <a:tab pos="2054225" algn="l"/>
                <a:tab pos="2968625" algn="l"/>
                <a:tab pos="3883025" algn="l"/>
                <a:tab pos="4797425" algn="l"/>
                <a:tab pos="5711825" algn="l"/>
                <a:tab pos="6626225" algn="l"/>
                <a:tab pos="7540625" algn="l"/>
                <a:tab pos="8455025" algn="l"/>
                <a:tab pos="9369425" algn="l"/>
                <a:tab pos="10283825" algn="l"/>
              </a:tabLst>
              <a:defRPr>
                <a:solidFill>
                  <a:srgbClr val="000000"/>
                </a:solidFill>
                <a:latin typeface="Arial" charset="0"/>
                <a:ea typeface="ＭＳ Ｐゴシック" charset="0"/>
                <a:cs typeface="Arial Unicode MS" charset="0"/>
              </a:defRPr>
            </a:lvl9pPr>
          </a:lstStyle>
          <a:p>
            <a:pPr>
              <a:lnSpc>
                <a:spcPct val="90000"/>
              </a:lnSpc>
              <a:spcBef>
                <a:spcPts val="700"/>
              </a:spcBef>
              <a:buClr>
                <a:srgbClr val="333399"/>
              </a:buClr>
              <a:buFont typeface="Wingdings" charset="0"/>
              <a:buChar char=""/>
              <a:defRPr/>
            </a:pPr>
            <a:r>
              <a:rPr lang="pt-BR" sz="2800" b="1" i="1" smtClean="0">
                <a:solidFill>
                  <a:srgbClr val="333399"/>
                </a:solidFill>
              </a:rPr>
              <a:t>Tecnológico:</a:t>
            </a:r>
            <a:r>
              <a:rPr lang="pt-BR" sz="2800" smtClean="0"/>
              <a:t> forças que criam novos produtos e oportunidades de marketing</a:t>
            </a:r>
          </a:p>
          <a:p>
            <a:pPr>
              <a:lnSpc>
                <a:spcPct val="90000"/>
              </a:lnSpc>
              <a:spcBef>
                <a:spcPts val="700"/>
              </a:spcBef>
              <a:buFont typeface="Wingdings" charset="0"/>
              <a:buNone/>
              <a:defRPr/>
            </a:pPr>
            <a:endParaRPr lang="pt-BR" sz="2800" smtClean="0"/>
          </a:p>
          <a:p>
            <a:pPr>
              <a:lnSpc>
                <a:spcPct val="90000"/>
              </a:lnSpc>
              <a:spcBef>
                <a:spcPts val="700"/>
              </a:spcBef>
              <a:buClr>
                <a:srgbClr val="333399"/>
              </a:buClr>
              <a:buFont typeface="Wingdings" charset="0"/>
              <a:buChar char=""/>
              <a:defRPr/>
            </a:pPr>
            <a:r>
              <a:rPr lang="pt-BR" sz="2800" b="1" i="1" smtClean="0">
                <a:solidFill>
                  <a:srgbClr val="333399"/>
                </a:solidFill>
              </a:rPr>
              <a:t>Político:</a:t>
            </a:r>
            <a:r>
              <a:rPr lang="pt-BR" sz="2800" smtClean="0"/>
              <a:t> leis, agências governamentais e grupos de pressão que influenciam e limitam várias organizações e indivíduos em uma dada sociedade.</a:t>
            </a:r>
          </a:p>
          <a:p>
            <a:pPr>
              <a:lnSpc>
                <a:spcPct val="90000"/>
              </a:lnSpc>
              <a:spcBef>
                <a:spcPts val="700"/>
              </a:spcBef>
              <a:buFont typeface="Wingdings" charset="0"/>
              <a:buNone/>
              <a:defRPr/>
            </a:pPr>
            <a:endParaRPr lang="pt-BR" sz="2800" smtClean="0"/>
          </a:p>
          <a:p>
            <a:pPr>
              <a:lnSpc>
                <a:spcPct val="90000"/>
              </a:lnSpc>
              <a:spcBef>
                <a:spcPts val="700"/>
              </a:spcBef>
              <a:buClr>
                <a:srgbClr val="333399"/>
              </a:buClr>
              <a:buFont typeface="Wingdings" charset="0"/>
              <a:buChar char=""/>
              <a:defRPr/>
            </a:pPr>
            <a:r>
              <a:rPr lang="pt-BR" sz="2800" b="1" i="1" smtClean="0">
                <a:solidFill>
                  <a:srgbClr val="333399"/>
                </a:solidFill>
              </a:rPr>
              <a:t>Cultural:</a:t>
            </a:r>
            <a:r>
              <a:rPr lang="pt-BR" sz="2800" smtClean="0"/>
              <a:t> instituições e outras formas que afetam os valores básicos, as percepções, as preferências e os comportamentos da sociedade.</a:t>
            </a:r>
          </a:p>
        </p:txBody>
      </p:sp>
      <p:sp>
        <p:nvSpPr>
          <p:cNvPr id="11266" name="Rectangle 2"/>
          <p:cNvSpPr>
            <a:spLocks noChangeArrowheads="1"/>
          </p:cNvSpPr>
          <p:nvPr/>
        </p:nvSpPr>
        <p:spPr bwMode="auto">
          <a:xfrm>
            <a:off x="152400" y="381000"/>
            <a:ext cx="87630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pt-BR" sz="2200" b="1">
                <a:solidFill>
                  <a:srgbClr val="CC0000"/>
                </a:solidFill>
                <a:latin typeface="Verdana" charset="0"/>
                <a:cs typeface="Arial Unicode MS" charset="0"/>
              </a:rPr>
              <a:t>O MACROAMBIENTE</a:t>
            </a:r>
          </a:p>
        </p:txBody>
      </p:sp>
    </p:spTree>
  </p:cSld>
  <p:clrMapOvr>
    <a:masterClrMapping/>
  </p:clrMapOvr>
  <p:transition xmlns:p14="http://schemas.microsoft.com/office/powerpoint/2010/main" spd="slow">
    <p:random/>
  </p:transition>
  <p:timing>
    <p:tnLst>
      <p:par>
        <p:cTn xmlns:p14="http://schemas.microsoft.com/office/powerpoint/2010/mai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842</TotalTime>
  <Words>2494</Words>
  <Application>Microsoft Macintosh PowerPoint</Application>
  <PresentationFormat>On-screen Show (4:3)</PresentationFormat>
  <Paragraphs>487</Paragraphs>
  <Slides>49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49</vt:i4>
      </vt:variant>
    </vt:vector>
  </HeadingPairs>
  <TitlesOfParts>
    <vt:vector size="57" baseType="lpstr">
      <vt:lpstr>Arial</vt:lpstr>
      <vt:lpstr>ＭＳ Ｐゴシック</vt:lpstr>
      <vt:lpstr>Times New Roman</vt:lpstr>
      <vt:lpstr>Verdana</vt:lpstr>
      <vt:lpstr>Tahoma</vt:lpstr>
      <vt:lpstr>Monotype Sorts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Marcelo M Souza</dc:creator>
  <cp:lastModifiedBy>Hercules Farnesi da Costa Cunha</cp:lastModifiedBy>
  <cp:revision>21</cp:revision>
  <cp:lastPrinted>1601-01-01T00:00:00Z</cp:lastPrinted>
  <dcterms:created xsi:type="dcterms:W3CDTF">2003-02-04T14:18:54Z</dcterms:created>
  <dcterms:modified xsi:type="dcterms:W3CDTF">2013-10-30T22:08:23Z</dcterms:modified>
</cp:coreProperties>
</file>