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2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344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fld id="{9A318501-AF9C-5141-BBA6-A74F5638841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453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4CF0768-56DE-2E45-AF70-EF531B6D5EF4}" type="slidenum">
              <a:rPr lang="pt-BR"/>
              <a:pPr>
                <a:defRPr/>
              </a:pPr>
              <a:t>1</a:t>
            </a:fld>
            <a:endParaRPr lang="pt-BR"/>
          </a:p>
        </p:txBody>
      </p:sp>
      <p:sp>
        <p:nvSpPr>
          <p:cNvPr id="3072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072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DD04C93-8BBB-454F-BF7A-B842F8268498}" type="slidenum">
              <a:rPr lang="pt-BR"/>
              <a:pPr>
                <a:defRPr/>
              </a:pPr>
              <a:t>10</a:t>
            </a:fld>
            <a:endParaRPr lang="pt-BR"/>
          </a:p>
        </p:txBody>
      </p:sp>
      <p:sp>
        <p:nvSpPr>
          <p:cNvPr id="3993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993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24841484-9806-7248-97AD-E2CD10FC1465}" type="slidenum">
              <a:rPr lang="pt-BR"/>
              <a:pPr>
                <a:defRPr/>
              </a:pPr>
              <a:t>11</a:t>
            </a:fld>
            <a:endParaRPr lang="pt-BR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B3BFA67E-8E80-234A-9EA7-E9694BB448CC}" type="slidenum">
              <a:rPr lang="pt-BR"/>
              <a:pPr>
                <a:defRPr/>
              </a:pPr>
              <a:t>12</a:t>
            </a:fld>
            <a:endParaRPr lang="pt-BR"/>
          </a:p>
        </p:txBody>
      </p:sp>
      <p:sp>
        <p:nvSpPr>
          <p:cNvPr id="4198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198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950A3AB-E2FD-AC4E-8088-0B2861F20230}" type="slidenum">
              <a:rPr lang="pt-BR"/>
              <a:pPr>
                <a:defRPr/>
              </a:pPr>
              <a:t>13</a:t>
            </a:fld>
            <a:endParaRPr lang="pt-BR"/>
          </a:p>
        </p:txBody>
      </p:sp>
      <p:sp>
        <p:nvSpPr>
          <p:cNvPr id="4300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CD51E1A2-BF1B-D54D-A4FD-3FB0BB2C7B59}" type="slidenum">
              <a:rPr lang="pt-BR"/>
              <a:pPr>
                <a:defRPr/>
              </a:pPr>
              <a:t>14</a:t>
            </a:fld>
            <a:endParaRPr lang="pt-BR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B3A9769-A2BF-E446-AE50-DE120696BAE2}" type="slidenum">
              <a:rPr lang="pt-BR"/>
              <a:pPr>
                <a:defRPr/>
              </a:pPr>
              <a:t>15</a:t>
            </a:fld>
            <a:endParaRPr lang="pt-BR"/>
          </a:p>
        </p:txBody>
      </p:sp>
      <p:sp>
        <p:nvSpPr>
          <p:cNvPr id="450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50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85073E5-D171-4548-9E05-F0391A64CB1A}" type="slidenum">
              <a:rPr lang="pt-BR"/>
              <a:pPr>
                <a:defRPr/>
              </a:pPr>
              <a:t>16</a:t>
            </a:fld>
            <a:endParaRPr lang="pt-BR"/>
          </a:p>
        </p:txBody>
      </p:sp>
      <p:sp>
        <p:nvSpPr>
          <p:cNvPr id="4608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608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4AFFC5E6-3DFF-D54C-9B4B-E9D2CB9ACC7F}" type="slidenum">
              <a:rPr lang="pt-BR"/>
              <a:pPr>
                <a:defRPr/>
              </a:pPr>
              <a:t>17</a:t>
            </a:fld>
            <a:endParaRPr lang="pt-BR"/>
          </a:p>
        </p:txBody>
      </p:sp>
      <p:sp>
        <p:nvSpPr>
          <p:cNvPr id="4710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710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15EE7218-81DC-064E-A5B3-649A95383AAC}" type="slidenum">
              <a:rPr lang="pt-BR"/>
              <a:pPr>
                <a:defRPr/>
              </a:pPr>
              <a:t>18</a:t>
            </a:fld>
            <a:endParaRPr lang="pt-BR"/>
          </a:p>
        </p:txBody>
      </p:sp>
      <p:sp>
        <p:nvSpPr>
          <p:cNvPr id="481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81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CD12F586-E113-284C-B4C5-5D6C3F210D5D}" type="slidenum">
              <a:rPr lang="pt-BR"/>
              <a:pPr>
                <a:defRPr/>
              </a:pPr>
              <a:t>19</a:t>
            </a:fld>
            <a:endParaRPr lang="pt-BR"/>
          </a:p>
        </p:txBody>
      </p:sp>
      <p:sp>
        <p:nvSpPr>
          <p:cNvPr id="4915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915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EA211E25-6314-2C4E-A284-EBA19B57515E}" type="slidenum">
              <a:rPr lang="pt-BR"/>
              <a:pPr>
                <a:defRPr/>
              </a:pPr>
              <a:t>2</a:t>
            </a:fld>
            <a:endParaRPr lang="pt-BR"/>
          </a:p>
        </p:txBody>
      </p:sp>
      <p:sp>
        <p:nvSpPr>
          <p:cNvPr id="3174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174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ACAB0E06-E631-804D-A555-CCB413C77007}" type="slidenum">
              <a:rPr lang="pt-BR"/>
              <a:pPr>
                <a:defRPr/>
              </a:pPr>
              <a:t>20</a:t>
            </a:fld>
            <a:endParaRPr lang="pt-BR"/>
          </a:p>
        </p:txBody>
      </p:sp>
      <p:sp>
        <p:nvSpPr>
          <p:cNvPr id="501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01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A47A9E01-8BC0-454E-B5C2-17F917CE9910}" type="slidenum">
              <a:rPr lang="pt-BR"/>
              <a:pPr>
                <a:defRPr/>
              </a:pPr>
              <a:t>21</a:t>
            </a:fld>
            <a:endParaRPr lang="pt-BR"/>
          </a:p>
        </p:txBody>
      </p:sp>
      <p:sp>
        <p:nvSpPr>
          <p:cNvPr id="5120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120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2D20CE6B-3DAD-B14C-ACC0-9552AD095866}" type="slidenum">
              <a:rPr lang="pt-BR"/>
              <a:pPr>
                <a:defRPr/>
              </a:pPr>
              <a:t>22</a:t>
            </a:fld>
            <a:endParaRPr lang="pt-BR"/>
          </a:p>
        </p:txBody>
      </p:sp>
      <p:sp>
        <p:nvSpPr>
          <p:cNvPr id="522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22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5BDC6059-C13A-B642-A5E9-4B11B0201434}" type="slidenum">
              <a:rPr lang="pt-BR"/>
              <a:pPr>
                <a:defRPr/>
              </a:pPr>
              <a:t>23</a:t>
            </a:fld>
            <a:endParaRPr lang="pt-BR"/>
          </a:p>
        </p:txBody>
      </p:sp>
      <p:sp>
        <p:nvSpPr>
          <p:cNvPr id="532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32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1565605-799B-D34A-BB4D-206D67D5D33C}" type="slidenum">
              <a:rPr lang="pt-BR"/>
              <a:pPr>
                <a:defRPr/>
              </a:pPr>
              <a:t>24</a:t>
            </a:fld>
            <a:endParaRPr lang="pt-BR"/>
          </a:p>
        </p:txBody>
      </p:sp>
      <p:sp>
        <p:nvSpPr>
          <p:cNvPr id="5427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427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4DBC5787-CDF7-9D40-BEF8-81CCA8612DB8}" type="slidenum">
              <a:rPr lang="pt-BR"/>
              <a:pPr>
                <a:defRPr/>
              </a:pPr>
              <a:t>25</a:t>
            </a:fld>
            <a:endParaRPr lang="pt-BR"/>
          </a:p>
        </p:txBody>
      </p:sp>
      <p:sp>
        <p:nvSpPr>
          <p:cNvPr id="5529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529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E6A55640-0D53-224A-A4E3-8E3D66EC7E42}" type="slidenum">
              <a:rPr lang="pt-BR"/>
              <a:pPr>
                <a:defRPr/>
              </a:pPr>
              <a:t>26</a:t>
            </a:fld>
            <a:endParaRPr lang="pt-BR"/>
          </a:p>
        </p:txBody>
      </p:sp>
      <p:sp>
        <p:nvSpPr>
          <p:cNvPr id="5632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632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55AE1EB9-679B-B549-A543-617DD60395C2}" type="slidenum">
              <a:rPr lang="pt-BR"/>
              <a:pPr>
                <a:defRPr/>
              </a:pPr>
              <a:t>3</a:t>
            </a:fld>
            <a:endParaRPr lang="pt-BR"/>
          </a:p>
        </p:txBody>
      </p:sp>
      <p:sp>
        <p:nvSpPr>
          <p:cNvPr id="3276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277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13F0DDCC-F5C1-C342-9CDE-A9852AE67245}" type="slidenum">
              <a:rPr lang="pt-BR"/>
              <a:pPr>
                <a:defRPr/>
              </a:pPr>
              <a:t>4</a:t>
            </a:fld>
            <a:endParaRPr lang="pt-BR"/>
          </a:p>
        </p:txBody>
      </p:sp>
      <p:sp>
        <p:nvSpPr>
          <p:cNvPr id="3379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146FD210-6E9B-1043-8ACA-2C0FF4B9454F}" type="slidenum">
              <a:rPr lang="pt-BR"/>
              <a:pPr>
                <a:defRPr/>
              </a:pPr>
              <a:t>5</a:t>
            </a:fld>
            <a:endParaRPr lang="pt-BR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511F0CC9-919F-D440-9D85-423B42A7079A}" type="slidenum">
              <a:rPr lang="pt-BR"/>
              <a:pPr>
                <a:defRPr/>
              </a:pPr>
              <a:t>6</a:t>
            </a:fld>
            <a:endParaRPr lang="pt-BR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510F537-0C6F-3B4A-9751-645E7FD08DAC}" type="slidenum">
              <a:rPr lang="pt-BR"/>
              <a:pPr>
                <a:defRPr/>
              </a:pPr>
              <a:t>7</a:t>
            </a:fld>
            <a:endParaRPr lang="pt-BR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C7562552-7782-0042-90C8-3D06B865B3D0}" type="slidenum">
              <a:rPr lang="pt-BR"/>
              <a:pPr>
                <a:defRPr/>
              </a:pPr>
              <a:t>8</a:t>
            </a:fld>
            <a:endParaRPr lang="pt-BR"/>
          </a:p>
        </p:txBody>
      </p:sp>
      <p:sp>
        <p:nvSpPr>
          <p:cNvPr id="3788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506A567F-FCD4-6343-89B2-81506550C652}" type="slidenum">
              <a:rPr lang="pt-BR"/>
              <a:pPr>
                <a:defRPr/>
              </a:pPr>
              <a:t>9</a:t>
            </a:fld>
            <a:endParaRPr lang="pt-BR"/>
          </a:p>
        </p:txBody>
      </p:sp>
      <p:sp>
        <p:nvSpPr>
          <p:cNvPr id="3891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891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6BDEF-7D2C-3C4F-B75F-ACFC102A9C0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879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5564-24A0-9B41-895C-55C204D18C8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0260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5813" cy="6904038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6904038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826B1-EFF8-0142-82FB-06CA99E128E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464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8013" cy="1382713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8013" cy="5291138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C17E6-0321-E94C-9E29-0DE34009461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4816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4AA52-099B-4A4C-9456-F0051630A4C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966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F30BB-ABA9-0F48-B4AA-BA943887FE0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1203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1547D-8668-894E-ADB2-41E0BD86395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4742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80024-6EEA-054E-8EFD-FD59FDD811C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14569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7C0E2-BF19-A541-B3E7-EB0B38664D3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0331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A6F63-F08B-7F40-B985-0FF1E6DEF2E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1524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BA142-2503-544F-8D07-FF13FC2655C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61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0C6DB-9C23-2B41-B45C-8E78C0D8BD7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5384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8AC37-DDC1-D74F-89CD-8A2565C7603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2337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272F-F6C7-EE41-9A7C-6C55B406C03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04122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943BE-CEB0-0D4E-A3F3-FE8A951F371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9686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98BE8-2A1A-4441-B28E-9CD7A5066C4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199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084C9-053B-CA4B-9A21-DB2BA384E9B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350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7013" cy="529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05000"/>
            <a:ext cx="4038600" cy="529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610F1-ECBE-1446-AE60-42711940286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869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BFF8D-0039-8A43-BA64-454CADD4863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214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49E9D-BCAD-9545-B527-F14D3F32248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5941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ACAB5-FAD0-1445-8F0F-199A1684730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136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E1F91-EA27-8347-AB84-7B6C7BF9342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43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98AB5-DE46-A24B-A0C9-934B4BCAB6E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223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8013" cy="138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8013" cy="529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fld id="{872FBD54-81D0-F14A-AD32-4F04CC8D836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  <a:cs typeface="Arial Unicode MS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  <a:cs typeface="Arial Unicode MS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  <a:cs typeface="Arial Unicode MS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  <a:cs typeface="Arial Unicode MS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  <a:cs typeface="Arial Unicode MS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  <a:cs typeface="Arial Unicode MS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  <a:cs typeface="Arial Unicode MS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993900"/>
            <a:ext cx="7770813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1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50" name="Freeform 2"/>
          <p:cNvSpPr>
            <a:spLocks noChangeArrowheads="1"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cs typeface="Arial Unicode MS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400" smtClean="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cs typeface="Arial Unicode MS" charset="0"/>
              </a:defRPr>
            </a:lvl1pPr>
          </a:lstStyle>
          <a:p>
            <a:pPr>
              <a:defRPr/>
            </a:pPr>
            <a:fld id="{CA1DB4BE-ACC2-C84F-81BC-BE8819BBAD8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400" smtClean="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cs typeface="Arial Unicode MS" charset="0"/>
              </a:defRPr>
            </a:lvl1pPr>
          </a:lstStyle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  <a:cs typeface="Arial Unicode MS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  <a:cs typeface="Arial Unicode MS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  <a:cs typeface="Arial Unicode MS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  <a:cs typeface="Arial Unicode MS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  <a:cs typeface="Arial Unicode MS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  <a:cs typeface="Arial Unicode MS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  <a:cs typeface="Arial Unicode MS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FFFFFF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608388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66688"/>
            <a:ext cx="8229600" cy="763587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  <a:r>
              <a:rPr lang="pt-BR" smtClean="0"/>
              <a:t>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038725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FFCC00"/>
              </a:solidFill>
            </a:endParaRPr>
          </a:p>
          <a:p>
            <a:pPr marL="341313" indent="-341313" eaLnBrk="1" hangingPunct="1">
              <a:spcBef>
                <a:spcPts val="6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FFCC00"/>
              </a:solidFill>
            </a:endParaRPr>
          </a:p>
          <a:p>
            <a:pPr lvl="2" eaLnBrk="1" hangingPunct="1">
              <a:spcBef>
                <a:spcPts val="45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Apresentaremos apenas alguns dos principais pontos abordados quando se produz um planejamento de marketing.</a:t>
            </a:r>
            <a:r>
              <a:rPr lang="pt-BR" sz="1800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FFCC00"/>
              </a:solidFill>
            </a:endParaRPr>
          </a:p>
          <a:p>
            <a:pPr lvl="2" eaLnBrk="1" hangingPunct="1">
              <a:buClr>
                <a:srgbClr val="FFCC00"/>
              </a:buClr>
              <a:buSzPct val="120000"/>
              <a:buFont typeface="Tahoma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Por não ser o planejamento de marketing uma ação isolada, ele é composto de um processo formado por várias etapas e que se utiliza de uma série de ferramentas.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176588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615950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5329237"/>
          </a:xfrm>
        </p:spPr>
        <p:txBody>
          <a:bodyPr/>
          <a:lstStyle/>
          <a:p>
            <a:pPr marL="609600" indent="-608013" eaLnBrk="1" hangingPunct="1">
              <a:lnSpc>
                <a:spcPct val="90000"/>
              </a:lnSpc>
              <a:spcBef>
                <a:spcPts val="500"/>
              </a:spcBef>
              <a:buClrTx/>
              <a:buSzPct val="120000"/>
              <a:buFontTx/>
              <a:buNone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6600"/>
                </a:solidFill>
              </a:rPr>
              <a:t>	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6600"/>
                </a:solidFill>
              </a:rPr>
              <a:t>	</a:t>
            </a:r>
            <a:r>
              <a:rPr lang="pt-BR" sz="2400" smtClean="0">
                <a:solidFill>
                  <a:srgbClr val="FF6600"/>
                </a:solidFill>
              </a:rPr>
              <a:t>Os mercados consumidores e o comportamento de compra do consumidor têm que ser entendidos antes que planos de marketing possam ser desenvolvidos.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400" smtClean="0">
                <a:solidFill>
                  <a:srgbClr val="FF6600"/>
                </a:solidFill>
              </a:rPr>
              <a:t>	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400" smtClean="0">
                <a:solidFill>
                  <a:srgbClr val="FF6600"/>
                </a:solidFill>
              </a:rPr>
              <a:t>	Embora muitas aquisições envolvam apenas um tomador de decisão, outras podem envolver vários participantes, que assumirão papéis de:</a:t>
            </a:r>
          </a:p>
          <a:p>
            <a:pPr marL="609600" indent="-608013" eaLnBrk="1" hangingPunct="1">
              <a:lnSpc>
                <a:spcPct val="9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400" smtClean="0">
              <a:solidFill>
                <a:srgbClr val="FF6600"/>
              </a:solidFill>
            </a:endParaRPr>
          </a:p>
          <a:p>
            <a:pPr marL="1371600" lvl="2" indent="-457200" eaLnBrk="1" hangingPunct="1">
              <a:lnSpc>
                <a:spcPct val="90000"/>
              </a:lnSpc>
              <a:buClr>
                <a:srgbClr val="FFCC00"/>
              </a:buClr>
              <a:buSzPct val="120000"/>
              <a:buFont typeface="Tahoma" charset="0"/>
              <a:buChar char="•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mtClean="0">
                <a:solidFill>
                  <a:srgbClr val="FFCC00"/>
                </a:solidFill>
              </a:rPr>
              <a:t>Iniciadores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FFCC00"/>
              </a:buClr>
              <a:buSzPct val="120000"/>
              <a:buFont typeface="Tahoma" charset="0"/>
              <a:buChar char="•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mtClean="0">
                <a:solidFill>
                  <a:srgbClr val="FFCC00"/>
                </a:solidFill>
              </a:rPr>
              <a:t>Influenciadores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FFCC00"/>
              </a:buClr>
              <a:buSzPct val="120000"/>
              <a:buFont typeface="Tahoma" charset="0"/>
              <a:buChar char="•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mtClean="0">
                <a:solidFill>
                  <a:srgbClr val="FFCC00"/>
                </a:solidFill>
              </a:rPr>
              <a:t>Decisores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FFCC00"/>
              </a:buClr>
              <a:buSzPct val="120000"/>
              <a:buFont typeface="Tahoma" charset="0"/>
              <a:buChar char="•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mtClean="0">
                <a:solidFill>
                  <a:srgbClr val="FFCC00"/>
                </a:solidFill>
              </a:rPr>
              <a:t>Compradores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FFCC00"/>
              </a:buClr>
              <a:buSzPct val="120000"/>
              <a:buFont typeface="Tahoma" charset="0"/>
              <a:buChar char="•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mtClean="0">
                <a:solidFill>
                  <a:srgbClr val="FFCC00"/>
                </a:solidFill>
              </a:rPr>
              <a:t>Usuários</a:t>
            </a:r>
            <a:r>
              <a:rPr lang="pt-BR" smtClean="0">
                <a:solidFill>
                  <a:srgbClr val="FF9933"/>
                </a:solidFill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535363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647700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14338" name="Oval 2"/>
          <p:cNvSpPr>
            <a:spLocks noChangeArrowheads="1"/>
          </p:cNvSpPr>
          <p:nvPr/>
        </p:nvSpPr>
        <p:spPr bwMode="auto">
          <a:xfrm>
            <a:off x="3779838" y="787400"/>
            <a:ext cx="1657350" cy="1562100"/>
          </a:xfrm>
          <a:prstGeom prst="ellipse">
            <a:avLst/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4339" name="Oval 3"/>
          <p:cNvSpPr>
            <a:spLocks noChangeArrowheads="1"/>
          </p:cNvSpPr>
          <p:nvPr/>
        </p:nvSpPr>
        <p:spPr bwMode="auto">
          <a:xfrm>
            <a:off x="3779838" y="4603750"/>
            <a:ext cx="1657350" cy="1562100"/>
          </a:xfrm>
          <a:prstGeom prst="ellipse">
            <a:avLst/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6946900" y="2636838"/>
            <a:ext cx="1657350" cy="1562100"/>
          </a:xfrm>
          <a:prstGeom prst="ellipse">
            <a:avLst/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538163" y="2565400"/>
            <a:ext cx="1657350" cy="1562100"/>
          </a:xfrm>
          <a:prstGeom prst="ellipse">
            <a:avLst/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3779838" y="2636838"/>
            <a:ext cx="1657350" cy="1562100"/>
          </a:xfrm>
          <a:prstGeom prst="ellipse">
            <a:avLst/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24300" y="1052513"/>
            <a:ext cx="1366838" cy="863600"/>
          </a:xfrm>
        </p:spPr>
        <p:txBody>
          <a:bodyPr/>
          <a:lstStyle/>
          <a:p>
            <a:pPr indent="-341313" algn="ctr" eaLnBrk="1" hangingPunct="1">
              <a:lnSpc>
                <a:spcPct val="8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400" smtClean="0">
                <a:solidFill>
                  <a:srgbClr val="000000"/>
                </a:solidFill>
              </a:rPr>
              <a:t>Fatores</a:t>
            </a:r>
          </a:p>
          <a:p>
            <a:pPr indent="-341313" algn="ctr" eaLnBrk="1" hangingPunct="1">
              <a:lnSpc>
                <a:spcPct val="8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400" smtClean="0">
                <a:solidFill>
                  <a:srgbClr val="000000"/>
                </a:solidFill>
              </a:rPr>
              <a:t>Culturais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708400" y="3213100"/>
            <a:ext cx="1728788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42900" indent="-341313" algn="ctr">
              <a:lnSpc>
                <a:spcPct val="8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sz="24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Comprador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708400" y="4797425"/>
            <a:ext cx="1800225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42900" indent="-341313" algn="ctr">
              <a:lnSpc>
                <a:spcPct val="8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sz="24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Fatores</a:t>
            </a:r>
          </a:p>
          <a:p>
            <a:pPr marL="342900" indent="-341313" algn="ctr">
              <a:lnSpc>
                <a:spcPct val="8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sz="24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Psicológicos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7092950" y="2997200"/>
            <a:ext cx="1366838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42900" indent="-341313" algn="ctr">
              <a:lnSpc>
                <a:spcPct val="8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sz="24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Fatores</a:t>
            </a:r>
          </a:p>
          <a:p>
            <a:pPr marL="342900" indent="-341313" algn="ctr">
              <a:lnSpc>
                <a:spcPct val="8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sz="24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Pessoais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684213" y="2997200"/>
            <a:ext cx="1366837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42900" indent="-341313" algn="ctr">
              <a:lnSpc>
                <a:spcPct val="8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sz="24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Fatores</a:t>
            </a:r>
          </a:p>
          <a:p>
            <a:pPr marL="342900" indent="-341313" algn="ctr">
              <a:lnSpc>
                <a:spcPct val="8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sz="240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Sociais</a:t>
            </a:r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2195513" y="3357563"/>
            <a:ext cx="1584325" cy="1587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5435600" y="3357563"/>
            <a:ext cx="1512888" cy="1587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4572000" y="2349500"/>
            <a:ext cx="1588" cy="215900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572000" y="4221163"/>
            <a:ext cx="1588" cy="360362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4572000" y="2349500"/>
            <a:ext cx="1588" cy="287338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19463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544512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5327650"/>
          </a:xfrm>
        </p:spPr>
        <p:txBody>
          <a:bodyPr/>
          <a:lstStyle/>
          <a:p>
            <a:pPr marL="608013" indent="-608013" eaLnBrk="1" hangingPunct="1">
              <a:lnSpc>
                <a:spcPct val="8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endParaRPr lang="pt-BR" sz="2000" smtClean="0"/>
          </a:p>
          <a:p>
            <a:pPr marL="608013" indent="-608013" eaLnBrk="1" hangingPunct="1">
              <a:lnSpc>
                <a:spcPct val="8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endParaRPr lang="pt-BR" sz="2000" smtClean="0"/>
          </a:p>
          <a:p>
            <a:pPr marL="608013" indent="-608013" eaLnBrk="1" hangingPunct="1">
              <a:lnSpc>
                <a:spcPct val="8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endParaRPr lang="pt-BR" sz="2000" smtClean="0"/>
          </a:p>
          <a:p>
            <a:pPr marL="1371600" lvl="2" indent="-457200" eaLnBrk="1" hangingPunct="1">
              <a:lnSpc>
                <a:spcPct val="80000"/>
              </a:lnSpc>
              <a:buClr>
                <a:srgbClr val="FFCC00"/>
              </a:buClr>
              <a:buSzPct val="120000"/>
              <a:buFont typeface="Tahoma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pt-BR" smtClean="0">
                <a:solidFill>
                  <a:srgbClr val="FF6600"/>
                </a:solidFill>
              </a:rPr>
              <a:t>Cultura:</a:t>
            </a:r>
            <a:r>
              <a:rPr lang="pt-BR" smtClean="0"/>
              <a:t> 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endParaRPr lang="pt-BR" sz="2400" smtClean="0"/>
          </a:p>
          <a:p>
            <a:pPr marL="608013" indent="-608013" eaLnBrk="1" hangingPunct="1">
              <a:lnSpc>
                <a:spcPct val="8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pt-BR" sz="2000" smtClean="0"/>
              <a:t>	</a:t>
            </a:r>
            <a:r>
              <a:rPr lang="pt-BR" sz="2400" smtClean="0">
                <a:solidFill>
                  <a:srgbClr val="FFCC00"/>
                </a:solidFill>
              </a:rPr>
              <a:t>Determinante mais importante dos desejos e do comportamento de uma pessoa. 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6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endParaRPr lang="pt-BR" sz="2400" smtClean="0">
              <a:solidFill>
                <a:srgbClr val="FFCC00"/>
              </a:solidFill>
            </a:endParaRPr>
          </a:p>
          <a:p>
            <a:pPr marL="608013" indent="-608013" eaLnBrk="1" hangingPunct="1">
              <a:lnSpc>
                <a:spcPct val="8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endParaRPr lang="pt-BR" sz="2400" smtClean="0">
              <a:solidFill>
                <a:srgbClr val="FFCC00"/>
              </a:solidFill>
            </a:endParaRPr>
          </a:p>
          <a:p>
            <a:pPr marL="1371600" lvl="2" indent="-457200" eaLnBrk="1" hangingPunct="1">
              <a:lnSpc>
                <a:spcPct val="80000"/>
              </a:lnSpc>
              <a:buClr>
                <a:srgbClr val="FFCC00"/>
              </a:buClr>
              <a:buSzPct val="120000"/>
              <a:buFont typeface="Tahoma" charset="0"/>
              <a:buChar char="•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pt-BR" smtClean="0">
                <a:solidFill>
                  <a:srgbClr val="FF6600"/>
                </a:solidFill>
              </a:rPr>
              <a:t>Perfil Sócio­Econômico:</a:t>
            </a:r>
          </a:p>
          <a:p>
            <a:pPr marL="608013" indent="-608013" eaLnBrk="1" hangingPunct="1">
              <a:lnSpc>
                <a:spcPct val="8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endParaRPr lang="pt-BR" sz="2400" smtClean="0"/>
          </a:p>
          <a:p>
            <a:pPr marL="608013" indent="-608013" eaLnBrk="1" hangingPunct="1">
              <a:lnSpc>
                <a:spcPct val="8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  <a:defRPr/>
            </a:pPr>
            <a:r>
              <a:rPr lang="pt-BR" sz="2000" smtClean="0"/>
              <a:t>	</a:t>
            </a:r>
            <a:r>
              <a:rPr lang="pt-BR" sz="2400" smtClean="0">
                <a:solidFill>
                  <a:srgbClr val="FFCC00"/>
                </a:solidFill>
              </a:rPr>
              <a:t>São divisões relativamente homogêneas e duradouras de uma sociedade, ordenadas hierarquicamente e cujos membros compartilham valores, interesses e comportamentos.</a:t>
            </a:r>
            <a:r>
              <a:rPr lang="pt-BR" sz="2400" smtClean="0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19463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88913"/>
            <a:ext cx="8229600" cy="647700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5256212"/>
          </a:xfrm>
        </p:spPr>
        <p:txBody>
          <a:bodyPr/>
          <a:lstStyle/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Tx/>
              <a:buSzPct val="120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smtClean="0">
                <a:solidFill>
                  <a:srgbClr val="FF6600"/>
                </a:solidFill>
              </a:rPr>
              <a:t>	SEGMENTO A1 (representam menos que 1%)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Tx/>
              <a:buSzPct val="120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66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Os membros desta classe representam a elite social que vive de riquezas herdadas, composta de famílias bem conhecidas.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Tx/>
              <a:buSzPct val="120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Essas famílias doam grandes somas para obras de caridade participam de bailes de debutantes, possuem mais de uma casa e enviam seus filhos para as melhores escolas.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São mercado para jóias, antiguidades, casas e viagens de férias. Freqüentemente compram e se vestem de maneira conservadora e não estão interessadas em ostentação.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Embora pequena como grupo, esta classe serve como referência para outras, na medida em que suas decisões de consumo transparecem e são imitadas.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463925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576262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5424488"/>
          </a:xfrm>
        </p:spPr>
        <p:txBody>
          <a:bodyPr/>
          <a:lstStyle/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Tx/>
              <a:buSzPct val="120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6600"/>
                </a:solidFill>
              </a:rPr>
              <a:t>	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Tx/>
              <a:buSzPct val="120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6600"/>
                </a:solidFill>
              </a:rPr>
              <a:t>	SEGMENTO A2 (representam cerca de 2%)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Os membros desta classe são pessoas que recebem altas rendas ou riquezas decorrentes da excepcional habilidade profissional ou para negócios. Geralmente, são procedentes da classe B.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Costumam participar ativamente de eventos sociais e cívicos e procuram adquirir símbolos de status para eles e seus filhos, como residências luxuosas, iates, piscinas e automóveis.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Esta classe inclui os novos ricos, cujos padrões de consumo visíveis são planejados para impressionar as pessoas das classes inferiores.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A ambição das pessoas da classe A2 é serem aceitas na classe A1, um status que, mais provavelmente, será alcançado pelos filhos.</a:t>
            </a:r>
            <a:r>
              <a:rPr lang="pt-BR" sz="2000" smtClean="0">
                <a:solidFill>
                  <a:srgbClr val="FF6600"/>
                </a:solidFill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463925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647700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5581650"/>
          </a:xfrm>
        </p:spPr>
        <p:txBody>
          <a:bodyPr/>
          <a:lstStyle/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Tx/>
              <a:buSzPct val="120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6600"/>
                </a:solidFill>
              </a:rPr>
              <a:t>	SEGMENTO B1 (12%)</a:t>
            </a:r>
            <a:r>
              <a:rPr lang="pt-BR" sz="2000" smtClean="0"/>
              <a:t>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/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Os participantes desta classe não possuem status familiar nem riquezas incomuns. Estão principalmente preocupados com a carreira profissional.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São profissionais liberais, empresários independentes e gerentes de grandes empresas.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Acreditam na educação e desejam que seus filhos desenvolvam habilidades profissionais ou administrativas para não regredirem a um status inferior.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Os membros desta classe gostam de lidar com idéias e cultura superior.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Representam um mercado de qualidade para boas residências, vestuários, móveis e eletrodomésticos. Procuram conseguir uma casa agradável para receber amigos e clientes.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248025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647700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5581650"/>
          </a:xfrm>
        </p:spPr>
        <p:txBody>
          <a:bodyPr/>
          <a:lstStyle/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Tx/>
              <a:buSzPct val="120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6600"/>
                </a:solidFill>
              </a:rPr>
              <a:t>	SEGMENTO B2 (32%)</a:t>
            </a:r>
            <a:r>
              <a:rPr lang="pt-BR" sz="2000" smtClean="0"/>
              <a:t>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É formada por funcionários de escritórios e fábricas, recebem remunerações médias e moram na melhor parte da cidade.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Freqüentemente, compram produtos populares para acompanhar as tendências.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Vinte e cinco por cento possuem carros importados e a maioria está preocupado com moda, procurando adquirir produtos das melhores marcas.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Para essas pessoas, viver bem significa uma casa mais bonita junto a uma vizinhança localizada na melhor parte da cidade, que tenha boas escolas.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A classe média acredita que deve gastar mais dinheiro em experiências que valham a pena para seus filhos e destiná­los a uma educação superior.</a:t>
            </a:r>
            <a:r>
              <a:rPr lang="pt-BR" sz="2000" smtClean="0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19463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576262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5551487"/>
          </a:xfrm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120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/>
              <a:t>	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Tx/>
              <a:buSzPct val="120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/>
              <a:t>	</a:t>
            </a:r>
            <a:r>
              <a:rPr lang="pt-BR" sz="2000" smtClean="0">
                <a:solidFill>
                  <a:srgbClr val="FF6600"/>
                </a:solidFill>
              </a:rPr>
              <a:t>SEGMENTO C (38%) 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6600"/>
              </a:solidFill>
            </a:endParaRP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Esta classe é formada por trabalhadores de fábrica que recebem salários médios e levam um estilo de vida de operário, quaisquer que sejam suas rendas, formação escolar ou trabalho executado. 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Eles dependem bastante de parentes para apoio econômico e emocional, para bicos para orientação em compras e assistência em tempos difíceis. 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Tirar férias significa ficar na cidade e sair quer dizer visitar um lago ou ponto turístico durante algumas horas. 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Mantém padrões sexuais rígidos e estereotipados. </a:t>
            </a: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8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As preferências por carros incluem os de tamanho padrão e carros maiores, rejeitando modelos compactos.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19463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615950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5183187"/>
          </a:xfrm>
        </p:spPr>
        <p:txBody>
          <a:bodyPr/>
          <a:lstStyle/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Tx/>
              <a:buSzPct val="120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/>
              <a:t>	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Tx/>
              <a:buSzPct val="120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/>
              <a:t>	</a:t>
            </a:r>
            <a:r>
              <a:rPr lang="pt-BR" sz="2000" smtClean="0">
                <a:solidFill>
                  <a:srgbClr val="FF6600"/>
                </a:solidFill>
              </a:rPr>
              <a:t>SEGMENTO D (9%)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66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Os membros desta classe são operários não dependentes do sistema de previdência social, embora seus padrões de vida estejam acima da linha de pobreza absoluta.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Desempenham trabalhos não especializados e são muito mal remunerados, embora estejam esforçando­se para atingir uma classe social mais alta.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Freqüentemente, têm educação deficiente. </a:t>
            </a: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lnSpc>
                <a:spcPct val="90000"/>
              </a:lnSpc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Embora estejam próximos da linha de pobreza absoluta, conseguem ser auto­disciplinados e mantêm algum esforço em relação à higiene e aparência.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19463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576262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5254625"/>
          </a:xfrm>
        </p:spPr>
        <p:txBody>
          <a:bodyPr/>
          <a:lstStyle/>
          <a:p>
            <a:pPr indent="-341313" eaLnBrk="1" hangingPunct="1">
              <a:spcBef>
                <a:spcPts val="500"/>
              </a:spcBef>
              <a:buClrTx/>
              <a:buSzPct val="12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/>
          </a:p>
          <a:p>
            <a:pPr indent="-341313" eaLnBrk="1" hangingPunct="1">
              <a:spcBef>
                <a:spcPts val="500"/>
              </a:spcBef>
              <a:buClrTx/>
              <a:buSzPct val="12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/>
          </a:p>
          <a:p>
            <a:pPr indent="-341313" eaLnBrk="1" hangingPunct="1">
              <a:spcBef>
                <a:spcPts val="500"/>
              </a:spcBef>
              <a:buClrTx/>
              <a:buSzPct val="12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/>
              <a:t>	</a:t>
            </a:r>
            <a:r>
              <a:rPr lang="pt-BR" sz="2000" smtClean="0">
                <a:solidFill>
                  <a:srgbClr val="FF6600"/>
                </a:solidFill>
              </a:rPr>
              <a:t>SEGMENTO E (6%) </a:t>
            </a:r>
          </a:p>
          <a:p>
            <a:pPr indent="-341313" eaLnBrk="1" hangingPunct="1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6600"/>
              </a:solidFill>
            </a:endParaRPr>
          </a:p>
          <a:p>
            <a:pPr indent="-341313" eaLnBrk="1" hangingPunct="1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São dependentes do sistema de previdência social, estão abaixo da linha de pobreza e, geralmente, estão desempregados ou realizam "trabalhos menos qualificados". </a:t>
            </a:r>
          </a:p>
          <a:p>
            <a:pPr indent="-341313" eaLnBrk="1" hangingPunct="1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Alguns não estão interessados em encontrar um trabalho fixo e estão permanentemente dependendo do auxílio público e da caridade para receber alguma renda. </a:t>
            </a:r>
          </a:p>
          <a:p>
            <a:pPr indent="-341313" eaLnBrk="1" hangingPunct="1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  <a:p>
            <a:pPr indent="-341313" eaLnBrk="1" hangingPunct="1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Suas casas, roupas e pertences são rasgados e quebrados.</a:t>
            </a:r>
            <a:r>
              <a:rPr lang="pt-BR" sz="2000" smtClean="0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92488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647700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dirty="0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5184775"/>
          </a:xfrm>
        </p:spPr>
        <p:txBody>
          <a:bodyPr/>
          <a:lstStyle/>
          <a:p>
            <a:pPr marL="609600" indent="-608013" eaLnBrk="1" hangingPunct="1">
              <a:spcBef>
                <a:spcPts val="600"/>
              </a:spcBef>
              <a:buClrTx/>
              <a:buSzPct val="120000"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/>
            </a:pPr>
            <a:endParaRPr lang="pt-BR" sz="2400" dirty="0" smtClean="0">
              <a:solidFill>
                <a:srgbClr val="FFCC00"/>
              </a:solidFill>
            </a:endParaRPr>
          </a:p>
          <a:p>
            <a:pPr marL="609600" indent="-608013" eaLnBrk="1" hangingPunct="1">
              <a:spcBef>
                <a:spcPts val="600"/>
              </a:spcBef>
              <a:buClrTx/>
              <a:buSzPct val="120000"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/>
            </a:pPr>
            <a:endParaRPr lang="pt-BR" sz="2400" dirty="0" smtClean="0">
              <a:solidFill>
                <a:srgbClr val="FFCC00"/>
              </a:solidFill>
            </a:endParaRPr>
          </a:p>
          <a:p>
            <a:pPr marL="1371600" lvl="2" indent="-457200" eaLnBrk="1" hangingPunct="1">
              <a:buClr>
                <a:srgbClr val="FFCC00"/>
              </a:buClr>
              <a:buSzPct val="120000"/>
              <a:buFont typeface="Tahoma" charset="0"/>
              <a:buChar char="•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/>
            </a:pPr>
            <a:r>
              <a:rPr lang="pt-BR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Marketing tem suas origens no fato de que os seres humanos são criaturas que possuem necessidades e desejos.</a:t>
            </a:r>
          </a:p>
          <a:p>
            <a:pPr marL="609600" indent="-608013" eaLnBrk="1" hangingPunct="1">
              <a:spcBef>
                <a:spcPts val="600"/>
              </a:spcBef>
              <a:buClrTx/>
              <a:buSzPct val="120000"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/>
            </a:pPr>
            <a:endParaRPr lang="pt-BR" sz="2400" b="1" dirty="0" smtClean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371600" lvl="2" indent="-457200" eaLnBrk="1" hangingPunct="1">
              <a:buClr>
                <a:srgbClr val="FFCC00"/>
              </a:buClr>
              <a:buSzPct val="120000"/>
              <a:buFont typeface="Tahoma" charset="0"/>
              <a:buChar char="•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/>
            </a:pPr>
            <a:r>
              <a:rPr lang="pt-BR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Produtos podem satisfazer certa necessidade.</a:t>
            </a:r>
          </a:p>
          <a:p>
            <a:pPr marL="609600" indent="-608013" eaLnBrk="1" hangingPunct="1">
              <a:spcBef>
                <a:spcPts val="600"/>
              </a:spcBef>
              <a:buClrTx/>
              <a:buSzPct val="120000"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/>
            </a:pPr>
            <a:endParaRPr lang="pt-BR" sz="2400" b="1" dirty="0" smtClean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371600" lvl="2" indent="-457200" eaLnBrk="1" hangingPunct="1">
              <a:buClr>
                <a:srgbClr val="FFCC00"/>
              </a:buClr>
              <a:buSzPct val="120000"/>
              <a:buFont typeface="Tahoma" charset="0"/>
              <a:buChar char="•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/>
            </a:pPr>
            <a:r>
              <a:rPr lang="pt-BR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escolha do produto é guiada pelos conceitos de valor, custo e satisfação.</a:t>
            </a:r>
          </a:p>
          <a:p>
            <a:pPr marL="609600" indent="-608013" eaLnBrk="1" hangingPunct="1">
              <a:buClrTx/>
              <a:buSzPct val="120000"/>
              <a:buFontTx/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  <a:defRPr/>
            </a:pPr>
            <a:endParaRPr lang="pt-BR" dirty="0" smtClean="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576262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0" y="763588"/>
            <a:ext cx="9144000" cy="167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spcBef>
                <a:spcPts val="500"/>
              </a:spcBef>
              <a:buClrTx/>
              <a:buSzPct val="120000"/>
              <a:buFontTx/>
              <a:buNone/>
              <a:defRPr/>
            </a:pPr>
            <a:r>
              <a:rPr lang="pt-BR" sz="2000" b="1" smtClean="0">
                <a:solidFill>
                  <a:srgbClr val="FF99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	</a:t>
            </a:r>
            <a:r>
              <a:rPr lang="pt-BR" sz="2000" smtClean="0">
                <a:solidFill>
                  <a:srgbClr val="FF99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Questionário do perfil sócio-econômico. Sistema de pontuação baseado na posse de bens de consumo duráveis, instrução do chefe da família e outros fatores, como a presença de empregados.</a:t>
            </a:r>
          </a:p>
          <a:p>
            <a:pPr>
              <a:spcBef>
                <a:spcPts val="450"/>
              </a:spcBef>
              <a:buClrTx/>
              <a:buSzPct val="120000"/>
              <a:buFontTx/>
              <a:buNone/>
              <a:defRPr/>
            </a:pPr>
            <a:endParaRPr lang="pt-BR" b="1" smtClean="0">
              <a:solidFill>
                <a:srgbClr val="FF9933"/>
              </a:solidFill>
              <a:latin typeface="Tahoma" charset="0"/>
            </a:endParaRPr>
          </a:p>
          <a:p>
            <a:pPr>
              <a:spcBef>
                <a:spcPts val="450"/>
              </a:spcBef>
              <a:buClrTx/>
              <a:buSzPct val="120000"/>
              <a:buFontTx/>
              <a:buNone/>
              <a:defRPr/>
            </a:pPr>
            <a:endParaRPr lang="pt-BR" b="1" smtClean="0">
              <a:solidFill>
                <a:srgbClr val="FF9933"/>
              </a:solidFill>
              <a:latin typeface="Tahoma" charset="0"/>
            </a:endParaRPr>
          </a:p>
        </p:txBody>
      </p:sp>
      <p:graphicFrame>
        <p:nvGraphicFramePr>
          <p:cNvPr id="23555" name="Group 3"/>
          <p:cNvGraphicFramePr>
            <a:graphicFrameLocks noGrp="1"/>
          </p:cNvGraphicFramePr>
          <p:nvPr/>
        </p:nvGraphicFramePr>
        <p:xfrm>
          <a:off x="250825" y="2011363"/>
          <a:ext cx="8643938" cy="4503741"/>
        </p:xfrm>
        <a:graphic>
          <a:graphicData uri="http://schemas.openxmlformats.org/drawingml/2006/table">
            <a:tbl>
              <a:tblPr/>
              <a:tblGrid>
                <a:gridCol w="3097213"/>
                <a:gridCol w="2162175"/>
                <a:gridCol w="792162"/>
                <a:gridCol w="576263"/>
                <a:gridCol w="574675"/>
                <a:gridCol w="504825"/>
                <a:gridCol w="936625"/>
              </a:tblGrid>
              <a:tr h="401470">
                <a:tc row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Posse de bens</a:t>
                      </a:r>
                    </a:p>
                  </a:txBody>
                  <a:tcPr marL="90000" marR="90000" marT="6444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Pontos</a:t>
                      </a:r>
                    </a:p>
                  </a:txBody>
                  <a:tcPr marL="90000" marR="90000" marT="6444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Não tem</a:t>
                      </a:r>
                    </a:p>
                  </a:txBody>
                  <a:tcPr marL="90000" marR="90000" marT="6444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Tem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33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1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2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3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4 ou +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97">
                <a:tc gridSpan="2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Televisão em cores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0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2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3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4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5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97">
                <a:tc gridSpan="2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Rádio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0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1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2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3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4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97">
                <a:tc gridSpan="2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Banheiro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0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2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3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4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4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97">
                <a:tc gridSpan="2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Automóvel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0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2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4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5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5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97">
                <a:tc gridSpan="2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Empregada mensalista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0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2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4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4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4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97">
                <a:tc gridSpan="2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Aspirador de pó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0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1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1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1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1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97">
                <a:tc gridSpan="2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Máquina de lavar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0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1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1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1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1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97">
                <a:tc gridSpan="2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Video-cassete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0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2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2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2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2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97">
                <a:tc gridSpan="2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Geladeira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0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2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2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2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2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897">
                <a:tc gridSpan="2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Freezer (ou parte de geladeira duplex)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0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1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1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1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1</a:t>
                      </a:r>
                    </a:p>
                  </a:txBody>
                  <a:tcPr marL="90000" marR="90000" marT="46803" marB="468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824288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5888"/>
            <a:ext cx="8229600" cy="544512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graphicFrame>
        <p:nvGraphicFramePr>
          <p:cNvPr id="24578" name="Group 2"/>
          <p:cNvGraphicFramePr>
            <a:graphicFrameLocks noGrp="1"/>
          </p:cNvGraphicFramePr>
          <p:nvPr/>
        </p:nvGraphicFramePr>
        <p:xfrm>
          <a:off x="457200" y="1143000"/>
          <a:ext cx="8148638" cy="2100684"/>
        </p:xfrm>
        <a:graphic>
          <a:graphicData uri="http://schemas.openxmlformats.org/drawingml/2006/table">
            <a:tbl>
              <a:tblPr/>
              <a:tblGrid>
                <a:gridCol w="6564313"/>
                <a:gridCol w="1584325"/>
              </a:tblGrid>
              <a:tr h="4013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Grau de instrução do chefe da família</a:t>
                      </a:r>
                    </a:p>
                  </a:txBody>
                  <a:tcPr marL="90000" marR="90000" marT="46787" marB="4678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Pontos</a:t>
                      </a:r>
                    </a:p>
                  </a:txBody>
                  <a:tcPr marL="90000" marR="90000" marT="46787" marB="4678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8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Analfabeto / Primário incompleto</a:t>
                      </a:r>
                    </a:p>
                  </a:txBody>
                  <a:tcPr marL="90000" marR="90000" marT="46787" marB="4678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0</a:t>
                      </a:r>
                    </a:p>
                  </a:txBody>
                  <a:tcPr marL="90000" marR="90000" marT="46787" marB="4678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8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Primário completo / Ginasial incompleto</a:t>
                      </a:r>
                    </a:p>
                  </a:txBody>
                  <a:tcPr marL="90000" marR="90000" marT="46787" marB="4678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1</a:t>
                      </a:r>
                    </a:p>
                  </a:txBody>
                  <a:tcPr marL="90000" marR="90000" marT="46787" marB="4678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8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Ginasial completo / Colegial incompleto</a:t>
                      </a:r>
                    </a:p>
                  </a:txBody>
                  <a:tcPr marL="90000" marR="90000" marT="46787" marB="4678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2</a:t>
                      </a:r>
                    </a:p>
                  </a:txBody>
                  <a:tcPr marL="90000" marR="90000" marT="46787" marB="4678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8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Colegial completo / Superior incompleto</a:t>
                      </a:r>
                    </a:p>
                  </a:txBody>
                  <a:tcPr marL="90000" marR="90000" marT="46787" marB="4678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3</a:t>
                      </a:r>
                    </a:p>
                  </a:txBody>
                  <a:tcPr marL="90000" marR="90000" marT="46787" marB="4678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8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Superior completo</a:t>
                      </a:r>
                    </a:p>
                  </a:txBody>
                  <a:tcPr marL="90000" marR="90000" marT="46787" marB="4678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5</a:t>
                      </a:r>
                    </a:p>
                  </a:txBody>
                  <a:tcPr marL="90000" marR="90000" marT="46787" marB="4678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68313" y="620713"/>
            <a:ext cx="8229600" cy="503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FFFFFF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spcBef>
                <a:spcPts val="500"/>
              </a:spcBef>
              <a:buClrTx/>
              <a:buSzPct val="120000"/>
              <a:buFontTx/>
              <a:buNone/>
              <a:defRPr/>
            </a:pPr>
            <a:r>
              <a:rPr lang="pt-BR" sz="2000" smtClean="0">
                <a:solidFill>
                  <a:srgbClr val="FF99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Questionário para definir perfil sócio-econômico</a:t>
            </a:r>
          </a:p>
        </p:txBody>
      </p:sp>
      <p:graphicFrame>
        <p:nvGraphicFramePr>
          <p:cNvPr id="24592" name="Group 16"/>
          <p:cNvGraphicFramePr>
            <a:graphicFrameLocks noGrp="1"/>
          </p:cNvGraphicFramePr>
          <p:nvPr/>
        </p:nvGraphicFramePr>
        <p:xfrm>
          <a:off x="468313" y="3357563"/>
          <a:ext cx="4040187" cy="2781298"/>
        </p:xfrm>
        <a:graphic>
          <a:graphicData uri="http://schemas.openxmlformats.org/drawingml/2006/table">
            <a:tbl>
              <a:tblPr/>
              <a:tblGrid>
                <a:gridCol w="2020887"/>
                <a:gridCol w="2019300"/>
              </a:tblGrid>
              <a:tr h="40155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Segmento</a:t>
                      </a:r>
                    </a:p>
                  </a:txBody>
                  <a:tcPr marL="90000" marR="90000" marT="46812" marB="468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Pontos</a:t>
                      </a:r>
                    </a:p>
                  </a:txBody>
                  <a:tcPr marL="90000" marR="90000" marT="46812" marB="468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96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A1</a:t>
                      </a:r>
                    </a:p>
                  </a:txBody>
                  <a:tcPr marL="90000" marR="90000" marT="46812" marB="468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30 – 34 </a:t>
                      </a:r>
                    </a:p>
                  </a:txBody>
                  <a:tcPr marL="90000" marR="90000" marT="46812" marB="468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96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A2</a:t>
                      </a:r>
                    </a:p>
                  </a:txBody>
                  <a:tcPr marL="90000" marR="90000" marT="46812" marB="468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25 – 29</a:t>
                      </a:r>
                    </a:p>
                  </a:txBody>
                  <a:tcPr marL="90000" marR="90000" marT="46812" marB="468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96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B1</a:t>
                      </a:r>
                    </a:p>
                  </a:txBody>
                  <a:tcPr marL="90000" marR="90000" marT="46812" marB="468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21 – 24 </a:t>
                      </a:r>
                    </a:p>
                  </a:txBody>
                  <a:tcPr marL="90000" marR="90000" marT="46812" marB="468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96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B2</a:t>
                      </a:r>
                    </a:p>
                  </a:txBody>
                  <a:tcPr marL="90000" marR="90000" marT="46812" marB="468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17 – 20 </a:t>
                      </a:r>
                    </a:p>
                  </a:txBody>
                  <a:tcPr marL="90000" marR="90000" marT="46812" marB="468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96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C</a:t>
                      </a:r>
                    </a:p>
                  </a:txBody>
                  <a:tcPr marL="90000" marR="90000" marT="46812" marB="468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11 – 16 </a:t>
                      </a:r>
                    </a:p>
                  </a:txBody>
                  <a:tcPr marL="90000" marR="90000" marT="46812" marB="468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96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D</a:t>
                      </a:r>
                    </a:p>
                  </a:txBody>
                  <a:tcPr marL="90000" marR="90000" marT="46812" marB="468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6 – 10 </a:t>
                      </a:r>
                    </a:p>
                  </a:txBody>
                  <a:tcPr marL="90000" marR="90000" marT="46812" marB="468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96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E</a:t>
                      </a:r>
                    </a:p>
                  </a:txBody>
                  <a:tcPr marL="90000" marR="90000" marT="46812" marB="468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2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Arial Unicode MS" charset="0"/>
                        </a:rPr>
                        <a:t>0 – 5 </a:t>
                      </a:r>
                    </a:p>
                  </a:txBody>
                  <a:tcPr marL="90000" marR="90000" marT="46812" marB="4681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92488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503237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5040312"/>
          </a:xfrm>
        </p:spPr>
        <p:txBody>
          <a:bodyPr/>
          <a:lstStyle/>
          <a:p>
            <a:pPr lvl="2" eaLnBrk="1" hangingPunct="1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pt-BR" sz="2000" dirty="0" smtClean="0">
              <a:solidFill>
                <a:srgbClr val="FF6600"/>
              </a:solidFill>
            </a:endParaRPr>
          </a:p>
          <a:p>
            <a:pPr lvl="2" eaLnBrk="1" hangingPunct="1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 dirty="0" smtClean="0">
                <a:solidFill>
                  <a:srgbClr val="FF6600"/>
                </a:solidFill>
              </a:rPr>
              <a:t>GRUPOS DE REFERÊNCIA – grupos aos quais a pessoa pertence ou interage</a:t>
            </a:r>
          </a:p>
          <a:p>
            <a:pPr indent="-341313" eaLnBrk="1" hangingPunct="1">
              <a:spcBef>
                <a:spcPts val="500"/>
              </a:spcBef>
              <a:buClrTx/>
              <a:buSzPct val="120000"/>
              <a:buFontTx/>
              <a:buNone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pt-BR" sz="2000" dirty="0" smtClean="0">
              <a:solidFill>
                <a:srgbClr val="FF6600"/>
              </a:solidFill>
            </a:endParaRPr>
          </a:p>
          <a:p>
            <a:pPr lvl="2" eaLnBrk="1" hangingPunct="1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-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 dirty="0" smtClean="0">
                <a:solidFill>
                  <a:srgbClr val="FFCC00"/>
                </a:solidFill>
              </a:rPr>
              <a:t>Grupos primários: família, amigos, vizinhos e colegas de trabalho ou escola</a:t>
            </a:r>
          </a:p>
          <a:p>
            <a:pPr lvl="2" eaLnBrk="1" hangingPunct="1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pt-BR" sz="2000" dirty="0" smtClean="0">
              <a:solidFill>
                <a:srgbClr val="FFCC00"/>
              </a:solidFill>
            </a:endParaRPr>
          </a:p>
          <a:p>
            <a:pPr lvl="2" eaLnBrk="1" hangingPunct="1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-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 dirty="0" smtClean="0">
                <a:solidFill>
                  <a:srgbClr val="FFCC00"/>
                </a:solidFill>
              </a:rPr>
              <a:t>Grupos secundários: religiosos e profissionais</a:t>
            </a:r>
          </a:p>
          <a:p>
            <a:pPr lvl="2" eaLnBrk="1" hangingPunct="1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pt-BR" sz="2000" dirty="0" smtClean="0">
              <a:solidFill>
                <a:srgbClr val="FFCC00"/>
              </a:solidFill>
            </a:endParaRPr>
          </a:p>
          <a:p>
            <a:pPr lvl="2" eaLnBrk="1" hangingPunct="1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-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 dirty="0" smtClean="0">
                <a:solidFill>
                  <a:srgbClr val="FFCC00"/>
                </a:solidFill>
              </a:rPr>
              <a:t>Grupos de aspiração: aqueles aos quais a pessoa gostaria de pertencer</a:t>
            </a:r>
          </a:p>
          <a:p>
            <a:pPr lvl="2" eaLnBrk="1" hangingPunct="1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pt-BR" sz="2000" dirty="0" smtClean="0">
              <a:solidFill>
                <a:srgbClr val="FFCC00"/>
              </a:solidFill>
            </a:endParaRPr>
          </a:p>
          <a:p>
            <a:pPr lvl="2" eaLnBrk="1" hangingPunct="1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-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 dirty="0" smtClean="0">
                <a:solidFill>
                  <a:srgbClr val="FFCC00"/>
                </a:solidFill>
              </a:rPr>
              <a:t>Grupos de dissociação: aqueles cujos valores são rejeitados pela pessoa</a:t>
            </a:r>
            <a:endParaRPr lang="pt-BR" sz="2000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679825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576262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038725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smtClean="0">
              <a:solidFill>
                <a:srgbClr val="FF6600"/>
              </a:solidFill>
            </a:endParaRPr>
          </a:p>
          <a:p>
            <a:pPr marL="341313" indent="-341313" eaLnBrk="1" hangingPunct="1">
              <a:spcBef>
                <a:spcPts val="6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smtClean="0">
              <a:solidFill>
                <a:srgbClr val="FF6600"/>
              </a:solidFill>
            </a:endParaRPr>
          </a:p>
          <a:p>
            <a:pPr marL="341313" indent="-341313" eaLnBrk="1" hangingPunct="1">
              <a:spcBef>
                <a:spcPts val="6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smtClean="0">
              <a:solidFill>
                <a:srgbClr val="FF6600"/>
              </a:solidFill>
            </a:endParaRPr>
          </a:p>
          <a:p>
            <a:pPr lvl="2" eaLnBrk="1" hangingPunct="1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000" smtClean="0">
                <a:solidFill>
                  <a:srgbClr val="FF6600"/>
                </a:solidFill>
              </a:rPr>
              <a:t>PAPÉIS E POSIÇÕES SOCIAIS:</a:t>
            </a:r>
          </a:p>
          <a:p>
            <a:pPr lvl="2" eaLnBrk="1" hangingPunct="1">
              <a:spcBef>
                <a:spcPts val="500"/>
              </a:spcBef>
              <a:buClrTx/>
              <a:buSzPct val="12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000" smtClean="0">
                <a:solidFill>
                  <a:srgbClr val="FF6600"/>
                </a:solidFill>
              </a:rPr>
              <a:t>	cada papel significa uma posição social, status</a:t>
            </a:r>
          </a:p>
          <a:p>
            <a:pPr lvl="2" eaLnBrk="1" hangingPunct="1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000" smtClean="0">
              <a:solidFill>
                <a:srgbClr val="FF6600"/>
              </a:solidFill>
            </a:endParaRPr>
          </a:p>
          <a:p>
            <a:pPr lvl="2" eaLnBrk="1" hangingPunct="1">
              <a:spcBef>
                <a:spcPts val="500"/>
              </a:spcBef>
              <a:buClrTx/>
              <a:buSzPct val="12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000" smtClean="0">
              <a:solidFill>
                <a:srgbClr val="FF6600"/>
              </a:solidFill>
            </a:endParaRPr>
          </a:p>
          <a:p>
            <a:pPr lvl="2" eaLnBrk="1" hangingPunct="1">
              <a:spcBef>
                <a:spcPts val="500"/>
              </a:spcBef>
              <a:buClrTx/>
              <a:buSzPct val="12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000" smtClean="0">
                <a:solidFill>
                  <a:srgbClr val="FFCC00"/>
                </a:solidFill>
              </a:rPr>
              <a:t>- As pessoas escolhem produtos que comunicam seu papel e status na sociedade</a:t>
            </a:r>
          </a:p>
          <a:p>
            <a:pPr marL="341313" indent="-341313" eaLnBrk="1" hangingPunct="1">
              <a:spcBef>
                <a:spcPts val="500"/>
              </a:spcBef>
              <a:buClrTx/>
              <a:buSzPct val="12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000" smtClean="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576262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5364163" y="1844675"/>
            <a:ext cx="3600450" cy="4392613"/>
          </a:xfrm>
          <a:prstGeom prst="triangle">
            <a:avLst>
              <a:gd name="adj" fmla="val 50000"/>
            </a:avLst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18238" y="2349500"/>
            <a:ext cx="2170112" cy="371475"/>
          </a:xfrm>
        </p:spPr>
        <p:txBody>
          <a:bodyPr/>
          <a:lstStyle/>
          <a:p>
            <a:pPr indent="-341313" eaLnBrk="1" hangingPunct="1">
              <a:spcBef>
                <a:spcPts val="450"/>
              </a:spcBef>
              <a:buClrTx/>
              <a:buSzPct val="12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1800" b="1" smtClean="0">
                <a:solidFill>
                  <a:srgbClr val="FF6600"/>
                </a:solidFill>
                <a:effectLst/>
              </a:rPr>
              <a:t>Auto-realização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5724525" y="3141663"/>
            <a:ext cx="324008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42900" indent="-341313">
              <a:spcBef>
                <a:spcPts val="45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b="1">
                <a:solidFill>
                  <a:srgbClr val="FF6600"/>
                </a:solidFill>
                <a:latin typeface="Tahoma" charset="0"/>
                <a:cs typeface="Arial Unicode MS" charset="0"/>
              </a:rPr>
              <a:t>Necessidades de estima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5867400" y="3860800"/>
            <a:ext cx="280828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42900" indent="-341313">
              <a:spcBef>
                <a:spcPts val="45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b="1">
                <a:solidFill>
                  <a:srgbClr val="FF6600"/>
                </a:solidFill>
                <a:latin typeface="Tahoma" charset="0"/>
                <a:cs typeface="Arial Unicode MS" charset="0"/>
              </a:rPr>
              <a:t>Necessidades sociais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5508625" y="4652963"/>
            <a:ext cx="345598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42900" indent="-341313">
              <a:spcBef>
                <a:spcPts val="45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b="1">
                <a:solidFill>
                  <a:srgbClr val="FF6600"/>
                </a:solidFill>
                <a:latin typeface="Tahoma" charset="0"/>
                <a:cs typeface="Arial Unicode MS" charset="0"/>
              </a:rPr>
              <a:t>Necessidades de segurança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5651500" y="5516563"/>
            <a:ext cx="33845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42900" indent="-341313">
              <a:spcBef>
                <a:spcPts val="45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b="1">
                <a:solidFill>
                  <a:srgbClr val="FF6600"/>
                </a:solidFill>
                <a:latin typeface="Tahoma" charset="0"/>
                <a:cs typeface="Arial Unicode MS" charset="0"/>
              </a:rPr>
              <a:t>Necessidades fisiológicas</a:t>
            </a: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6732588" y="2852738"/>
            <a:ext cx="863600" cy="1587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6372225" y="3716338"/>
            <a:ext cx="1584325" cy="1587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083300" y="4437063"/>
            <a:ext cx="2160588" cy="1587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5724525" y="5300663"/>
            <a:ext cx="2879725" cy="1587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0" y="836613"/>
            <a:ext cx="5292725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41313" indent="-341313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/>
            </a:pPr>
            <a:endParaRPr lang="pt-BR" sz="2000" dirty="0">
              <a:solidFill>
                <a:srgbClr val="FFCC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cs typeface="Arial Unicode MS" charset="0"/>
            </a:endParaRPr>
          </a:p>
          <a:p>
            <a:pPr marL="341313" indent="-341313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/>
            </a:pPr>
            <a:r>
              <a:rPr lang="pt-BR" sz="2000" dirty="0">
                <a:solidFill>
                  <a:srgbClr val="FFCC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Abraham Maslow explica porque as pessoas são dirigidas por certas necessidades em ocasiões específicas.</a:t>
            </a:r>
          </a:p>
          <a:p>
            <a:pPr marL="341313" indent="-341313">
              <a:spcBef>
                <a:spcPts val="500"/>
              </a:spcBef>
              <a:buClrTx/>
              <a:buSzPct val="120000"/>
              <a:buFontTx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/>
            </a:pPr>
            <a:r>
              <a:rPr lang="pt-BR" sz="2000" dirty="0">
                <a:solidFill>
                  <a:srgbClr val="FFCC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	</a:t>
            </a:r>
          </a:p>
          <a:p>
            <a:pPr marL="341313" indent="-341313">
              <a:spcBef>
                <a:spcPts val="500"/>
              </a:spcBef>
              <a:buClrTx/>
              <a:buSzPct val="120000"/>
              <a:buFontTx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/>
            </a:pPr>
            <a:r>
              <a:rPr lang="pt-BR" sz="2000" dirty="0">
                <a:solidFill>
                  <a:srgbClr val="FFCC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	As necessidades humanas são organizadas em uma hierarquia, partindo das mais urgentes às menos urgentes.</a:t>
            </a:r>
          </a:p>
          <a:p>
            <a:pPr marL="341313" indent="-341313">
              <a:spcBef>
                <a:spcPts val="500"/>
              </a:spcBef>
              <a:buClrTx/>
              <a:buSzPct val="120000"/>
              <a:buFontTx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/>
            </a:pPr>
            <a:endParaRPr lang="pt-BR" sz="2000" dirty="0">
              <a:solidFill>
                <a:srgbClr val="FFCC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cs typeface="Arial Unicode MS" charset="0"/>
            </a:endParaRPr>
          </a:p>
          <a:p>
            <a:pPr marL="341313" indent="-341313">
              <a:spcBef>
                <a:spcPts val="500"/>
              </a:spcBef>
              <a:buClr>
                <a:srgbClr val="FFCC00"/>
              </a:buClr>
              <a:buSzPct val="120000"/>
              <a:buFont typeface="Tahoma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/>
            </a:pPr>
            <a:r>
              <a:rPr lang="pt-BR" sz="2000" dirty="0">
                <a:solidFill>
                  <a:srgbClr val="FFCC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Em primeiro lugar, uma pessoa tentará satisfazer suas necessidades mais importantes.</a:t>
            </a:r>
          </a:p>
          <a:p>
            <a:pPr marL="341313" indent="-341313">
              <a:spcBef>
                <a:spcPts val="500"/>
              </a:spcBef>
              <a:buClrTx/>
              <a:buSzPct val="120000"/>
              <a:buFontTx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/>
            </a:pPr>
            <a:r>
              <a:rPr lang="pt-BR" sz="2000" dirty="0">
                <a:solidFill>
                  <a:srgbClr val="FFCC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	</a:t>
            </a:r>
          </a:p>
          <a:p>
            <a:pPr marL="341313" indent="-341313">
              <a:spcBef>
                <a:spcPts val="500"/>
              </a:spcBef>
              <a:buClrTx/>
              <a:buSzPct val="120000"/>
              <a:buFontTx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/>
            </a:pPr>
            <a:r>
              <a:rPr lang="pt-BR" sz="2000" dirty="0">
                <a:solidFill>
                  <a:srgbClr val="FFCC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	Quando ela for bem-sucedida, cessará o motivador atual e ela tentará satisfazer a próxima necessidade.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544512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971550" y="874713"/>
            <a:ext cx="7345363" cy="609600"/>
          </a:xfrm>
          <a:prstGeom prst="flowChartAlternateProcess">
            <a:avLst/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COMPOSTO DE MARKETING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611188" y="2082800"/>
            <a:ext cx="1152525" cy="914400"/>
          </a:xfrm>
          <a:prstGeom prst="rect">
            <a:avLst/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Produto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843213" y="2082800"/>
            <a:ext cx="1152525" cy="914400"/>
          </a:xfrm>
          <a:prstGeom prst="rect">
            <a:avLst/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Preço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5076825" y="2082800"/>
            <a:ext cx="1152525" cy="914400"/>
          </a:xfrm>
          <a:prstGeom prst="rect">
            <a:avLst/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Praça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7235825" y="2082800"/>
            <a:ext cx="1439863" cy="914400"/>
          </a:xfrm>
          <a:prstGeom prst="rect">
            <a:avLst/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Promoção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179388" y="3357563"/>
            <a:ext cx="2016125" cy="2808287"/>
          </a:xfrm>
          <a:prstGeom prst="rect">
            <a:avLst/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Design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Característica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Marca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Embalagem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Tamanho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Serviços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Garantias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2411413" y="3357563"/>
            <a:ext cx="2087562" cy="2808287"/>
          </a:xfrm>
          <a:prstGeom prst="rect">
            <a:avLst/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Lista de preços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Descontos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Condições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Prazos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Créditos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4787900" y="3357563"/>
            <a:ext cx="1871663" cy="2808287"/>
          </a:xfrm>
          <a:prstGeom prst="rect">
            <a:avLst/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Canais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Cobertura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Localização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Estoques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Transporte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Distribuição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6946900" y="3357563"/>
            <a:ext cx="2089150" cy="2808287"/>
          </a:xfrm>
          <a:prstGeom prst="rect">
            <a:avLst/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Promoções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Propaganda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Força de venda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MKT Direto</a:t>
            </a: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1116013" y="1916113"/>
            <a:ext cx="6840537" cy="1587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1116013" y="1916113"/>
            <a:ext cx="1587" cy="144462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3419475" y="1916113"/>
            <a:ext cx="1588" cy="144462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651500" y="1916113"/>
            <a:ext cx="1588" cy="144462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7956550" y="1916113"/>
            <a:ext cx="1588" cy="144462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4643438" y="1484313"/>
            <a:ext cx="1587" cy="431800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1116013" y="2997200"/>
            <a:ext cx="1587" cy="360363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3419475" y="2997200"/>
            <a:ext cx="1588" cy="360363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5651500" y="2997200"/>
            <a:ext cx="1588" cy="360363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7956550" y="2997200"/>
            <a:ext cx="1588" cy="360363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576262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323850" y="909638"/>
            <a:ext cx="2735263" cy="1582737"/>
          </a:xfrm>
          <a:prstGeom prst="bevel">
            <a:avLst>
              <a:gd name="adj" fmla="val 12500"/>
            </a:avLst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Análise das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Oportunidades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de Marketing</a:t>
            </a:r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3276600" y="908050"/>
            <a:ext cx="2735263" cy="1584325"/>
          </a:xfrm>
          <a:prstGeom prst="bevel">
            <a:avLst>
              <a:gd name="adj" fmla="val 12500"/>
            </a:avLst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Pesquisa e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seleção de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Mercados-Alvo</a:t>
            </a: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6227763" y="908050"/>
            <a:ext cx="2735262" cy="1584325"/>
          </a:xfrm>
          <a:prstGeom prst="bevel">
            <a:avLst>
              <a:gd name="adj" fmla="val 12500"/>
            </a:avLst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Estratégias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de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Marketing</a:t>
            </a:r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3276600" y="2852738"/>
            <a:ext cx="2735263" cy="1368425"/>
          </a:xfrm>
          <a:prstGeom prst="bevel">
            <a:avLst>
              <a:gd name="adj" fmla="val 12500"/>
            </a:avLst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Planejamento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de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Marketing</a:t>
            </a: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3276600" y="4797425"/>
            <a:ext cx="2735263" cy="1368425"/>
          </a:xfrm>
          <a:prstGeom prst="bevel">
            <a:avLst>
              <a:gd name="adj" fmla="val 12500"/>
            </a:avLst>
          </a:pr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Organização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Implementação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 Unicode MS" charset="0"/>
              </a:rPr>
              <a:t>Controle</a:t>
            </a: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1619250" y="2636838"/>
            <a:ext cx="1368425" cy="863600"/>
          </a:xfrm>
          <a:prstGeom prst="line">
            <a:avLst/>
          </a:prstGeom>
          <a:noFill/>
          <a:ln w="2844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H="1">
            <a:off x="6299200" y="2636838"/>
            <a:ext cx="1370013" cy="935037"/>
          </a:xfrm>
          <a:prstGeom prst="line">
            <a:avLst/>
          </a:prstGeom>
          <a:noFill/>
          <a:ln w="2844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4643438" y="4221163"/>
            <a:ext cx="1587" cy="431800"/>
          </a:xfrm>
          <a:prstGeom prst="line">
            <a:avLst/>
          </a:prstGeom>
          <a:noFill/>
          <a:ln w="3816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4643438" y="2492375"/>
            <a:ext cx="1587" cy="215900"/>
          </a:xfrm>
          <a:prstGeom prst="line">
            <a:avLst/>
          </a:prstGeom>
          <a:noFill/>
          <a:ln w="2844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535363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503237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5254625"/>
          </a:xfrm>
        </p:spPr>
        <p:txBody>
          <a:bodyPr/>
          <a:lstStyle/>
          <a:p>
            <a:pPr marL="341313" indent="-341313" eaLnBrk="1" hangingPunct="1">
              <a:spcBef>
                <a:spcPts val="700"/>
              </a:spcBef>
              <a:buClr>
                <a:srgbClr val="FFCC00"/>
              </a:buClr>
              <a:buSzPct val="120000"/>
              <a:buFont typeface="Tahoma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800" dirty="0" smtClean="0">
              <a:solidFill>
                <a:srgbClr val="FFCC00"/>
              </a:solidFill>
            </a:endParaRPr>
          </a:p>
          <a:p>
            <a:pPr marL="341313" indent="-341313" eaLnBrk="1" hangingPunct="1">
              <a:spcBef>
                <a:spcPts val="700"/>
              </a:spcBef>
              <a:buClrTx/>
              <a:buSzPct val="12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800" dirty="0" smtClean="0">
              <a:solidFill>
                <a:srgbClr val="FFCC00"/>
              </a:solidFill>
            </a:endParaRPr>
          </a:p>
          <a:p>
            <a:pPr lvl="2" eaLnBrk="1" hangingPunct="1">
              <a:buClr>
                <a:srgbClr val="FFCC00"/>
              </a:buClr>
              <a:buSzPct val="120000"/>
              <a:buFont typeface="Tahoma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Mercado é um grupo de pessoas que compartilha uma necessidade similar. O Marketing coordena atividades envolvidas no trabalho com mercados, isto é, realiza trocas.</a:t>
            </a:r>
          </a:p>
          <a:p>
            <a:pPr marL="341313" indent="-341313" eaLnBrk="1" hangingPunct="1">
              <a:spcBef>
                <a:spcPts val="600"/>
              </a:spcBef>
              <a:buClrTx/>
              <a:buSzPct val="12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b="1" dirty="0" smtClean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2" eaLnBrk="1" hangingPunct="1">
              <a:buClr>
                <a:srgbClr val="FFCC00"/>
              </a:buClr>
              <a:buSzPct val="120000"/>
              <a:buFont typeface="Tahoma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habilidade básica do profissional de marketing está fundamentada na influência do nível, época e composição da demanda por um produto, serviço, organização, local, pessoa ou </a:t>
            </a:r>
            <a:r>
              <a:rPr lang="pt-BR" b="1" dirty="0" err="1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idéia</a:t>
            </a:r>
            <a:r>
              <a:rPr lang="pt-BR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</a:p>
          <a:p>
            <a:pPr marL="341313" indent="-341313" eaLnBrk="1" hangingPunct="1">
              <a:buClrTx/>
              <a:buSzPct val="12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dirty="0" smtClean="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679825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7169" name="AutoShape 1"/>
          <p:cNvSpPr>
            <a:spLocks noChangeArrowheads="1"/>
          </p:cNvSpPr>
          <p:nvPr/>
        </p:nvSpPr>
        <p:spPr bwMode="auto">
          <a:xfrm>
            <a:off x="2987675" y="1123950"/>
            <a:ext cx="3240088" cy="3168650"/>
          </a:xfrm>
          <a:custGeom>
            <a:avLst/>
            <a:gdLst>
              <a:gd name="G0" fmla="+- 6900 0 0"/>
              <a:gd name="G1" fmla="+- -9112676 0 0"/>
              <a:gd name="G2" fmla="+- 0 0 -9112676"/>
              <a:gd name="T0" fmla="*/ 0 256 1"/>
              <a:gd name="T1" fmla="*/ 180 256 1"/>
              <a:gd name="G3" fmla="+- -9112676 T0 T1"/>
              <a:gd name="T2" fmla="*/ 0 256 1"/>
              <a:gd name="T3" fmla="*/ 90 256 1"/>
              <a:gd name="G4" fmla="+- -9112676 T2 T3"/>
              <a:gd name="G5" fmla="*/ G4 2 1"/>
              <a:gd name="T4" fmla="*/ 90 256 1"/>
              <a:gd name="T5" fmla="*/ 0 256 1"/>
              <a:gd name="G6" fmla="+- -9112676 T4 T5"/>
              <a:gd name="G7" fmla="*/ G6 2 1"/>
              <a:gd name="G8" fmla="abs -9112676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6900"/>
              <a:gd name="G18" fmla="*/ 6900 1 2"/>
              <a:gd name="G19" fmla="+- G18 5400 0"/>
              <a:gd name="G20" fmla="cos G19 -9112676"/>
              <a:gd name="G21" fmla="sin G19 -9112676"/>
              <a:gd name="G22" fmla="+- G20 10800 0"/>
              <a:gd name="G23" fmla="+- G21 10800 0"/>
              <a:gd name="G24" fmla="+- 10800 0 G20"/>
              <a:gd name="G25" fmla="+- 6900 10800 0"/>
              <a:gd name="G26" fmla="?: G9 G17 G25"/>
              <a:gd name="G27" fmla="?: G9 0 21600"/>
              <a:gd name="G28" fmla="cos 10800 -9112676"/>
              <a:gd name="G29" fmla="sin 10800 -9112676"/>
              <a:gd name="G30" fmla="sin 6900 -9112676"/>
              <a:gd name="G31" fmla="+- G28 10800 0"/>
              <a:gd name="G32" fmla="+- G29 10800 0"/>
              <a:gd name="G33" fmla="+- G30 10800 0"/>
              <a:gd name="G34" fmla="?: G4 0 G31"/>
              <a:gd name="G35" fmla="?: -9112676 G34 0"/>
              <a:gd name="G36" fmla="?: G6 G35 G31"/>
              <a:gd name="G37" fmla="+- 21600 0 G36"/>
              <a:gd name="G38" fmla="?: G4 0 G33"/>
              <a:gd name="G39" fmla="?: -9112676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4115 w 21600"/>
              <a:gd name="T15" fmla="*/ 4999 h 21600"/>
              <a:gd name="T16" fmla="*/ 10800 w 21600"/>
              <a:gd name="T17" fmla="*/ 3900 h 21600"/>
              <a:gd name="T18" fmla="*/ 17485 w 21600"/>
              <a:gd name="T19" fmla="*/ 4999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588" y="6277"/>
                </a:moveTo>
                <a:cubicBezTo>
                  <a:pt x="6899" y="4767"/>
                  <a:pt x="8800" y="3899"/>
                  <a:pt x="10800" y="3899"/>
                </a:cubicBezTo>
                <a:cubicBezTo>
                  <a:pt x="12799" y="3899"/>
                  <a:pt x="14700" y="4767"/>
                  <a:pt x="16011" y="6277"/>
                </a:cubicBezTo>
                <a:lnTo>
                  <a:pt x="18956" y="3721"/>
                </a:lnTo>
                <a:cubicBezTo>
                  <a:pt x="16905" y="1357"/>
                  <a:pt x="13929" y="0"/>
                  <a:pt x="10799" y="0"/>
                </a:cubicBezTo>
                <a:cubicBezTo>
                  <a:pt x="7670" y="0"/>
                  <a:pt x="4694" y="1357"/>
                  <a:pt x="2643" y="3721"/>
                </a:cubicBezTo>
                <a:close/>
              </a:path>
            </a:pathLst>
          </a:cu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7170" name="AutoShape 2"/>
          <p:cNvSpPr>
            <a:spLocks noChangeArrowheads="1"/>
          </p:cNvSpPr>
          <p:nvPr/>
        </p:nvSpPr>
        <p:spPr bwMode="auto">
          <a:xfrm rot="15420000">
            <a:off x="2085182" y="1953419"/>
            <a:ext cx="2592387" cy="3673475"/>
          </a:xfrm>
          <a:custGeom>
            <a:avLst/>
            <a:gdLst>
              <a:gd name="G0" fmla="+- 7063 0 0"/>
              <a:gd name="G1" fmla="+- -9800241 0 0"/>
              <a:gd name="G2" fmla="+- 0 0 -9800241"/>
              <a:gd name="T0" fmla="*/ 0 256 1"/>
              <a:gd name="T1" fmla="*/ 180 256 1"/>
              <a:gd name="G3" fmla="+- -9800241 T0 T1"/>
              <a:gd name="T2" fmla="*/ 0 256 1"/>
              <a:gd name="T3" fmla="*/ 90 256 1"/>
              <a:gd name="G4" fmla="+- -9800241 T2 T3"/>
              <a:gd name="G5" fmla="*/ G4 2 1"/>
              <a:gd name="T4" fmla="*/ 90 256 1"/>
              <a:gd name="T5" fmla="*/ 0 256 1"/>
              <a:gd name="G6" fmla="+- -9800241 T4 T5"/>
              <a:gd name="G7" fmla="*/ G6 2 1"/>
              <a:gd name="G8" fmla="abs -9800241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7063"/>
              <a:gd name="G18" fmla="*/ 7063 1 2"/>
              <a:gd name="G19" fmla="+- G18 5400 0"/>
              <a:gd name="G20" fmla="cos G19 -9800241"/>
              <a:gd name="G21" fmla="sin G19 -9800241"/>
              <a:gd name="G22" fmla="+- G20 10800 0"/>
              <a:gd name="G23" fmla="+- G21 10800 0"/>
              <a:gd name="G24" fmla="+- 10800 0 G20"/>
              <a:gd name="G25" fmla="+- 7063 10800 0"/>
              <a:gd name="G26" fmla="?: G9 G17 G25"/>
              <a:gd name="G27" fmla="?: G9 0 21600"/>
              <a:gd name="G28" fmla="cos 10800 -9800241"/>
              <a:gd name="G29" fmla="sin 10800 -9800241"/>
              <a:gd name="G30" fmla="sin 7063 -9800241"/>
              <a:gd name="G31" fmla="+- G28 10800 0"/>
              <a:gd name="G32" fmla="+- G29 10800 0"/>
              <a:gd name="G33" fmla="+- G30 10800 0"/>
              <a:gd name="G34" fmla="?: G4 0 G31"/>
              <a:gd name="G35" fmla="?: -9800241 G34 0"/>
              <a:gd name="G36" fmla="?: G6 G35 G31"/>
              <a:gd name="G37" fmla="+- 21600 0 G36"/>
              <a:gd name="G38" fmla="?: G4 0 G33"/>
              <a:gd name="G39" fmla="?: -9800241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3100 w 21600"/>
              <a:gd name="T15" fmla="*/ 6272 h 21600"/>
              <a:gd name="T16" fmla="*/ 10800 w 21600"/>
              <a:gd name="T17" fmla="*/ 3737 h 21600"/>
              <a:gd name="T18" fmla="*/ 18500 w 21600"/>
              <a:gd name="T19" fmla="*/ 6272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4711" y="7219"/>
                </a:moveTo>
                <a:cubicBezTo>
                  <a:pt x="5980" y="5061"/>
                  <a:pt x="8296" y="3736"/>
                  <a:pt x="10800" y="3736"/>
                </a:cubicBezTo>
                <a:cubicBezTo>
                  <a:pt x="13303" y="3736"/>
                  <a:pt x="15619" y="5061"/>
                  <a:pt x="16888" y="7219"/>
                </a:cubicBezTo>
                <a:lnTo>
                  <a:pt x="20109" y="5325"/>
                </a:lnTo>
                <a:cubicBezTo>
                  <a:pt x="18169" y="2025"/>
                  <a:pt x="14627" y="0"/>
                  <a:pt x="10799" y="0"/>
                </a:cubicBezTo>
                <a:cubicBezTo>
                  <a:pt x="6972" y="0"/>
                  <a:pt x="3430" y="2025"/>
                  <a:pt x="1490" y="5325"/>
                </a:cubicBezTo>
                <a:close/>
              </a:path>
            </a:pathLst>
          </a:cu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 rot="6180000">
            <a:off x="3960812" y="1736726"/>
            <a:ext cx="3095625" cy="4032250"/>
          </a:xfrm>
          <a:custGeom>
            <a:avLst/>
            <a:gdLst>
              <a:gd name="G0" fmla="+- 7118 0 0"/>
              <a:gd name="G1" fmla="+- -9088487 0 0"/>
              <a:gd name="G2" fmla="+- 0 0 -9088487"/>
              <a:gd name="T0" fmla="*/ 0 256 1"/>
              <a:gd name="T1" fmla="*/ 180 256 1"/>
              <a:gd name="G3" fmla="+- -9088487 T0 T1"/>
              <a:gd name="T2" fmla="*/ 0 256 1"/>
              <a:gd name="T3" fmla="*/ 90 256 1"/>
              <a:gd name="G4" fmla="+- -9088487 T2 T3"/>
              <a:gd name="G5" fmla="*/ G4 2 1"/>
              <a:gd name="T4" fmla="*/ 90 256 1"/>
              <a:gd name="T5" fmla="*/ 0 256 1"/>
              <a:gd name="G6" fmla="+- -9088487 T4 T5"/>
              <a:gd name="G7" fmla="*/ G6 2 1"/>
              <a:gd name="G8" fmla="abs -9088487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7118"/>
              <a:gd name="G18" fmla="*/ 7118 1 2"/>
              <a:gd name="G19" fmla="+- G18 5400 0"/>
              <a:gd name="G20" fmla="cos G19 -9088487"/>
              <a:gd name="G21" fmla="sin G19 -9088487"/>
              <a:gd name="G22" fmla="+- G20 10800 0"/>
              <a:gd name="G23" fmla="+- G21 10800 0"/>
              <a:gd name="G24" fmla="+- 10800 0 G20"/>
              <a:gd name="G25" fmla="+- 7118 10800 0"/>
              <a:gd name="G26" fmla="?: G9 G17 G25"/>
              <a:gd name="G27" fmla="?: G9 0 21600"/>
              <a:gd name="G28" fmla="cos 10800 -9088487"/>
              <a:gd name="G29" fmla="sin 10800 -9088487"/>
              <a:gd name="G30" fmla="sin 7118 -9088487"/>
              <a:gd name="G31" fmla="+- G28 10800 0"/>
              <a:gd name="G32" fmla="+- G29 10800 0"/>
              <a:gd name="G33" fmla="+- G30 10800 0"/>
              <a:gd name="G34" fmla="?: G4 0 G31"/>
              <a:gd name="G35" fmla="?: -9088487 G34 0"/>
              <a:gd name="G36" fmla="?: G6 G35 G31"/>
              <a:gd name="G37" fmla="+- 21600 0 G36"/>
              <a:gd name="G38" fmla="?: G4 0 G33"/>
              <a:gd name="G39" fmla="?: -9088487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4071 w 21600"/>
              <a:gd name="T15" fmla="*/ 4884 h 21600"/>
              <a:gd name="T16" fmla="*/ 10800 w 21600"/>
              <a:gd name="T17" fmla="*/ 3682 h 21600"/>
              <a:gd name="T18" fmla="*/ 17529 w 21600"/>
              <a:gd name="T19" fmla="*/ 4884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54" y="6100"/>
                </a:moveTo>
                <a:cubicBezTo>
                  <a:pt x="6805" y="4563"/>
                  <a:pt x="8753" y="3681"/>
                  <a:pt x="10800" y="3681"/>
                </a:cubicBezTo>
                <a:cubicBezTo>
                  <a:pt x="12846" y="3681"/>
                  <a:pt x="14794" y="4563"/>
                  <a:pt x="16145" y="6100"/>
                </a:cubicBezTo>
                <a:lnTo>
                  <a:pt x="18911" y="3669"/>
                </a:lnTo>
                <a:cubicBezTo>
                  <a:pt x="16860" y="1336"/>
                  <a:pt x="13905" y="0"/>
                  <a:pt x="10799" y="0"/>
                </a:cubicBezTo>
                <a:cubicBezTo>
                  <a:pt x="7694" y="0"/>
                  <a:pt x="4739" y="1336"/>
                  <a:pt x="2688" y="3669"/>
                </a:cubicBezTo>
                <a:close/>
              </a:path>
            </a:pathLst>
          </a:custGeom>
          <a:solidFill>
            <a:srgbClr val="33CCCC"/>
          </a:solidFill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576262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16013" y="1628775"/>
            <a:ext cx="3095625" cy="1368425"/>
          </a:xfrm>
        </p:spPr>
        <p:txBody>
          <a:bodyPr/>
          <a:lstStyle/>
          <a:p>
            <a:pPr indent="-341313" algn="ctr" eaLnBrk="1" hangingPunct="1">
              <a:spcBef>
                <a:spcPts val="600"/>
              </a:spcBef>
              <a:buClrTx/>
              <a:buSzPct val="12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400" smtClean="0">
                <a:solidFill>
                  <a:srgbClr val="FF9933"/>
                </a:solidFill>
              </a:rPr>
              <a:t>Necessidades</a:t>
            </a:r>
          </a:p>
          <a:p>
            <a:pPr indent="-341313" algn="ctr" eaLnBrk="1" hangingPunct="1">
              <a:spcBef>
                <a:spcPts val="600"/>
              </a:spcBef>
              <a:buClrTx/>
              <a:buSzPct val="12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400" smtClean="0">
                <a:solidFill>
                  <a:srgbClr val="FF9933"/>
                </a:solidFill>
              </a:rPr>
              <a:t>Desejos</a:t>
            </a:r>
          </a:p>
          <a:p>
            <a:pPr indent="-341313" algn="ctr" eaLnBrk="1" hangingPunct="1">
              <a:spcBef>
                <a:spcPts val="600"/>
              </a:spcBef>
              <a:buClrTx/>
              <a:buSzPct val="12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400" smtClean="0">
                <a:solidFill>
                  <a:srgbClr val="FF9933"/>
                </a:solidFill>
              </a:rPr>
              <a:t>Demandas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5005388" y="1628775"/>
            <a:ext cx="3095625" cy="123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42900" indent="-341313" algn="ctr">
              <a:spcBef>
                <a:spcPts val="60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sz="2400">
                <a:solidFill>
                  <a:srgbClr val="FF99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Produtos </a:t>
            </a:r>
          </a:p>
          <a:p>
            <a:pPr marL="342900" indent="-341313" algn="ctr">
              <a:spcBef>
                <a:spcPts val="60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sz="2400">
                <a:solidFill>
                  <a:srgbClr val="FF99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&amp;</a:t>
            </a:r>
          </a:p>
          <a:p>
            <a:pPr marL="342900" indent="-341313" algn="ctr">
              <a:spcBef>
                <a:spcPts val="60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sz="2400">
                <a:solidFill>
                  <a:srgbClr val="FF99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Serviços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060700" y="2708275"/>
            <a:ext cx="3095625" cy="123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42900" indent="-341313" algn="ctr">
              <a:spcBef>
                <a:spcPts val="60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sz="2400">
                <a:solidFill>
                  <a:srgbClr val="A5002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Troca</a:t>
            </a:r>
          </a:p>
          <a:p>
            <a:pPr marL="342900" indent="-341313" algn="ctr">
              <a:spcBef>
                <a:spcPts val="60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sz="2400">
                <a:solidFill>
                  <a:srgbClr val="A5002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Transação</a:t>
            </a:r>
          </a:p>
          <a:p>
            <a:pPr marL="342900" indent="-341313" algn="ctr">
              <a:spcBef>
                <a:spcPts val="60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sz="2400">
                <a:solidFill>
                  <a:srgbClr val="A5002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Relacionamento</a:t>
            </a:r>
          </a:p>
          <a:p>
            <a:pPr marL="342900" indent="-341313" algn="ctr">
              <a:spcBef>
                <a:spcPts val="60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endParaRPr lang="pt-BR" sz="2400">
              <a:solidFill>
                <a:srgbClr val="A5002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cs typeface="Arial Unicode MS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059113" y="4568825"/>
            <a:ext cx="3095625" cy="123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42900" indent="-341313" algn="ctr">
              <a:spcBef>
                <a:spcPts val="60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sz="2400">
                <a:solidFill>
                  <a:srgbClr val="FF99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Valor</a:t>
            </a:r>
          </a:p>
          <a:p>
            <a:pPr marL="342900" indent="-341313" algn="ctr">
              <a:spcBef>
                <a:spcPts val="60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sz="2400">
                <a:solidFill>
                  <a:srgbClr val="FF99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Custo</a:t>
            </a:r>
          </a:p>
          <a:p>
            <a:pPr marL="342900" indent="-341313" algn="ctr">
              <a:spcBef>
                <a:spcPts val="600"/>
              </a:spcBef>
              <a:buClrTx/>
              <a:buSzPct val="120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pt-BR" sz="2400">
                <a:solidFill>
                  <a:srgbClr val="FF99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  <a:cs typeface="Arial Unicode MS" charset="0"/>
              </a:rPr>
              <a:t>Satisfação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608388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544512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5256212"/>
          </a:xfrm>
        </p:spPr>
        <p:txBody>
          <a:bodyPr/>
          <a:lstStyle/>
          <a:p>
            <a:pPr marL="609600" indent="-608013" eaLnBrk="1" hangingPunct="1">
              <a:spcBef>
                <a:spcPts val="450"/>
              </a:spcBef>
              <a:buClrTx/>
              <a:buSzPct val="120000"/>
              <a:buFontTx/>
              <a:buNone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1800" b="1" smtClean="0">
                <a:solidFill>
                  <a:srgbClr val="FF9933"/>
                </a:solidFill>
              </a:rPr>
              <a:t>	</a:t>
            </a:r>
          </a:p>
          <a:p>
            <a:pPr marL="609600" indent="-608013" eaLnBrk="1" hangingPunct="1">
              <a:spcBef>
                <a:spcPts val="450"/>
              </a:spcBef>
              <a:buClrTx/>
              <a:buSzPct val="120000"/>
              <a:buFontTx/>
              <a:buNone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1800" b="1" smtClean="0">
              <a:solidFill>
                <a:srgbClr val="FF9933"/>
              </a:solidFill>
            </a:endParaRPr>
          </a:p>
          <a:p>
            <a:pPr marL="609600" indent="-608013" eaLnBrk="1" hangingPunct="1">
              <a:spcBef>
                <a:spcPts val="600"/>
              </a:spcBef>
              <a:buClrTx/>
              <a:buSzPct val="120000"/>
              <a:buFontTx/>
              <a:buNone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000" smtClean="0">
                <a:solidFill>
                  <a:srgbClr val="FF6600"/>
                </a:solidFill>
              </a:rPr>
              <a:t>	</a:t>
            </a:r>
            <a:r>
              <a:rPr lang="pt-BR" sz="2400" smtClean="0">
                <a:solidFill>
                  <a:srgbClr val="FF6600"/>
                </a:solidFill>
              </a:rPr>
              <a:t>A informação é um elemento crítico para a eficácia do marketing.</a:t>
            </a:r>
          </a:p>
          <a:p>
            <a:pPr marL="609600" indent="-608013" eaLnBrk="1" hangingPunct="1">
              <a:spcBef>
                <a:spcPts val="600"/>
              </a:spcBef>
              <a:buClrTx/>
              <a:buSzPct val="120000"/>
              <a:buFontTx/>
              <a:buNone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400" smtClean="0">
                <a:solidFill>
                  <a:srgbClr val="FF6600"/>
                </a:solidFill>
              </a:rPr>
              <a:t>	Em muitos casos, as informações não estão disponíveis e chegam atrasadas ou não são confiáveis.</a:t>
            </a:r>
          </a:p>
          <a:p>
            <a:pPr marL="609600" indent="-608013" eaLnBrk="1" hangingPunct="1">
              <a:spcBef>
                <a:spcPts val="600"/>
              </a:spcBef>
              <a:buClrTx/>
              <a:buSzPct val="120000"/>
              <a:buFontTx/>
              <a:buNone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800" smtClean="0">
                <a:solidFill>
                  <a:srgbClr val="FFCC00"/>
                </a:solidFill>
              </a:rPr>
              <a:t>	</a:t>
            </a:r>
            <a:r>
              <a:rPr lang="pt-BR" sz="2400" smtClean="0">
                <a:solidFill>
                  <a:srgbClr val="FF6600"/>
                </a:solidFill>
              </a:rPr>
              <a:t>Um sistema de informações de marketing bem planejado consiste em quatro subsistemas.</a:t>
            </a:r>
          </a:p>
          <a:p>
            <a:pPr marL="990600" lvl="1" indent="-531813" eaLnBrk="1" hangingPunct="1">
              <a:spcBef>
                <a:spcPts val="600"/>
              </a:spcBef>
              <a:buClrTx/>
              <a:buFontTx/>
              <a:buNone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400" smtClean="0">
              <a:solidFill>
                <a:srgbClr val="FF6600"/>
              </a:solidFill>
            </a:endParaRPr>
          </a:p>
          <a:p>
            <a:pPr marL="990600" lvl="1" indent="-531813" eaLnBrk="1" hangingPunct="1">
              <a:spcBef>
                <a:spcPts val="600"/>
              </a:spcBef>
              <a:buClr>
                <a:srgbClr val="FFCC00"/>
              </a:buClr>
              <a:buFont typeface="Tahoma" charset="0"/>
              <a:buChar char="–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400" smtClean="0">
                <a:solidFill>
                  <a:srgbClr val="FFCC00"/>
                </a:solidFill>
              </a:rPr>
              <a:t>O primeiro é o sistema de registros internos, que fornece os dados atuais sobre vendas, custos, estoques, fluxo de caixa e de contas a receber e a pagar.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19463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576262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5522912"/>
          </a:xfrm>
        </p:spPr>
        <p:txBody>
          <a:bodyPr/>
          <a:lstStyle/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Font typeface="Tahoma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FFCC00"/>
              </a:solidFill>
            </a:endParaRP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Font typeface="Tahoma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FFCC00"/>
                </a:solidFill>
              </a:rPr>
              <a:t>O segundo é o sistema de inteligência de marketing, que fornece aos administradores de marketing informações diárias sobre os acontecimentos no ambiente externo. 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FFCC00"/>
              </a:solidFill>
            </a:endParaRP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Font typeface="Tahoma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FFCC00"/>
                </a:solidFill>
              </a:rPr>
              <a:t>O terceiro subsistema é a pesquisa de marketing, que envolve a coleta de informações que sejam relevantes para um problema específico de marketing enfrentado pela empresa. 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FFCC00"/>
              </a:solidFill>
            </a:endParaRP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Clr>
                <a:srgbClr val="FFCC00"/>
              </a:buClr>
              <a:buFont typeface="Tahoma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FFCC00"/>
                </a:solidFill>
              </a:rPr>
              <a:t>O quarto subsistema é o sistema de apoio às decisões de marketing, que consiste em técnicas estatísticas e modelos de decisão para auxiliar os administradores de marketing a tomar melhores decisões. </a:t>
            </a:r>
          </a:p>
          <a:p>
            <a:pPr indent="-341313" eaLnBrk="1" hangingPunct="1">
              <a:lnSpc>
                <a:spcPct val="90000"/>
              </a:lnSpc>
              <a:spcBef>
                <a:spcPts val="600"/>
              </a:spcBef>
              <a:buClrTx/>
              <a:buSzPct val="12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535363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647700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038725"/>
          </a:xfrm>
        </p:spPr>
        <p:txBody>
          <a:bodyPr/>
          <a:lstStyle/>
          <a:p>
            <a:pPr marL="990600" lvl="1" indent="-531813" eaLnBrk="1" hangingPunct="1">
              <a:lnSpc>
                <a:spcPct val="90000"/>
              </a:lnSpc>
              <a:buClrTx/>
              <a:buFontTx/>
              <a:buNone/>
              <a:tabLst>
                <a:tab pos="9906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mtClean="0">
                <a:solidFill>
                  <a:srgbClr val="FF6600"/>
                </a:solidFill>
              </a:rPr>
              <a:t>	O processo de pesquisa de marketing consiste em cinco etapas:</a:t>
            </a:r>
          </a:p>
          <a:p>
            <a:pPr marL="990600" lvl="1" indent="-531813" eaLnBrk="1" hangingPunct="1">
              <a:lnSpc>
                <a:spcPct val="90000"/>
              </a:lnSpc>
              <a:buClrTx/>
              <a:buFontTx/>
              <a:buNone/>
              <a:tabLst>
                <a:tab pos="9906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mtClean="0">
              <a:solidFill>
                <a:srgbClr val="FF6600"/>
              </a:solidFill>
            </a:endParaRPr>
          </a:p>
          <a:p>
            <a:pPr marL="1371600" lvl="2" indent="-457200" eaLnBrk="1" hangingPunct="1">
              <a:lnSpc>
                <a:spcPct val="90000"/>
              </a:lnSpc>
              <a:buClr>
                <a:srgbClr val="FFCC00"/>
              </a:buClr>
              <a:buSzPct val="120000"/>
              <a:buFont typeface="Tahoma" charset="0"/>
              <a:buChar char="•"/>
              <a:tabLst>
                <a:tab pos="9906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mtClean="0">
                <a:solidFill>
                  <a:srgbClr val="FFCC00"/>
                </a:solidFill>
              </a:rPr>
              <a:t>Definição do problema e objetivos da pesquisa</a:t>
            </a:r>
          </a:p>
          <a:p>
            <a:pPr marL="1371600" lvl="2" indent="-457200" eaLnBrk="1" hangingPunct="1">
              <a:lnSpc>
                <a:spcPct val="90000"/>
              </a:lnSpc>
              <a:buClrTx/>
              <a:buSzPct val="120000"/>
              <a:buFontTx/>
              <a:buNone/>
              <a:tabLst>
                <a:tab pos="9906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mtClean="0">
              <a:solidFill>
                <a:srgbClr val="FFCC00"/>
              </a:solidFill>
            </a:endParaRPr>
          </a:p>
          <a:p>
            <a:pPr marL="1371600" lvl="2" indent="-457200" eaLnBrk="1" hangingPunct="1">
              <a:lnSpc>
                <a:spcPct val="90000"/>
              </a:lnSpc>
              <a:buClr>
                <a:srgbClr val="FFCC00"/>
              </a:buClr>
              <a:buSzPct val="120000"/>
              <a:buFont typeface="Tahoma" charset="0"/>
              <a:buChar char="•"/>
              <a:tabLst>
                <a:tab pos="9906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mtClean="0">
                <a:solidFill>
                  <a:srgbClr val="FFCC00"/>
                </a:solidFill>
              </a:rPr>
              <a:t>Desenvolvimento do plano de pesquisa </a:t>
            </a:r>
          </a:p>
          <a:p>
            <a:pPr marL="1371600" lvl="2" indent="-457200" eaLnBrk="1" hangingPunct="1">
              <a:lnSpc>
                <a:spcPct val="90000"/>
              </a:lnSpc>
              <a:buClrTx/>
              <a:buSzPct val="120000"/>
              <a:buFontTx/>
              <a:buNone/>
              <a:tabLst>
                <a:tab pos="9906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mtClean="0">
              <a:solidFill>
                <a:srgbClr val="FFCC00"/>
              </a:solidFill>
            </a:endParaRPr>
          </a:p>
          <a:p>
            <a:pPr marL="1371600" lvl="2" indent="-457200" eaLnBrk="1" hangingPunct="1">
              <a:lnSpc>
                <a:spcPct val="90000"/>
              </a:lnSpc>
              <a:buClr>
                <a:srgbClr val="FFCC00"/>
              </a:buClr>
              <a:buSzPct val="120000"/>
              <a:buFont typeface="Tahoma" charset="0"/>
              <a:buChar char="•"/>
              <a:tabLst>
                <a:tab pos="9906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mtClean="0">
                <a:solidFill>
                  <a:srgbClr val="FFCC00"/>
                </a:solidFill>
              </a:rPr>
              <a:t>Coleta de informações </a:t>
            </a:r>
          </a:p>
          <a:p>
            <a:pPr marL="1371600" lvl="2" indent="-457200" eaLnBrk="1" hangingPunct="1">
              <a:lnSpc>
                <a:spcPct val="90000"/>
              </a:lnSpc>
              <a:buClrTx/>
              <a:buSzPct val="120000"/>
              <a:buFontTx/>
              <a:buNone/>
              <a:tabLst>
                <a:tab pos="9906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mtClean="0">
              <a:solidFill>
                <a:srgbClr val="FFCC00"/>
              </a:solidFill>
            </a:endParaRPr>
          </a:p>
          <a:p>
            <a:pPr marL="1371600" lvl="2" indent="-457200" eaLnBrk="1" hangingPunct="1">
              <a:lnSpc>
                <a:spcPct val="90000"/>
              </a:lnSpc>
              <a:buClr>
                <a:srgbClr val="FFCC00"/>
              </a:buClr>
              <a:buSzPct val="120000"/>
              <a:buFont typeface="Tahoma" charset="0"/>
              <a:buChar char="•"/>
              <a:tabLst>
                <a:tab pos="9906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mtClean="0">
                <a:solidFill>
                  <a:srgbClr val="FFCC00"/>
                </a:solidFill>
              </a:rPr>
              <a:t>Análise das informações </a:t>
            </a:r>
          </a:p>
          <a:p>
            <a:pPr marL="1371600" lvl="2" indent="-457200" eaLnBrk="1" hangingPunct="1">
              <a:lnSpc>
                <a:spcPct val="90000"/>
              </a:lnSpc>
              <a:buClrTx/>
              <a:buSzPct val="120000"/>
              <a:buFontTx/>
              <a:buNone/>
              <a:tabLst>
                <a:tab pos="9906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mtClean="0">
              <a:solidFill>
                <a:srgbClr val="FFCC00"/>
              </a:solidFill>
            </a:endParaRPr>
          </a:p>
          <a:p>
            <a:pPr marL="1371600" lvl="2" indent="-457200" eaLnBrk="1" hangingPunct="1">
              <a:lnSpc>
                <a:spcPct val="90000"/>
              </a:lnSpc>
              <a:buClr>
                <a:srgbClr val="FFCC00"/>
              </a:buClr>
              <a:buSzPct val="120000"/>
              <a:buFont typeface="Tahoma" charset="0"/>
              <a:buChar char="•"/>
              <a:tabLst>
                <a:tab pos="9906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mtClean="0">
                <a:solidFill>
                  <a:srgbClr val="FFCC00"/>
                </a:solidFill>
              </a:rPr>
              <a:t>Apresentação dos resultados</a:t>
            </a:r>
            <a:r>
              <a:rPr lang="pt-BR" smtClean="0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679825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544512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5254625"/>
          </a:xfrm>
        </p:spPr>
        <p:txBody>
          <a:bodyPr/>
          <a:lstStyle/>
          <a:p>
            <a:pPr marL="990600" lvl="1" indent="-531813" eaLnBrk="1" hangingPunct="1">
              <a:spcBef>
                <a:spcPts val="600"/>
              </a:spcBef>
              <a:buClrTx/>
              <a:buFontTx/>
              <a:buNone/>
              <a:tabLst>
                <a:tab pos="9906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400" smtClean="0">
                <a:solidFill>
                  <a:srgbClr val="FF6600"/>
                </a:solidFill>
              </a:rPr>
              <a:t>	</a:t>
            </a:r>
          </a:p>
          <a:p>
            <a:pPr marL="990600" lvl="1" indent="-531813" eaLnBrk="1" hangingPunct="1">
              <a:spcBef>
                <a:spcPts val="600"/>
              </a:spcBef>
              <a:buClrTx/>
              <a:buFontTx/>
              <a:buNone/>
              <a:tabLst>
                <a:tab pos="9906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z="2400" smtClean="0">
                <a:solidFill>
                  <a:srgbClr val="FF6600"/>
                </a:solidFill>
              </a:rPr>
              <a:t>	O macroambiente da empresa é o lugar onde ela deve iniciar suas buscas por oportunidades e possíveis ameaças, marcado por 6 forças:</a:t>
            </a:r>
          </a:p>
          <a:p>
            <a:pPr marL="990600" lvl="1" indent="-531813" eaLnBrk="1" hangingPunct="1">
              <a:spcBef>
                <a:spcPts val="600"/>
              </a:spcBef>
              <a:buClrTx/>
              <a:buFontTx/>
              <a:buNone/>
              <a:tabLst>
                <a:tab pos="9906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400" smtClean="0">
              <a:solidFill>
                <a:srgbClr val="FF6600"/>
              </a:solidFill>
            </a:endParaRPr>
          </a:p>
          <a:p>
            <a:pPr marL="990600" lvl="1" indent="-531813" eaLnBrk="1" hangingPunct="1">
              <a:spcBef>
                <a:spcPts val="600"/>
              </a:spcBef>
              <a:buClrTx/>
              <a:buFontTx/>
              <a:buNone/>
              <a:tabLst>
                <a:tab pos="9906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pt-BR" sz="2400" smtClean="0">
              <a:solidFill>
                <a:srgbClr val="FF6600"/>
              </a:solidFill>
            </a:endParaRPr>
          </a:p>
          <a:p>
            <a:pPr marL="1371600" lvl="2" indent="-457200" eaLnBrk="1" hangingPunct="1">
              <a:buClr>
                <a:srgbClr val="FFCC00"/>
              </a:buClr>
              <a:buSzPct val="120000"/>
              <a:buFont typeface="Tahoma" charset="0"/>
              <a:buChar char="•"/>
              <a:tabLst>
                <a:tab pos="9906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mtClean="0">
                <a:solidFill>
                  <a:srgbClr val="FFCC00"/>
                </a:solidFill>
              </a:rPr>
              <a:t>Demográfica (população, idade, etnia, formação educacional, migração etc.)</a:t>
            </a:r>
          </a:p>
          <a:p>
            <a:pPr marL="1371600" lvl="2" indent="-457200" eaLnBrk="1" hangingPunct="1">
              <a:buClrTx/>
              <a:buSzPct val="120000"/>
              <a:buFontTx/>
              <a:buNone/>
              <a:tabLst>
                <a:tab pos="9906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mtClean="0">
                <a:solidFill>
                  <a:srgbClr val="FFCC00"/>
                </a:solidFill>
              </a:rPr>
              <a:t> </a:t>
            </a:r>
          </a:p>
          <a:p>
            <a:pPr marL="1371600" lvl="2" indent="-457200" eaLnBrk="1" hangingPunct="1">
              <a:buClr>
                <a:srgbClr val="FFCC00"/>
              </a:buClr>
              <a:buSzPct val="120000"/>
              <a:buFont typeface="Tahoma" charset="0"/>
              <a:buChar char="•"/>
              <a:tabLst>
                <a:tab pos="990600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pt-BR" smtClean="0">
                <a:solidFill>
                  <a:srgbClr val="FFCC00"/>
                </a:solidFill>
              </a:rPr>
              <a:t>Econômica (renda, padrões de gastos etc.)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463925" cy="474663"/>
          </a:xfrm>
        </p:spPr>
        <p:txBody>
          <a:bodyPr/>
          <a:lstStyle/>
          <a:p>
            <a:pPr algn="ctr">
              <a:defRPr/>
            </a:pPr>
            <a:r>
              <a:rPr lang="pt-BR" dirty="0" err="1"/>
              <a:t>hercules@farnesi.com.br</a:t>
            </a:r>
            <a:r>
              <a:rPr lang="pt-BR" dirty="0"/>
              <a:t> </a:t>
            </a:r>
            <a:r>
              <a:rPr lang="pt-BR" dirty="0" err="1"/>
              <a:t>www.hercules.farnesi.com.br</a:t>
            </a:r>
            <a:endParaRPr lang="pt-BR" dirty="0"/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503237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400" b="1" smtClean="0">
                <a:solidFill>
                  <a:srgbClr val="FF3300"/>
                </a:solidFill>
              </a:rPr>
              <a:t>MARKETING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5329237"/>
          </a:xfrm>
        </p:spPr>
        <p:txBody>
          <a:bodyPr/>
          <a:lstStyle/>
          <a:p>
            <a:pPr lvl="2" eaLnBrk="1" hangingPunct="1">
              <a:buClr>
                <a:srgbClr val="FFCC00"/>
              </a:buClr>
              <a:buSzPct val="120000"/>
              <a:buFont typeface="Tahoma" charset="0"/>
              <a:buNone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pt-BR" smtClean="0">
              <a:solidFill>
                <a:srgbClr val="FFCC00"/>
              </a:solidFill>
            </a:endParaRPr>
          </a:p>
          <a:p>
            <a:pPr lvl="2" eaLnBrk="1" hangingPunct="1">
              <a:buClrTx/>
              <a:buSzPct val="120000"/>
              <a:buFontTx/>
              <a:buNone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pt-BR" smtClean="0">
              <a:solidFill>
                <a:srgbClr val="FFCC00"/>
              </a:solidFill>
            </a:endParaRPr>
          </a:p>
          <a:p>
            <a:pPr lvl="2" eaLnBrk="1" hangingPunct="1">
              <a:buClr>
                <a:srgbClr val="FFCC00"/>
              </a:buClr>
              <a:buSzPct val="120000"/>
              <a:buFont typeface="Tahoma" charset="0"/>
              <a:buChar char="•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mtClean="0">
                <a:solidFill>
                  <a:srgbClr val="FFCC00"/>
                </a:solidFill>
              </a:rPr>
              <a:t>Natural (matéria­prima, poluição, energia, meio­ambiente etc.) </a:t>
            </a:r>
          </a:p>
          <a:p>
            <a:pPr lvl="2" eaLnBrk="1" hangingPunct="1">
              <a:buClrTx/>
              <a:buSzPct val="120000"/>
              <a:buFontTx/>
              <a:buNone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pt-BR" smtClean="0">
              <a:solidFill>
                <a:srgbClr val="FFCC00"/>
              </a:solidFill>
            </a:endParaRPr>
          </a:p>
          <a:p>
            <a:pPr lvl="2" eaLnBrk="1" hangingPunct="1">
              <a:buClr>
                <a:srgbClr val="FFCC00"/>
              </a:buClr>
              <a:buSzPct val="120000"/>
              <a:buFont typeface="Tahoma" charset="0"/>
              <a:buChar char="•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mtClean="0">
                <a:solidFill>
                  <a:srgbClr val="FFCC00"/>
                </a:solidFill>
              </a:rPr>
              <a:t>Tecnológica (inovações, evolução, pesquisas etc.) </a:t>
            </a:r>
          </a:p>
          <a:p>
            <a:pPr lvl="2" eaLnBrk="1" hangingPunct="1">
              <a:buClrTx/>
              <a:buSzPct val="120000"/>
              <a:buFontTx/>
              <a:buNone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pt-BR" smtClean="0">
              <a:solidFill>
                <a:srgbClr val="FFCC00"/>
              </a:solidFill>
            </a:endParaRPr>
          </a:p>
          <a:p>
            <a:pPr lvl="2" eaLnBrk="1" hangingPunct="1">
              <a:buClr>
                <a:srgbClr val="FFCC00"/>
              </a:buClr>
              <a:buSzPct val="120000"/>
              <a:buFont typeface="Tahoma" charset="0"/>
              <a:buChar char="•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mtClean="0">
                <a:solidFill>
                  <a:srgbClr val="FFCC00"/>
                </a:solidFill>
              </a:rPr>
              <a:t>Política (regulamentação, órgãos governamentais etc.) </a:t>
            </a:r>
          </a:p>
          <a:p>
            <a:pPr lvl="2" eaLnBrk="1" hangingPunct="1">
              <a:buClrTx/>
              <a:buSzPct val="120000"/>
              <a:buFontTx/>
              <a:buNone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pt-BR" smtClean="0">
              <a:solidFill>
                <a:srgbClr val="FFCC00"/>
              </a:solidFill>
            </a:endParaRPr>
          </a:p>
          <a:p>
            <a:pPr lvl="2" eaLnBrk="1" hangingPunct="1">
              <a:buClr>
                <a:srgbClr val="FFCC00"/>
              </a:buClr>
              <a:buSzPct val="120000"/>
              <a:buFont typeface="Tahoma" charset="0"/>
              <a:buChar char="•"/>
              <a:tabLst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mtClean="0">
                <a:solidFill>
                  <a:srgbClr val="FFCC00"/>
                </a:solidFill>
              </a:rPr>
              <a:t>Cultural (hábitos, conceitos etc.)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ＭＳ Ｐゴシック"/>
        <a:cs typeface="Arial Unicode MS"/>
      </a:majorFont>
      <a:minorFont>
        <a:latin typeface="Tahoma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ＭＳ Ｐゴシック"/>
        <a:cs typeface="Arial Unicode MS"/>
      </a:majorFont>
      <a:minorFont>
        <a:latin typeface="Tahoma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738</Words>
  <Application>Microsoft Macintosh PowerPoint</Application>
  <PresentationFormat>On-screen Show (4:3)</PresentationFormat>
  <Paragraphs>416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ＭＳ Ｐゴシック</vt:lpstr>
      <vt:lpstr>Times New Roman</vt:lpstr>
      <vt:lpstr>Tahoma</vt:lpstr>
      <vt:lpstr>Office Theme</vt:lpstr>
      <vt:lpstr>1_Office Theme</vt:lpstr>
      <vt:lpstr>MARKETING </vt:lpstr>
      <vt:lpstr>MARKETING</vt:lpstr>
      <vt:lpstr>MARKETING</vt:lpstr>
      <vt:lpstr>MARKETING</vt:lpstr>
      <vt:lpstr>MARKETING</vt:lpstr>
      <vt:lpstr>MARKETING</vt:lpstr>
      <vt:lpstr>MARKETING</vt:lpstr>
      <vt:lpstr>MARKETING</vt:lpstr>
      <vt:lpstr>MARKETING</vt:lpstr>
      <vt:lpstr>MARKETING</vt:lpstr>
      <vt:lpstr>MARKETING</vt:lpstr>
      <vt:lpstr>MARKETING</vt:lpstr>
      <vt:lpstr>MARKETING</vt:lpstr>
      <vt:lpstr>MARKETING</vt:lpstr>
      <vt:lpstr>MARKETING</vt:lpstr>
      <vt:lpstr>MARKETING</vt:lpstr>
      <vt:lpstr>MARKETING</vt:lpstr>
      <vt:lpstr>MARKETING</vt:lpstr>
      <vt:lpstr>MARKETING</vt:lpstr>
      <vt:lpstr>MARKETING</vt:lpstr>
      <vt:lpstr>MARKETING</vt:lpstr>
      <vt:lpstr>MARKETING</vt:lpstr>
      <vt:lpstr>MARKETING</vt:lpstr>
      <vt:lpstr>MARKETING</vt:lpstr>
      <vt:lpstr>MARKETING</vt:lpstr>
      <vt:lpstr>MARKETING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</dc:title>
  <dc:creator>Hercules</dc:creator>
  <cp:lastModifiedBy>Hercules Farnesi da Costa Cunha</cp:lastModifiedBy>
  <cp:revision>64</cp:revision>
  <cp:lastPrinted>1601-01-01T00:00:00Z</cp:lastPrinted>
  <dcterms:created xsi:type="dcterms:W3CDTF">2007-08-17T19:27:44Z</dcterms:created>
  <dcterms:modified xsi:type="dcterms:W3CDTF">2015-08-12T14:41:56Z</dcterms:modified>
</cp:coreProperties>
</file>