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0"/>
  </p:notesMasterIdLst>
  <p:handoutMasterIdLst>
    <p:handoutMasterId r:id="rId21"/>
  </p:handoutMasterIdLst>
  <p:sldIdLst>
    <p:sldId id="339" r:id="rId2"/>
    <p:sldId id="340" r:id="rId3"/>
    <p:sldId id="259" r:id="rId4"/>
    <p:sldId id="260" r:id="rId5"/>
    <p:sldId id="285" r:id="rId6"/>
    <p:sldId id="286" r:id="rId7"/>
    <p:sldId id="287" r:id="rId8"/>
    <p:sldId id="288" r:id="rId9"/>
    <p:sldId id="289" r:id="rId10"/>
    <p:sldId id="290" r:id="rId11"/>
    <p:sldId id="291" r:id="rId12"/>
    <p:sldId id="338" r:id="rId13"/>
    <p:sldId id="333" r:id="rId14"/>
    <p:sldId id="337" r:id="rId15"/>
    <p:sldId id="270" r:id="rId16"/>
    <p:sldId id="271" r:id="rId17"/>
    <p:sldId id="341" r:id="rId18"/>
    <p:sldId id="342" r:id="rId19"/>
  </p:sldIdLst>
  <p:sldSz cx="9144000" cy="6858000" type="screen4x3"/>
  <p:notesSz cx="6858000" cy="9710738"/>
  <p:defaultTextStyle>
    <a:defPPr>
      <a:defRPr lang="pt-BR"/>
    </a:defPPr>
    <a:lvl1pPr algn="l" rtl="0" fontAlgn="base">
      <a:spcBef>
        <a:spcPct val="0"/>
      </a:spcBef>
      <a:spcAft>
        <a:spcPct val="0"/>
      </a:spcAft>
      <a:defRPr kern="1200">
        <a:solidFill>
          <a:schemeClr val="tx1"/>
        </a:solidFill>
        <a:latin typeface="Verdana"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Verdana"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B9CAFF"/>
    <a:srgbClr val="FF6600"/>
    <a:srgbClr val="66FF33"/>
    <a:srgbClr val="FFCC00"/>
    <a:srgbClr val="FF0000"/>
    <a:srgbClr val="DDE5FF"/>
    <a:srgbClr val="F6E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3136" y="-10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04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pt-BR"/>
          </a:p>
        </p:txBody>
      </p:sp>
      <p:sp>
        <p:nvSpPr>
          <p:cNvPr id="41987" name="Rectangle 3"/>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pt-BR"/>
          </a:p>
        </p:txBody>
      </p:sp>
      <p:sp>
        <p:nvSpPr>
          <p:cNvPr id="41988" name="Rectangle 4"/>
          <p:cNvSpPr>
            <a:spLocks noGrp="1" noChangeArrowheads="1"/>
          </p:cNvSpPr>
          <p:nvPr>
            <p:ph type="ftr" sz="quarter" idx="2"/>
          </p:nvPr>
        </p:nvSpPr>
        <p:spPr bwMode="auto">
          <a:xfrm>
            <a:off x="0" y="92360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r>
              <a:rPr lang="pt-BR"/>
              <a:t>www.hercules.farnesi.com.br hercules@farnesi.com.br</a:t>
            </a:r>
          </a:p>
        </p:txBody>
      </p:sp>
      <p:sp>
        <p:nvSpPr>
          <p:cNvPr id="41989" name="Rectangle 5"/>
          <p:cNvSpPr>
            <a:spLocks noGrp="1" noChangeArrowheads="1"/>
          </p:cNvSpPr>
          <p:nvPr>
            <p:ph type="sldNum" sz="quarter" idx="3"/>
          </p:nvPr>
        </p:nvSpPr>
        <p:spPr bwMode="auto">
          <a:xfrm>
            <a:off x="3886200" y="92360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charset="0"/>
                <a:cs typeface="+mn-cs"/>
              </a:defRPr>
            </a:lvl1pPr>
          </a:lstStyle>
          <a:p>
            <a:pPr>
              <a:defRPr/>
            </a:pPr>
            <a:fld id="{C2D03F0B-4DE6-F94A-876E-DB9E933DE755}" type="slidenum">
              <a:rPr lang="pt-BR"/>
              <a:pPr>
                <a:defRPr/>
              </a:pPr>
              <a:t>‹#›</a:t>
            </a:fld>
            <a:endParaRPr lang="pt-BR"/>
          </a:p>
        </p:txBody>
      </p:sp>
    </p:spTree>
    <p:extLst>
      <p:ext uri="{BB962C8B-B14F-4D97-AF65-F5344CB8AC3E}">
        <p14:creationId xmlns:p14="http://schemas.microsoft.com/office/powerpoint/2010/main" val="225690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670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pt-BR"/>
          </a:p>
        </p:txBody>
      </p:sp>
      <p:sp>
        <p:nvSpPr>
          <p:cNvPr id="64515" name="Rectangle 3"/>
          <p:cNvSpPr>
            <a:spLocks noGrp="1" noChangeArrowheads="1"/>
          </p:cNvSpPr>
          <p:nvPr>
            <p:ph type="dt" idx="1"/>
          </p:nvPr>
        </p:nvSpPr>
        <p:spPr bwMode="auto">
          <a:xfrm>
            <a:off x="3903663" y="0"/>
            <a:ext cx="2967037"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pt-BR"/>
          </a:p>
        </p:txBody>
      </p:sp>
      <p:sp>
        <p:nvSpPr>
          <p:cNvPr id="14340" name="Rectangle 4"/>
          <p:cNvSpPr>
            <a:spLocks noGrp="1" noRot="1" noChangeAspect="1" noChangeArrowheads="1" noTextEdit="1"/>
          </p:cNvSpPr>
          <p:nvPr>
            <p:ph type="sldImg" idx="2"/>
          </p:nvPr>
        </p:nvSpPr>
        <p:spPr bwMode="auto">
          <a:xfrm>
            <a:off x="960438" y="695325"/>
            <a:ext cx="4951412" cy="3713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4517" name="Rectangle 5"/>
          <p:cNvSpPr>
            <a:spLocks noGrp="1" noChangeArrowheads="1"/>
          </p:cNvSpPr>
          <p:nvPr>
            <p:ph type="body" sz="quarter" idx="3"/>
          </p:nvPr>
        </p:nvSpPr>
        <p:spPr bwMode="auto">
          <a:xfrm>
            <a:off x="936625" y="4640263"/>
            <a:ext cx="4997450" cy="4332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4518" name="Rectangle 6"/>
          <p:cNvSpPr>
            <a:spLocks noGrp="1" noChangeArrowheads="1"/>
          </p:cNvSpPr>
          <p:nvPr>
            <p:ph type="ftr" sz="quarter" idx="4"/>
          </p:nvPr>
        </p:nvSpPr>
        <p:spPr bwMode="auto">
          <a:xfrm>
            <a:off x="0" y="9202738"/>
            <a:ext cx="2967038" cy="5413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r>
              <a:rPr lang="pt-BR"/>
              <a:t>www.hercules.farnesi.com.br hercules@farnesi.com.br</a:t>
            </a:r>
          </a:p>
        </p:txBody>
      </p:sp>
      <p:sp>
        <p:nvSpPr>
          <p:cNvPr id="64519" name="Rectangle 7"/>
          <p:cNvSpPr>
            <a:spLocks noGrp="1" noChangeArrowheads="1"/>
          </p:cNvSpPr>
          <p:nvPr>
            <p:ph type="sldNum" sz="quarter" idx="5"/>
          </p:nvPr>
        </p:nvSpPr>
        <p:spPr bwMode="auto">
          <a:xfrm>
            <a:off x="3903663" y="9202738"/>
            <a:ext cx="2967037" cy="5413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charset="0"/>
                <a:cs typeface="+mn-cs"/>
              </a:defRPr>
            </a:lvl1pPr>
          </a:lstStyle>
          <a:p>
            <a:pPr>
              <a:defRPr/>
            </a:pPr>
            <a:fld id="{8FE51B7B-622D-E949-8BA0-74B7F12D2494}" type="slidenum">
              <a:rPr lang="pt-BR"/>
              <a:pPr>
                <a:defRPr/>
              </a:pPr>
              <a:t>‹#›</a:t>
            </a:fld>
            <a:endParaRPr lang="pt-BR"/>
          </a:p>
        </p:txBody>
      </p:sp>
    </p:spTree>
    <p:extLst>
      <p:ext uri="{BB962C8B-B14F-4D97-AF65-F5344CB8AC3E}">
        <p14:creationId xmlns:p14="http://schemas.microsoft.com/office/powerpoint/2010/main" val="391613380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8577F797-F9F4-1241-AFB9-0D09CED9C35E}" type="slidenum">
              <a:rPr lang="pt-BR" sz="1200">
                <a:latin typeface="Times New Roman" charset="0"/>
              </a:rPr>
              <a:pPr/>
              <a:t>1</a:t>
            </a:fld>
            <a:endParaRPr lang="pt-BR" sz="1200">
              <a:latin typeface="Times New Roman"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9DEBD38C-2D71-9D41-89A7-D6293DEE78F3}" type="slidenum">
              <a:rPr lang="pt-BR" sz="1200">
                <a:latin typeface="Times New Roman" charset="0"/>
              </a:rPr>
              <a:pPr/>
              <a:t>2</a:t>
            </a:fld>
            <a:endParaRPr lang="pt-BR" sz="1200">
              <a:latin typeface="Times New Roman"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78A9314C-7F52-CB44-AFD9-853FF822AEA1}" type="slidenum">
              <a:rPr lang="pt-BR" sz="1200">
                <a:latin typeface="Times New Roman" charset="0"/>
              </a:rPr>
              <a:pPr/>
              <a:t>3</a:t>
            </a:fld>
            <a:endParaRPr lang="pt-BR" sz="120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86D25DC7-B81F-BC4A-83FB-C49E9CEB04F2}" type="slidenum">
              <a:rPr lang="pt-BR" sz="1200">
                <a:latin typeface="Times New Roman" charset="0"/>
              </a:rPr>
              <a:pPr/>
              <a:t>4</a:t>
            </a:fld>
            <a:endParaRPr lang="pt-BR" sz="1200">
              <a:latin typeface="Times New Roman" charset="0"/>
            </a:endParaRPr>
          </a:p>
        </p:txBody>
      </p:sp>
      <p:sp>
        <p:nvSpPr>
          <p:cNvPr id="22531" name="Rectangle 2"/>
          <p:cNvSpPr>
            <a:spLocks noGrp="1" noRot="1" noChangeAspect="1" noChangeArrowheads="1" noTextEdit="1"/>
          </p:cNvSpPr>
          <p:nvPr>
            <p:ph type="sldImg"/>
          </p:nvPr>
        </p:nvSpPr>
        <p:spPr>
          <a:xfrm>
            <a:off x="688975" y="493713"/>
            <a:ext cx="5483225" cy="4111625"/>
          </a:xfrm>
          <a:ln w="12700" cap="flat">
            <a:solidFill>
              <a:schemeClr val="tx1"/>
            </a:solidFill>
          </a:ln>
        </p:spPr>
      </p:sp>
      <p:sp>
        <p:nvSpPr>
          <p:cNvPr id="22532" name="Rectangle 3"/>
          <p:cNvSpPr>
            <a:spLocks noChangeArrowheads="1"/>
          </p:cNvSpPr>
          <p:nvPr/>
        </p:nvSpPr>
        <p:spPr bwMode="auto">
          <a:xfrm>
            <a:off x="44450" y="31750"/>
            <a:ext cx="3763963"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r>
              <a:rPr lang="pt-BR" b="1">
                <a:latin typeface="Arial" charset="0"/>
              </a:rPr>
              <a:t>Core Concepts</a:t>
            </a:r>
          </a:p>
          <a:p>
            <a:pPr eaLnBrk="0" hangingPunct="0"/>
            <a:endParaRPr lang="pt-BR" sz="1700" b="1">
              <a:latin typeface="Arial" charset="0"/>
            </a:endParaRPr>
          </a:p>
          <a:p>
            <a:pPr eaLnBrk="0" hangingPunct="0"/>
            <a:r>
              <a:rPr lang="pt-BR" sz="1600" b="1">
                <a:latin typeface="Arial" charset="0"/>
              </a:rPr>
              <a:t>This CTR corresponds to Figure 1-1 on p. 4 and relates to the discussion on pp. 3-10.  Also to the CTRs numbers 4 - 8 which follow.</a:t>
            </a:r>
          </a:p>
        </p:txBody>
      </p:sp>
      <p:sp>
        <p:nvSpPr>
          <p:cNvPr id="22533" name="Rectangle 4"/>
          <p:cNvSpPr>
            <a:spLocks noChangeArrowheads="1"/>
          </p:cNvSpPr>
          <p:nvPr/>
        </p:nvSpPr>
        <p:spPr bwMode="auto">
          <a:xfrm>
            <a:off x="1588" y="3033713"/>
            <a:ext cx="6754812" cy="58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80000"/>
              </a:lnSpc>
              <a:spcBef>
                <a:spcPct val="50000"/>
              </a:spcBef>
            </a:pPr>
            <a:r>
              <a:rPr lang="pt-BR" sz="1600" b="1">
                <a:latin typeface="Arial" charset="0"/>
              </a:rPr>
              <a:t>Core Concepts</a:t>
            </a:r>
            <a:endParaRPr lang="pt-BR" sz="1400" b="1">
              <a:latin typeface="Arial" charset="0"/>
            </a:endParaRPr>
          </a:p>
          <a:p>
            <a:pPr eaLnBrk="0" hangingPunct="0">
              <a:lnSpc>
                <a:spcPct val="80000"/>
              </a:lnSpc>
              <a:spcBef>
                <a:spcPct val="50000"/>
              </a:spcBef>
            </a:pPr>
            <a:r>
              <a:rPr lang="pt-BR" sz="1400" b="1" i="1">
                <a:latin typeface="Arial" charset="0"/>
              </a:rPr>
              <a:t>Needs.  </a:t>
            </a:r>
            <a:r>
              <a:rPr lang="pt-BR" sz="1400" b="1">
                <a:latin typeface="Arial" charset="0"/>
              </a:rPr>
              <a:t>These</a:t>
            </a:r>
            <a:r>
              <a:rPr lang="pt-BR" sz="1400" b="1" i="1">
                <a:latin typeface="Arial" charset="0"/>
              </a:rPr>
              <a:t> </a:t>
            </a:r>
            <a:r>
              <a:rPr lang="pt-BR" sz="1400" b="1">
                <a:latin typeface="Arial" charset="0"/>
              </a:rPr>
              <a:t> emerge from a state of felt deprivation.  Ask students to distinguish among physical, social, and individual needs.  </a:t>
            </a:r>
          </a:p>
          <a:p>
            <a:pPr eaLnBrk="0" hangingPunct="0">
              <a:lnSpc>
                <a:spcPct val="80000"/>
              </a:lnSpc>
              <a:spcBef>
                <a:spcPct val="50000"/>
              </a:spcBef>
            </a:pPr>
            <a:r>
              <a:rPr lang="pt-BR" sz="1400" b="1" i="1">
                <a:latin typeface="Arial" charset="0"/>
              </a:rPr>
              <a:t>Wants</a:t>
            </a:r>
            <a:r>
              <a:rPr lang="pt-BR" sz="1600" b="1">
                <a:latin typeface="Arial" charset="0"/>
              </a:rPr>
              <a:t>.  </a:t>
            </a:r>
            <a:r>
              <a:rPr lang="pt-BR" sz="1400" b="1">
                <a:latin typeface="Arial" charset="0"/>
              </a:rPr>
              <a:t> These are the form taken by human needs as they are shaped by culture and individual experience.  Have students provide examples for different wants based upon geographical differences, gender, age, wealth.  Link culture to socio-economic standing, education.</a:t>
            </a:r>
          </a:p>
          <a:p>
            <a:pPr eaLnBrk="0" hangingPunct="0">
              <a:lnSpc>
                <a:spcPct val="80000"/>
              </a:lnSpc>
              <a:spcBef>
                <a:spcPct val="50000"/>
              </a:spcBef>
            </a:pPr>
            <a:r>
              <a:rPr lang="pt-BR" sz="1400" b="1" i="1">
                <a:latin typeface="Arial" charset="0"/>
              </a:rPr>
              <a:t>Demands</a:t>
            </a:r>
            <a:r>
              <a:rPr lang="pt-BR" sz="1400" b="1">
                <a:latin typeface="Arial" charset="0"/>
              </a:rPr>
              <a:t>.  These are wants backed by buying power.  Discuss such popular items as dream vacations or favorite cars to illustrate the difference between wants and demands.  You may want an Acura Legend but drive a Subaru Justy.  Introduce the idea that demands are often for a bundle or group of benefits and may address a number of related needs and wants.</a:t>
            </a:r>
          </a:p>
          <a:p>
            <a:pPr eaLnBrk="0" hangingPunct="0">
              <a:lnSpc>
                <a:spcPct val="80000"/>
              </a:lnSpc>
              <a:spcBef>
                <a:spcPct val="50000"/>
              </a:spcBef>
            </a:pPr>
            <a:r>
              <a:rPr lang="pt-BR" sz="1400" b="1" i="1">
                <a:latin typeface="Arial" charset="0"/>
              </a:rPr>
              <a:t>Products</a:t>
            </a:r>
            <a:r>
              <a:rPr lang="pt-BR" sz="1400" b="1">
                <a:latin typeface="Arial" charset="0"/>
              </a:rPr>
              <a:t>.  These are anything offered for sale to satisfy a need or want.  Have students discuss an extended view of products to include services and ideas.  Discuss the role of value in distinguishing products.  </a:t>
            </a:r>
          </a:p>
          <a:p>
            <a:pPr eaLnBrk="0" hangingPunct="0">
              <a:lnSpc>
                <a:spcPct val="80000"/>
              </a:lnSpc>
              <a:spcBef>
                <a:spcPct val="50000"/>
              </a:spcBef>
            </a:pPr>
            <a:r>
              <a:rPr lang="pt-BR" sz="1400" i="1">
                <a:latin typeface="Arial" charset="0"/>
              </a:rPr>
              <a:t>Discussion Note:  Ask students to identify their product choice set for cars, vacations, dating partners, or college professors.</a:t>
            </a:r>
            <a:endParaRPr lang="pt-BR" sz="1400" b="1">
              <a:latin typeface="Arial" charset="0"/>
            </a:endParaRPr>
          </a:p>
          <a:p>
            <a:pPr eaLnBrk="0" hangingPunct="0">
              <a:lnSpc>
                <a:spcPct val="80000"/>
              </a:lnSpc>
              <a:spcBef>
                <a:spcPct val="50000"/>
              </a:spcBef>
            </a:pPr>
            <a:r>
              <a:rPr lang="pt-BR" sz="1400" b="1" i="1">
                <a:latin typeface="Arial" charset="0"/>
              </a:rPr>
              <a:t>Exchanges</a:t>
            </a:r>
            <a:r>
              <a:rPr lang="pt-BR" sz="1400" b="1">
                <a:latin typeface="Arial" charset="0"/>
              </a:rPr>
              <a:t>.  These are the act of obtaining desired objects by offering something in return.  Link to barter economies and promises to pay (i.e., credit, checks).</a:t>
            </a:r>
          </a:p>
          <a:p>
            <a:pPr eaLnBrk="0" hangingPunct="0">
              <a:lnSpc>
                <a:spcPct val="80000"/>
              </a:lnSpc>
              <a:spcBef>
                <a:spcPct val="50000"/>
              </a:spcBef>
            </a:pPr>
            <a:r>
              <a:rPr lang="pt-BR" sz="1400" b="1" i="1">
                <a:latin typeface="Arial" charset="0"/>
              </a:rPr>
              <a:t>Transactions.</a:t>
            </a:r>
            <a:r>
              <a:rPr lang="pt-BR" sz="1400" b="1">
                <a:latin typeface="Arial" charset="0"/>
              </a:rPr>
              <a:t> These are an actual trade of value between at least two parties.  Transaction marketing is part of the larger concept of </a:t>
            </a:r>
            <a:r>
              <a:rPr lang="pt-BR" sz="1400" b="1" i="1">
                <a:latin typeface="Arial" charset="0"/>
              </a:rPr>
              <a:t>relationship marketing</a:t>
            </a:r>
            <a:r>
              <a:rPr lang="pt-BR" sz="1400" b="1">
                <a:latin typeface="Arial" charset="0"/>
              </a:rPr>
              <a:t> in which parties build long-term, economic ties to enhance quality and customer-delivered value.</a:t>
            </a:r>
          </a:p>
          <a:p>
            <a:pPr eaLnBrk="0" hangingPunct="0">
              <a:lnSpc>
                <a:spcPct val="80000"/>
              </a:lnSpc>
              <a:spcBef>
                <a:spcPct val="50000"/>
              </a:spcBef>
            </a:pPr>
            <a:r>
              <a:rPr lang="pt-BR" sz="1400" b="1" i="1">
                <a:latin typeface="Arial" charset="0"/>
              </a:rPr>
              <a:t>Markets</a:t>
            </a:r>
            <a:r>
              <a:rPr lang="pt-BR" sz="1400" b="1">
                <a:latin typeface="Arial" charset="0"/>
              </a:rPr>
              <a:t>.  These are the set of actual and potential buyers of a product.  Markets may be decentralized or centralized.  Markets exist wherever something of value is desired, such as in the labor market, the money market, even the donor market - for human </a:t>
            </a:r>
            <a:r>
              <a:rPr lang="ja-JP" altLang="pt-BR" sz="1400" b="1">
                <a:latin typeface="Arial" charset="0"/>
              </a:rPr>
              <a:t>“</a:t>
            </a:r>
            <a:r>
              <a:rPr lang="pt-BR" altLang="ja-JP" sz="1400" b="1">
                <a:latin typeface="Arial" charset="0"/>
              </a:rPr>
              <a:t>products</a:t>
            </a:r>
            <a:r>
              <a:rPr lang="ja-JP" altLang="pt-BR" sz="1400" b="1">
                <a:latin typeface="Arial" charset="0"/>
              </a:rPr>
              <a:t>”</a:t>
            </a:r>
            <a:r>
              <a:rPr lang="pt-BR" altLang="ja-JP" sz="1400" b="1">
                <a:latin typeface="Arial" charset="0"/>
              </a:rPr>
              <a:t> such as blood or organs.</a:t>
            </a:r>
            <a:endParaRPr lang="pt-BR" sz="1400" b="1">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9FFE629D-AA4A-8C46-B035-DBE5DB2D6FC2}" type="slidenum">
              <a:rPr lang="pt-BR" sz="1200">
                <a:latin typeface="Times New Roman" charset="0"/>
              </a:rPr>
              <a:pPr/>
              <a:t>15</a:t>
            </a:fld>
            <a:endParaRPr lang="pt-BR" sz="1200">
              <a:latin typeface="Times New Roman" charset="0"/>
            </a:endParaRPr>
          </a:p>
        </p:txBody>
      </p:sp>
      <p:sp>
        <p:nvSpPr>
          <p:cNvPr id="34819" name="Rectangle 2"/>
          <p:cNvSpPr>
            <a:spLocks noGrp="1" noRot="1" noChangeAspect="1" noChangeArrowheads="1" noTextEdit="1"/>
          </p:cNvSpPr>
          <p:nvPr>
            <p:ph type="sldImg"/>
          </p:nvPr>
        </p:nvSpPr>
        <p:spPr>
          <a:xfrm>
            <a:off x="688975" y="493713"/>
            <a:ext cx="5483225" cy="4111625"/>
          </a:xfrm>
          <a:ln w="12700" cap="flat">
            <a:solidFill>
              <a:schemeClr val="tx1"/>
            </a:solidFill>
          </a:ln>
        </p:spPr>
      </p:sp>
      <p:sp>
        <p:nvSpPr>
          <p:cNvPr id="34820" name="Rectangle 3"/>
          <p:cNvSpPr>
            <a:spLocks noChangeArrowheads="1"/>
          </p:cNvSpPr>
          <p:nvPr/>
        </p:nvSpPr>
        <p:spPr bwMode="auto">
          <a:xfrm>
            <a:off x="87313" y="63500"/>
            <a:ext cx="34163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90000"/>
              </a:lnSpc>
              <a:spcBef>
                <a:spcPct val="50000"/>
              </a:spcBef>
            </a:pPr>
            <a:r>
              <a:rPr lang="pt-BR" b="1">
                <a:latin typeface="Arial" charset="0"/>
              </a:rPr>
              <a:t>Societal Marketing Concept</a:t>
            </a:r>
            <a:endParaRPr lang="pt-BR" sz="1400" b="1">
              <a:latin typeface="Arial" charset="0"/>
            </a:endParaRPr>
          </a:p>
          <a:p>
            <a:pPr eaLnBrk="0" hangingPunct="0">
              <a:lnSpc>
                <a:spcPct val="90000"/>
              </a:lnSpc>
              <a:spcBef>
                <a:spcPct val="50000"/>
              </a:spcBef>
            </a:pPr>
            <a:r>
              <a:rPr lang="pt-BR" sz="1600" b="1">
                <a:latin typeface="Arial" charset="0"/>
              </a:rPr>
              <a:t>This CTR corresponds to Figure 1-5 on p. 16 and relates to the material on pp. 16-17.</a:t>
            </a:r>
          </a:p>
        </p:txBody>
      </p:sp>
      <p:sp>
        <p:nvSpPr>
          <p:cNvPr id="34821" name="Rectangle 4"/>
          <p:cNvSpPr>
            <a:spLocks noChangeArrowheads="1"/>
          </p:cNvSpPr>
          <p:nvPr/>
        </p:nvSpPr>
        <p:spPr bwMode="auto">
          <a:xfrm>
            <a:off x="1588" y="3263900"/>
            <a:ext cx="6740525" cy="579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80000"/>
              </a:lnSpc>
              <a:spcBef>
                <a:spcPct val="50000"/>
              </a:spcBef>
            </a:pPr>
            <a:r>
              <a:rPr lang="pt-BR" sz="1400" b="1" i="1">
                <a:latin typeface="Arial" charset="0"/>
              </a:rPr>
              <a:t>The Societal Marketing Concept</a:t>
            </a:r>
            <a:r>
              <a:rPr lang="pt-BR" sz="1400" b="1">
                <a:latin typeface="Arial" charset="0"/>
              </a:rPr>
              <a:t>  holds that the organization should determine the needs, wants, and interests of target markets.  In delivering the desired satisfactions more effectively and efficiently than the competition, the company should also maintain or improve both the consumer</a:t>
            </a:r>
            <a:r>
              <a:rPr lang="ja-JP" altLang="pt-BR" sz="1400" b="1">
                <a:latin typeface="Arial" charset="0"/>
              </a:rPr>
              <a:t>’</a:t>
            </a:r>
            <a:r>
              <a:rPr lang="pt-BR" altLang="ja-JP" sz="1400" b="1">
                <a:latin typeface="Arial" charset="0"/>
              </a:rPr>
              <a:t>s and society</a:t>
            </a:r>
            <a:r>
              <a:rPr lang="ja-JP" altLang="pt-BR" sz="1400" b="1">
                <a:latin typeface="Arial" charset="0"/>
              </a:rPr>
              <a:t>’</a:t>
            </a:r>
            <a:r>
              <a:rPr lang="pt-BR" altLang="ja-JP" sz="1400" b="1">
                <a:latin typeface="Arial" charset="0"/>
              </a:rPr>
              <a:t>s well being. </a:t>
            </a:r>
          </a:p>
          <a:p>
            <a:pPr eaLnBrk="0" hangingPunct="0">
              <a:lnSpc>
                <a:spcPct val="80000"/>
              </a:lnSpc>
              <a:spcBef>
                <a:spcPct val="50000"/>
              </a:spcBef>
            </a:pPr>
            <a:r>
              <a:rPr lang="pt-BR" sz="1400" i="1">
                <a:latin typeface="Arial" charset="0"/>
              </a:rPr>
              <a:t>Discussion Note:  You may wish to consider extra-textual class discussion identifying the pros and cons of the societal marketing concept.</a:t>
            </a:r>
          </a:p>
          <a:p>
            <a:pPr eaLnBrk="0" hangingPunct="0">
              <a:lnSpc>
                <a:spcPct val="80000"/>
              </a:lnSpc>
              <a:spcBef>
                <a:spcPct val="50000"/>
              </a:spcBef>
            </a:pPr>
            <a:r>
              <a:rPr lang="pt-BR" sz="1400" i="1">
                <a:latin typeface="Arial" charset="0"/>
              </a:rPr>
              <a:t>Pros:  Reasons for adopting the societal marketing concept include:  </a:t>
            </a:r>
          </a:p>
          <a:p>
            <a:pPr eaLnBrk="0" hangingPunct="0">
              <a:lnSpc>
                <a:spcPct val="80000"/>
              </a:lnSpc>
              <a:spcBef>
                <a:spcPct val="50000"/>
              </a:spcBef>
            </a:pPr>
            <a:r>
              <a:rPr lang="pt-BR" sz="1400" i="1">
                <a:solidFill>
                  <a:srgbClr val="000000"/>
                </a:solidFill>
                <a:latin typeface="Arial" charset="0"/>
              </a:rPr>
              <a:t>1.  Public expectations.  Social expectations of business have increased. 2.  Long-run profits.  Socially responsible marketing may lead to more secure long-run profits.  3.  Ethical obligation.  Business should recognize that responsible actions are right for their own sake.  4.  Public image.  A good public image helps firms gain more customers, better employees, access to money markets, and other benefits.  5.  Better environment.  Involvement by business can help solve difficult social problems, creating a better quality of life and a more desirable community in which to attract and hold skilled employees.   7.  Balance of responsibility and power.  Marketers have a large amount of power in society that requires an equally large amount of responsibility.  8.  Stockholder interests.  Socially responsible companies are considered less risky and safer investments  9.  Possession of resources.  Business has the financial resources, technical experts, and managerial talent to provide to support public causes.</a:t>
            </a:r>
          </a:p>
          <a:p>
            <a:pPr eaLnBrk="0" hangingPunct="0">
              <a:lnSpc>
                <a:spcPct val="80000"/>
              </a:lnSpc>
              <a:spcBef>
                <a:spcPct val="50000"/>
              </a:spcBef>
            </a:pPr>
            <a:r>
              <a:rPr lang="pt-BR" sz="1400" i="1">
                <a:latin typeface="Arial" charset="0"/>
              </a:rPr>
              <a:t>Cons:  Reasons for not adopting the societal marketing concept include: </a:t>
            </a:r>
          </a:p>
          <a:p>
            <a:pPr eaLnBrk="0" hangingPunct="0">
              <a:lnSpc>
                <a:spcPct val="80000"/>
              </a:lnSpc>
              <a:spcBef>
                <a:spcPct val="50000"/>
              </a:spcBef>
            </a:pPr>
            <a:r>
              <a:rPr lang="pt-BR" sz="1400" i="1">
                <a:solidFill>
                  <a:srgbClr val="000000"/>
                </a:solidFill>
                <a:latin typeface="Arial" charset="0"/>
              </a:rPr>
              <a:t>1.  Violation of profit maximization. 2.  Dilution of purpose.  The pursuit of social goals dilutes business</a:t>
            </a:r>
            <a:r>
              <a:rPr lang="ja-JP" altLang="pt-BR" sz="1400" i="1">
                <a:solidFill>
                  <a:srgbClr val="000000"/>
                </a:solidFill>
                <a:latin typeface="Arial" charset="0"/>
              </a:rPr>
              <a:t>’</a:t>
            </a:r>
            <a:r>
              <a:rPr lang="pt-BR" altLang="ja-JP" sz="1400" i="1">
                <a:solidFill>
                  <a:srgbClr val="000000"/>
                </a:solidFill>
                <a:latin typeface="Arial" charset="0"/>
              </a:rPr>
              <a:t>s primary purpose.  3.  Costs.  Many socially responsible activities don</a:t>
            </a:r>
            <a:r>
              <a:rPr lang="ja-JP" altLang="pt-BR" sz="1400" i="1">
                <a:solidFill>
                  <a:srgbClr val="000000"/>
                </a:solidFill>
                <a:latin typeface="Arial" charset="0"/>
              </a:rPr>
              <a:t>’</a:t>
            </a:r>
            <a:r>
              <a:rPr lang="pt-BR" altLang="ja-JP" sz="1400" i="1">
                <a:solidFill>
                  <a:srgbClr val="000000"/>
                </a:solidFill>
                <a:latin typeface="Arial" charset="0"/>
              </a:rPr>
              <a:t>t pay their way. 4.  Too much power.  Business is already one of the most powerful institutions in society.  5.  Lack of skills.  Marketers may be poorly qualified to deal with social issues.  6.  Lack of accountability.  There are no direct lines of social accountability from the business sector to the public.  7.  Lack of broad public support.   Even favorable attitudes are general and lack consensus on specific actions marketers should take on social issues.  </a:t>
            </a:r>
            <a:endParaRPr lang="pt-BR" sz="1400" i="1">
              <a:solidFill>
                <a:srgbClr val="000000"/>
              </a:solidFill>
              <a:latin typeface="Arial" charset="0"/>
            </a:endParaRPr>
          </a:p>
        </p:txBody>
      </p:sp>
      <p:sp>
        <p:nvSpPr>
          <p:cNvPr id="34822" name="Rectangle 5"/>
          <p:cNvSpPr>
            <a:spLocks noChangeArrowheads="1"/>
          </p:cNvSpPr>
          <p:nvPr/>
        </p:nvSpPr>
        <p:spPr bwMode="auto">
          <a:xfrm>
            <a:off x="1588" y="2840038"/>
            <a:ext cx="422592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90000"/>
              </a:lnSpc>
              <a:spcBef>
                <a:spcPct val="50000"/>
              </a:spcBef>
            </a:pPr>
            <a:r>
              <a:rPr lang="pt-BR" sz="1600" b="1" i="1">
                <a:latin typeface="Arial" charset="0"/>
              </a:rPr>
              <a:t>The Societal Marketing Concept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1200">
                <a:latin typeface="Times New Roman" charset="0"/>
              </a:rPr>
              <a:t>www.hercules.farnesi.com.br hercules@farnesi.com.br</a:t>
            </a:r>
          </a:p>
        </p:txBody>
      </p:sp>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DCF39D3B-D06D-4D44-8252-A46575E4FAA3}" type="slidenum">
              <a:rPr lang="pt-BR" sz="1200">
                <a:latin typeface="Times New Roman" charset="0"/>
              </a:rPr>
              <a:pPr/>
              <a:t>16</a:t>
            </a:fld>
            <a:endParaRPr lang="pt-BR" sz="1200">
              <a:latin typeface="Times New Roman" charset="0"/>
            </a:endParaRPr>
          </a:p>
        </p:txBody>
      </p:sp>
      <p:sp>
        <p:nvSpPr>
          <p:cNvPr id="36867" name="Rectangle 2"/>
          <p:cNvSpPr>
            <a:spLocks noGrp="1" noRot="1" noChangeAspect="1" noChangeArrowheads="1" noTextEdit="1"/>
          </p:cNvSpPr>
          <p:nvPr>
            <p:ph type="sldImg"/>
          </p:nvPr>
        </p:nvSpPr>
        <p:spPr>
          <a:xfrm>
            <a:off x="688975" y="493713"/>
            <a:ext cx="5483225" cy="4111625"/>
          </a:xfrm>
          <a:ln w="12700" cap="flat">
            <a:solidFill>
              <a:schemeClr val="tx1"/>
            </a:solidFill>
          </a:ln>
        </p:spPr>
      </p:sp>
      <p:sp>
        <p:nvSpPr>
          <p:cNvPr id="36868" name="Rectangle 3"/>
          <p:cNvSpPr>
            <a:spLocks noChangeArrowheads="1"/>
          </p:cNvSpPr>
          <p:nvPr/>
        </p:nvSpPr>
        <p:spPr bwMode="auto">
          <a:xfrm>
            <a:off x="73025" y="63500"/>
            <a:ext cx="3430588"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90000"/>
              </a:lnSpc>
              <a:spcBef>
                <a:spcPct val="50000"/>
              </a:spcBef>
            </a:pPr>
            <a:r>
              <a:rPr lang="pt-BR" b="1">
                <a:latin typeface="Arial" charset="0"/>
              </a:rPr>
              <a:t>New Marketing Challenges</a:t>
            </a:r>
            <a:endParaRPr lang="pt-BR" sz="1400" b="1">
              <a:latin typeface="Arial" charset="0"/>
            </a:endParaRPr>
          </a:p>
          <a:p>
            <a:pPr eaLnBrk="0" hangingPunct="0">
              <a:lnSpc>
                <a:spcPct val="90000"/>
              </a:lnSpc>
              <a:spcBef>
                <a:spcPct val="50000"/>
              </a:spcBef>
            </a:pPr>
            <a:r>
              <a:rPr lang="pt-BR" sz="1600" b="1">
                <a:latin typeface="Arial" charset="0"/>
              </a:rPr>
              <a:t>This CTR relates to the material on pp. 17-24.  </a:t>
            </a:r>
          </a:p>
          <a:p>
            <a:pPr eaLnBrk="0" hangingPunct="0">
              <a:lnSpc>
                <a:spcPct val="90000"/>
              </a:lnSpc>
              <a:spcBef>
                <a:spcPct val="50000"/>
              </a:spcBef>
            </a:pPr>
            <a:r>
              <a:rPr lang="pt-BR" sz="1600" i="1">
                <a:latin typeface="Arial" charset="0"/>
              </a:rPr>
              <a:t>Teaching Tip:  Challenge students to see marketing as an exciting and creative field needing new ideas and new solutions to emerging business opportunities.</a:t>
            </a:r>
          </a:p>
        </p:txBody>
      </p:sp>
      <p:sp>
        <p:nvSpPr>
          <p:cNvPr id="36869" name="Rectangle 4"/>
          <p:cNvSpPr>
            <a:spLocks noChangeArrowheads="1"/>
          </p:cNvSpPr>
          <p:nvPr/>
        </p:nvSpPr>
        <p:spPr bwMode="auto">
          <a:xfrm>
            <a:off x="1588" y="3279775"/>
            <a:ext cx="6740525"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lnSpc>
                <a:spcPct val="90000"/>
              </a:lnSpc>
              <a:spcBef>
                <a:spcPct val="50000"/>
              </a:spcBef>
            </a:pPr>
            <a:r>
              <a:rPr lang="pt-BR" sz="1400" b="1" i="1">
                <a:latin typeface="Arial" charset="0"/>
              </a:rPr>
              <a:t>Growth of Nonprofit Marketing.</a:t>
            </a:r>
            <a:r>
              <a:rPr lang="pt-BR" sz="1600" b="1" i="1">
                <a:latin typeface="Arial" charset="0"/>
              </a:rPr>
              <a:t> </a:t>
            </a:r>
            <a:r>
              <a:rPr lang="pt-BR" sz="1400" b="1">
                <a:latin typeface="Arial" charset="0"/>
              </a:rPr>
              <a:t> More and more charitable firms and businesses that hold nonprofit status, like colleges and hospitals, are adopting a marketing orientation toward serving their constituencies.</a:t>
            </a:r>
            <a:endParaRPr lang="pt-BR" sz="1600" b="1" i="1">
              <a:latin typeface="Arial" charset="0"/>
            </a:endParaRPr>
          </a:p>
          <a:p>
            <a:pPr eaLnBrk="0" hangingPunct="0">
              <a:lnSpc>
                <a:spcPct val="90000"/>
              </a:lnSpc>
              <a:spcBef>
                <a:spcPct val="50000"/>
              </a:spcBef>
            </a:pPr>
            <a:r>
              <a:rPr lang="pt-BR" sz="1400" b="1" i="1">
                <a:latin typeface="Arial" charset="0"/>
              </a:rPr>
              <a:t>Globalization. </a:t>
            </a:r>
            <a:r>
              <a:rPr lang="pt-BR" sz="1400" b="1">
                <a:latin typeface="Arial" charset="0"/>
              </a:rPr>
              <a:t> Technological and economic developments continue to shrink the distances between countries.  Computer and communications technology make possible truly global businesses that buy, sell, manufacturer, market, and service customers easily across international borders.  Rising affluence creates new markets.  Similarly, more European and Asian companies now compete successfully in the US. market.</a:t>
            </a:r>
          </a:p>
          <a:p>
            <a:pPr eaLnBrk="0" hangingPunct="0">
              <a:lnSpc>
                <a:spcPct val="90000"/>
              </a:lnSpc>
              <a:spcBef>
                <a:spcPct val="50000"/>
              </a:spcBef>
            </a:pPr>
            <a:r>
              <a:rPr lang="pt-BR" sz="1400" b="1" i="1">
                <a:latin typeface="Arial" charset="0"/>
              </a:rPr>
              <a:t>Changing World Economy.</a:t>
            </a:r>
            <a:r>
              <a:rPr lang="pt-BR" sz="1600" b="1" i="1">
                <a:latin typeface="Arial" charset="0"/>
              </a:rPr>
              <a:t> </a:t>
            </a:r>
            <a:r>
              <a:rPr lang="pt-BR" sz="1400" b="1">
                <a:latin typeface="Arial" charset="0"/>
              </a:rPr>
              <a:t> Even as new markets open to rising affluence in such countries as the </a:t>
            </a:r>
            <a:r>
              <a:rPr lang="ja-JP" altLang="pt-BR" sz="1400" b="1">
                <a:latin typeface="Arial" charset="0"/>
              </a:rPr>
              <a:t>“</a:t>
            </a:r>
            <a:r>
              <a:rPr lang="pt-BR" altLang="ja-JP" sz="1400" b="1">
                <a:latin typeface="Arial" charset="0"/>
              </a:rPr>
              <a:t>newly industrialized</a:t>
            </a:r>
            <a:r>
              <a:rPr lang="ja-JP" altLang="pt-BR" sz="1400" b="1">
                <a:latin typeface="Arial" charset="0"/>
              </a:rPr>
              <a:t>”</a:t>
            </a:r>
            <a:r>
              <a:rPr lang="pt-BR" altLang="ja-JP" sz="1400" b="1">
                <a:latin typeface="Arial" charset="0"/>
              </a:rPr>
              <a:t> pacific rim, poverty in many areas and slowed economies in previously industrial nations has already changed the world economy.  Americans increasingly maintain living standards only by having two incomes per household.  Value is hunted for by penny-wise consumers.</a:t>
            </a:r>
          </a:p>
          <a:p>
            <a:pPr eaLnBrk="0" hangingPunct="0">
              <a:lnSpc>
                <a:spcPct val="90000"/>
              </a:lnSpc>
              <a:spcBef>
                <a:spcPct val="50000"/>
              </a:spcBef>
            </a:pPr>
            <a:r>
              <a:rPr lang="pt-BR" sz="1400" b="1" i="1">
                <a:latin typeface="Arial" charset="0"/>
              </a:rPr>
              <a:t>Ethics and Responsibility</a:t>
            </a:r>
            <a:r>
              <a:rPr lang="pt-BR" sz="1600" b="1" i="1">
                <a:latin typeface="Arial" charset="0"/>
              </a:rPr>
              <a:t>.</a:t>
            </a:r>
            <a:r>
              <a:rPr lang="pt-BR" sz="1400" b="1" i="1">
                <a:latin typeface="Arial" charset="0"/>
              </a:rPr>
              <a:t> </a:t>
            </a:r>
            <a:r>
              <a:rPr lang="pt-BR" sz="1400" b="1">
                <a:latin typeface="Arial" charset="0"/>
              </a:rPr>
              <a:t> The greed of the 1980s and other problems has spurred a new interest in ethical conduct in business.  Many consumers feel business in general has more of an obligation to those who generate profits -- the consumer!</a:t>
            </a:r>
          </a:p>
          <a:p>
            <a:pPr eaLnBrk="0" hangingPunct="0">
              <a:lnSpc>
                <a:spcPct val="90000"/>
              </a:lnSpc>
              <a:spcBef>
                <a:spcPct val="50000"/>
              </a:spcBef>
            </a:pPr>
            <a:r>
              <a:rPr lang="pt-BR" sz="1400" b="1" i="1">
                <a:latin typeface="Arial" charset="0"/>
              </a:rPr>
              <a:t>New Landscape and Information Technology</a:t>
            </a:r>
            <a:r>
              <a:rPr lang="pt-BR" sz="1600" b="1" i="1">
                <a:latin typeface="Arial" charset="0"/>
              </a:rPr>
              <a:t>.</a:t>
            </a:r>
            <a:r>
              <a:rPr lang="pt-BR" sz="1400" b="1" i="1">
                <a:latin typeface="Arial" charset="0"/>
              </a:rPr>
              <a:t> </a:t>
            </a:r>
            <a:r>
              <a:rPr lang="pt-BR" sz="1400" b="1">
                <a:latin typeface="Arial" charset="0"/>
              </a:rPr>
              <a:t> The new marketing landscape is a dynamic, fast-paced, and evolving function of all these changes and opportunities.  More than ever, there is no static formula for success.  Only strategies that incorporate and implement constant improvement in product quality and higher delivered customer value stand any chance of long-term success. Information and the internet have created a technology boom.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2" y="232"/>
              <a:ext cx="1856" cy="3627"/>
              <a:chOff x="3010" y="776"/>
              <a:chExt cx="1856" cy="3627"/>
            </a:xfrm>
          </p:grpSpPr>
          <p:sp>
            <p:nvSpPr>
              <p:cNvPr id="39" name="Freeform 4"/>
              <p:cNvSpPr>
                <a:spLocks/>
              </p:cNvSpPr>
              <p:nvPr userDrawn="1"/>
            </p:nvSpPr>
            <p:spPr bwMode="ltGray">
              <a:xfrm rot="12185230" flipV="1">
                <a:off x="3533" y="774"/>
                <a:ext cx="1333" cy="1485"/>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5"/>
              <p:cNvSpPr>
                <a:spLocks/>
              </p:cNvSpPr>
              <p:nvPr userDrawn="1"/>
            </p:nvSpPr>
            <p:spPr bwMode="ltGray">
              <a:xfrm rot="12185230" flipV="1">
                <a:off x="4028" y="1798"/>
                <a:ext cx="571" cy="531"/>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6"/>
              <p:cNvSpPr>
                <a:spLocks/>
              </p:cNvSpPr>
              <p:nvPr userDrawn="1"/>
            </p:nvSpPr>
            <p:spPr bwMode="ltGray">
              <a:xfrm rot="12185230" flipV="1">
                <a:off x="3636" y="2163"/>
                <a:ext cx="277" cy="249"/>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7"/>
              <p:cNvSpPr>
                <a:spLocks/>
              </p:cNvSpPr>
              <p:nvPr userDrawn="1"/>
            </p:nvSpPr>
            <p:spPr bwMode="ltGray">
              <a:xfrm rot="12185230" flipV="1">
                <a:off x="3977" y="973"/>
                <a:ext cx="245" cy="34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8"/>
              <p:cNvSpPr>
                <a:spLocks/>
              </p:cNvSpPr>
              <p:nvPr userDrawn="1"/>
            </p:nvSpPr>
            <p:spPr bwMode="ltGray">
              <a:xfrm rot="12185230" flipV="1">
                <a:off x="3841" y="2207"/>
                <a:ext cx="103" cy="209"/>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9"/>
              <p:cNvSpPr>
                <a:spLocks/>
              </p:cNvSpPr>
              <p:nvPr userDrawn="1"/>
            </p:nvSpPr>
            <p:spPr bwMode="ltGray">
              <a:xfrm rot="12185230" flipV="1">
                <a:off x="3891" y="1324"/>
                <a:ext cx="120" cy="90"/>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0"/>
              <p:cNvSpPr>
                <a:spLocks/>
              </p:cNvSpPr>
              <p:nvPr userDrawn="1"/>
            </p:nvSpPr>
            <p:spPr bwMode="ltGray">
              <a:xfrm rot="12185230" flipV="1">
                <a:off x="3008" y="2344"/>
                <a:ext cx="330" cy="2059"/>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 name="Freeform 11"/>
            <p:cNvSpPr>
              <a:spLocks/>
            </p:cNvSpPr>
            <p:nvPr userDrawn="1"/>
          </p:nvSpPr>
          <p:spPr bwMode="ltGray">
            <a:xfrm rot="373331" flipH="1">
              <a:off x="22" y="1957"/>
              <a:ext cx="323" cy="649"/>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4"/>
            <p:cNvSpPr>
              <a:spLocks/>
            </p:cNvSpPr>
            <p:nvPr userDrawn="1"/>
          </p:nvSpPr>
          <p:spPr bwMode="ltGray">
            <a:xfrm rot="373331" flipH="1">
              <a:off x="898" y="2855"/>
              <a:ext cx="354" cy="464"/>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5"/>
            <p:cNvSpPr>
              <a:spLocks/>
            </p:cNvSpPr>
            <p:nvPr userDrawn="1"/>
          </p:nvSpPr>
          <p:spPr bwMode="ltGray">
            <a:xfrm rot="373331" flipH="1">
              <a:off x="799" y="2979"/>
              <a:ext cx="87" cy="274"/>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2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 name="Group 21"/>
            <p:cNvGrpSpPr>
              <a:grpSpLocks/>
            </p:cNvGrpSpPr>
            <p:nvPr userDrawn="1"/>
          </p:nvGrpSpPr>
          <p:grpSpPr bwMode="auto">
            <a:xfrm rot="-6691250">
              <a:off x="3641" y="125"/>
              <a:ext cx="356" cy="608"/>
              <a:chOff x="1729" y="866"/>
              <a:chExt cx="129" cy="157"/>
            </a:xfrm>
          </p:grpSpPr>
          <p:sp>
            <p:nvSpPr>
              <p:cNvPr id="33" name="Freeform 22"/>
              <p:cNvSpPr>
                <a:spLocks/>
              </p:cNvSpPr>
              <p:nvPr userDrawn="1"/>
            </p:nvSpPr>
            <p:spPr bwMode="ltGray">
              <a:xfrm>
                <a:off x="1731"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23"/>
              <p:cNvSpPr>
                <a:spLocks/>
              </p:cNvSpPr>
              <p:nvPr userDrawn="1"/>
            </p:nvSpPr>
            <p:spPr bwMode="ltGray">
              <a:xfrm>
                <a:off x="1790"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24"/>
              <p:cNvSpPr>
                <a:spLocks/>
              </p:cNvSpPr>
              <p:nvPr userDrawn="1"/>
            </p:nvSpPr>
            <p:spPr bwMode="ltGray">
              <a:xfrm>
                <a:off x="1773"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4" name="Group 25"/>
            <p:cNvGrpSpPr>
              <a:grpSpLocks/>
            </p:cNvGrpSpPr>
            <p:nvPr userDrawn="1"/>
          </p:nvGrpSpPr>
          <p:grpSpPr bwMode="auto">
            <a:xfrm rot="8524840">
              <a:off x="677" y="3307"/>
              <a:ext cx="500" cy="500"/>
              <a:chOff x="1727" y="868"/>
              <a:chExt cx="129" cy="156"/>
            </a:xfrm>
          </p:grpSpPr>
          <p:sp>
            <p:nvSpPr>
              <p:cNvPr id="30" name="Freeform 26"/>
              <p:cNvSpPr>
                <a:spLocks/>
              </p:cNvSpPr>
              <p:nvPr userDrawn="1"/>
            </p:nvSpPr>
            <p:spPr bwMode="ltGray">
              <a:xfrm>
                <a:off x="1727" y="870"/>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7"/>
              <p:cNvSpPr>
                <a:spLocks/>
              </p:cNvSpPr>
              <p:nvPr userDrawn="1"/>
            </p:nvSpPr>
            <p:spPr bwMode="ltGray">
              <a:xfrm>
                <a:off x="1786" y="897"/>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28"/>
              <p:cNvSpPr>
                <a:spLocks/>
              </p:cNvSpPr>
              <p:nvPr userDrawn="1"/>
            </p:nvSpPr>
            <p:spPr bwMode="ltGray">
              <a:xfrm>
                <a:off x="1772" y="1000"/>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5" name="Group 29"/>
            <p:cNvGrpSpPr>
              <a:grpSpLocks/>
            </p:cNvGrpSpPr>
            <p:nvPr userDrawn="1"/>
          </p:nvGrpSpPr>
          <p:grpSpPr bwMode="auto">
            <a:xfrm rot="4106450" flipH="1">
              <a:off x="404" y="268"/>
              <a:ext cx="708" cy="891"/>
              <a:chOff x="1727" y="866"/>
              <a:chExt cx="129" cy="157"/>
            </a:xfrm>
          </p:grpSpPr>
          <p:sp>
            <p:nvSpPr>
              <p:cNvPr id="27" name="Freeform 3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3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3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6" name="Group 33"/>
            <p:cNvGrpSpPr>
              <a:grpSpLocks/>
            </p:cNvGrpSpPr>
            <p:nvPr userDrawn="1"/>
          </p:nvGrpSpPr>
          <p:grpSpPr bwMode="auto">
            <a:xfrm rot="10015322" flipH="1">
              <a:off x="4618" y="2392"/>
              <a:ext cx="708" cy="891"/>
              <a:chOff x="1727" y="866"/>
              <a:chExt cx="129" cy="157"/>
            </a:xfrm>
          </p:grpSpPr>
          <p:sp>
            <p:nvSpPr>
              <p:cNvPr id="24" name="Freeform 3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3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3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39"/>
            <p:cNvSpPr>
              <a:spLocks/>
            </p:cNvSpPr>
            <p:nvPr userDrawn="1"/>
          </p:nvSpPr>
          <p:spPr bwMode="ltGray">
            <a:xfrm rot="9832527" flipV="1">
              <a:off x="1997" y="858"/>
              <a:ext cx="330" cy="278"/>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40"/>
            <p:cNvSpPr>
              <a:spLocks/>
            </p:cNvSpPr>
            <p:nvPr userDrawn="1"/>
          </p:nvSpPr>
          <p:spPr bwMode="ltGray">
            <a:xfrm rot="9832527" flipV="1">
              <a:off x="2224" y="808"/>
              <a:ext cx="123" cy="233"/>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25327" name="Rectangle 47"/>
          <p:cNvSpPr>
            <a:spLocks noGrp="1" noChangeArrowheads="1"/>
          </p:cNvSpPr>
          <p:nvPr>
            <p:ph type="ctrTitle"/>
          </p:nvPr>
        </p:nvSpPr>
        <p:spPr>
          <a:xfrm>
            <a:off x="2455863" y="596900"/>
            <a:ext cx="6192837" cy="3581400"/>
          </a:xfrm>
        </p:spPr>
        <p:txBody>
          <a:bodyPr/>
          <a:lstStyle>
            <a:lvl1pPr>
              <a:defRPr sz="5200" b="1"/>
            </a:lvl1pPr>
          </a:lstStyle>
          <a:p>
            <a:r>
              <a:rPr lang="pt-BR"/>
              <a:t>Clique para editar o estilo do título mestre</a:t>
            </a:r>
          </a:p>
        </p:txBody>
      </p:sp>
      <p:sp>
        <p:nvSpPr>
          <p:cNvPr id="225328"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pt-BR"/>
              <a:t>Clique para editar o estilo do subtítulo mestre</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pt-BR"/>
          </a:p>
        </p:txBody>
      </p:sp>
      <p:sp>
        <p:nvSpPr>
          <p:cNvPr id="47" name="Rectangle 45"/>
          <p:cNvSpPr>
            <a:spLocks noGrp="1" noChangeArrowheads="1"/>
          </p:cNvSpPr>
          <p:nvPr>
            <p:ph type="ftr" sz="quarter" idx="11"/>
          </p:nvPr>
        </p:nvSpPr>
        <p:spPr/>
        <p:txBody>
          <a:bodyPr/>
          <a:lstStyle>
            <a:lvl1pPr>
              <a:defRPr/>
            </a:lvl1pPr>
          </a:lstStyle>
          <a:p>
            <a:pPr>
              <a:defRPr/>
            </a:pPr>
            <a:r>
              <a:rPr lang="pt-BR"/>
              <a:t>www.hercules.farnesi.com.br hercules.farnesi.com.br</a:t>
            </a:r>
          </a:p>
        </p:txBody>
      </p:sp>
      <p:sp>
        <p:nvSpPr>
          <p:cNvPr id="48" name="Rectangle 46"/>
          <p:cNvSpPr>
            <a:spLocks noGrp="1" noChangeArrowheads="1"/>
          </p:cNvSpPr>
          <p:nvPr>
            <p:ph type="sldNum" sz="quarter" idx="12"/>
          </p:nvPr>
        </p:nvSpPr>
        <p:spPr/>
        <p:txBody>
          <a:bodyPr/>
          <a:lstStyle>
            <a:lvl1pPr>
              <a:defRPr smtClean="0"/>
            </a:lvl1pPr>
          </a:lstStyle>
          <a:p>
            <a:pPr>
              <a:defRPr/>
            </a:pPr>
            <a:fld id="{2755ACB6-B511-6243-B3AE-411950032DA9}" type="slidenum">
              <a:rPr lang="pt-BR"/>
              <a:pPr>
                <a:defRPr/>
              </a:pPr>
              <a:t>‹#›</a:t>
            </a:fld>
            <a:endParaRPr lang="pt-BR"/>
          </a:p>
        </p:txBody>
      </p:sp>
    </p:spTree>
    <p:extLst>
      <p:ext uri="{BB962C8B-B14F-4D97-AF65-F5344CB8AC3E}">
        <p14:creationId xmlns:p14="http://schemas.microsoft.com/office/powerpoint/2010/main" val="140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7"/>
          <p:cNvSpPr>
            <a:spLocks noGrp="1" noChangeArrowheads="1"/>
          </p:cNvSpPr>
          <p:nvPr>
            <p:ph type="dt" sz="half" idx="10"/>
          </p:nvPr>
        </p:nvSpPr>
        <p:spPr>
          <a:ln/>
        </p:spPr>
        <p:txBody>
          <a:bodyPr/>
          <a:lstStyle>
            <a:lvl1pPr>
              <a:defRPr/>
            </a:lvl1pPr>
          </a:lstStyle>
          <a:p>
            <a:pPr>
              <a:defRPr/>
            </a:pPr>
            <a:endParaRPr lang="pt-BR"/>
          </a:p>
        </p:txBody>
      </p:sp>
      <p:sp>
        <p:nvSpPr>
          <p:cNvPr id="5"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6" name="Rectangle 49"/>
          <p:cNvSpPr>
            <a:spLocks noGrp="1" noChangeArrowheads="1"/>
          </p:cNvSpPr>
          <p:nvPr>
            <p:ph type="sldNum" sz="quarter" idx="12"/>
          </p:nvPr>
        </p:nvSpPr>
        <p:spPr>
          <a:ln/>
        </p:spPr>
        <p:txBody>
          <a:bodyPr/>
          <a:lstStyle>
            <a:lvl1pPr>
              <a:defRPr/>
            </a:lvl1pPr>
          </a:lstStyle>
          <a:p>
            <a:pPr>
              <a:defRPr/>
            </a:pPr>
            <a:fld id="{53130C50-1900-AD47-ACB0-9F3974838713}" type="slidenum">
              <a:rPr lang="pt-BR"/>
              <a:pPr>
                <a:defRPr/>
              </a:pPr>
              <a:t>‹#›</a:t>
            </a:fld>
            <a:endParaRPr lang="pt-BR"/>
          </a:p>
        </p:txBody>
      </p:sp>
    </p:spTree>
    <p:extLst>
      <p:ext uri="{BB962C8B-B14F-4D97-AF65-F5344CB8AC3E}">
        <p14:creationId xmlns:p14="http://schemas.microsoft.com/office/powerpoint/2010/main" val="63786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6225" y="103188"/>
            <a:ext cx="2060575" cy="59531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42913" y="103188"/>
            <a:ext cx="6030912" cy="59531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7"/>
          <p:cNvSpPr>
            <a:spLocks noGrp="1" noChangeArrowheads="1"/>
          </p:cNvSpPr>
          <p:nvPr>
            <p:ph type="dt" sz="half" idx="10"/>
          </p:nvPr>
        </p:nvSpPr>
        <p:spPr>
          <a:ln/>
        </p:spPr>
        <p:txBody>
          <a:bodyPr/>
          <a:lstStyle>
            <a:lvl1pPr>
              <a:defRPr/>
            </a:lvl1pPr>
          </a:lstStyle>
          <a:p>
            <a:pPr>
              <a:defRPr/>
            </a:pPr>
            <a:endParaRPr lang="pt-BR"/>
          </a:p>
        </p:txBody>
      </p:sp>
      <p:sp>
        <p:nvSpPr>
          <p:cNvPr id="5"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6" name="Rectangle 49"/>
          <p:cNvSpPr>
            <a:spLocks noGrp="1" noChangeArrowheads="1"/>
          </p:cNvSpPr>
          <p:nvPr>
            <p:ph type="sldNum" sz="quarter" idx="12"/>
          </p:nvPr>
        </p:nvSpPr>
        <p:spPr>
          <a:ln/>
        </p:spPr>
        <p:txBody>
          <a:bodyPr/>
          <a:lstStyle>
            <a:lvl1pPr>
              <a:defRPr/>
            </a:lvl1pPr>
          </a:lstStyle>
          <a:p>
            <a:pPr>
              <a:defRPr/>
            </a:pPr>
            <a:fld id="{DCA70D78-C1AB-3A46-AE76-90D91EE74989}" type="slidenum">
              <a:rPr lang="pt-BR"/>
              <a:pPr>
                <a:defRPr/>
              </a:pPr>
              <a:t>‹#›</a:t>
            </a:fld>
            <a:endParaRPr lang="pt-BR"/>
          </a:p>
        </p:txBody>
      </p:sp>
    </p:spTree>
    <p:extLst>
      <p:ext uri="{BB962C8B-B14F-4D97-AF65-F5344CB8AC3E}">
        <p14:creationId xmlns:p14="http://schemas.microsoft.com/office/powerpoint/2010/main" val="49538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7"/>
          <p:cNvSpPr>
            <a:spLocks noGrp="1" noChangeArrowheads="1"/>
          </p:cNvSpPr>
          <p:nvPr>
            <p:ph type="dt" sz="half" idx="10"/>
          </p:nvPr>
        </p:nvSpPr>
        <p:spPr>
          <a:ln/>
        </p:spPr>
        <p:txBody>
          <a:bodyPr/>
          <a:lstStyle>
            <a:lvl1pPr>
              <a:defRPr/>
            </a:lvl1pPr>
          </a:lstStyle>
          <a:p>
            <a:pPr>
              <a:defRPr/>
            </a:pPr>
            <a:endParaRPr lang="pt-BR"/>
          </a:p>
        </p:txBody>
      </p:sp>
      <p:sp>
        <p:nvSpPr>
          <p:cNvPr id="5"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6" name="Rectangle 49"/>
          <p:cNvSpPr>
            <a:spLocks noGrp="1" noChangeArrowheads="1"/>
          </p:cNvSpPr>
          <p:nvPr>
            <p:ph type="sldNum" sz="quarter" idx="12"/>
          </p:nvPr>
        </p:nvSpPr>
        <p:spPr>
          <a:ln/>
        </p:spPr>
        <p:txBody>
          <a:bodyPr/>
          <a:lstStyle>
            <a:lvl1pPr>
              <a:defRPr/>
            </a:lvl1pPr>
          </a:lstStyle>
          <a:p>
            <a:pPr>
              <a:defRPr/>
            </a:pPr>
            <a:fld id="{5C8674B3-738F-E640-91AE-E2144D5CE376}" type="slidenum">
              <a:rPr lang="pt-BR"/>
              <a:pPr>
                <a:defRPr/>
              </a:pPr>
              <a:t>‹#›</a:t>
            </a:fld>
            <a:endParaRPr lang="pt-BR"/>
          </a:p>
        </p:txBody>
      </p:sp>
    </p:spTree>
    <p:extLst>
      <p:ext uri="{BB962C8B-B14F-4D97-AF65-F5344CB8AC3E}">
        <p14:creationId xmlns:p14="http://schemas.microsoft.com/office/powerpoint/2010/main" val="258374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7"/>
          <p:cNvSpPr>
            <a:spLocks noGrp="1" noChangeArrowheads="1"/>
          </p:cNvSpPr>
          <p:nvPr>
            <p:ph type="dt" sz="half" idx="10"/>
          </p:nvPr>
        </p:nvSpPr>
        <p:spPr>
          <a:ln/>
        </p:spPr>
        <p:txBody>
          <a:bodyPr/>
          <a:lstStyle>
            <a:lvl1pPr>
              <a:defRPr/>
            </a:lvl1pPr>
          </a:lstStyle>
          <a:p>
            <a:pPr>
              <a:defRPr/>
            </a:pPr>
            <a:endParaRPr lang="pt-BR"/>
          </a:p>
        </p:txBody>
      </p:sp>
      <p:sp>
        <p:nvSpPr>
          <p:cNvPr id="5"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6" name="Rectangle 49"/>
          <p:cNvSpPr>
            <a:spLocks noGrp="1" noChangeArrowheads="1"/>
          </p:cNvSpPr>
          <p:nvPr>
            <p:ph type="sldNum" sz="quarter" idx="12"/>
          </p:nvPr>
        </p:nvSpPr>
        <p:spPr>
          <a:ln/>
        </p:spPr>
        <p:txBody>
          <a:bodyPr/>
          <a:lstStyle>
            <a:lvl1pPr>
              <a:defRPr/>
            </a:lvl1pPr>
          </a:lstStyle>
          <a:p>
            <a:pPr>
              <a:defRPr/>
            </a:pPr>
            <a:fld id="{8B174B32-7018-A240-A8B8-4889C04AEF3E}" type="slidenum">
              <a:rPr lang="pt-BR"/>
              <a:pPr>
                <a:defRPr/>
              </a:pPr>
              <a:t>‹#›</a:t>
            </a:fld>
            <a:endParaRPr lang="pt-BR"/>
          </a:p>
        </p:txBody>
      </p:sp>
    </p:spTree>
    <p:extLst>
      <p:ext uri="{BB962C8B-B14F-4D97-AF65-F5344CB8AC3E}">
        <p14:creationId xmlns:p14="http://schemas.microsoft.com/office/powerpoint/2010/main" val="210517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7"/>
          <p:cNvSpPr>
            <a:spLocks noGrp="1" noChangeArrowheads="1"/>
          </p:cNvSpPr>
          <p:nvPr>
            <p:ph type="dt" sz="half" idx="10"/>
          </p:nvPr>
        </p:nvSpPr>
        <p:spPr>
          <a:ln/>
        </p:spPr>
        <p:txBody>
          <a:bodyPr/>
          <a:lstStyle>
            <a:lvl1pPr>
              <a:defRPr/>
            </a:lvl1pPr>
          </a:lstStyle>
          <a:p>
            <a:pPr>
              <a:defRPr/>
            </a:pPr>
            <a:endParaRPr lang="pt-BR"/>
          </a:p>
        </p:txBody>
      </p:sp>
      <p:sp>
        <p:nvSpPr>
          <p:cNvPr id="6"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7" name="Rectangle 49"/>
          <p:cNvSpPr>
            <a:spLocks noGrp="1" noChangeArrowheads="1"/>
          </p:cNvSpPr>
          <p:nvPr>
            <p:ph type="sldNum" sz="quarter" idx="12"/>
          </p:nvPr>
        </p:nvSpPr>
        <p:spPr>
          <a:ln/>
        </p:spPr>
        <p:txBody>
          <a:bodyPr/>
          <a:lstStyle>
            <a:lvl1pPr>
              <a:defRPr/>
            </a:lvl1pPr>
          </a:lstStyle>
          <a:p>
            <a:pPr>
              <a:defRPr/>
            </a:pPr>
            <a:fld id="{908F739C-4E93-8C4F-994E-9F3B365F97B0}" type="slidenum">
              <a:rPr lang="pt-BR"/>
              <a:pPr>
                <a:defRPr/>
              </a:pPr>
              <a:t>‹#›</a:t>
            </a:fld>
            <a:endParaRPr lang="pt-BR"/>
          </a:p>
        </p:txBody>
      </p:sp>
    </p:spTree>
    <p:extLst>
      <p:ext uri="{BB962C8B-B14F-4D97-AF65-F5344CB8AC3E}">
        <p14:creationId xmlns:p14="http://schemas.microsoft.com/office/powerpoint/2010/main" val="197629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7"/>
          <p:cNvSpPr>
            <a:spLocks noGrp="1" noChangeArrowheads="1"/>
          </p:cNvSpPr>
          <p:nvPr>
            <p:ph type="dt" sz="half" idx="10"/>
          </p:nvPr>
        </p:nvSpPr>
        <p:spPr>
          <a:ln/>
        </p:spPr>
        <p:txBody>
          <a:bodyPr/>
          <a:lstStyle>
            <a:lvl1pPr>
              <a:defRPr/>
            </a:lvl1pPr>
          </a:lstStyle>
          <a:p>
            <a:pPr>
              <a:defRPr/>
            </a:pPr>
            <a:endParaRPr lang="pt-BR"/>
          </a:p>
        </p:txBody>
      </p:sp>
      <p:sp>
        <p:nvSpPr>
          <p:cNvPr id="8"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9" name="Rectangle 49"/>
          <p:cNvSpPr>
            <a:spLocks noGrp="1" noChangeArrowheads="1"/>
          </p:cNvSpPr>
          <p:nvPr>
            <p:ph type="sldNum" sz="quarter" idx="12"/>
          </p:nvPr>
        </p:nvSpPr>
        <p:spPr>
          <a:ln/>
        </p:spPr>
        <p:txBody>
          <a:bodyPr/>
          <a:lstStyle>
            <a:lvl1pPr>
              <a:defRPr/>
            </a:lvl1pPr>
          </a:lstStyle>
          <a:p>
            <a:pPr>
              <a:defRPr/>
            </a:pPr>
            <a:fld id="{DBA3C245-132C-C24D-A069-1C02C3E7C666}" type="slidenum">
              <a:rPr lang="pt-BR"/>
              <a:pPr>
                <a:defRPr/>
              </a:pPr>
              <a:t>‹#›</a:t>
            </a:fld>
            <a:endParaRPr lang="pt-BR"/>
          </a:p>
        </p:txBody>
      </p:sp>
    </p:spTree>
    <p:extLst>
      <p:ext uri="{BB962C8B-B14F-4D97-AF65-F5344CB8AC3E}">
        <p14:creationId xmlns:p14="http://schemas.microsoft.com/office/powerpoint/2010/main" val="343433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7"/>
          <p:cNvSpPr>
            <a:spLocks noGrp="1" noChangeArrowheads="1"/>
          </p:cNvSpPr>
          <p:nvPr>
            <p:ph type="dt" sz="half" idx="10"/>
          </p:nvPr>
        </p:nvSpPr>
        <p:spPr>
          <a:ln/>
        </p:spPr>
        <p:txBody>
          <a:bodyPr/>
          <a:lstStyle>
            <a:lvl1pPr>
              <a:defRPr/>
            </a:lvl1pPr>
          </a:lstStyle>
          <a:p>
            <a:pPr>
              <a:defRPr/>
            </a:pPr>
            <a:endParaRPr lang="pt-BR"/>
          </a:p>
        </p:txBody>
      </p:sp>
      <p:sp>
        <p:nvSpPr>
          <p:cNvPr id="4"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5" name="Rectangle 49"/>
          <p:cNvSpPr>
            <a:spLocks noGrp="1" noChangeArrowheads="1"/>
          </p:cNvSpPr>
          <p:nvPr>
            <p:ph type="sldNum" sz="quarter" idx="12"/>
          </p:nvPr>
        </p:nvSpPr>
        <p:spPr>
          <a:ln/>
        </p:spPr>
        <p:txBody>
          <a:bodyPr/>
          <a:lstStyle>
            <a:lvl1pPr>
              <a:defRPr/>
            </a:lvl1pPr>
          </a:lstStyle>
          <a:p>
            <a:pPr>
              <a:defRPr/>
            </a:pPr>
            <a:fld id="{31B20507-F09F-D843-8953-E78CC5888DE9}" type="slidenum">
              <a:rPr lang="pt-BR"/>
              <a:pPr>
                <a:defRPr/>
              </a:pPr>
              <a:t>‹#›</a:t>
            </a:fld>
            <a:endParaRPr lang="pt-BR"/>
          </a:p>
        </p:txBody>
      </p:sp>
    </p:spTree>
    <p:extLst>
      <p:ext uri="{BB962C8B-B14F-4D97-AF65-F5344CB8AC3E}">
        <p14:creationId xmlns:p14="http://schemas.microsoft.com/office/powerpoint/2010/main" val="3454026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pt-BR"/>
          </a:p>
        </p:txBody>
      </p:sp>
      <p:sp>
        <p:nvSpPr>
          <p:cNvPr id="3"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4" name="Rectangle 49"/>
          <p:cNvSpPr>
            <a:spLocks noGrp="1" noChangeArrowheads="1"/>
          </p:cNvSpPr>
          <p:nvPr>
            <p:ph type="sldNum" sz="quarter" idx="12"/>
          </p:nvPr>
        </p:nvSpPr>
        <p:spPr>
          <a:ln/>
        </p:spPr>
        <p:txBody>
          <a:bodyPr/>
          <a:lstStyle>
            <a:lvl1pPr>
              <a:defRPr/>
            </a:lvl1pPr>
          </a:lstStyle>
          <a:p>
            <a:pPr>
              <a:defRPr/>
            </a:pPr>
            <a:fld id="{597242CD-375C-A24E-B199-241D8EF4C4B7}" type="slidenum">
              <a:rPr lang="pt-BR"/>
              <a:pPr>
                <a:defRPr/>
              </a:pPr>
              <a:t>‹#›</a:t>
            </a:fld>
            <a:endParaRPr lang="pt-BR"/>
          </a:p>
        </p:txBody>
      </p:sp>
    </p:spTree>
    <p:extLst>
      <p:ext uri="{BB962C8B-B14F-4D97-AF65-F5344CB8AC3E}">
        <p14:creationId xmlns:p14="http://schemas.microsoft.com/office/powerpoint/2010/main" val="2233419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7"/>
          <p:cNvSpPr>
            <a:spLocks noGrp="1" noChangeArrowheads="1"/>
          </p:cNvSpPr>
          <p:nvPr>
            <p:ph type="dt" sz="half" idx="10"/>
          </p:nvPr>
        </p:nvSpPr>
        <p:spPr>
          <a:ln/>
        </p:spPr>
        <p:txBody>
          <a:bodyPr/>
          <a:lstStyle>
            <a:lvl1pPr>
              <a:defRPr/>
            </a:lvl1pPr>
          </a:lstStyle>
          <a:p>
            <a:pPr>
              <a:defRPr/>
            </a:pPr>
            <a:endParaRPr lang="pt-BR"/>
          </a:p>
        </p:txBody>
      </p:sp>
      <p:sp>
        <p:nvSpPr>
          <p:cNvPr id="6"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7" name="Rectangle 49"/>
          <p:cNvSpPr>
            <a:spLocks noGrp="1" noChangeArrowheads="1"/>
          </p:cNvSpPr>
          <p:nvPr>
            <p:ph type="sldNum" sz="quarter" idx="12"/>
          </p:nvPr>
        </p:nvSpPr>
        <p:spPr>
          <a:ln/>
        </p:spPr>
        <p:txBody>
          <a:bodyPr/>
          <a:lstStyle>
            <a:lvl1pPr>
              <a:defRPr/>
            </a:lvl1pPr>
          </a:lstStyle>
          <a:p>
            <a:pPr>
              <a:defRPr/>
            </a:pPr>
            <a:fld id="{9E36C2ED-345E-684D-8B43-FEAAAC611A5E}" type="slidenum">
              <a:rPr lang="pt-BR"/>
              <a:pPr>
                <a:defRPr/>
              </a:pPr>
              <a:t>‹#›</a:t>
            </a:fld>
            <a:endParaRPr lang="pt-BR"/>
          </a:p>
        </p:txBody>
      </p:sp>
    </p:spTree>
    <p:extLst>
      <p:ext uri="{BB962C8B-B14F-4D97-AF65-F5344CB8AC3E}">
        <p14:creationId xmlns:p14="http://schemas.microsoft.com/office/powerpoint/2010/main" val="420644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7"/>
          <p:cNvSpPr>
            <a:spLocks noGrp="1" noChangeArrowheads="1"/>
          </p:cNvSpPr>
          <p:nvPr>
            <p:ph type="dt" sz="half" idx="10"/>
          </p:nvPr>
        </p:nvSpPr>
        <p:spPr>
          <a:ln/>
        </p:spPr>
        <p:txBody>
          <a:bodyPr/>
          <a:lstStyle>
            <a:lvl1pPr>
              <a:defRPr/>
            </a:lvl1pPr>
          </a:lstStyle>
          <a:p>
            <a:pPr>
              <a:defRPr/>
            </a:pPr>
            <a:endParaRPr lang="pt-BR"/>
          </a:p>
        </p:txBody>
      </p:sp>
      <p:sp>
        <p:nvSpPr>
          <p:cNvPr id="6" name="Rectangle 48"/>
          <p:cNvSpPr>
            <a:spLocks noGrp="1" noChangeArrowheads="1"/>
          </p:cNvSpPr>
          <p:nvPr>
            <p:ph type="ftr" sz="quarter" idx="11"/>
          </p:nvPr>
        </p:nvSpPr>
        <p:spPr>
          <a:ln/>
        </p:spPr>
        <p:txBody>
          <a:bodyPr/>
          <a:lstStyle>
            <a:lvl1pPr>
              <a:defRPr/>
            </a:lvl1pPr>
          </a:lstStyle>
          <a:p>
            <a:pPr>
              <a:defRPr/>
            </a:pPr>
            <a:r>
              <a:rPr lang="pt-BR"/>
              <a:t>www.hercules.farnesi.com.br hercules.farnesi.com.br</a:t>
            </a:r>
          </a:p>
        </p:txBody>
      </p:sp>
      <p:sp>
        <p:nvSpPr>
          <p:cNvPr id="7" name="Rectangle 49"/>
          <p:cNvSpPr>
            <a:spLocks noGrp="1" noChangeArrowheads="1"/>
          </p:cNvSpPr>
          <p:nvPr>
            <p:ph type="sldNum" sz="quarter" idx="12"/>
          </p:nvPr>
        </p:nvSpPr>
        <p:spPr>
          <a:ln/>
        </p:spPr>
        <p:txBody>
          <a:bodyPr/>
          <a:lstStyle>
            <a:lvl1pPr>
              <a:defRPr/>
            </a:lvl1pPr>
          </a:lstStyle>
          <a:p>
            <a:pPr>
              <a:defRPr/>
            </a:pPr>
            <a:fld id="{6C1E7139-463C-224F-B2E0-727F1CD4D502}" type="slidenum">
              <a:rPr lang="pt-BR"/>
              <a:pPr>
                <a:defRPr/>
              </a:pPr>
              <a:t>‹#›</a:t>
            </a:fld>
            <a:endParaRPr lang="pt-BR"/>
          </a:p>
        </p:txBody>
      </p:sp>
    </p:spTree>
    <p:extLst>
      <p:ext uri="{BB962C8B-B14F-4D97-AF65-F5344CB8AC3E}">
        <p14:creationId xmlns:p14="http://schemas.microsoft.com/office/powerpoint/2010/main" val="28553321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2" name="Freeform 6"/>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3" name="Freeform 7"/>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46 w 217"/>
                  <a:gd name="T1" fmla="*/ 210 h 210"/>
                  <a:gd name="T2" fmla="*/ 37 w 217"/>
                  <a:gd name="T3" fmla="*/ 198 h 210"/>
                  <a:gd name="T4" fmla="*/ 26 w 217"/>
                  <a:gd name="T5" fmla="*/ 181 h 210"/>
                  <a:gd name="T6" fmla="*/ 15 w 217"/>
                  <a:gd name="T7" fmla="*/ 159 h 210"/>
                  <a:gd name="T8" fmla="*/ 5 w 217"/>
                  <a:gd name="T9" fmla="*/ 135 h 210"/>
                  <a:gd name="T10" fmla="*/ 0 w 217"/>
                  <a:gd name="T11" fmla="*/ 109 h 210"/>
                  <a:gd name="T12" fmla="*/ 1 w 217"/>
                  <a:gd name="T13" fmla="*/ 82 h 210"/>
                  <a:gd name="T14" fmla="*/ 9 w 217"/>
                  <a:gd name="T15" fmla="*/ 57 h 210"/>
                  <a:gd name="T16" fmla="*/ 27 w 217"/>
                  <a:gd name="T17" fmla="*/ 35 h 210"/>
                  <a:gd name="T18" fmla="*/ 45 w 217"/>
                  <a:gd name="T19" fmla="*/ 22 h 210"/>
                  <a:gd name="T20" fmla="*/ 60 w 217"/>
                  <a:gd name="T21" fmla="*/ 12 h 210"/>
                  <a:gd name="T22" fmla="*/ 72 w 217"/>
                  <a:gd name="T23" fmla="*/ 7 h 210"/>
                  <a:gd name="T24" fmla="*/ 81 w 217"/>
                  <a:gd name="T25" fmla="*/ 5 h 210"/>
                  <a:gd name="T26" fmla="*/ 88 w 217"/>
                  <a:gd name="T27" fmla="*/ 5 h 210"/>
                  <a:gd name="T28" fmla="*/ 104 w 217"/>
                  <a:gd name="T29" fmla="*/ 0 h 210"/>
                  <a:gd name="T30" fmla="*/ 148 w 217"/>
                  <a:gd name="T31" fmla="*/ 8 h 210"/>
                  <a:gd name="T32" fmla="*/ 160 w 217"/>
                  <a:gd name="T33" fmla="*/ 12 h 210"/>
                  <a:gd name="T34" fmla="*/ 172 w 217"/>
                  <a:gd name="T35" fmla="*/ 15 h 210"/>
                  <a:gd name="T36" fmla="*/ 182 w 217"/>
                  <a:gd name="T37" fmla="*/ 19 h 210"/>
                  <a:gd name="T38" fmla="*/ 190 w 217"/>
                  <a:gd name="T39" fmla="*/ 23 h 210"/>
                  <a:gd name="T40" fmla="*/ 198 w 217"/>
                  <a:gd name="T41" fmla="*/ 27 h 210"/>
                  <a:gd name="T42" fmla="*/ 205 w 217"/>
                  <a:gd name="T43" fmla="*/ 32 h 210"/>
                  <a:gd name="T44" fmla="*/ 211 w 217"/>
                  <a:gd name="T45" fmla="*/ 38 h 210"/>
                  <a:gd name="T46" fmla="*/ 217 w 217"/>
                  <a:gd name="T47" fmla="*/ 45 h 210"/>
                  <a:gd name="T48" fmla="*/ 205 w 217"/>
                  <a:gd name="T49" fmla="*/ 40 h 210"/>
                  <a:gd name="T50" fmla="*/ 194 w 217"/>
                  <a:gd name="T51" fmla="*/ 36 h 210"/>
                  <a:gd name="T52" fmla="*/ 183 w 217"/>
                  <a:gd name="T53" fmla="*/ 33 h 210"/>
                  <a:gd name="T54" fmla="*/ 172 w 217"/>
                  <a:gd name="T55" fmla="*/ 30 h 210"/>
                  <a:gd name="T56" fmla="*/ 163 w 217"/>
                  <a:gd name="T57" fmla="*/ 27 h 210"/>
                  <a:gd name="T58" fmla="*/ 153 w 217"/>
                  <a:gd name="T59" fmla="*/ 26 h 210"/>
                  <a:gd name="T60" fmla="*/ 143 w 217"/>
                  <a:gd name="T61" fmla="*/ 24 h 210"/>
                  <a:gd name="T62" fmla="*/ 134 w 217"/>
                  <a:gd name="T63" fmla="*/ 24 h 210"/>
                  <a:gd name="T64" fmla="*/ 125 w 217"/>
                  <a:gd name="T65" fmla="*/ 24 h 210"/>
                  <a:gd name="T66" fmla="*/ 116 w 217"/>
                  <a:gd name="T67" fmla="*/ 25 h 210"/>
                  <a:gd name="T68" fmla="*/ 107 w 217"/>
                  <a:gd name="T69" fmla="*/ 27 h 210"/>
                  <a:gd name="T70" fmla="*/ 99 w 217"/>
                  <a:gd name="T71" fmla="*/ 29 h 210"/>
                  <a:gd name="T72" fmla="*/ 91 w 217"/>
                  <a:gd name="T73" fmla="*/ 33 h 210"/>
                  <a:gd name="T74" fmla="*/ 82 w 217"/>
                  <a:gd name="T75" fmla="*/ 36 h 210"/>
                  <a:gd name="T76" fmla="*/ 74 w 217"/>
                  <a:gd name="T77" fmla="*/ 41 h 210"/>
                  <a:gd name="T78" fmla="*/ 66 w 217"/>
                  <a:gd name="T79" fmla="*/ 46 h 210"/>
                  <a:gd name="T80" fmla="*/ 52 w 217"/>
                  <a:gd name="T81" fmla="*/ 61 h 210"/>
                  <a:gd name="T82" fmla="*/ 42 w 217"/>
                  <a:gd name="T83" fmla="*/ 80 h 210"/>
                  <a:gd name="T84" fmla="*/ 37 w 217"/>
                  <a:gd name="T85" fmla="*/ 103 h 210"/>
                  <a:gd name="T86" fmla="*/ 35 w 217"/>
                  <a:gd name="T87" fmla="*/ 126 h 210"/>
                  <a:gd name="T88" fmla="*/ 35 w 217"/>
                  <a:gd name="T89" fmla="*/ 151 h 210"/>
                  <a:gd name="T90" fmla="*/ 38 w 217"/>
                  <a:gd name="T91" fmla="*/ 174 h 210"/>
                  <a:gd name="T92" fmla="*/ 41 w 217"/>
                  <a:gd name="T93" fmla="*/ 194 h 210"/>
                  <a:gd name="T94" fmla="*/ 46 w 217"/>
                  <a:gd name="T95" fmla="*/ 210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3" name="Freeform 11"/>
              <p:cNvSpPr>
                <a:spLocks/>
              </p:cNvSpPr>
              <p:nvPr userDrawn="1"/>
            </p:nvSpPr>
            <p:spPr bwMode="ltGray">
              <a:xfrm rot="373331" flipH="1">
                <a:off x="41" y="2843"/>
                <a:ext cx="262" cy="308"/>
              </a:xfrm>
              <a:custGeom>
                <a:avLst/>
                <a:gdLst>
                  <a:gd name="T0" fmla="*/ 109 w 182"/>
                  <a:gd name="T1" fmla="*/ 0 h 213"/>
                  <a:gd name="T2" fmla="*/ 112 w 182"/>
                  <a:gd name="T3" fmla="*/ 2 h 213"/>
                  <a:gd name="T4" fmla="*/ 118 w 182"/>
                  <a:gd name="T5" fmla="*/ 8 h 213"/>
                  <a:gd name="T6" fmla="*/ 127 w 182"/>
                  <a:gd name="T7" fmla="*/ 18 h 213"/>
                  <a:gd name="T8" fmla="*/ 137 w 182"/>
                  <a:gd name="T9" fmla="*/ 33 h 213"/>
                  <a:gd name="T10" fmla="*/ 145 w 182"/>
                  <a:gd name="T11" fmla="*/ 52 h 213"/>
                  <a:gd name="T12" fmla="*/ 150 w 182"/>
                  <a:gd name="T13" fmla="*/ 76 h 213"/>
                  <a:gd name="T14" fmla="*/ 150 w 182"/>
                  <a:gd name="T15" fmla="*/ 105 h 213"/>
                  <a:gd name="T16" fmla="*/ 144 w 182"/>
                  <a:gd name="T17" fmla="*/ 139 h 213"/>
                  <a:gd name="T18" fmla="*/ 140 w 182"/>
                  <a:gd name="T19" fmla="*/ 149 h 213"/>
                  <a:gd name="T20" fmla="*/ 136 w 182"/>
                  <a:gd name="T21" fmla="*/ 157 h 213"/>
                  <a:gd name="T22" fmla="*/ 131 w 182"/>
                  <a:gd name="T23" fmla="*/ 165 h 213"/>
                  <a:gd name="T24" fmla="*/ 125 w 182"/>
                  <a:gd name="T25" fmla="*/ 173 h 213"/>
                  <a:gd name="T26" fmla="*/ 117 w 182"/>
                  <a:gd name="T27" fmla="*/ 180 h 213"/>
                  <a:gd name="T28" fmla="*/ 110 w 182"/>
                  <a:gd name="T29" fmla="*/ 185 h 213"/>
                  <a:gd name="T30" fmla="*/ 102 w 182"/>
                  <a:gd name="T31" fmla="*/ 191 h 213"/>
                  <a:gd name="T32" fmla="*/ 92 w 182"/>
                  <a:gd name="T33" fmla="*/ 195 h 213"/>
                  <a:gd name="T34" fmla="*/ 82 w 182"/>
                  <a:gd name="T35" fmla="*/ 197 h 213"/>
                  <a:gd name="T36" fmla="*/ 72 w 182"/>
                  <a:gd name="T37" fmla="*/ 200 h 213"/>
                  <a:gd name="T38" fmla="*/ 61 w 182"/>
                  <a:gd name="T39" fmla="*/ 201 h 213"/>
                  <a:gd name="T40" fmla="*/ 49 w 182"/>
                  <a:gd name="T41" fmla="*/ 201 h 213"/>
                  <a:gd name="T42" fmla="*/ 37 w 182"/>
                  <a:gd name="T43" fmla="*/ 200 h 213"/>
                  <a:gd name="T44" fmla="*/ 25 w 182"/>
                  <a:gd name="T45" fmla="*/ 197 h 213"/>
                  <a:gd name="T46" fmla="*/ 12 w 182"/>
                  <a:gd name="T47" fmla="*/ 193 h 213"/>
                  <a:gd name="T48" fmla="*/ 0 w 182"/>
                  <a:gd name="T49" fmla="*/ 188 h 213"/>
                  <a:gd name="T50" fmla="*/ 11 w 182"/>
                  <a:gd name="T51" fmla="*/ 195 h 213"/>
                  <a:gd name="T52" fmla="*/ 22 w 182"/>
                  <a:gd name="T53" fmla="*/ 200 h 213"/>
                  <a:gd name="T54" fmla="*/ 33 w 182"/>
                  <a:gd name="T55" fmla="*/ 205 h 213"/>
                  <a:gd name="T56" fmla="*/ 43 w 182"/>
                  <a:gd name="T57" fmla="*/ 208 h 213"/>
                  <a:gd name="T58" fmla="*/ 53 w 182"/>
                  <a:gd name="T59" fmla="*/ 211 h 213"/>
                  <a:gd name="T60" fmla="*/ 63 w 182"/>
                  <a:gd name="T61" fmla="*/ 212 h 213"/>
                  <a:gd name="T62" fmla="*/ 73 w 182"/>
                  <a:gd name="T63" fmla="*/ 213 h 213"/>
                  <a:gd name="T64" fmla="*/ 83 w 182"/>
                  <a:gd name="T65" fmla="*/ 213 h 213"/>
                  <a:gd name="T66" fmla="*/ 91 w 182"/>
                  <a:gd name="T67" fmla="*/ 212 h 213"/>
                  <a:gd name="T68" fmla="*/ 100 w 182"/>
                  <a:gd name="T69" fmla="*/ 210 h 213"/>
                  <a:gd name="T70" fmla="*/ 108 w 182"/>
                  <a:gd name="T71" fmla="*/ 208 h 213"/>
                  <a:gd name="T72" fmla="*/ 116 w 182"/>
                  <a:gd name="T73" fmla="*/ 206 h 213"/>
                  <a:gd name="T74" fmla="*/ 123 w 182"/>
                  <a:gd name="T75" fmla="*/ 203 h 213"/>
                  <a:gd name="T76" fmla="*/ 130 w 182"/>
                  <a:gd name="T77" fmla="*/ 199 h 213"/>
                  <a:gd name="T78" fmla="*/ 136 w 182"/>
                  <a:gd name="T79" fmla="*/ 195 h 213"/>
                  <a:gd name="T80" fmla="*/ 142 w 182"/>
                  <a:gd name="T81" fmla="*/ 191 h 213"/>
                  <a:gd name="T82" fmla="*/ 158 w 182"/>
                  <a:gd name="T83" fmla="*/ 176 h 213"/>
                  <a:gd name="T84" fmla="*/ 169 w 182"/>
                  <a:gd name="T85" fmla="*/ 161 h 213"/>
                  <a:gd name="T86" fmla="*/ 176 w 182"/>
                  <a:gd name="T87" fmla="*/ 144 h 213"/>
                  <a:gd name="T88" fmla="*/ 179 w 182"/>
                  <a:gd name="T89" fmla="*/ 128 h 213"/>
                  <a:gd name="T90" fmla="*/ 181 w 182"/>
                  <a:gd name="T91" fmla="*/ 111 h 213"/>
                  <a:gd name="T92" fmla="*/ 181 w 182"/>
                  <a:gd name="T93" fmla="*/ 95 h 213"/>
                  <a:gd name="T94" fmla="*/ 182 w 182"/>
                  <a:gd name="T95" fmla="*/ 79 h 213"/>
                  <a:gd name="T96" fmla="*/ 173 w 182"/>
                  <a:gd name="T97" fmla="*/ 46 h 213"/>
                  <a:gd name="T98" fmla="*/ 156 w 182"/>
                  <a:gd name="T99" fmla="*/ 21 h 213"/>
                  <a:gd name="T100" fmla="*/ 151 w 182"/>
                  <a:gd name="T101" fmla="*/ 18 h 213"/>
                  <a:gd name="T102" fmla="*/ 147 w 182"/>
                  <a:gd name="T103" fmla="*/ 15 h 213"/>
                  <a:gd name="T104" fmla="*/ 142 w 182"/>
                  <a:gd name="T105" fmla="*/ 13 h 213"/>
                  <a:gd name="T106" fmla="*/ 138 w 182"/>
                  <a:gd name="T107" fmla="*/ 11 h 213"/>
                  <a:gd name="T108" fmla="*/ 132 w 182"/>
                  <a:gd name="T109" fmla="*/ 9 h 213"/>
                  <a:gd name="T110" fmla="*/ 126 w 182"/>
                  <a:gd name="T111" fmla="*/ 6 h 213"/>
                  <a:gd name="T112" fmla="*/ 119 w 182"/>
                  <a:gd name="T113" fmla="*/ 3 h 213"/>
                  <a:gd name="T114" fmla="*/ 109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4" name="Freeform 12"/>
              <p:cNvSpPr>
                <a:spLocks/>
              </p:cNvSpPr>
              <p:nvPr userDrawn="1"/>
            </p:nvSpPr>
            <p:spPr bwMode="ltGray">
              <a:xfrm rot="373331" flipH="1">
                <a:off x="121" y="2907"/>
                <a:ext cx="93" cy="156"/>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5" name="Freeform 13"/>
              <p:cNvSpPr>
                <a:spLocks/>
              </p:cNvSpPr>
              <p:nvPr userDrawn="1"/>
            </p:nvSpPr>
            <p:spPr bwMode="ltGray">
              <a:xfrm rot="373331" flipH="1">
                <a:off x="313" y="3110"/>
                <a:ext cx="85" cy="93"/>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6" name="Freeform 14"/>
              <p:cNvSpPr>
                <a:spLocks/>
              </p:cNvSpPr>
              <p:nvPr userDrawn="1"/>
            </p:nvSpPr>
            <p:spPr bwMode="ltGray">
              <a:xfrm rot="373331" flipH="1">
                <a:off x="289" y="3133"/>
                <a:ext cx="21" cy="55"/>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12 w 207"/>
                    <a:gd name="T1" fmla="*/ 44 h 564"/>
                    <a:gd name="T2" fmla="*/ 6 w 207"/>
                    <a:gd name="T3" fmla="*/ 72 h 564"/>
                    <a:gd name="T4" fmla="*/ 3 w 207"/>
                    <a:gd name="T5" fmla="*/ 99 h 564"/>
                    <a:gd name="T6" fmla="*/ 0 w 207"/>
                    <a:gd name="T7" fmla="*/ 125 h 564"/>
                    <a:gd name="T8" fmla="*/ 0 w 207"/>
                    <a:gd name="T9" fmla="*/ 151 h 564"/>
                    <a:gd name="T10" fmla="*/ 3 w 207"/>
                    <a:gd name="T11" fmla="*/ 180 h 564"/>
                    <a:gd name="T12" fmla="*/ 7 w 207"/>
                    <a:gd name="T13" fmla="*/ 211 h 564"/>
                    <a:gd name="T14" fmla="*/ 16 w 207"/>
                    <a:gd name="T15" fmla="*/ 247 h 564"/>
                    <a:gd name="T16" fmla="*/ 29 w 207"/>
                    <a:gd name="T17" fmla="*/ 287 h 564"/>
                    <a:gd name="T18" fmla="*/ 43 w 207"/>
                    <a:gd name="T19" fmla="*/ 325 h 564"/>
                    <a:gd name="T20" fmla="*/ 61 w 207"/>
                    <a:gd name="T21" fmla="*/ 364 h 564"/>
                    <a:gd name="T22" fmla="*/ 83 w 207"/>
                    <a:gd name="T23" fmla="*/ 406 h 564"/>
                    <a:gd name="T24" fmla="*/ 106 w 207"/>
                    <a:gd name="T25" fmla="*/ 446 h 564"/>
                    <a:gd name="T26" fmla="*/ 132 w 207"/>
                    <a:gd name="T27" fmla="*/ 483 h 564"/>
                    <a:gd name="T28" fmla="*/ 157 w 207"/>
                    <a:gd name="T29" fmla="*/ 516 h 564"/>
                    <a:gd name="T30" fmla="*/ 182 w 207"/>
                    <a:gd name="T31" fmla="*/ 544 h 564"/>
                    <a:gd name="T32" fmla="*/ 207 w 207"/>
                    <a:gd name="T33" fmla="*/ 564 h 564"/>
                    <a:gd name="T34" fmla="*/ 160 w 207"/>
                    <a:gd name="T35" fmla="*/ 501 h 564"/>
                    <a:gd name="T36" fmla="*/ 127 w 207"/>
                    <a:gd name="T37" fmla="*/ 448 h 564"/>
                    <a:gd name="T38" fmla="*/ 103 w 207"/>
                    <a:gd name="T39" fmla="*/ 405 h 564"/>
                    <a:gd name="T40" fmla="*/ 87 w 207"/>
                    <a:gd name="T41" fmla="*/ 368 h 564"/>
                    <a:gd name="T42" fmla="*/ 75 w 207"/>
                    <a:gd name="T43" fmla="*/ 337 h 564"/>
                    <a:gd name="T44" fmla="*/ 68 w 207"/>
                    <a:gd name="T45" fmla="*/ 309 h 564"/>
                    <a:gd name="T46" fmla="*/ 63 w 207"/>
                    <a:gd name="T47" fmla="*/ 285 h 564"/>
                    <a:gd name="T48" fmla="*/ 56 w 207"/>
                    <a:gd name="T49" fmla="*/ 261 h 564"/>
                    <a:gd name="T50" fmla="*/ 44 w 207"/>
                    <a:gd name="T51" fmla="*/ 205 h 564"/>
                    <a:gd name="T52" fmla="*/ 41 w 207"/>
                    <a:gd name="T53" fmla="*/ 140 h 564"/>
                    <a:gd name="T54" fmla="*/ 43 w 207"/>
                    <a:gd name="T55" fmla="*/ 68 h 564"/>
                    <a:gd name="T56" fmla="*/ 50 w 207"/>
                    <a:gd name="T57" fmla="*/ 0 h 564"/>
                    <a:gd name="T58" fmla="*/ 12 w 207"/>
                    <a:gd name="T59" fmla="*/ 44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9" name="Freeform 17"/>
                <p:cNvSpPr>
                  <a:spLocks/>
                </p:cNvSpPr>
                <p:nvPr userDrawn="1"/>
              </p:nvSpPr>
              <p:spPr bwMode="ltGray">
                <a:xfrm rot="4200091">
                  <a:off x="124" y="1761"/>
                  <a:ext cx="33" cy="160"/>
                </a:xfrm>
                <a:custGeom>
                  <a:avLst/>
                  <a:gdLst>
                    <a:gd name="T0" fmla="*/ 0 w 47"/>
                    <a:gd name="T1" fmla="*/ 19 h 232"/>
                    <a:gd name="T2" fmla="*/ 14 w 47"/>
                    <a:gd name="T3" fmla="*/ 55 h 232"/>
                    <a:gd name="T4" fmla="*/ 22 w 47"/>
                    <a:gd name="T5" fmla="*/ 101 h 232"/>
                    <a:gd name="T6" fmla="*/ 24 w 47"/>
                    <a:gd name="T7" fmla="*/ 159 h 232"/>
                    <a:gd name="T8" fmla="*/ 19 w 47"/>
                    <a:gd name="T9" fmla="*/ 232 h 232"/>
                    <a:gd name="T10" fmla="*/ 45 w 47"/>
                    <a:gd name="T11" fmla="*/ 217 h 232"/>
                    <a:gd name="T12" fmla="*/ 47 w 47"/>
                    <a:gd name="T13" fmla="*/ 178 h 232"/>
                    <a:gd name="T14" fmla="*/ 47 w 47"/>
                    <a:gd name="T15" fmla="*/ 140 h 232"/>
                    <a:gd name="T16" fmla="*/ 45 w 47"/>
                    <a:gd name="T17" fmla="*/ 103 h 232"/>
                    <a:gd name="T18" fmla="*/ 41 w 47"/>
                    <a:gd name="T19" fmla="*/ 71 h 232"/>
                    <a:gd name="T20" fmla="*/ 36 w 47"/>
                    <a:gd name="T21" fmla="*/ 52 h 232"/>
                    <a:gd name="T22" fmla="*/ 29 w 47"/>
                    <a:gd name="T23" fmla="*/ 34 h 232"/>
                    <a:gd name="T24" fmla="*/ 22 w 47"/>
                    <a:gd name="T25" fmla="*/ 17 h 232"/>
                    <a:gd name="T26" fmla="*/ 13 w 47"/>
                    <a:gd name="T27" fmla="*/ 0 h 232"/>
                    <a:gd name="T28" fmla="*/ 0 w 47"/>
                    <a:gd name="T29" fmla="*/ 19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0" name="Freeform 18"/>
                <p:cNvSpPr>
                  <a:spLocks/>
                </p:cNvSpPr>
                <p:nvPr userDrawn="1"/>
              </p:nvSpPr>
              <p:spPr bwMode="ltGray">
                <a:xfrm rot="4200091">
                  <a:off x="193" y="1722"/>
                  <a:ext cx="60" cy="27"/>
                </a:xfrm>
                <a:custGeom>
                  <a:avLst/>
                  <a:gdLst>
                    <a:gd name="T0" fmla="*/ 87 w 87"/>
                    <a:gd name="T1" fmla="*/ 22 h 40"/>
                    <a:gd name="T2" fmla="*/ 77 w 87"/>
                    <a:gd name="T3" fmla="*/ 17 h 40"/>
                    <a:gd name="T4" fmla="*/ 68 w 87"/>
                    <a:gd name="T5" fmla="*/ 12 h 40"/>
                    <a:gd name="T6" fmla="*/ 58 w 87"/>
                    <a:gd name="T7" fmla="*/ 7 h 40"/>
                    <a:gd name="T8" fmla="*/ 47 w 87"/>
                    <a:gd name="T9" fmla="*/ 5 h 40"/>
                    <a:gd name="T10" fmla="*/ 37 w 87"/>
                    <a:gd name="T11" fmla="*/ 3 h 40"/>
                    <a:gd name="T12" fmla="*/ 26 w 87"/>
                    <a:gd name="T13" fmla="*/ 2 h 40"/>
                    <a:gd name="T14" fmla="*/ 13 w 87"/>
                    <a:gd name="T15" fmla="*/ 0 h 40"/>
                    <a:gd name="T16" fmla="*/ 0 w 87"/>
                    <a:gd name="T17" fmla="*/ 2 h 40"/>
                    <a:gd name="T18" fmla="*/ 6 w 87"/>
                    <a:gd name="T19" fmla="*/ 6 h 40"/>
                    <a:gd name="T20" fmla="*/ 14 w 87"/>
                    <a:gd name="T21" fmla="*/ 10 h 40"/>
                    <a:gd name="T22" fmla="*/ 22 w 87"/>
                    <a:gd name="T23" fmla="*/ 14 h 40"/>
                    <a:gd name="T24" fmla="*/ 33 w 87"/>
                    <a:gd name="T25" fmla="*/ 18 h 40"/>
                    <a:gd name="T26" fmla="*/ 42 w 87"/>
                    <a:gd name="T27" fmla="*/ 22 h 40"/>
                    <a:gd name="T28" fmla="*/ 52 w 87"/>
                    <a:gd name="T29" fmla="*/ 27 h 40"/>
                    <a:gd name="T30" fmla="*/ 64 w 87"/>
                    <a:gd name="T31" fmla="*/ 33 h 40"/>
                    <a:gd name="T32" fmla="*/ 74 w 87"/>
                    <a:gd name="T33" fmla="*/ 40 h 40"/>
                    <a:gd name="T34" fmla="*/ 87 w 87"/>
                    <a:gd name="T35" fmla="*/ 22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8"/>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0" name="Freeform 21"/>
              <p:cNvSpPr>
                <a:spLocks/>
              </p:cNvSpPr>
              <p:nvPr userDrawn="1"/>
            </p:nvSpPr>
            <p:spPr bwMode="ltGray">
              <a:xfrm>
                <a:off x="1786" y="896"/>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1" name="Freeform 2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8" name="Freeform 2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2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3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2"/>
            <p:cNvSpPr>
              <a:spLocks/>
            </p:cNvSpPr>
            <p:nvPr/>
          </p:nvSpPr>
          <p:spPr bwMode="ltGray">
            <a:xfrm rot="828663">
              <a:off x="242" y="3404"/>
              <a:ext cx="132" cy="16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39"/>
            <p:cNvSpPr>
              <a:spLocks/>
            </p:cNvSpPr>
            <p:nvPr/>
          </p:nvSpPr>
          <p:spPr bwMode="ltGray">
            <a:xfrm rot="1584153">
              <a:off x="242" y="756"/>
              <a:ext cx="167" cy="115"/>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40"/>
            <p:cNvSpPr>
              <a:spLocks/>
            </p:cNvSpPr>
            <p:nvPr/>
          </p:nvSpPr>
          <p:spPr bwMode="ltGray">
            <a:xfrm rot="1584153">
              <a:off x="574" y="286"/>
              <a:ext cx="147" cy="160"/>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41"/>
            <p:cNvSpPr>
              <a:spLocks/>
            </p:cNvSpPr>
            <p:nvPr/>
          </p:nvSpPr>
          <p:spPr bwMode="ltGray">
            <a:xfrm rot="1584153">
              <a:off x="236" y="721"/>
              <a:ext cx="62" cy="97"/>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44"/>
            <p:cNvSpPr>
              <a:spLocks/>
            </p:cNvSpPr>
            <p:nvPr/>
          </p:nvSpPr>
          <p:spPr bwMode="ltGray">
            <a:xfrm rot="1584153">
              <a:off x="56" y="84"/>
              <a:ext cx="804" cy="686"/>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24301"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a:t>Clique para editar o estilo do título mestre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224303"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Verdana" pitchFamily="34" charset="0"/>
                <a:ea typeface="+mn-ea"/>
                <a:cs typeface="+mn-cs"/>
              </a:defRPr>
            </a:lvl1pPr>
          </a:lstStyle>
          <a:p>
            <a:pPr>
              <a:defRPr/>
            </a:pPr>
            <a:endParaRPr lang="pt-BR"/>
          </a:p>
        </p:txBody>
      </p:sp>
      <p:sp>
        <p:nvSpPr>
          <p:cNvPr id="224304"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Verdana" pitchFamily="34" charset="0"/>
                <a:ea typeface="+mn-ea"/>
                <a:cs typeface="+mn-cs"/>
              </a:defRPr>
            </a:lvl1pPr>
          </a:lstStyle>
          <a:p>
            <a:pPr>
              <a:defRPr/>
            </a:pPr>
            <a:r>
              <a:rPr lang="pt-BR"/>
              <a:t>www.hercules.farnesi.com.br hercules.farnesi.com.br</a:t>
            </a:r>
          </a:p>
        </p:txBody>
      </p:sp>
      <p:sp>
        <p:nvSpPr>
          <p:cNvPr id="224305"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cs typeface="+mn-cs"/>
              </a:defRPr>
            </a:lvl1pPr>
          </a:lstStyle>
          <a:p>
            <a:pPr>
              <a:defRPr/>
            </a:pPr>
            <a:fld id="{E952A211-969E-3E46-9620-EE6EFA99E3CF}" type="slidenum">
              <a:rPr lang="pt-BR"/>
              <a:pPr>
                <a:defRPr/>
              </a:pPr>
              <a:t>‹#›</a:t>
            </a:fld>
            <a:endParaRPr lang="pt-BR"/>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dt="0"/>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ＭＳ Ｐゴシック" charset="0"/>
          <a:cs typeface="ＭＳ Ｐゴシック" charset="0"/>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ea typeface="ＭＳ Ｐゴシック" charset="0"/>
          <a:cs typeface="ＭＳ Ｐゴシック"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2.bin"/><Relationship Id="rId5" Type="http://schemas.openxmlformats.org/officeDocument/2006/relationships/image" Target="../media/image1.w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214018" name="Rectangle 2"/>
          <p:cNvSpPr>
            <a:spLocks noChangeArrowheads="1"/>
          </p:cNvSpPr>
          <p:nvPr/>
        </p:nvSpPr>
        <p:spPr bwMode="auto">
          <a:xfrm>
            <a:off x="304800" y="381000"/>
            <a:ext cx="8534400" cy="533400"/>
          </a:xfrm>
          <a:prstGeom prst="rect">
            <a:avLst/>
          </a:prstGeom>
          <a:noFill/>
          <a:ln w="9525">
            <a:noFill/>
            <a:miter lim="800000"/>
            <a:headEnd/>
            <a:tailEnd/>
          </a:ln>
        </p:spPr>
        <p:txBody>
          <a:bodyPr/>
          <a:lstStyle/>
          <a:p>
            <a:pPr>
              <a:lnSpc>
                <a:spcPct val="90000"/>
              </a:lnSpc>
              <a:defRPr/>
            </a:pPr>
            <a:r>
              <a:rPr lang="pt-BR" sz="2600" b="1">
                <a:solidFill>
                  <a:srgbClr val="CC0000"/>
                </a:solidFill>
                <a:effectLst>
                  <a:outerShdw blurRad="38100" dist="38100" dir="2700000" algn="tl">
                    <a:srgbClr val="DDDDDD"/>
                  </a:outerShdw>
                </a:effectLst>
                <a:latin typeface="Arial" charset="0"/>
                <a:cs typeface="+mn-cs"/>
              </a:rPr>
              <a:t>CONCEITO DE MARKETING</a:t>
            </a:r>
          </a:p>
        </p:txBody>
      </p:sp>
      <p:sp>
        <p:nvSpPr>
          <p:cNvPr id="15363" name="Rectangle 3"/>
          <p:cNvSpPr>
            <a:spLocks noChangeArrowheads="1"/>
          </p:cNvSpPr>
          <p:nvPr/>
        </p:nvSpPr>
        <p:spPr bwMode="auto">
          <a:xfrm>
            <a:off x="304800" y="13716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solidFill>
                  <a:srgbClr val="FF0000"/>
                </a:solidFill>
                <a:latin typeface="Tahoma" charset="0"/>
              </a:rPr>
              <a:t>Philip Kotler:</a:t>
            </a:r>
          </a:p>
          <a:p>
            <a:pPr>
              <a:lnSpc>
                <a:spcPct val="85000"/>
              </a:lnSpc>
              <a:spcBef>
                <a:spcPct val="20000"/>
              </a:spcBef>
              <a:buClr>
                <a:schemeClr val="tx1"/>
              </a:buClr>
              <a:buFont typeface="Wingdings" charset="0"/>
              <a:buNone/>
            </a:pPr>
            <a:endParaRPr lang="pt-BR" sz="800">
              <a:latin typeface="Tahoma" charset="0"/>
            </a:endParaRPr>
          </a:p>
          <a:p>
            <a:pPr marL="1149350" lvl="1" indent="-482600">
              <a:lnSpc>
                <a:spcPct val="85000"/>
              </a:lnSpc>
              <a:spcBef>
                <a:spcPct val="20000"/>
              </a:spcBef>
              <a:buClr>
                <a:schemeClr val="tx1"/>
              </a:buClr>
              <a:buFont typeface="Wingdings" charset="0"/>
              <a:buChar char="ð"/>
            </a:pPr>
            <a:r>
              <a:rPr lang="ja-JP" altLang="pt-BR" sz="2400">
                <a:latin typeface="Tahoma" charset="0"/>
              </a:rPr>
              <a:t>“</a:t>
            </a:r>
            <a:r>
              <a:rPr lang="pt-BR" altLang="ja-JP" sz="2400">
                <a:latin typeface="Tahoma" charset="0"/>
              </a:rPr>
              <a:t>O ponto de partida para o estudo do marketing reside nas necessidades e desejos humanos.</a:t>
            </a:r>
            <a:r>
              <a:rPr lang="ja-JP" altLang="pt-BR" sz="2400">
                <a:latin typeface="Tahoma" charset="0"/>
              </a:rPr>
              <a:t>”</a:t>
            </a:r>
            <a:endParaRPr lang="pt-BR" altLang="ja-JP" sz="2400">
              <a:latin typeface="Tahoma" charset="0"/>
            </a:endParaRPr>
          </a:p>
          <a:p>
            <a:pPr marL="1149350" lvl="1" indent="-482600">
              <a:lnSpc>
                <a:spcPct val="85000"/>
              </a:lnSpc>
              <a:spcBef>
                <a:spcPct val="20000"/>
              </a:spcBef>
              <a:buClr>
                <a:schemeClr val="tx1"/>
              </a:buClr>
              <a:buFont typeface="Wingdings" charset="0"/>
              <a:buChar char="ð"/>
            </a:pPr>
            <a:r>
              <a:rPr lang="ja-JP" altLang="pt-BR" sz="2400">
                <a:solidFill>
                  <a:srgbClr val="008000"/>
                </a:solidFill>
                <a:latin typeface="Tahoma" charset="0"/>
              </a:rPr>
              <a:t>“</a:t>
            </a:r>
            <a:r>
              <a:rPr lang="pt-BR" altLang="ja-JP" sz="2400">
                <a:solidFill>
                  <a:srgbClr val="008000"/>
                </a:solidFill>
                <a:latin typeface="Tahoma" charset="0"/>
              </a:rPr>
              <a:t>A humanidade precisa de comida, ar, água, roupa e abrigo para sobreviver. Além disso, as pessoas desejam recreação, educação e outros serviços.</a:t>
            </a:r>
            <a:r>
              <a:rPr lang="ja-JP" altLang="pt-BR" sz="2400">
                <a:solidFill>
                  <a:srgbClr val="008000"/>
                </a:solidFill>
                <a:latin typeface="Tahoma" charset="0"/>
              </a:rPr>
              <a:t>”</a:t>
            </a:r>
            <a:endParaRPr lang="pt-BR" altLang="ja-JP" sz="2400">
              <a:solidFill>
                <a:srgbClr val="008000"/>
              </a:solidFill>
              <a:latin typeface="Tahoma" charset="0"/>
            </a:endParaRPr>
          </a:p>
          <a:p>
            <a:pPr marL="1149350" lvl="1" indent="-482600">
              <a:lnSpc>
                <a:spcPct val="85000"/>
              </a:lnSpc>
              <a:spcBef>
                <a:spcPct val="20000"/>
              </a:spcBef>
              <a:buClr>
                <a:schemeClr val="tx1"/>
              </a:buClr>
              <a:buFont typeface="Wingdings" charset="0"/>
              <a:buChar char="ð"/>
            </a:pPr>
            <a:r>
              <a:rPr lang="ja-JP" altLang="pt-BR" sz="2400">
                <a:latin typeface="Tahoma" charset="0"/>
              </a:rPr>
              <a:t>“</a:t>
            </a:r>
            <a:r>
              <a:rPr lang="pt-BR" altLang="ja-JP" sz="2400">
                <a:latin typeface="Tahoma" charset="0"/>
              </a:rPr>
              <a:t>Marketing é a atividade humana dirigida para a satisfação das necessidades e desejos, através dos processos de troca.</a:t>
            </a:r>
            <a:r>
              <a:rPr lang="ja-JP" altLang="pt-BR" sz="2400">
                <a:latin typeface="Tahoma" charset="0"/>
              </a:rPr>
              <a:t>”</a:t>
            </a:r>
            <a:endParaRPr lang="pt-BR" altLang="ja-JP" sz="2400">
              <a:latin typeface="Tahoma" charset="0"/>
            </a:endParaRPr>
          </a:p>
          <a:p>
            <a:pPr marL="1149350" lvl="1" indent="-482600">
              <a:lnSpc>
                <a:spcPct val="85000"/>
              </a:lnSpc>
              <a:spcBef>
                <a:spcPct val="20000"/>
              </a:spcBef>
              <a:buClr>
                <a:schemeClr val="tx1"/>
              </a:buClr>
              <a:buFont typeface="Wingdings" charset="0"/>
              <a:buChar char="ð"/>
            </a:pPr>
            <a:r>
              <a:rPr lang="ja-JP" altLang="pt-BR" sz="2400">
                <a:solidFill>
                  <a:srgbClr val="008000"/>
                </a:solidFill>
                <a:latin typeface="Tahoma" charset="0"/>
              </a:rPr>
              <a:t>“</a:t>
            </a:r>
            <a:r>
              <a:rPr lang="pt-BR" altLang="ja-JP" sz="2400">
                <a:solidFill>
                  <a:srgbClr val="008000"/>
                </a:solidFill>
                <a:latin typeface="Tahoma" charset="0"/>
              </a:rPr>
              <a:t>Um produto é tudo aquilo capaz de satisfazer a um desejo.</a:t>
            </a:r>
            <a:r>
              <a:rPr lang="ja-JP" altLang="pt-BR" sz="2400">
                <a:solidFill>
                  <a:srgbClr val="008000"/>
                </a:solidFill>
                <a:latin typeface="Tahoma" charset="0"/>
              </a:rPr>
              <a:t>”</a:t>
            </a:r>
            <a:endParaRPr lang="pt-BR" altLang="ja-JP" sz="2400">
              <a:solidFill>
                <a:srgbClr val="008000"/>
              </a:solidFill>
              <a:latin typeface="Tahoma" charset="0"/>
            </a:endParaRPr>
          </a:p>
          <a:p>
            <a:pPr marL="1149350" lvl="1" indent="-482600">
              <a:lnSpc>
                <a:spcPct val="85000"/>
              </a:lnSpc>
              <a:spcBef>
                <a:spcPct val="20000"/>
              </a:spcBef>
              <a:buClr>
                <a:schemeClr val="tx1"/>
              </a:buClr>
              <a:buFont typeface="Wingdings" charset="0"/>
              <a:buChar char="ð"/>
            </a:pPr>
            <a:r>
              <a:rPr lang="ja-JP" altLang="pt-BR" sz="2400">
                <a:latin typeface="Tahoma" charset="0"/>
              </a:rPr>
              <a:t>“</a:t>
            </a:r>
            <a:r>
              <a:rPr lang="pt-BR" altLang="ja-JP" sz="2400">
                <a:latin typeface="Tahoma" charset="0"/>
              </a:rPr>
              <a:t>O mercado é uma arena para trocas potenciais.</a:t>
            </a:r>
            <a:r>
              <a:rPr lang="ja-JP" altLang="pt-BR" sz="2400">
                <a:latin typeface="Tahoma" charset="0"/>
              </a:rPr>
              <a:t>”</a:t>
            </a:r>
            <a:endParaRPr lang="pt-BR" sz="2200">
              <a:latin typeface="Tahoma" charset="0"/>
            </a:endParaRPr>
          </a:p>
        </p:txBody>
      </p:sp>
      <p:graphicFrame>
        <p:nvGraphicFramePr>
          <p:cNvPr id="15364" name="Object 4"/>
          <p:cNvGraphicFramePr>
            <a:graphicFrameLocks/>
          </p:cNvGraphicFramePr>
          <p:nvPr/>
        </p:nvGraphicFramePr>
        <p:xfrm>
          <a:off x="7162800" y="228600"/>
          <a:ext cx="1828800" cy="1014413"/>
        </p:xfrm>
        <a:graphic>
          <a:graphicData uri="http://schemas.openxmlformats.org/presentationml/2006/ole">
            <mc:AlternateContent xmlns:mc="http://schemas.openxmlformats.org/markup-compatibility/2006">
              <mc:Choice xmlns:v="urn:schemas-microsoft-com:vml" Requires="v">
                <p:oleObj spid="_x0000_s15373" name="Clip" r:id="rId4" imgW="3657600" imgH="2608431" progId="MS_ClipArt_Gallery.2">
                  <p:embed/>
                </p:oleObj>
              </mc:Choice>
              <mc:Fallback>
                <p:oleObj name="Clip" r:id="rId4" imgW="3657600" imgH="2608431" progId="MS_ClipArt_Gallery.2">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228600"/>
                        <a:ext cx="1828800"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15365" name="Espaço Reservado para Número de Slid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1CFE9327-5C0E-9843-A663-4F2A4B1AC57A}" type="slidenum">
              <a:rPr lang="pt-BR" sz="1400"/>
              <a:pPr eaLnBrk="1" hangingPunct="1"/>
              <a:t>1</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13666" name="Rectangle 2"/>
          <p:cNvSpPr>
            <a:spLocks noChangeArrowheads="1"/>
          </p:cNvSpPr>
          <p:nvPr/>
        </p:nvSpPr>
        <p:spPr bwMode="auto">
          <a:xfrm>
            <a:off x="304800" y="260350"/>
            <a:ext cx="8534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TROCA E TRANSAÇÕES</a:t>
            </a:r>
          </a:p>
        </p:txBody>
      </p:sp>
      <p:sp>
        <p:nvSpPr>
          <p:cNvPr id="28675" name="Rectangle 3"/>
          <p:cNvSpPr>
            <a:spLocks noChangeArrowheads="1"/>
          </p:cNvSpPr>
          <p:nvPr/>
        </p:nvSpPr>
        <p:spPr bwMode="auto">
          <a:xfrm>
            <a:off x="304800" y="979488"/>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solidFill>
                  <a:schemeClr val="accent2"/>
                </a:solidFill>
                <a:latin typeface="Tahoma" charset="0"/>
              </a:rPr>
              <a:t>	</a:t>
            </a:r>
            <a:r>
              <a:rPr lang="pt-BR" sz="2600">
                <a:latin typeface="Tahoma" charset="0"/>
              </a:rPr>
              <a:t>É uma troca de valor entre duas ou mais partes. A transação envolve várias dimensões:</a:t>
            </a:r>
          </a:p>
          <a:p>
            <a:pPr>
              <a:lnSpc>
                <a:spcPct val="85000"/>
              </a:lnSpc>
              <a:spcBef>
                <a:spcPct val="20000"/>
              </a:spcBef>
              <a:buClr>
                <a:schemeClr val="tx1"/>
              </a:buClr>
              <a:buFont typeface="Wingdings" charset="0"/>
              <a:buNone/>
            </a:pPr>
            <a:endParaRPr lang="pt-BR" sz="1400">
              <a:latin typeface="Tahoma" charset="0"/>
            </a:endParaRPr>
          </a:p>
          <a:p>
            <a:pPr marL="860425" lvl="1" indent="-384175">
              <a:lnSpc>
                <a:spcPct val="85000"/>
              </a:lnSpc>
              <a:spcBef>
                <a:spcPct val="20000"/>
              </a:spcBef>
              <a:buClr>
                <a:schemeClr val="tx1"/>
              </a:buClr>
              <a:buFont typeface="Wingdings" charset="0"/>
              <a:buChar char="ü"/>
            </a:pPr>
            <a:r>
              <a:rPr lang="pt-BR" sz="2400">
                <a:latin typeface="Tahoma" charset="0"/>
              </a:rPr>
              <a:t>Pelo menos duas coisas de valor</a:t>
            </a:r>
            <a:endParaRPr lang="pt-BR" sz="2200">
              <a:latin typeface="Tahoma" charset="0"/>
            </a:endParaRPr>
          </a:p>
          <a:p>
            <a:pPr marL="860425" lvl="1" indent="-384175">
              <a:lnSpc>
                <a:spcPct val="85000"/>
              </a:lnSpc>
              <a:spcBef>
                <a:spcPct val="20000"/>
              </a:spcBef>
              <a:buClr>
                <a:schemeClr val="tx1"/>
              </a:buClr>
              <a:buFont typeface="Wingdings" charset="0"/>
              <a:buChar char="ü"/>
            </a:pPr>
            <a:endParaRPr lang="pt-BR" sz="800">
              <a:latin typeface="Tahoma" charset="0"/>
            </a:endParaRPr>
          </a:p>
          <a:p>
            <a:pPr marL="860425" lvl="1" indent="-384175">
              <a:lnSpc>
                <a:spcPct val="85000"/>
              </a:lnSpc>
              <a:spcBef>
                <a:spcPct val="20000"/>
              </a:spcBef>
              <a:buClr>
                <a:schemeClr val="tx1"/>
              </a:buClr>
              <a:buFont typeface="Wingdings" charset="0"/>
              <a:buChar char="ü"/>
            </a:pPr>
            <a:r>
              <a:rPr lang="pt-BR" sz="2400">
                <a:latin typeface="Tahoma" charset="0"/>
              </a:rPr>
              <a:t>Condições de acordo</a:t>
            </a:r>
            <a:endParaRPr lang="pt-BR" sz="2200">
              <a:latin typeface="Tahoma" charset="0"/>
            </a:endParaRPr>
          </a:p>
          <a:p>
            <a:pPr marL="860425" lvl="1" indent="-384175">
              <a:lnSpc>
                <a:spcPct val="85000"/>
              </a:lnSpc>
              <a:spcBef>
                <a:spcPct val="20000"/>
              </a:spcBef>
              <a:buClr>
                <a:schemeClr val="tx1"/>
              </a:buClr>
              <a:buFont typeface="Wingdings" charset="0"/>
              <a:buChar char="ü"/>
            </a:pPr>
            <a:endParaRPr lang="pt-BR" sz="800">
              <a:latin typeface="Tahoma" charset="0"/>
            </a:endParaRPr>
          </a:p>
          <a:p>
            <a:pPr marL="860425" lvl="1" indent="-384175">
              <a:lnSpc>
                <a:spcPct val="85000"/>
              </a:lnSpc>
              <a:spcBef>
                <a:spcPct val="20000"/>
              </a:spcBef>
              <a:buClr>
                <a:schemeClr val="tx1"/>
              </a:buClr>
              <a:buFont typeface="Wingdings" charset="0"/>
              <a:buChar char="ü"/>
            </a:pPr>
            <a:r>
              <a:rPr lang="pt-BR" sz="2400">
                <a:latin typeface="Tahoma" charset="0"/>
              </a:rPr>
              <a:t>Tempo e local de negociação</a:t>
            </a:r>
          </a:p>
          <a:p>
            <a:pPr>
              <a:lnSpc>
                <a:spcPct val="85000"/>
              </a:lnSpc>
              <a:spcBef>
                <a:spcPct val="20000"/>
              </a:spcBef>
              <a:buClr>
                <a:schemeClr val="tx1"/>
              </a:buClr>
              <a:buFont typeface="Wingdings" charset="0"/>
              <a:buChar char="ü"/>
            </a:pPr>
            <a:endParaRPr lang="pt-BR" sz="2600">
              <a:latin typeface="Tahoma" charset="0"/>
            </a:endParaRPr>
          </a:p>
          <a:p>
            <a:pPr>
              <a:lnSpc>
                <a:spcPct val="85000"/>
              </a:lnSpc>
              <a:spcBef>
                <a:spcPct val="20000"/>
              </a:spcBef>
              <a:buClr>
                <a:schemeClr val="tx1"/>
              </a:buClr>
              <a:buFont typeface="Wingdings" charset="0"/>
              <a:buNone/>
            </a:pPr>
            <a:r>
              <a:rPr lang="pt-BR" sz="2600">
                <a:solidFill>
                  <a:srgbClr val="008000"/>
                </a:solidFill>
                <a:latin typeface="Tahoma" charset="0"/>
              </a:rPr>
              <a:t>Para efetuar trocas bem-sucedidas, os especialistas de marketing analisam o que cada parte espera dar e receber em uma transação</a:t>
            </a:r>
          </a:p>
          <a:p>
            <a:pPr>
              <a:lnSpc>
                <a:spcPct val="85000"/>
              </a:lnSpc>
              <a:spcBef>
                <a:spcPct val="20000"/>
              </a:spcBef>
              <a:buClr>
                <a:schemeClr val="tx1"/>
              </a:buClr>
              <a:buFont typeface="Wingdings" charset="0"/>
              <a:buNone/>
            </a:pPr>
            <a:endParaRPr lang="pt-BR" sz="1400">
              <a:solidFill>
                <a:srgbClr val="008000"/>
              </a:solidFill>
              <a:latin typeface="Tahoma" charset="0"/>
            </a:endParaRPr>
          </a:p>
          <a:p>
            <a:pPr>
              <a:lnSpc>
                <a:spcPct val="85000"/>
              </a:lnSpc>
              <a:spcBef>
                <a:spcPct val="20000"/>
              </a:spcBef>
              <a:buClr>
                <a:schemeClr val="tx1"/>
              </a:buClr>
              <a:buFont typeface="Wingdings" charset="0"/>
              <a:buNone/>
            </a:pPr>
            <a:r>
              <a:rPr lang="pt-BR" sz="2600">
                <a:latin typeface="Tahoma" charset="0"/>
              </a:rPr>
              <a:t>O processo de tentar chegar a um acordo mutuamente aceitável é chamado negociação. A negociação leva ao acordo ou à decisão de não transação</a:t>
            </a:r>
          </a:p>
        </p:txBody>
      </p:sp>
      <p:sp>
        <p:nvSpPr>
          <p:cNvPr id="28676"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F2FD0397-527B-0343-B756-699FECFF6D38}" type="slidenum">
              <a:rPr lang="pt-BR" sz="1400"/>
              <a:pPr eaLnBrk="1" hangingPunct="1"/>
              <a:t>10</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14690" name="Rectangle 2"/>
          <p:cNvSpPr>
            <a:spLocks noChangeArrowheads="1"/>
          </p:cNvSpPr>
          <p:nvPr/>
        </p:nvSpPr>
        <p:spPr bwMode="auto">
          <a:xfrm>
            <a:off x="304800" y="381000"/>
            <a:ext cx="8534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RELACIONAMENTOS E REDES</a:t>
            </a:r>
          </a:p>
        </p:txBody>
      </p:sp>
      <p:sp>
        <p:nvSpPr>
          <p:cNvPr id="29699" name="Rectangle 3"/>
          <p:cNvSpPr>
            <a:spLocks noChangeArrowheads="1"/>
          </p:cNvSpPr>
          <p:nvPr/>
        </p:nvSpPr>
        <p:spPr bwMode="auto">
          <a:xfrm>
            <a:off x="304800" y="1295400"/>
            <a:ext cx="8382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dirty="0">
                <a:latin typeface="Tahoma" charset="0"/>
              </a:rPr>
              <a:t>É a prática da construção de relações satisfatórias a longo prazo com partes chaves - consumidores, fornecedores e distribuidores - para reter sua preferência e negócios a longo prazo.</a:t>
            </a:r>
          </a:p>
          <a:p>
            <a:pPr>
              <a:lnSpc>
                <a:spcPct val="85000"/>
              </a:lnSpc>
              <a:spcBef>
                <a:spcPct val="20000"/>
              </a:spcBef>
              <a:buClr>
                <a:schemeClr val="tx1"/>
              </a:buClr>
              <a:buFont typeface="Wingdings" charset="0"/>
              <a:buNone/>
            </a:pPr>
            <a:endParaRPr lang="pt-BR" sz="1400" dirty="0">
              <a:latin typeface="Tahoma" charset="0"/>
            </a:endParaRPr>
          </a:p>
          <a:p>
            <a:pPr>
              <a:lnSpc>
                <a:spcPct val="85000"/>
              </a:lnSpc>
              <a:spcBef>
                <a:spcPct val="20000"/>
              </a:spcBef>
              <a:buClr>
                <a:schemeClr val="tx1"/>
              </a:buClr>
              <a:buFont typeface="Wingdings" charset="0"/>
              <a:buNone/>
            </a:pPr>
            <a:r>
              <a:rPr lang="pt-BR" sz="2600" dirty="0">
                <a:solidFill>
                  <a:srgbClr val="008000"/>
                </a:solidFill>
                <a:latin typeface="Tahoma" charset="0"/>
              </a:rPr>
              <a:t>O resultado final do marketing de relacionamento é a construção de um ativo exclusivo da empresa chamado rede de marketing. Uma rede de marketing é formada pela empresa e todos os interessados (</a:t>
            </a:r>
            <a:r>
              <a:rPr lang="pt-BR" sz="2600" dirty="0" err="1">
                <a:solidFill>
                  <a:srgbClr val="008000"/>
                </a:solidFill>
                <a:latin typeface="Tahoma" charset="0"/>
              </a:rPr>
              <a:t>stakeholders</a:t>
            </a:r>
            <a:r>
              <a:rPr lang="pt-BR" sz="2600" dirty="0">
                <a:solidFill>
                  <a:srgbClr val="008000"/>
                </a:solidFill>
                <a:latin typeface="Tahoma" charset="0"/>
              </a:rPr>
              <a:t>) que a apoiam: consumidores, funcionários, fornecedores, distribuidores, varejistas, agências de propaganda e outros com quem constrói relacionamentos comerciais mutuamente rentáveis.</a:t>
            </a:r>
          </a:p>
        </p:txBody>
      </p:sp>
      <p:sp>
        <p:nvSpPr>
          <p:cNvPr id="29700"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FE8AD5C3-CFEE-EE4D-B28A-155C3B4BA156}" type="slidenum">
              <a:rPr lang="pt-BR" sz="1400"/>
              <a:pPr eaLnBrk="1" hangingPunct="1"/>
              <a:t>11</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212994" name="Rectangle 2"/>
          <p:cNvSpPr>
            <a:spLocks noChangeArrowheads="1"/>
          </p:cNvSpPr>
          <p:nvPr/>
        </p:nvSpPr>
        <p:spPr bwMode="auto">
          <a:xfrm>
            <a:off x="304800" y="381000"/>
            <a:ext cx="8534400" cy="838200"/>
          </a:xfrm>
          <a:prstGeom prst="rect">
            <a:avLst/>
          </a:prstGeom>
          <a:noFill/>
          <a:ln w="9525">
            <a:noFill/>
            <a:miter lim="800000"/>
            <a:headEnd/>
            <a:tailEnd/>
          </a:ln>
        </p:spPr>
        <p:txBody>
          <a:bodyPr/>
          <a:lstStyle/>
          <a:p>
            <a:pPr>
              <a:lnSpc>
                <a:spcPct val="90000"/>
              </a:lnSpc>
              <a:defRPr/>
            </a:pPr>
            <a:r>
              <a:rPr lang="pt-BR" sz="2600" b="1">
                <a:solidFill>
                  <a:srgbClr val="0000FF"/>
                </a:solidFill>
                <a:effectLst>
                  <a:outerShdw blurRad="38100" dist="38100" dir="2700000" algn="tl">
                    <a:srgbClr val="DDDDDD"/>
                  </a:outerShdw>
                </a:effectLst>
                <a:latin typeface="Arial" charset="0"/>
                <a:cs typeface="Times New Roman" charset="0"/>
              </a:rPr>
              <a:t>Marketing de Relacionamento</a:t>
            </a:r>
            <a:r>
              <a:rPr lang="pt-BR" sz="2600" b="1" u="sng">
                <a:solidFill>
                  <a:srgbClr val="0000FF"/>
                </a:solidFill>
                <a:effectLst>
                  <a:outerShdw blurRad="38100" dist="38100" dir="2700000" algn="tl">
                    <a:srgbClr val="DDDDDD"/>
                  </a:outerShdw>
                </a:effectLst>
                <a:latin typeface="Arial" charset="0"/>
                <a:cs typeface="Times New Roman" charset="0"/>
              </a:rPr>
              <a:t/>
            </a:r>
            <a:br>
              <a:rPr lang="pt-BR" sz="2600" b="1" u="sng">
                <a:solidFill>
                  <a:srgbClr val="0000FF"/>
                </a:solidFill>
                <a:effectLst>
                  <a:outerShdw blurRad="38100" dist="38100" dir="2700000" algn="tl">
                    <a:srgbClr val="DDDDDD"/>
                  </a:outerShdw>
                </a:effectLst>
                <a:latin typeface="Arial" charset="0"/>
                <a:cs typeface="Times New Roman" charset="0"/>
              </a:rPr>
            </a:br>
            <a:endParaRPr lang="pt-BR" sz="2600" b="1" u="sng">
              <a:solidFill>
                <a:srgbClr val="0000FF"/>
              </a:solidFill>
              <a:effectLst>
                <a:outerShdw blurRad="38100" dist="38100" dir="2700000" algn="tl">
                  <a:srgbClr val="DDDDDD"/>
                </a:outerShdw>
              </a:effectLst>
              <a:latin typeface="Arial" charset="0"/>
              <a:cs typeface="Times New Roman" charset="0"/>
            </a:endParaRPr>
          </a:p>
        </p:txBody>
      </p:sp>
      <p:sp>
        <p:nvSpPr>
          <p:cNvPr id="30723" name="Rectangle 3"/>
          <p:cNvSpPr>
            <a:spLocks noChangeArrowheads="1"/>
          </p:cNvSpPr>
          <p:nvPr/>
        </p:nvSpPr>
        <p:spPr bwMode="auto">
          <a:xfrm>
            <a:off x="304800" y="1295400"/>
            <a:ext cx="8382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just">
              <a:lnSpc>
                <a:spcPct val="85000"/>
              </a:lnSpc>
              <a:spcBef>
                <a:spcPct val="20000"/>
              </a:spcBef>
              <a:buClr>
                <a:schemeClr val="tx1"/>
              </a:buClr>
              <a:buFont typeface="Wingdings" charset="0"/>
              <a:buNone/>
            </a:pPr>
            <a:r>
              <a:rPr lang="pt-BR" sz="2600" b="1" dirty="0" smtClean="0">
                <a:solidFill>
                  <a:srgbClr val="008000"/>
                </a:solidFill>
                <a:cs typeface="Times New Roman" charset="0"/>
              </a:rPr>
              <a:t>  </a:t>
            </a:r>
          </a:p>
          <a:p>
            <a:pPr algn="just">
              <a:lnSpc>
                <a:spcPct val="85000"/>
              </a:lnSpc>
              <a:spcBef>
                <a:spcPct val="20000"/>
              </a:spcBef>
              <a:buClr>
                <a:schemeClr val="tx1"/>
              </a:buClr>
            </a:pPr>
            <a:r>
              <a:rPr lang="pt-BR" sz="2600" dirty="0" smtClean="0">
                <a:solidFill>
                  <a:srgbClr val="008000"/>
                </a:solidFill>
                <a:latin typeface="Arial" charset="0"/>
                <a:cs typeface="Arial" charset="0"/>
              </a:rPr>
              <a:t>Perder clientes é uma tarefa extremamente fácil, o mercado é muito competitivo e inúmeras empresas estão surgindo com uma mentalidade mais avançada e com cuidado junto ao seu mercado, como um todo. Assim, devemos:</a:t>
            </a:r>
          </a:p>
          <a:p>
            <a:pPr algn="just">
              <a:lnSpc>
                <a:spcPct val="85000"/>
              </a:lnSpc>
              <a:spcBef>
                <a:spcPct val="20000"/>
              </a:spcBef>
              <a:buClr>
                <a:schemeClr val="tx1"/>
              </a:buClr>
              <a:buFont typeface="Wingdings" charset="0"/>
              <a:buNone/>
            </a:pPr>
            <a:endParaRPr lang="pt-BR" sz="2600" dirty="0" smtClean="0">
              <a:solidFill>
                <a:srgbClr val="008000"/>
              </a:solidFill>
              <a:latin typeface="Arial" charset="0"/>
              <a:cs typeface="Arial" charset="0"/>
            </a:endParaRPr>
          </a:p>
          <a:p>
            <a:pPr algn="just">
              <a:lnSpc>
                <a:spcPct val="85000"/>
              </a:lnSpc>
              <a:spcBef>
                <a:spcPct val="20000"/>
              </a:spcBef>
              <a:buClr>
                <a:schemeClr val="tx1"/>
              </a:buClr>
              <a:buFont typeface="Wingdings" charset="0"/>
              <a:buChar char="Ø"/>
            </a:pPr>
            <a:r>
              <a:rPr lang="pt-BR" sz="2600" dirty="0" smtClean="0">
                <a:solidFill>
                  <a:srgbClr val="FF0000"/>
                </a:solidFill>
                <a:latin typeface="Arial" charset="0"/>
                <a:cs typeface="Arial" charset="0"/>
              </a:rPr>
              <a:t>Criar sistemas de fidelidade, que é um passo importante para que as empresas possam planejar ações preventivas que auxiliarão em um processo organizacional constante. </a:t>
            </a:r>
            <a:endParaRPr lang="pt-BR" sz="2600" dirty="0" smtClean="0">
              <a:solidFill>
                <a:srgbClr val="339966"/>
              </a:solidFill>
              <a:latin typeface="Arial" charset="0"/>
              <a:cs typeface="Times New Roman" charset="0"/>
            </a:endParaRPr>
          </a:p>
          <a:p>
            <a:pPr algn="just">
              <a:lnSpc>
                <a:spcPct val="85000"/>
              </a:lnSpc>
              <a:spcBef>
                <a:spcPct val="20000"/>
              </a:spcBef>
              <a:buClr>
                <a:schemeClr val="tx1"/>
              </a:buClr>
              <a:buFont typeface="Wingdings" charset="0"/>
              <a:buChar char="Ø"/>
            </a:pPr>
            <a:endParaRPr lang="pt-BR" sz="2600" b="1" dirty="0">
              <a:solidFill>
                <a:srgbClr val="339966"/>
              </a:solidFill>
              <a:latin typeface="Arial" charset="0"/>
              <a:cs typeface="Arial" charset="0"/>
            </a:endParaRPr>
          </a:p>
        </p:txBody>
      </p:sp>
      <p:pic>
        <p:nvPicPr>
          <p:cNvPr id="30724" name="Picture 4" descr="PE01846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28600"/>
            <a:ext cx="25146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Espaço Reservado para Número de Slid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C914C0F7-327E-7541-8884-0FF646256781}" type="slidenum">
              <a:rPr lang="pt-BR" sz="1400"/>
              <a:pPr eaLnBrk="1" hangingPunct="1"/>
              <a:t>12</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31746" name="Text Box 2"/>
          <p:cNvSpPr txBox="1">
            <a:spLocks noChangeArrowheads="1"/>
          </p:cNvSpPr>
          <p:nvPr/>
        </p:nvSpPr>
        <p:spPr bwMode="auto">
          <a:xfrm>
            <a:off x="288925" y="369888"/>
            <a:ext cx="8474075" cy="59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pt-BR" sz="2800" b="1" i="1" u="sng" dirty="0">
                <a:solidFill>
                  <a:srgbClr val="FF0000"/>
                </a:solidFill>
                <a:latin typeface="Arial" charset="0"/>
              </a:rPr>
              <a:t>Conceito de Marketing</a:t>
            </a:r>
            <a:r>
              <a:rPr lang="pt-BR" sz="2800" b="1" i="1" dirty="0">
                <a:solidFill>
                  <a:srgbClr val="FF0000"/>
                </a:solidFill>
                <a:latin typeface="Arial" charset="0"/>
              </a:rPr>
              <a:t>:</a:t>
            </a:r>
          </a:p>
          <a:p>
            <a:pPr>
              <a:buClr>
                <a:srgbClr val="FF0000"/>
              </a:buClr>
            </a:pPr>
            <a:endParaRPr lang="pt-BR" sz="2800" b="1" i="1" dirty="0">
              <a:solidFill>
                <a:schemeClr val="accent2"/>
              </a:solidFill>
              <a:latin typeface="Arial" charset="0"/>
            </a:endParaRPr>
          </a:p>
          <a:p>
            <a:pPr>
              <a:buClr>
                <a:srgbClr val="FF0000"/>
              </a:buClr>
              <a:buFont typeface="Monotype Sorts" charset="0"/>
              <a:buChar char="è"/>
            </a:pPr>
            <a:r>
              <a:rPr lang="pt-BR" sz="2800" b="1" i="1" dirty="0">
                <a:solidFill>
                  <a:schemeClr val="accent2"/>
                </a:solidFill>
                <a:latin typeface="Arial" charset="0"/>
              </a:rPr>
              <a:t> </a:t>
            </a:r>
            <a:r>
              <a:rPr lang="pt-BR" dirty="0">
                <a:latin typeface="Arial" charset="0"/>
              </a:rPr>
              <a:t>Atingir metas organizacionais é preciso determinar necessidades e desejos dos mercados-alvo, proporcionando satisfação mais eficaz do que a concorrência;</a:t>
            </a:r>
          </a:p>
          <a:p>
            <a:pPr>
              <a:buClr>
                <a:srgbClr val="FF0000"/>
              </a:buClr>
              <a:buFont typeface="Monotype Sorts" charset="0"/>
              <a:buChar char="è"/>
            </a:pPr>
            <a:r>
              <a:rPr lang="pt-BR" dirty="0">
                <a:latin typeface="Arial" charset="0"/>
              </a:rPr>
              <a:t> </a:t>
            </a:r>
            <a:r>
              <a:rPr lang="pt-BR" dirty="0">
                <a:solidFill>
                  <a:srgbClr val="008000"/>
                </a:solidFill>
                <a:latin typeface="Arial" charset="0"/>
              </a:rPr>
              <a:t>A empresa primeiro identifica o que o cliente deseja e só então planeja a maneira de produzir e distribuir, com lucro, um produto ou serviço;</a:t>
            </a:r>
          </a:p>
          <a:p>
            <a:pPr>
              <a:buClr>
                <a:srgbClr val="FF0000"/>
              </a:buClr>
              <a:buFont typeface="Monotype Sorts" charset="0"/>
              <a:buChar char="è"/>
            </a:pPr>
            <a:r>
              <a:rPr lang="pt-BR" dirty="0">
                <a:latin typeface="Arial" charset="0"/>
              </a:rPr>
              <a:t> A mentalidade da administração volta-se externamente para o mercado;</a:t>
            </a:r>
          </a:p>
          <a:p>
            <a:pPr>
              <a:buClr>
                <a:srgbClr val="FF0000"/>
              </a:buClr>
              <a:buFont typeface="Monotype Sorts" charset="0"/>
              <a:buChar char="è"/>
            </a:pPr>
            <a:r>
              <a:rPr lang="pt-BR" dirty="0">
                <a:latin typeface="Arial" charset="0"/>
              </a:rPr>
              <a:t> </a:t>
            </a:r>
            <a:r>
              <a:rPr lang="pt-BR" dirty="0">
                <a:solidFill>
                  <a:srgbClr val="008000"/>
                </a:solidFill>
                <a:latin typeface="Arial" charset="0"/>
              </a:rPr>
              <a:t>A administração da empresa reconhece que todas as atividades de influenciar clientes devem ser colocadas sob um controle integrado de marketing.</a:t>
            </a:r>
          </a:p>
          <a:p>
            <a:endParaRPr lang="pt-BR" sz="2800" i="1" dirty="0">
              <a:latin typeface="Arial" charset="0"/>
            </a:endParaRPr>
          </a:p>
          <a:p>
            <a:endParaRPr lang="pt-BR" sz="2800" dirty="0">
              <a:latin typeface="Arial" charset="0"/>
            </a:endParaRPr>
          </a:p>
        </p:txBody>
      </p:sp>
      <p:sp>
        <p:nvSpPr>
          <p:cNvPr id="31747" name="Espaço Reservado para Número de Slide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67E6FD15-B462-5649-AD19-50C45D1D0D15}" type="slidenum">
              <a:rPr lang="pt-BR" sz="1400"/>
              <a:pPr eaLnBrk="1" hangingPunct="1"/>
              <a:t>13</a:t>
            </a:fld>
            <a:endParaRPr lang="pt-BR"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211970" name="Rectangle 2"/>
          <p:cNvSpPr>
            <a:spLocks noChangeArrowheads="1"/>
          </p:cNvSpPr>
          <p:nvPr/>
        </p:nvSpPr>
        <p:spPr bwMode="auto">
          <a:xfrm>
            <a:off x="304800" y="914400"/>
            <a:ext cx="8534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CONCEITO SOCIAL DO MARKETING</a:t>
            </a:r>
          </a:p>
        </p:txBody>
      </p:sp>
      <p:sp>
        <p:nvSpPr>
          <p:cNvPr id="32771" name="Rectangle 3"/>
          <p:cNvSpPr>
            <a:spLocks noChangeArrowheads="1"/>
          </p:cNvSpPr>
          <p:nvPr/>
        </p:nvSpPr>
        <p:spPr bwMode="auto">
          <a:xfrm>
            <a:off x="304800" y="2057400"/>
            <a:ext cx="838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just">
              <a:lnSpc>
                <a:spcPct val="85000"/>
              </a:lnSpc>
              <a:spcBef>
                <a:spcPct val="20000"/>
              </a:spcBef>
              <a:buClr>
                <a:schemeClr val="tx1"/>
              </a:buClr>
              <a:buFont typeface="Wingdings" charset="0"/>
              <a:buNone/>
            </a:pPr>
            <a:r>
              <a:rPr lang="pt-BR" sz="2600">
                <a:latin typeface="Tahoma" charset="0"/>
              </a:rPr>
              <a:t>Sustenta que a organização deve determinar as necessidades, desejos e interesses dos MERCADOS-ALVOS, e então proporcionar aos clientes um valor superior de forma a manter ou melhorar o BEM-ESTAR </a:t>
            </a:r>
            <a:r>
              <a:rPr lang="pt-BR" sz="2600" u="sng">
                <a:latin typeface="Tahoma" charset="0"/>
              </a:rPr>
              <a:t>do cliente e da SOCIEDADE</a:t>
            </a:r>
            <a:r>
              <a:rPr lang="pt-BR" sz="2600">
                <a:latin typeface="Tahoma" charset="0"/>
              </a:rPr>
              <a:t>.</a:t>
            </a:r>
          </a:p>
          <a:p>
            <a:pPr>
              <a:lnSpc>
                <a:spcPct val="85000"/>
              </a:lnSpc>
              <a:spcBef>
                <a:spcPct val="20000"/>
              </a:spcBef>
              <a:buClr>
                <a:schemeClr val="tx1"/>
              </a:buClr>
              <a:buFont typeface="Wingdings" charset="0"/>
              <a:buNone/>
            </a:pPr>
            <a:endParaRPr lang="pt-BR" sz="1400">
              <a:latin typeface="Tahoma" charset="0"/>
            </a:endParaRPr>
          </a:p>
          <a:p>
            <a:pPr algn="just">
              <a:lnSpc>
                <a:spcPct val="85000"/>
              </a:lnSpc>
              <a:spcBef>
                <a:spcPct val="20000"/>
              </a:spcBef>
              <a:buClr>
                <a:schemeClr val="tx1"/>
              </a:buClr>
              <a:buFont typeface="Wingdings" charset="0"/>
              <a:buNone/>
            </a:pPr>
            <a:r>
              <a:rPr lang="pt-BR" sz="2600">
                <a:solidFill>
                  <a:srgbClr val="008000"/>
                </a:solidFill>
                <a:latin typeface="Tahoma" charset="0"/>
              </a:rPr>
              <a:t>No conceito de Marketing Societário existe um conflito entre os DESEJOS a </a:t>
            </a:r>
            <a:r>
              <a:rPr lang="pt-BR" sz="2600" u="sng">
                <a:solidFill>
                  <a:srgbClr val="008000"/>
                </a:solidFill>
                <a:latin typeface="Tahoma" charset="0"/>
              </a:rPr>
              <a:t>curto prazo</a:t>
            </a:r>
            <a:r>
              <a:rPr lang="pt-BR" sz="2600">
                <a:solidFill>
                  <a:srgbClr val="008000"/>
                </a:solidFill>
                <a:latin typeface="Tahoma" charset="0"/>
              </a:rPr>
              <a:t> do consumidor e seu BEM-ESTAR a </a:t>
            </a:r>
            <a:r>
              <a:rPr lang="pt-BR" sz="2600" u="sng">
                <a:solidFill>
                  <a:srgbClr val="008000"/>
                </a:solidFill>
                <a:latin typeface="Tahoma" charset="0"/>
              </a:rPr>
              <a:t>longo prazo</a:t>
            </a:r>
            <a:r>
              <a:rPr lang="pt-BR" sz="2600">
                <a:solidFill>
                  <a:srgbClr val="008000"/>
                </a:solidFill>
                <a:latin typeface="Tahoma" charset="0"/>
              </a:rPr>
              <a:t>.</a:t>
            </a:r>
          </a:p>
        </p:txBody>
      </p:sp>
      <p:sp>
        <p:nvSpPr>
          <p:cNvPr id="32772"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DB2524B6-5432-204C-BB2A-5547B62F4671}" type="slidenum">
              <a:rPr lang="pt-BR" sz="1400"/>
              <a:pPr eaLnBrk="1" hangingPunct="1"/>
              <a:t>14</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89804"/>
                <a:invGamma/>
              </a:schemeClr>
            </a:gs>
          </a:gsLst>
          <a:lin ang="5400000" scaled="1"/>
        </a:gradFill>
        <a:effectLst/>
      </p:bgPr>
    </p:bg>
    <p:spTree>
      <p:nvGrpSpPr>
        <p:cNvPr id="1" name=""/>
        <p:cNvGrpSpPr/>
        <p:nvPr/>
      </p:nvGrpSpPr>
      <p:grpSpPr>
        <a:xfrm>
          <a:off x="0" y="0"/>
          <a:ext cx="0" cy="0"/>
          <a:chOff x="0" y="0"/>
          <a:chExt cx="0" cy="0"/>
        </a:xfrm>
      </p:grpSpPr>
      <p:sp>
        <p:nvSpPr>
          <p:cNvPr id="33794" name="Espaço Reservado para Rodapé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91139" name="AutoShape 3"/>
          <p:cNvSpPr>
            <a:spLocks noChangeArrowheads="1"/>
          </p:cNvSpPr>
          <p:nvPr/>
        </p:nvSpPr>
        <p:spPr bwMode="auto">
          <a:xfrm>
            <a:off x="3314700" y="806450"/>
            <a:ext cx="3335338" cy="1076325"/>
          </a:xfrm>
          <a:prstGeom prst="cube">
            <a:avLst>
              <a:gd name="adj" fmla="val 18241"/>
            </a:avLst>
          </a:prstGeom>
          <a:gradFill rotWithShape="0">
            <a:gsLst>
              <a:gs pos="0">
                <a:srgbClr val="FEFF72"/>
              </a:gs>
              <a:gs pos="100000">
                <a:srgbClr val="FEFF72">
                  <a:gamma/>
                  <a:tint val="70196"/>
                  <a:invGamma/>
                </a:srgbClr>
              </a:gs>
            </a:gsLst>
            <a:lin ang="5400000" scaled="1"/>
          </a:gradFill>
          <a:ln w="12700">
            <a:solidFill>
              <a:srgbClr val="000000"/>
            </a:solidFill>
            <a:miter lim="800000"/>
            <a:headEnd/>
            <a:tailEnd/>
          </a:ln>
          <a:effectLst>
            <a:outerShdw dist="89803" dir="2700000" algn="ctr" rotWithShape="0">
              <a:schemeClr val="bg2"/>
            </a:outerShdw>
          </a:effectLst>
        </p:spPr>
        <p:txBody>
          <a:bodyPr wrap="none" lIns="81204" tIns="39889" rIns="81204" bIns="39889" anchor="ctr"/>
          <a:lstStyle/>
          <a:p>
            <a:pPr algn="ctr" defTabSz="820738" eaLnBrk="0" hangingPunct="0">
              <a:defRPr/>
            </a:pPr>
            <a:r>
              <a:rPr lang="pt-BR" sz="2200" b="1">
                <a:solidFill>
                  <a:srgbClr val="000000"/>
                </a:solidFill>
                <a:latin typeface="Arial" pitchFamily="34" charset="0"/>
                <a:ea typeface="+mn-ea"/>
                <a:cs typeface="+mn-cs"/>
              </a:rPr>
              <a:t>Sociedade</a:t>
            </a:r>
          </a:p>
          <a:p>
            <a:pPr algn="ctr" defTabSz="820738" eaLnBrk="0" hangingPunct="0">
              <a:defRPr/>
            </a:pPr>
            <a:r>
              <a:rPr lang="pt-BR" sz="2200" b="1">
                <a:solidFill>
                  <a:srgbClr val="000000"/>
                </a:solidFill>
                <a:latin typeface="Arial" pitchFamily="34" charset="0"/>
                <a:ea typeface="+mn-ea"/>
                <a:cs typeface="+mn-cs"/>
              </a:rPr>
              <a:t>(Bem-estar do homem)</a:t>
            </a:r>
          </a:p>
        </p:txBody>
      </p:sp>
      <p:sp>
        <p:nvSpPr>
          <p:cNvPr id="91140" name="AutoShape 4"/>
          <p:cNvSpPr>
            <a:spLocks noChangeArrowheads="1"/>
          </p:cNvSpPr>
          <p:nvPr/>
        </p:nvSpPr>
        <p:spPr bwMode="auto">
          <a:xfrm>
            <a:off x="346075" y="5110163"/>
            <a:ext cx="2986088" cy="1008062"/>
          </a:xfrm>
          <a:prstGeom prst="cube">
            <a:avLst>
              <a:gd name="adj" fmla="val 18241"/>
            </a:avLst>
          </a:prstGeom>
          <a:gradFill rotWithShape="0">
            <a:gsLst>
              <a:gs pos="0">
                <a:srgbClr val="FEFF72"/>
              </a:gs>
              <a:gs pos="100000">
                <a:srgbClr val="FEFF72">
                  <a:gamma/>
                  <a:tint val="60000"/>
                  <a:invGamma/>
                </a:srgbClr>
              </a:gs>
            </a:gsLst>
            <a:lin ang="5400000" scaled="1"/>
          </a:gradFill>
          <a:ln w="12700">
            <a:solidFill>
              <a:srgbClr val="000000"/>
            </a:solidFill>
            <a:miter lim="800000"/>
            <a:headEnd/>
            <a:tailEnd/>
          </a:ln>
          <a:effectLst>
            <a:outerShdw dist="89803" dir="2700000" algn="ctr" rotWithShape="0">
              <a:schemeClr val="bg2"/>
            </a:outerShdw>
          </a:effectLst>
        </p:spPr>
        <p:txBody>
          <a:bodyPr wrap="none" lIns="81204" tIns="39889" rIns="81204" bIns="39889" anchor="ctr"/>
          <a:lstStyle/>
          <a:p>
            <a:pPr algn="ctr" defTabSz="820738" eaLnBrk="0" hangingPunct="0">
              <a:defRPr/>
            </a:pPr>
            <a:r>
              <a:rPr lang="pt-BR" sz="2200" b="1">
                <a:solidFill>
                  <a:srgbClr val="000000"/>
                </a:solidFill>
                <a:latin typeface="Arial" pitchFamily="34" charset="0"/>
                <a:ea typeface="+mn-ea"/>
                <a:cs typeface="+mn-cs"/>
              </a:rPr>
              <a:t>Consumidores</a:t>
            </a:r>
          </a:p>
          <a:p>
            <a:pPr algn="ctr" defTabSz="820738" eaLnBrk="0" hangingPunct="0">
              <a:defRPr/>
            </a:pPr>
            <a:r>
              <a:rPr lang="pt-BR" sz="2200" b="1">
                <a:solidFill>
                  <a:srgbClr val="000000"/>
                </a:solidFill>
                <a:latin typeface="Arial" pitchFamily="34" charset="0"/>
                <a:ea typeface="+mn-ea"/>
                <a:cs typeface="+mn-cs"/>
              </a:rPr>
              <a:t>(desejos)</a:t>
            </a:r>
          </a:p>
        </p:txBody>
      </p:sp>
      <p:sp>
        <p:nvSpPr>
          <p:cNvPr id="91141" name="AutoShape 5"/>
          <p:cNvSpPr>
            <a:spLocks noChangeArrowheads="1"/>
          </p:cNvSpPr>
          <p:nvPr/>
        </p:nvSpPr>
        <p:spPr bwMode="auto">
          <a:xfrm>
            <a:off x="5905500" y="5110163"/>
            <a:ext cx="3033713" cy="1008062"/>
          </a:xfrm>
          <a:prstGeom prst="cube">
            <a:avLst>
              <a:gd name="adj" fmla="val 18241"/>
            </a:avLst>
          </a:prstGeom>
          <a:gradFill rotWithShape="0">
            <a:gsLst>
              <a:gs pos="0">
                <a:srgbClr val="FEFF72"/>
              </a:gs>
              <a:gs pos="100000">
                <a:srgbClr val="FEFF72">
                  <a:gamma/>
                  <a:tint val="40000"/>
                  <a:invGamma/>
                </a:srgbClr>
              </a:gs>
            </a:gsLst>
            <a:lin ang="5400000" scaled="1"/>
          </a:gradFill>
          <a:ln w="12700">
            <a:solidFill>
              <a:srgbClr val="000000"/>
            </a:solidFill>
            <a:miter lim="800000"/>
            <a:headEnd/>
            <a:tailEnd/>
          </a:ln>
          <a:effectLst>
            <a:outerShdw dist="89803" dir="2700000" algn="ctr" rotWithShape="0">
              <a:schemeClr val="bg2"/>
            </a:outerShdw>
          </a:effectLst>
        </p:spPr>
        <p:txBody>
          <a:bodyPr wrap="none" lIns="81204" tIns="39889" rIns="81204" bIns="39889" anchor="ctr"/>
          <a:lstStyle/>
          <a:p>
            <a:pPr algn="ctr" defTabSz="820738" eaLnBrk="0" hangingPunct="0">
              <a:defRPr/>
            </a:pPr>
            <a:r>
              <a:rPr lang="pt-BR" sz="2200" b="1">
                <a:solidFill>
                  <a:srgbClr val="000000"/>
                </a:solidFill>
                <a:latin typeface="Arial" pitchFamily="34" charset="0"/>
                <a:ea typeface="+mn-ea"/>
                <a:cs typeface="+mn-cs"/>
              </a:rPr>
              <a:t>Empresa</a:t>
            </a:r>
          </a:p>
          <a:p>
            <a:pPr algn="ctr" defTabSz="820738" eaLnBrk="0" hangingPunct="0">
              <a:defRPr/>
            </a:pPr>
            <a:r>
              <a:rPr lang="pt-BR" sz="2200" b="1">
                <a:solidFill>
                  <a:srgbClr val="000000"/>
                </a:solidFill>
                <a:latin typeface="Arial" pitchFamily="34" charset="0"/>
                <a:ea typeface="+mn-ea"/>
                <a:cs typeface="+mn-cs"/>
              </a:rPr>
              <a:t>(lucros)</a:t>
            </a:r>
          </a:p>
        </p:txBody>
      </p:sp>
      <p:sp>
        <p:nvSpPr>
          <p:cNvPr id="33798" name="AutoShape 6"/>
          <p:cNvSpPr>
            <a:spLocks noChangeArrowheads="1"/>
          </p:cNvSpPr>
          <p:nvPr/>
        </p:nvSpPr>
        <p:spPr bwMode="auto">
          <a:xfrm>
            <a:off x="969963" y="1949450"/>
            <a:ext cx="7799387" cy="2959100"/>
          </a:xfrm>
          <a:prstGeom prst="triangle">
            <a:avLst>
              <a:gd name="adj" fmla="val 49986"/>
            </a:avLst>
          </a:prstGeom>
          <a:gradFill rotWithShape="0">
            <a:gsLst>
              <a:gs pos="0">
                <a:srgbClr val="E5405D"/>
              </a:gs>
              <a:gs pos="100000">
                <a:srgbClr val="EF8C9E"/>
              </a:gs>
            </a:gsLst>
            <a:path path="shape">
              <a:fillToRect l="50000" t="50000" r="50000" b="50000"/>
            </a:path>
          </a:gradFill>
          <a:ln w="12700">
            <a:solidFill>
              <a:srgbClr val="000000"/>
            </a:solidFill>
            <a:miter lim="800000"/>
            <a:headEnd/>
            <a:tailEnd/>
          </a:ln>
          <a:effectLst>
            <a:outerShdw dist="107763" dir="2700000" algn="ctr" rotWithShape="0">
              <a:srgbClr val="E5405D"/>
            </a:outerShdw>
          </a:effectLst>
        </p:spPr>
        <p:txBody>
          <a:bodyPr wrap="none" lIns="81204" tIns="39889" rIns="81204" bIns="39889" anchor="ctr"/>
          <a:lstStyle/>
          <a:p>
            <a:pPr algn="ctr" defTabSz="820738" eaLnBrk="0" hangingPunct="0">
              <a:lnSpc>
                <a:spcPct val="90000"/>
              </a:lnSpc>
            </a:pPr>
            <a:r>
              <a:rPr lang="pt-BR" sz="3600" b="1">
                <a:latin typeface="Arial" charset="0"/>
              </a:rPr>
              <a:t>Conceito de</a:t>
            </a:r>
          </a:p>
          <a:p>
            <a:pPr algn="ctr" defTabSz="820738" eaLnBrk="0" hangingPunct="0">
              <a:lnSpc>
                <a:spcPct val="90000"/>
              </a:lnSpc>
            </a:pPr>
            <a:r>
              <a:rPr lang="pt-BR" sz="3600" b="1">
                <a:latin typeface="Arial" charset="0"/>
              </a:rPr>
              <a:t>Marketing Societário</a:t>
            </a:r>
          </a:p>
        </p:txBody>
      </p:sp>
      <p:sp>
        <p:nvSpPr>
          <p:cNvPr id="91144" name="Rectangle 8"/>
          <p:cNvSpPr>
            <a:spLocks noChangeArrowheads="1"/>
          </p:cNvSpPr>
          <p:nvPr/>
        </p:nvSpPr>
        <p:spPr bwMode="auto">
          <a:xfrm>
            <a:off x="900113" y="260350"/>
            <a:ext cx="7848600" cy="527050"/>
          </a:xfrm>
          <a:prstGeom prst="rect">
            <a:avLst/>
          </a:prstGeom>
          <a:noFill/>
          <a:ln w="9525">
            <a:noFill/>
            <a:miter lim="800000"/>
            <a:headEnd/>
            <a:tailEnd/>
          </a:ln>
        </p:spPr>
        <p:txBody>
          <a:bodyPr/>
          <a:lstStyle/>
          <a:p>
            <a:pPr algn="ctr">
              <a:lnSpc>
                <a:spcPct val="90000"/>
              </a:lnSpc>
              <a:defRPr/>
            </a:pPr>
            <a:r>
              <a:rPr lang="pt-BR" sz="2200" b="1">
                <a:solidFill>
                  <a:srgbClr val="CC0000"/>
                </a:solidFill>
                <a:effectLst>
                  <a:outerShdw blurRad="38100" dist="38100" dir="2700000" algn="tl">
                    <a:srgbClr val="DDDDDD"/>
                  </a:outerShdw>
                </a:effectLst>
                <a:cs typeface="+mn-cs"/>
              </a:rPr>
              <a:t>CONCEITO DE MARKETING SOCIETÁRIO</a:t>
            </a:r>
          </a:p>
        </p:txBody>
      </p:sp>
      <p:sp>
        <p:nvSpPr>
          <p:cNvPr id="33800" name="Espaço Reservado para Número de Slide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E33A5EB2-E99D-4143-A0F4-B0717FDD6D0A}" type="slidenum">
              <a:rPr lang="pt-BR" sz="1400"/>
              <a:pPr eaLnBrk="1" hangingPunct="1"/>
              <a:t>15</a:t>
            </a:fld>
            <a:endParaRPr lang="pt-BR" sz="1400"/>
          </a:p>
        </p:txBody>
      </p:sp>
    </p:spTree>
  </p:cSld>
  <p:clrMapOvr>
    <a:masterClrMapping/>
  </p:clrMapOvr>
  <p:transition xmlns:p14="http://schemas.microsoft.com/office/powerpoint/2010/mai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89804"/>
                <a:invGamma/>
              </a:schemeClr>
            </a:gs>
          </a:gsLst>
          <a:lin ang="5400000" scaled="1"/>
        </a:gradFill>
        <a:effectLst/>
      </p:bgPr>
    </p:bg>
    <p:spTree>
      <p:nvGrpSpPr>
        <p:cNvPr id="1" name=""/>
        <p:cNvGrpSpPr/>
        <p:nvPr/>
      </p:nvGrpSpPr>
      <p:grpSpPr>
        <a:xfrm>
          <a:off x="0" y="0"/>
          <a:ext cx="0" cy="0"/>
          <a:chOff x="0" y="0"/>
          <a:chExt cx="0" cy="0"/>
        </a:xfrm>
      </p:grpSpPr>
      <p:sp>
        <p:nvSpPr>
          <p:cNvPr id="93186" name="Oval 2"/>
          <p:cNvSpPr>
            <a:spLocks noChangeArrowheads="1"/>
          </p:cNvSpPr>
          <p:nvPr/>
        </p:nvSpPr>
        <p:spPr bwMode="auto">
          <a:xfrm>
            <a:off x="236538" y="969963"/>
            <a:ext cx="8393112" cy="4783137"/>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anchor="ctr"/>
          <a:lstStyle/>
          <a:p>
            <a:pPr>
              <a:defRPr/>
            </a:pPr>
            <a:endParaRPr lang="pt-BR">
              <a:latin typeface="Verdana" pitchFamily="34" charset="0"/>
              <a:ea typeface="+mn-ea"/>
              <a:cs typeface="+mn-cs"/>
            </a:endParaRPr>
          </a:p>
        </p:txBody>
      </p:sp>
      <p:sp>
        <p:nvSpPr>
          <p:cNvPr id="93187" name="Arc 3"/>
          <p:cNvSpPr>
            <a:spLocks/>
          </p:cNvSpPr>
          <p:nvPr/>
        </p:nvSpPr>
        <p:spPr bwMode="auto">
          <a:xfrm>
            <a:off x="4802188" y="2727325"/>
            <a:ext cx="3830637" cy="2460625"/>
          </a:xfrm>
          <a:custGeom>
            <a:avLst/>
            <a:gdLst>
              <a:gd name="T0" fmla="*/ 3640347 w 21600"/>
              <a:gd name="T1" fmla="*/ 0 h 24197"/>
              <a:gd name="T2" fmla="*/ 2251741 w 21600"/>
              <a:gd name="T3" fmla="*/ 2460625 h 24197"/>
              <a:gd name="T4" fmla="*/ 0 w 21600"/>
              <a:gd name="T5" fmla="*/ 683671 h 24197"/>
              <a:gd name="T6" fmla="*/ 0 60000 65536"/>
              <a:gd name="T7" fmla="*/ 0 60000 65536"/>
              <a:gd name="T8" fmla="*/ 0 60000 65536"/>
              <a:gd name="T9" fmla="*/ 0 w 21600"/>
              <a:gd name="T10" fmla="*/ 0 h 24197"/>
              <a:gd name="T11" fmla="*/ 21600 w 21600"/>
              <a:gd name="T12" fmla="*/ 24197 h 24197"/>
            </a:gdLst>
            <a:ahLst/>
            <a:cxnLst>
              <a:cxn ang="T6">
                <a:pos x="T0" y="T1"/>
              </a:cxn>
              <a:cxn ang="T7">
                <a:pos x="T2" y="T3"/>
              </a:cxn>
              <a:cxn ang="T8">
                <a:pos x="T4" y="T5"/>
              </a:cxn>
            </a:cxnLst>
            <a:rect l="T9" t="T10" r="T11" b="T12"/>
            <a:pathLst>
              <a:path w="21600" h="24197" fill="none" extrusionOk="0">
                <a:moveTo>
                  <a:pt x="20527" y="-1"/>
                </a:moveTo>
                <a:cubicBezTo>
                  <a:pt x="21237" y="2170"/>
                  <a:pt x="21600" y="4439"/>
                  <a:pt x="21600" y="6723"/>
                </a:cubicBezTo>
                <a:cubicBezTo>
                  <a:pt x="21600" y="13636"/>
                  <a:pt x="18290" y="20132"/>
                  <a:pt x="12697" y="24197"/>
                </a:cubicBezTo>
              </a:path>
              <a:path w="21600" h="24197" stroke="0" extrusionOk="0">
                <a:moveTo>
                  <a:pt x="20527" y="-1"/>
                </a:moveTo>
                <a:cubicBezTo>
                  <a:pt x="21237" y="2170"/>
                  <a:pt x="21600" y="4439"/>
                  <a:pt x="21600" y="6723"/>
                </a:cubicBezTo>
                <a:cubicBezTo>
                  <a:pt x="21600" y="13636"/>
                  <a:pt x="18290" y="20132"/>
                  <a:pt x="12697" y="24197"/>
                </a:cubicBezTo>
                <a:lnTo>
                  <a:pt x="0" y="6723"/>
                </a:lnTo>
                <a:close/>
              </a:path>
            </a:pathLst>
          </a:custGeom>
          <a:solidFill>
            <a:srgbClr val="D49FFF"/>
          </a:solidFill>
          <a:ln w="12700" cap="rnd">
            <a:solidFill>
              <a:srgbClr val="000000"/>
            </a:solidFill>
            <a:round/>
            <a:headEnd/>
            <a:tailEnd/>
          </a:ln>
          <a:effectLst>
            <a:outerShdw blurRad="63500" dist="89803" dir="2700000" algn="ctr" rotWithShape="0">
              <a:schemeClr val="bg2"/>
            </a:outerShdw>
          </a:effectLst>
        </p:spPr>
        <p:txBody>
          <a:bodyPr/>
          <a:lstStyle/>
          <a:p>
            <a:pPr>
              <a:defRPr/>
            </a:pPr>
            <a:endParaRPr lang="en-US">
              <a:cs typeface="+mn-cs"/>
            </a:endParaRPr>
          </a:p>
        </p:txBody>
      </p:sp>
      <p:sp>
        <p:nvSpPr>
          <p:cNvPr id="93188" name="Arc 4"/>
          <p:cNvSpPr>
            <a:spLocks/>
          </p:cNvSpPr>
          <p:nvPr/>
        </p:nvSpPr>
        <p:spPr bwMode="auto">
          <a:xfrm>
            <a:off x="2170113" y="3562350"/>
            <a:ext cx="4513262" cy="2195513"/>
          </a:xfrm>
          <a:custGeom>
            <a:avLst/>
            <a:gdLst>
              <a:gd name="T0" fmla="*/ 4513262 w 25438"/>
              <a:gd name="T1" fmla="*/ 1777451 h 21600"/>
              <a:gd name="T2" fmla="*/ 0 w 25438"/>
              <a:gd name="T3" fmla="*/ 1771556 h 21600"/>
              <a:gd name="T4" fmla="*/ 2263728 w 25438"/>
              <a:gd name="T5" fmla="*/ 0 h 21600"/>
              <a:gd name="T6" fmla="*/ 0 60000 65536"/>
              <a:gd name="T7" fmla="*/ 0 60000 65536"/>
              <a:gd name="T8" fmla="*/ 0 60000 65536"/>
              <a:gd name="T9" fmla="*/ 0 w 25438"/>
              <a:gd name="T10" fmla="*/ 0 h 21600"/>
              <a:gd name="T11" fmla="*/ 25438 w 25438"/>
              <a:gd name="T12" fmla="*/ 21600 h 21600"/>
            </a:gdLst>
            <a:ahLst/>
            <a:cxnLst>
              <a:cxn ang="T6">
                <a:pos x="T0" y="T1"/>
              </a:cxn>
              <a:cxn ang="T7">
                <a:pos x="T2" y="T3"/>
              </a:cxn>
              <a:cxn ang="T8">
                <a:pos x="T4" y="T5"/>
              </a:cxn>
            </a:cxnLst>
            <a:rect l="T9" t="T10" r="T11" b="T12"/>
            <a:pathLst>
              <a:path w="25438" h="21600" fill="none" extrusionOk="0">
                <a:moveTo>
                  <a:pt x="25438" y="17487"/>
                </a:moveTo>
                <a:cubicBezTo>
                  <a:pt x="21751" y="20160"/>
                  <a:pt x="17313" y="21599"/>
                  <a:pt x="12759" y="21600"/>
                </a:cubicBezTo>
                <a:cubicBezTo>
                  <a:pt x="8170" y="21600"/>
                  <a:pt x="3702" y="20139"/>
                  <a:pt x="0" y="17428"/>
                </a:cubicBezTo>
              </a:path>
              <a:path w="25438" h="21600" stroke="0" extrusionOk="0">
                <a:moveTo>
                  <a:pt x="25438" y="17487"/>
                </a:moveTo>
                <a:cubicBezTo>
                  <a:pt x="21751" y="20160"/>
                  <a:pt x="17313" y="21599"/>
                  <a:pt x="12759" y="21600"/>
                </a:cubicBezTo>
                <a:cubicBezTo>
                  <a:pt x="8170" y="21600"/>
                  <a:pt x="3702" y="20139"/>
                  <a:pt x="0" y="17428"/>
                </a:cubicBezTo>
                <a:lnTo>
                  <a:pt x="12759" y="0"/>
                </a:lnTo>
                <a:close/>
              </a:path>
            </a:pathLst>
          </a:custGeom>
          <a:solidFill>
            <a:srgbClr val="FDA4B5"/>
          </a:solidFill>
          <a:ln w="12700" cap="rnd">
            <a:solidFill>
              <a:srgbClr val="000000"/>
            </a:solidFill>
            <a:round/>
            <a:headEnd/>
            <a:tailEnd/>
          </a:ln>
          <a:effectLst>
            <a:outerShdw blurRad="63500" dist="89803" dir="2700000" algn="ctr" rotWithShape="0">
              <a:schemeClr val="bg2"/>
            </a:outerShdw>
          </a:effectLst>
        </p:spPr>
        <p:txBody>
          <a:bodyPr/>
          <a:lstStyle/>
          <a:p>
            <a:pPr>
              <a:defRPr/>
            </a:pPr>
            <a:endParaRPr lang="en-US">
              <a:cs typeface="+mn-cs"/>
            </a:endParaRPr>
          </a:p>
        </p:txBody>
      </p:sp>
      <p:sp>
        <p:nvSpPr>
          <p:cNvPr id="93189" name="Arc 5"/>
          <p:cNvSpPr>
            <a:spLocks/>
          </p:cNvSpPr>
          <p:nvPr/>
        </p:nvSpPr>
        <p:spPr bwMode="auto">
          <a:xfrm>
            <a:off x="236538" y="2727325"/>
            <a:ext cx="3832225" cy="2454275"/>
          </a:xfrm>
          <a:custGeom>
            <a:avLst/>
            <a:gdLst>
              <a:gd name="T0" fmla="*/ 1564825 w 21600"/>
              <a:gd name="T1" fmla="*/ 2454275 h 24149"/>
              <a:gd name="T2" fmla="*/ 191079 w 21600"/>
              <a:gd name="T3" fmla="*/ 0 h 24149"/>
              <a:gd name="T4" fmla="*/ 3832225 w 21600"/>
              <a:gd name="T5" fmla="*/ 684481 h 24149"/>
              <a:gd name="T6" fmla="*/ 0 60000 65536"/>
              <a:gd name="T7" fmla="*/ 0 60000 65536"/>
              <a:gd name="T8" fmla="*/ 0 60000 65536"/>
              <a:gd name="T9" fmla="*/ 0 w 21600"/>
              <a:gd name="T10" fmla="*/ 0 h 24149"/>
              <a:gd name="T11" fmla="*/ 21600 w 21600"/>
              <a:gd name="T12" fmla="*/ 24149 h 24149"/>
            </a:gdLst>
            <a:ahLst/>
            <a:cxnLst>
              <a:cxn ang="T6">
                <a:pos x="T0" y="T1"/>
              </a:cxn>
              <a:cxn ang="T7">
                <a:pos x="T2" y="T3"/>
              </a:cxn>
              <a:cxn ang="T8">
                <a:pos x="T4" y="T5"/>
              </a:cxn>
            </a:cxnLst>
            <a:rect l="T9" t="T10" r="T11" b="T12"/>
            <a:pathLst>
              <a:path w="21600" h="24149" fill="none" extrusionOk="0">
                <a:moveTo>
                  <a:pt x="8820" y="24148"/>
                </a:moveTo>
                <a:cubicBezTo>
                  <a:pt x="3275" y="20079"/>
                  <a:pt x="0" y="13612"/>
                  <a:pt x="0" y="6735"/>
                </a:cubicBezTo>
                <a:cubicBezTo>
                  <a:pt x="-1" y="4447"/>
                  <a:pt x="363" y="2173"/>
                  <a:pt x="1076" y="-1"/>
                </a:cubicBezTo>
              </a:path>
              <a:path w="21600" h="24149" stroke="0" extrusionOk="0">
                <a:moveTo>
                  <a:pt x="8820" y="24148"/>
                </a:moveTo>
                <a:cubicBezTo>
                  <a:pt x="3275" y="20079"/>
                  <a:pt x="0" y="13612"/>
                  <a:pt x="0" y="6735"/>
                </a:cubicBezTo>
                <a:cubicBezTo>
                  <a:pt x="-1" y="4447"/>
                  <a:pt x="363" y="2173"/>
                  <a:pt x="1076" y="-1"/>
                </a:cubicBezTo>
                <a:lnTo>
                  <a:pt x="21600" y="6735"/>
                </a:lnTo>
                <a:close/>
              </a:path>
            </a:pathLst>
          </a:custGeom>
          <a:solidFill>
            <a:srgbClr val="F6BF69"/>
          </a:solidFill>
          <a:ln w="12700" cap="rnd">
            <a:solidFill>
              <a:srgbClr val="000000"/>
            </a:solidFill>
            <a:round/>
            <a:headEnd/>
            <a:tailEnd/>
          </a:ln>
          <a:effectLst>
            <a:outerShdw blurRad="63500" dist="89803" dir="2700000" algn="ctr" rotWithShape="0">
              <a:schemeClr val="bg2"/>
            </a:outerShdw>
          </a:effectLst>
        </p:spPr>
        <p:txBody>
          <a:bodyPr/>
          <a:lstStyle/>
          <a:p>
            <a:pPr>
              <a:defRPr/>
            </a:pPr>
            <a:endParaRPr lang="en-US">
              <a:cs typeface="+mn-cs"/>
            </a:endParaRPr>
          </a:p>
        </p:txBody>
      </p:sp>
      <p:sp>
        <p:nvSpPr>
          <p:cNvPr id="93190" name="Arc 6"/>
          <p:cNvSpPr>
            <a:spLocks/>
          </p:cNvSpPr>
          <p:nvPr/>
        </p:nvSpPr>
        <p:spPr bwMode="auto">
          <a:xfrm>
            <a:off x="569913" y="968375"/>
            <a:ext cx="3641725" cy="2195513"/>
          </a:xfrm>
          <a:custGeom>
            <a:avLst/>
            <a:gdLst>
              <a:gd name="T0" fmla="*/ 0 w 20528"/>
              <a:gd name="T1" fmla="*/ 1512464 h 21600"/>
              <a:gd name="T2" fmla="*/ 3637467 w 20528"/>
              <a:gd name="T3" fmla="*/ 0 h 21600"/>
              <a:gd name="T4" fmla="*/ 3641725 w 20528"/>
              <a:gd name="T5" fmla="*/ 2195513 h 21600"/>
              <a:gd name="T6" fmla="*/ 0 60000 65536"/>
              <a:gd name="T7" fmla="*/ 0 60000 65536"/>
              <a:gd name="T8" fmla="*/ 0 60000 65536"/>
              <a:gd name="T9" fmla="*/ 0 w 20528"/>
              <a:gd name="T10" fmla="*/ 0 h 21600"/>
              <a:gd name="T11" fmla="*/ 20528 w 20528"/>
              <a:gd name="T12" fmla="*/ 21600 h 21600"/>
            </a:gdLst>
            <a:ahLst/>
            <a:cxnLst>
              <a:cxn ang="T6">
                <a:pos x="T0" y="T1"/>
              </a:cxn>
              <a:cxn ang="T7">
                <a:pos x="T2" y="T3"/>
              </a:cxn>
              <a:cxn ang="T8">
                <a:pos x="T4" y="T5"/>
              </a:cxn>
            </a:cxnLst>
            <a:rect l="T9" t="T10" r="T11" b="T12"/>
            <a:pathLst>
              <a:path w="20528" h="21600" fill="none" extrusionOk="0">
                <a:moveTo>
                  <a:pt x="-1" y="14879"/>
                </a:moveTo>
                <a:cubicBezTo>
                  <a:pt x="2903" y="6011"/>
                  <a:pt x="11172" y="10"/>
                  <a:pt x="20504" y="0"/>
                </a:cubicBezTo>
              </a:path>
              <a:path w="20528" h="21600" stroke="0" extrusionOk="0">
                <a:moveTo>
                  <a:pt x="-1" y="14879"/>
                </a:moveTo>
                <a:cubicBezTo>
                  <a:pt x="2903" y="6011"/>
                  <a:pt x="11172" y="10"/>
                  <a:pt x="20504" y="0"/>
                </a:cubicBezTo>
                <a:lnTo>
                  <a:pt x="20528" y="21600"/>
                </a:lnTo>
                <a:close/>
              </a:path>
            </a:pathLst>
          </a:custGeom>
          <a:solidFill>
            <a:srgbClr val="A2FFA3"/>
          </a:solidFill>
          <a:ln w="12700" cap="rnd">
            <a:solidFill>
              <a:srgbClr val="000000"/>
            </a:solidFill>
            <a:round/>
            <a:headEnd/>
            <a:tailEnd/>
          </a:ln>
          <a:effectLst>
            <a:outerShdw blurRad="63500" dist="89803" dir="2700000" algn="ctr" rotWithShape="0">
              <a:schemeClr val="bg2"/>
            </a:outerShdw>
          </a:effectLst>
        </p:spPr>
        <p:txBody>
          <a:bodyPr/>
          <a:lstStyle/>
          <a:p>
            <a:pPr>
              <a:defRPr/>
            </a:pPr>
            <a:endParaRPr lang="en-US">
              <a:cs typeface="+mn-cs"/>
            </a:endParaRPr>
          </a:p>
        </p:txBody>
      </p:sp>
      <p:sp>
        <p:nvSpPr>
          <p:cNvPr id="93191" name="Arc 7"/>
          <p:cNvSpPr>
            <a:spLocks/>
          </p:cNvSpPr>
          <p:nvPr/>
        </p:nvSpPr>
        <p:spPr bwMode="auto">
          <a:xfrm>
            <a:off x="4660900" y="968375"/>
            <a:ext cx="3644900" cy="2195513"/>
          </a:xfrm>
          <a:custGeom>
            <a:avLst/>
            <a:gdLst>
              <a:gd name="T0" fmla="*/ 0 w 20535"/>
              <a:gd name="T1" fmla="*/ 0 h 21600"/>
              <a:gd name="T2" fmla="*/ 3644900 w 20535"/>
              <a:gd name="T3" fmla="*/ 1512058 h 21600"/>
              <a:gd name="T4" fmla="*/ 1420 w 20535"/>
              <a:gd name="T5" fmla="*/ 2195513 h 21600"/>
              <a:gd name="T6" fmla="*/ 0 60000 65536"/>
              <a:gd name="T7" fmla="*/ 0 60000 65536"/>
              <a:gd name="T8" fmla="*/ 0 60000 65536"/>
              <a:gd name="T9" fmla="*/ 0 w 20535"/>
              <a:gd name="T10" fmla="*/ 0 h 21600"/>
              <a:gd name="T11" fmla="*/ 20535 w 20535"/>
              <a:gd name="T12" fmla="*/ 21600 h 21600"/>
            </a:gdLst>
            <a:ahLst/>
            <a:cxnLst>
              <a:cxn ang="T6">
                <a:pos x="T0" y="T1"/>
              </a:cxn>
              <a:cxn ang="T7">
                <a:pos x="T2" y="T3"/>
              </a:cxn>
              <a:cxn ang="T8">
                <a:pos x="T4" y="T5"/>
              </a:cxn>
            </a:cxnLst>
            <a:rect l="T9" t="T10" r="T11" b="T12"/>
            <a:pathLst>
              <a:path w="20535" h="21600" fill="none" extrusionOk="0">
                <a:moveTo>
                  <a:pt x="0" y="0"/>
                </a:moveTo>
                <a:cubicBezTo>
                  <a:pt x="2" y="0"/>
                  <a:pt x="5" y="-1"/>
                  <a:pt x="8" y="0"/>
                </a:cubicBezTo>
                <a:cubicBezTo>
                  <a:pt x="9346" y="0"/>
                  <a:pt x="17627" y="6001"/>
                  <a:pt x="20534" y="14876"/>
                </a:cubicBezTo>
              </a:path>
              <a:path w="20535" h="21600" stroke="0" extrusionOk="0">
                <a:moveTo>
                  <a:pt x="0" y="0"/>
                </a:moveTo>
                <a:cubicBezTo>
                  <a:pt x="2" y="0"/>
                  <a:pt x="5" y="-1"/>
                  <a:pt x="8" y="0"/>
                </a:cubicBezTo>
                <a:cubicBezTo>
                  <a:pt x="9346" y="0"/>
                  <a:pt x="17627" y="6001"/>
                  <a:pt x="20534" y="14876"/>
                </a:cubicBezTo>
                <a:lnTo>
                  <a:pt x="8" y="21600"/>
                </a:lnTo>
                <a:close/>
              </a:path>
            </a:pathLst>
          </a:custGeom>
          <a:solidFill>
            <a:srgbClr val="FAFD00"/>
          </a:solidFill>
          <a:ln w="12700" cap="rnd">
            <a:solidFill>
              <a:srgbClr val="000000"/>
            </a:solidFill>
            <a:round/>
            <a:headEnd/>
            <a:tailEnd/>
          </a:ln>
          <a:effectLst>
            <a:outerShdw blurRad="63500" dist="89803" dir="2700000" algn="ctr" rotWithShape="0">
              <a:schemeClr val="bg2"/>
            </a:outerShdw>
          </a:effectLst>
        </p:spPr>
        <p:txBody>
          <a:bodyPr/>
          <a:lstStyle/>
          <a:p>
            <a:pPr>
              <a:defRPr/>
            </a:pPr>
            <a:endParaRPr lang="en-US">
              <a:cs typeface="+mn-cs"/>
            </a:endParaRPr>
          </a:p>
        </p:txBody>
      </p:sp>
      <p:sp>
        <p:nvSpPr>
          <p:cNvPr id="93192" name="AutoShape 8"/>
          <p:cNvSpPr>
            <a:spLocks noChangeArrowheads="1"/>
          </p:cNvSpPr>
          <p:nvPr/>
        </p:nvSpPr>
        <p:spPr bwMode="auto">
          <a:xfrm>
            <a:off x="2465388" y="2408238"/>
            <a:ext cx="3937000" cy="1944687"/>
          </a:xfrm>
          <a:prstGeom prst="star16">
            <a:avLst>
              <a:gd name="adj" fmla="val 37500"/>
            </a:avLst>
          </a:prstGeom>
          <a:solidFill>
            <a:srgbClr val="FEFF72"/>
          </a:solidFill>
          <a:ln w="12700">
            <a:solidFill>
              <a:srgbClr val="000000"/>
            </a:solidFill>
            <a:miter lim="800000"/>
            <a:headEnd/>
            <a:tailEnd/>
          </a:ln>
          <a:effectLst>
            <a:outerShdw dist="89803" dir="2700000" algn="ctr" rotWithShape="0">
              <a:schemeClr val="bg2"/>
            </a:outerShdw>
          </a:effectLst>
        </p:spPr>
        <p:txBody>
          <a:bodyPr wrap="none" lIns="81204" tIns="39889" rIns="81204" bIns="39889" anchor="ctr"/>
          <a:lstStyle/>
          <a:p>
            <a:pPr algn="ctr" defTabSz="820738" eaLnBrk="0" hangingPunct="0">
              <a:defRPr/>
            </a:pPr>
            <a:r>
              <a:rPr lang="pt-BR" sz="3200" b="1">
                <a:solidFill>
                  <a:srgbClr val="000000"/>
                </a:solidFill>
                <a:latin typeface="Arial" pitchFamily="34" charset="0"/>
                <a:ea typeface="+mn-ea"/>
                <a:cs typeface="+mn-cs"/>
              </a:rPr>
              <a:t>Desafios</a:t>
            </a:r>
          </a:p>
          <a:p>
            <a:pPr algn="ctr" defTabSz="820738" eaLnBrk="0" hangingPunct="0">
              <a:defRPr/>
            </a:pPr>
            <a:r>
              <a:rPr lang="pt-BR" sz="3200" b="1">
                <a:solidFill>
                  <a:srgbClr val="000000"/>
                </a:solidFill>
                <a:latin typeface="Arial" pitchFamily="34" charset="0"/>
                <a:ea typeface="+mn-ea"/>
                <a:cs typeface="+mn-cs"/>
              </a:rPr>
              <a:t>Emergentes</a:t>
            </a:r>
          </a:p>
        </p:txBody>
      </p:sp>
      <p:sp>
        <p:nvSpPr>
          <p:cNvPr id="93193" name="Rectangle 9"/>
          <p:cNvSpPr>
            <a:spLocks noChangeArrowheads="1"/>
          </p:cNvSpPr>
          <p:nvPr/>
        </p:nvSpPr>
        <p:spPr bwMode="auto">
          <a:xfrm>
            <a:off x="4348163" y="1944688"/>
            <a:ext cx="3565525" cy="354012"/>
          </a:xfrm>
          <a:prstGeom prst="rect">
            <a:avLst/>
          </a:prstGeom>
          <a:noFill/>
          <a:ln w="12700">
            <a:noFill/>
            <a:miter lim="800000"/>
            <a:headEnd/>
            <a:tailEnd/>
          </a:ln>
          <a:effectLst/>
        </p:spPr>
        <p:txBody>
          <a:bodyPr wrap="none" lIns="81204" tIns="39889" rIns="81204" bIns="39889">
            <a:spAutoFit/>
          </a:bodyPr>
          <a:lstStyle/>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Marketing sem Fins Lucrativos</a:t>
            </a:r>
          </a:p>
        </p:txBody>
      </p:sp>
      <p:sp>
        <p:nvSpPr>
          <p:cNvPr id="93194" name="Rectangle 10"/>
          <p:cNvSpPr>
            <a:spLocks noChangeArrowheads="1"/>
          </p:cNvSpPr>
          <p:nvPr/>
        </p:nvSpPr>
        <p:spPr bwMode="auto">
          <a:xfrm>
            <a:off x="2133600" y="1371600"/>
            <a:ext cx="2078038" cy="1177925"/>
          </a:xfrm>
          <a:prstGeom prst="rect">
            <a:avLst/>
          </a:prstGeom>
          <a:noFill/>
          <a:ln w="12700">
            <a:noFill/>
            <a:miter lim="800000"/>
            <a:headEnd/>
            <a:tailEnd/>
          </a:ln>
          <a:effectLst/>
        </p:spPr>
        <p:txBody>
          <a:bodyPr lIns="81204" tIns="39889" rIns="81204" bIns="39889">
            <a:spAutoFit/>
          </a:bodyPr>
          <a:lstStyle/>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Nova Paisagem</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do Marketing &amp;</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Tecnologia da</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Informação</a:t>
            </a:r>
            <a:endParaRPr lang="pt-BR" sz="2200" b="1">
              <a:solidFill>
                <a:srgbClr val="000000"/>
              </a:solidFill>
              <a:latin typeface="Helvetica" charset="0"/>
              <a:cs typeface="+mn-cs"/>
            </a:endParaRPr>
          </a:p>
        </p:txBody>
      </p:sp>
      <p:sp>
        <p:nvSpPr>
          <p:cNvPr id="93195" name="Rectangle 11"/>
          <p:cNvSpPr>
            <a:spLocks noChangeArrowheads="1"/>
          </p:cNvSpPr>
          <p:nvPr/>
        </p:nvSpPr>
        <p:spPr bwMode="auto">
          <a:xfrm>
            <a:off x="457200" y="3124200"/>
            <a:ext cx="2065338" cy="903288"/>
          </a:xfrm>
          <a:prstGeom prst="rect">
            <a:avLst/>
          </a:prstGeom>
          <a:noFill/>
          <a:ln w="12700">
            <a:noFill/>
            <a:miter lim="800000"/>
            <a:headEnd/>
            <a:tailEnd/>
          </a:ln>
          <a:effectLst/>
        </p:spPr>
        <p:txBody>
          <a:bodyPr wrap="none" lIns="81204" tIns="39889" rIns="81204" bIns="39889">
            <a:spAutoFit/>
          </a:bodyPr>
          <a:lstStyle/>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Ética e </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Responsabilidade</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Social</a:t>
            </a:r>
          </a:p>
        </p:txBody>
      </p:sp>
      <p:sp>
        <p:nvSpPr>
          <p:cNvPr id="93196" name="Rectangle 12"/>
          <p:cNvSpPr>
            <a:spLocks noChangeArrowheads="1"/>
          </p:cNvSpPr>
          <p:nvPr/>
        </p:nvSpPr>
        <p:spPr bwMode="auto">
          <a:xfrm>
            <a:off x="6373813" y="3495675"/>
            <a:ext cx="2187575" cy="354013"/>
          </a:xfrm>
          <a:prstGeom prst="rect">
            <a:avLst/>
          </a:prstGeom>
          <a:noFill/>
          <a:ln w="12700">
            <a:noFill/>
            <a:miter lim="800000"/>
            <a:headEnd/>
            <a:tailEnd/>
          </a:ln>
          <a:effectLst/>
        </p:spPr>
        <p:txBody>
          <a:bodyPr lIns="81204" tIns="39889" rIns="81204" bIns="39889">
            <a:spAutoFit/>
          </a:bodyPr>
          <a:lstStyle/>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Globalização</a:t>
            </a:r>
          </a:p>
        </p:txBody>
      </p:sp>
      <p:sp>
        <p:nvSpPr>
          <p:cNvPr id="93197" name="Rectangle 13"/>
          <p:cNvSpPr>
            <a:spLocks noChangeArrowheads="1"/>
          </p:cNvSpPr>
          <p:nvPr/>
        </p:nvSpPr>
        <p:spPr bwMode="auto">
          <a:xfrm>
            <a:off x="3670300" y="4286250"/>
            <a:ext cx="1628775" cy="903288"/>
          </a:xfrm>
          <a:prstGeom prst="rect">
            <a:avLst/>
          </a:prstGeom>
          <a:noFill/>
          <a:ln w="12700">
            <a:noFill/>
            <a:miter lim="800000"/>
            <a:headEnd/>
            <a:tailEnd/>
          </a:ln>
          <a:effectLst/>
        </p:spPr>
        <p:txBody>
          <a:bodyPr wrap="none" lIns="81204" tIns="39889" rIns="81204" bIns="39889">
            <a:spAutoFit/>
          </a:bodyPr>
          <a:lstStyle/>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Economia</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Mundial</a:t>
            </a:r>
          </a:p>
          <a:p>
            <a:pPr algn="ctr" defTabSz="820738" eaLnBrk="0" hangingPunct="0">
              <a:lnSpc>
                <a:spcPct val="90000"/>
              </a:lnSpc>
              <a:defRPr/>
            </a:pPr>
            <a:r>
              <a:rPr lang="pt-BR" sz="2000" b="1">
                <a:solidFill>
                  <a:srgbClr val="000000"/>
                </a:solidFill>
                <a:effectLst>
                  <a:outerShdw blurRad="38100" dist="38100" dir="2700000" algn="tl">
                    <a:srgbClr val="DDDDDD"/>
                  </a:outerShdw>
                </a:effectLst>
                <a:latin typeface="Helvetica" charset="0"/>
                <a:cs typeface="+mn-cs"/>
              </a:rPr>
              <a:t>em Mutação</a:t>
            </a:r>
          </a:p>
        </p:txBody>
      </p:sp>
      <p:grpSp>
        <p:nvGrpSpPr>
          <p:cNvPr id="35854" name="Group 15"/>
          <p:cNvGrpSpPr>
            <a:grpSpLocks/>
          </p:cNvGrpSpPr>
          <p:nvPr/>
        </p:nvGrpSpPr>
        <p:grpSpPr bwMode="auto">
          <a:xfrm>
            <a:off x="0" y="4102100"/>
            <a:ext cx="2541588" cy="746125"/>
            <a:chOff x="0" y="2928"/>
            <a:chExt cx="1761" cy="533"/>
          </a:xfrm>
        </p:grpSpPr>
        <p:grpSp>
          <p:nvGrpSpPr>
            <p:cNvPr id="36511" name="Group 16"/>
            <p:cNvGrpSpPr>
              <a:grpSpLocks/>
            </p:cNvGrpSpPr>
            <p:nvPr/>
          </p:nvGrpSpPr>
          <p:grpSpPr bwMode="auto">
            <a:xfrm>
              <a:off x="612" y="2973"/>
              <a:ext cx="534" cy="317"/>
              <a:chOff x="612" y="2973"/>
              <a:chExt cx="534" cy="317"/>
            </a:xfrm>
          </p:grpSpPr>
          <p:grpSp>
            <p:nvGrpSpPr>
              <p:cNvPr id="36594" name="Group 17"/>
              <p:cNvGrpSpPr>
                <a:grpSpLocks/>
              </p:cNvGrpSpPr>
              <p:nvPr/>
            </p:nvGrpSpPr>
            <p:grpSpPr bwMode="auto">
              <a:xfrm>
                <a:off x="612" y="3071"/>
                <a:ext cx="534" cy="219"/>
                <a:chOff x="612" y="3071"/>
                <a:chExt cx="534" cy="219"/>
              </a:xfrm>
            </p:grpSpPr>
            <p:grpSp>
              <p:nvGrpSpPr>
                <p:cNvPr id="36625" name="Group 18"/>
                <p:cNvGrpSpPr>
                  <a:grpSpLocks/>
                </p:cNvGrpSpPr>
                <p:nvPr/>
              </p:nvGrpSpPr>
              <p:grpSpPr bwMode="auto">
                <a:xfrm>
                  <a:off x="767" y="3081"/>
                  <a:ext cx="201" cy="205"/>
                  <a:chOff x="767" y="3081"/>
                  <a:chExt cx="201" cy="205"/>
                </a:xfrm>
              </p:grpSpPr>
              <p:sp>
                <p:nvSpPr>
                  <p:cNvPr id="36641" name="Freeform 19"/>
                  <p:cNvSpPr>
                    <a:spLocks/>
                  </p:cNvSpPr>
                  <p:nvPr/>
                </p:nvSpPr>
                <p:spPr bwMode="auto">
                  <a:xfrm>
                    <a:off x="767" y="3081"/>
                    <a:ext cx="201" cy="205"/>
                  </a:xfrm>
                  <a:custGeom>
                    <a:avLst/>
                    <a:gdLst>
                      <a:gd name="T0" fmla="*/ 63 w 201"/>
                      <a:gd name="T1" fmla="*/ 0 h 205"/>
                      <a:gd name="T2" fmla="*/ 118 w 201"/>
                      <a:gd name="T3" fmla="*/ 27 h 205"/>
                      <a:gd name="T4" fmla="*/ 164 w 201"/>
                      <a:gd name="T5" fmla="*/ 5 h 205"/>
                      <a:gd name="T6" fmla="*/ 175 w 201"/>
                      <a:gd name="T7" fmla="*/ 103 h 205"/>
                      <a:gd name="T8" fmla="*/ 187 w 201"/>
                      <a:gd name="T9" fmla="*/ 160 h 205"/>
                      <a:gd name="T10" fmla="*/ 200 w 201"/>
                      <a:gd name="T11" fmla="*/ 204 h 205"/>
                      <a:gd name="T12" fmla="*/ 0 w 201"/>
                      <a:gd name="T13" fmla="*/ 204 h 205"/>
                      <a:gd name="T14" fmla="*/ 28 w 201"/>
                      <a:gd name="T15" fmla="*/ 148 h 205"/>
                      <a:gd name="T16" fmla="*/ 46 w 201"/>
                      <a:gd name="T17" fmla="*/ 79 h 205"/>
                      <a:gd name="T18" fmla="*/ 63 w 201"/>
                      <a:gd name="T19" fmla="*/ 0 h 2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1"/>
                      <a:gd name="T31" fmla="*/ 0 h 205"/>
                      <a:gd name="T32" fmla="*/ 201 w 201"/>
                      <a:gd name="T33" fmla="*/ 205 h 2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1" h="205">
                        <a:moveTo>
                          <a:pt x="63" y="0"/>
                        </a:moveTo>
                        <a:lnTo>
                          <a:pt x="118" y="27"/>
                        </a:lnTo>
                        <a:lnTo>
                          <a:pt x="164" y="5"/>
                        </a:lnTo>
                        <a:lnTo>
                          <a:pt x="175" y="103"/>
                        </a:lnTo>
                        <a:lnTo>
                          <a:pt x="187" y="160"/>
                        </a:lnTo>
                        <a:lnTo>
                          <a:pt x="200" y="204"/>
                        </a:lnTo>
                        <a:lnTo>
                          <a:pt x="0" y="204"/>
                        </a:lnTo>
                        <a:lnTo>
                          <a:pt x="28" y="148"/>
                        </a:lnTo>
                        <a:lnTo>
                          <a:pt x="46" y="79"/>
                        </a:lnTo>
                        <a:lnTo>
                          <a:pt x="63" y="0"/>
                        </a:lnTo>
                      </a:path>
                    </a:pathLst>
                  </a:custGeom>
                  <a:solidFill>
                    <a:srgbClr val="FF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42" name="Freeform 20"/>
                  <p:cNvSpPr>
                    <a:spLocks/>
                  </p:cNvSpPr>
                  <p:nvPr/>
                </p:nvSpPr>
                <p:spPr bwMode="auto">
                  <a:xfrm>
                    <a:off x="895" y="3096"/>
                    <a:ext cx="45" cy="35"/>
                  </a:xfrm>
                  <a:custGeom>
                    <a:avLst/>
                    <a:gdLst>
                      <a:gd name="T0" fmla="*/ 0 w 45"/>
                      <a:gd name="T1" fmla="*/ 13 h 35"/>
                      <a:gd name="T2" fmla="*/ 5 w 45"/>
                      <a:gd name="T3" fmla="*/ 17 h 35"/>
                      <a:gd name="T4" fmla="*/ 9 w 45"/>
                      <a:gd name="T5" fmla="*/ 19 h 35"/>
                      <a:gd name="T6" fmla="*/ 12 w 45"/>
                      <a:gd name="T7" fmla="*/ 22 h 35"/>
                      <a:gd name="T8" fmla="*/ 13 w 45"/>
                      <a:gd name="T9" fmla="*/ 27 h 35"/>
                      <a:gd name="T10" fmla="*/ 14 w 45"/>
                      <a:gd name="T11" fmla="*/ 32 h 35"/>
                      <a:gd name="T12" fmla="*/ 19 w 45"/>
                      <a:gd name="T13" fmla="*/ 34 h 35"/>
                      <a:gd name="T14" fmla="*/ 44 w 45"/>
                      <a:gd name="T15" fmla="*/ 14 h 35"/>
                      <a:gd name="T16" fmla="*/ 31 w 45"/>
                      <a:gd name="T17" fmla="*/ 0 h 35"/>
                      <a:gd name="T18" fmla="*/ 0 w 45"/>
                      <a:gd name="T19" fmla="*/ 13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35"/>
                      <a:gd name="T32" fmla="*/ 45 w 45"/>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35">
                        <a:moveTo>
                          <a:pt x="0" y="13"/>
                        </a:moveTo>
                        <a:lnTo>
                          <a:pt x="5" y="17"/>
                        </a:lnTo>
                        <a:lnTo>
                          <a:pt x="9" y="19"/>
                        </a:lnTo>
                        <a:lnTo>
                          <a:pt x="12" y="22"/>
                        </a:lnTo>
                        <a:lnTo>
                          <a:pt x="13" y="27"/>
                        </a:lnTo>
                        <a:lnTo>
                          <a:pt x="14" y="32"/>
                        </a:lnTo>
                        <a:lnTo>
                          <a:pt x="19" y="34"/>
                        </a:lnTo>
                        <a:lnTo>
                          <a:pt x="44" y="14"/>
                        </a:lnTo>
                        <a:lnTo>
                          <a:pt x="31" y="0"/>
                        </a:lnTo>
                        <a:lnTo>
                          <a:pt x="0" y="13"/>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43" name="Freeform 21"/>
                  <p:cNvSpPr>
                    <a:spLocks/>
                  </p:cNvSpPr>
                  <p:nvPr/>
                </p:nvSpPr>
                <p:spPr bwMode="auto">
                  <a:xfrm>
                    <a:off x="824" y="3084"/>
                    <a:ext cx="38" cy="48"/>
                  </a:xfrm>
                  <a:custGeom>
                    <a:avLst/>
                    <a:gdLst>
                      <a:gd name="T0" fmla="*/ 37 w 38"/>
                      <a:gd name="T1" fmla="*/ 22 h 48"/>
                      <a:gd name="T2" fmla="*/ 34 w 38"/>
                      <a:gd name="T3" fmla="*/ 24 h 48"/>
                      <a:gd name="T4" fmla="*/ 31 w 38"/>
                      <a:gd name="T5" fmla="*/ 30 h 48"/>
                      <a:gd name="T6" fmla="*/ 25 w 38"/>
                      <a:gd name="T7" fmla="*/ 38 h 48"/>
                      <a:gd name="T8" fmla="*/ 21 w 38"/>
                      <a:gd name="T9" fmla="*/ 47 h 48"/>
                      <a:gd name="T10" fmla="*/ 10 w 38"/>
                      <a:gd name="T11" fmla="*/ 33 h 48"/>
                      <a:gd name="T12" fmla="*/ 3 w 38"/>
                      <a:gd name="T13" fmla="*/ 18 h 48"/>
                      <a:gd name="T14" fmla="*/ 0 w 38"/>
                      <a:gd name="T15" fmla="*/ 4 h 48"/>
                      <a:gd name="T16" fmla="*/ 0 w 38"/>
                      <a:gd name="T17" fmla="*/ 0 h 48"/>
                      <a:gd name="T18" fmla="*/ 10 w 38"/>
                      <a:gd name="T19" fmla="*/ 0 h 48"/>
                      <a:gd name="T20" fmla="*/ 37 w 38"/>
                      <a:gd name="T21" fmla="*/ 22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48"/>
                      <a:gd name="T35" fmla="*/ 38 w 38"/>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48">
                        <a:moveTo>
                          <a:pt x="37" y="22"/>
                        </a:moveTo>
                        <a:lnTo>
                          <a:pt x="34" y="24"/>
                        </a:lnTo>
                        <a:lnTo>
                          <a:pt x="31" y="30"/>
                        </a:lnTo>
                        <a:lnTo>
                          <a:pt x="25" y="38"/>
                        </a:lnTo>
                        <a:lnTo>
                          <a:pt x="21" y="47"/>
                        </a:lnTo>
                        <a:lnTo>
                          <a:pt x="10" y="33"/>
                        </a:lnTo>
                        <a:lnTo>
                          <a:pt x="3" y="18"/>
                        </a:lnTo>
                        <a:lnTo>
                          <a:pt x="0" y="4"/>
                        </a:lnTo>
                        <a:lnTo>
                          <a:pt x="0" y="0"/>
                        </a:lnTo>
                        <a:lnTo>
                          <a:pt x="10" y="0"/>
                        </a:lnTo>
                        <a:lnTo>
                          <a:pt x="37" y="22"/>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644" name="Group 22"/>
                  <p:cNvGrpSpPr>
                    <a:grpSpLocks/>
                  </p:cNvGrpSpPr>
                  <p:nvPr/>
                </p:nvGrpSpPr>
                <p:grpSpPr bwMode="auto">
                  <a:xfrm>
                    <a:off x="809" y="3168"/>
                    <a:ext cx="131" cy="107"/>
                    <a:chOff x="809" y="3168"/>
                    <a:chExt cx="131" cy="107"/>
                  </a:xfrm>
                </p:grpSpPr>
                <p:sp>
                  <p:nvSpPr>
                    <p:cNvPr id="36646" name="Freeform 23"/>
                    <p:cNvSpPr>
                      <a:spLocks/>
                    </p:cNvSpPr>
                    <p:nvPr/>
                  </p:nvSpPr>
                  <p:spPr bwMode="auto">
                    <a:xfrm>
                      <a:off x="824" y="3168"/>
                      <a:ext cx="98" cy="59"/>
                    </a:xfrm>
                    <a:custGeom>
                      <a:avLst/>
                      <a:gdLst>
                        <a:gd name="T0" fmla="*/ 97 w 98"/>
                        <a:gd name="T1" fmla="*/ 0 h 59"/>
                        <a:gd name="T2" fmla="*/ 84 w 98"/>
                        <a:gd name="T3" fmla="*/ 1 h 59"/>
                        <a:gd name="T4" fmla="*/ 73 w 98"/>
                        <a:gd name="T5" fmla="*/ 3 h 59"/>
                        <a:gd name="T6" fmla="*/ 53 w 98"/>
                        <a:gd name="T7" fmla="*/ 9 h 59"/>
                        <a:gd name="T8" fmla="*/ 32 w 98"/>
                        <a:gd name="T9" fmla="*/ 20 h 59"/>
                        <a:gd name="T10" fmla="*/ 22 w 98"/>
                        <a:gd name="T11" fmla="*/ 25 h 59"/>
                        <a:gd name="T12" fmla="*/ 17 w 98"/>
                        <a:gd name="T13" fmla="*/ 31 h 59"/>
                        <a:gd name="T14" fmla="*/ 9 w 98"/>
                        <a:gd name="T15" fmla="*/ 38 h 59"/>
                        <a:gd name="T16" fmla="*/ 5 w 98"/>
                        <a:gd name="T17" fmla="*/ 43 h 59"/>
                        <a:gd name="T18" fmla="*/ 2 w 98"/>
                        <a:gd name="T19" fmla="*/ 50 h 59"/>
                        <a:gd name="T20" fmla="*/ 0 w 98"/>
                        <a:gd name="T21" fmla="*/ 56 h 59"/>
                        <a:gd name="T22" fmla="*/ 2 w 98"/>
                        <a:gd name="T23" fmla="*/ 58 h 59"/>
                        <a:gd name="T24" fmla="*/ 6 w 98"/>
                        <a:gd name="T25" fmla="*/ 58 h 59"/>
                        <a:gd name="T26" fmla="*/ 8 w 98"/>
                        <a:gd name="T27" fmla="*/ 55 h 59"/>
                        <a:gd name="T28" fmla="*/ 15 w 98"/>
                        <a:gd name="T29" fmla="*/ 49 h 59"/>
                        <a:gd name="T30" fmla="*/ 21 w 98"/>
                        <a:gd name="T31" fmla="*/ 39 h 59"/>
                        <a:gd name="T32" fmla="*/ 26 w 98"/>
                        <a:gd name="T33" fmla="*/ 34 h 59"/>
                        <a:gd name="T34" fmla="*/ 34 w 98"/>
                        <a:gd name="T35" fmla="*/ 26 h 59"/>
                        <a:gd name="T36" fmla="*/ 45 w 98"/>
                        <a:gd name="T37" fmla="*/ 17 h 59"/>
                        <a:gd name="T38" fmla="*/ 66 w 98"/>
                        <a:gd name="T39" fmla="*/ 8 h 59"/>
                        <a:gd name="T40" fmla="*/ 80 w 98"/>
                        <a:gd name="T41" fmla="*/ 3 h 59"/>
                        <a:gd name="T42" fmla="*/ 97 w 98"/>
                        <a:gd name="T43" fmla="*/ 0 h 5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8"/>
                        <a:gd name="T67" fmla="*/ 0 h 59"/>
                        <a:gd name="T68" fmla="*/ 98 w 98"/>
                        <a:gd name="T69" fmla="*/ 59 h 5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8" h="59">
                          <a:moveTo>
                            <a:pt x="97" y="0"/>
                          </a:moveTo>
                          <a:lnTo>
                            <a:pt x="84" y="1"/>
                          </a:lnTo>
                          <a:lnTo>
                            <a:pt x="73" y="3"/>
                          </a:lnTo>
                          <a:lnTo>
                            <a:pt x="53" y="9"/>
                          </a:lnTo>
                          <a:lnTo>
                            <a:pt x="32" y="20"/>
                          </a:lnTo>
                          <a:lnTo>
                            <a:pt x="22" y="25"/>
                          </a:lnTo>
                          <a:lnTo>
                            <a:pt x="17" y="31"/>
                          </a:lnTo>
                          <a:lnTo>
                            <a:pt x="9" y="38"/>
                          </a:lnTo>
                          <a:lnTo>
                            <a:pt x="5" y="43"/>
                          </a:lnTo>
                          <a:lnTo>
                            <a:pt x="2" y="50"/>
                          </a:lnTo>
                          <a:lnTo>
                            <a:pt x="0" y="56"/>
                          </a:lnTo>
                          <a:lnTo>
                            <a:pt x="2" y="58"/>
                          </a:lnTo>
                          <a:lnTo>
                            <a:pt x="6" y="58"/>
                          </a:lnTo>
                          <a:lnTo>
                            <a:pt x="8" y="55"/>
                          </a:lnTo>
                          <a:lnTo>
                            <a:pt x="15" y="49"/>
                          </a:lnTo>
                          <a:lnTo>
                            <a:pt x="21" y="39"/>
                          </a:lnTo>
                          <a:lnTo>
                            <a:pt x="26" y="34"/>
                          </a:lnTo>
                          <a:lnTo>
                            <a:pt x="34" y="26"/>
                          </a:lnTo>
                          <a:lnTo>
                            <a:pt x="45" y="17"/>
                          </a:lnTo>
                          <a:lnTo>
                            <a:pt x="66" y="8"/>
                          </a:lnTo>
                          <a:lnTo>
                            <a:pt x="80" y="3"/>
                          </a:lnTo>
                          <a:lnTo>
                            <a:pt x="97"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47" name="Freeform 24"/>
                    <p:cNvSpPr>
                      <a:spLocks/>
                    </p:cNvSpPr>
                    <p:nvPr/>
                  </p:nvSpPr>
                  <p:spPr bwMode="auto">
                    <a:xfrm>
                      <a:off x="809" y="3196"/>
                      <a:ext cx="131" cy="79"/>
                    </a:xfrm>
                    <a:custGeom>
                      <a:avLst/>
                      <a:gdLst>
                        <a:gd name="T0" fmla="*/ 129 w 131"/>
                        <a:gd name="T1" fmla="*/ 0 h 79"/>
                        <a:gd name="T2" fmla="*/ 112 w 131"/>
                        <a:gd name="T3" fmla="*/ 11 h 79"/>
                        <a:gd name="T4" fmla="*/ 102 w 131"/>
                        <a:gd name="T5" fmla="*/ 15 h 79"/>
                        <a:gd name="T6" fmla="*/ 93 w 131"/>
                        <a:gd name="T7" fmla="*/ 16 h 79"/>
                        <a:gd name="T8" fmla="*/ 82 w 131"/>
                        <a:gd name="T9" fmla="*/ 21 h 79"/>
                        <a:gd name="T10" fmla="*/ 45 w 131"/>
                        <a:gd name="T11" fmla="*/ 36 h 79"/>
                        <a:gd name="T12" fmla="*/ 38 w 131"/>
                        <a:gd name="T13" fmla="*/ 42 h 79"/>
                        <a:gd name="T14" fmla="*/ 25 w 131"/>
                        <a:gd name="T15" fmla="*/ 47 h 79"/>
                        <a:gd name="T16" fmla="*/ 17 w 131"/>
                        <a:gd name="T17" fmla="*/ 50 h 79"/>
                        <a:gd name="T18" fmla="*/ 9 w 131"/>
                        <a:gd name="T19" fmla="*/ 53 h 79"/>
                        <a:gd name="T20" fmla="*/ 1 w 131"/>
                        <a:gd name="T21" fmla="*/ 56 h 79"/>
                        <a:gd name="T22" fmla="*/ 0 w 131"/>
                        <a:gd name="T23" fmla="*/ 59 h 79"/>
                        <a:gd name="T24" fmla="*/ 1 w 131"/>
                        <a:gd name="T25" fmla="*/ 62 h 79"/>
                        <a:gd name="T26" fmla="*/ 5 w 131"/>
                        <a:gd name="T27" fmla="*/ 62 h 79"/>
                        <a:gd name="T28" fmla="*/ 12 w 131"/>
                        <a:gd name="T29" fmla="*/ 59 h 79"/>
                        <a:gd name="T30" fmla="*/ 20 w 131"/>
                        <a:gd name="T31" fmla="*/ 56 h 79"/>
                        <a:gd name="T32" fmla="*/ 27 w 131"/>
                        <a:gd name="T33" fmla="*/ 53 h 79"/>
                        <a:gd name="T34" fmla="*/ 25 w 131"/>
                        <a:gd name="T35" fmla="*/ 57 h 79"/>
                        <a:gd name="T36" fmla="*/ 20 w 131"/>
                        <a:gd name="T37" fmla="*/ 63 h 79"/>
                        <a:gd name="T38" fmla="*/ 15 w 131"/>
                        <a:gd name="T39" fmla="*/ 65 h 79"/>
                        <a:gd name="T40" fmla="*/ 14 w 131"/>
                        <a:gd name="T41" fmla="*/ 67 h 79"/>
                        <a:gd name="T42" fmla="*/ 9 w 131"/>
                        <a:gd name="T43" fmla="*/ 71 h 79"/>
                        <a:gd name="T44" fmla="*/ 4 w 131"/>
                        <a:gd name="T45" fmla="*/ 75 h 79"/>
                        <a:gd name="T46" fmla="*/ 4 w 131"/>
                        <a:gd name="T47" fmla="*/ 78 h 79"/>
                        <a:gd name="T48" fmla="*/ 20 w 131"/>
                        <a:gd name="T49" fmla="*/ 78 h 79"/>
                        <a:gd name="T50" fmla="*/ 24 w 131"/>
                        <a:gd name="T51" fmla="*/ 72 h 79"/>
                        <a:gd name="T52" fmla="*/ 34 w 131"/>
                        <a:gd name="T53" fmla="*/ 66 h 79"/>
                        <a:gd name="T54" fmla="*/ 32 w 131"/>
                        <a:gd name="T55" fmla="*/ 61 h 79"/>
                        <a:gd name="T56" fmla="*/ 45 w 131"/>
                        <a:gd name="T57" fmla="*/ 55 h 79"/>
                        <a:gd name="T58" fmla="*/ 114 w 131"/>
                        <a:gd name="T59" fmla="*/ 26 h 79"/>
                        <a:gd name="T60" fmla="*/ 102 w 131"/>
                        <a:gd name="T61" fmla="*/ 25 h 79"/>
                        <a:gd name="T62" fmla="*/ 98 w 131"/>
                        <a:gd name="T63" fmla="*/ 19 h 79"/>
                        <a:gd name="T64" fmla="*/ 109 w 131"/>
                        <a:gd name="T65" fmla="*/ 17 h 79"/>
                        <a:gd name="T66" fmla="*/ 112 w 131"/>
                        <a:gd name="T67" fmla="*/ 15 h 79"/>
                        <a:gd name="T68" fmla="*/ 115 w 131"/>
                        <a:gd name="T69" fmla="*/ 15 h 79"/>
                        <a:gd name="T70" fmla="*/ 130 w 131"/>
                        <a:gd name="T71" fmla="*/ 4 h 79"/>
                        <a:gd name="T72" fmla="*/ 129 w 131"/>
                        <a:gd name="T73" fmla="*/ 0 h 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1"/>
                        <a:gd name="T112" fmla="*/ 0 h 79"/>
                        <a:gd name="T113" fmla="*/ 131 w 131"/>
                        <a:gd name="T114" fmla="*/ 79 h 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1" h="79">
                          <a:moveTo>
                            <a:pt x="129" y="0"/>
                          </a:moveTo>
                          <a:lnTo>
                            <a:pt x="112" y="11"/>
                          </a:lnTo>
                          <a:lnTo>
                            <a:pt x="102" y="15"/>
                          </a:lnTo>
                          <a:lnTo>
                            <a:pt x="93" y="16"/>
                          </a:lnTo>
                          <a:lnTo>
                            <a:pt x="82" y="21"/>
                          </a:lnTo>
                          <a:lnTo>
                            <a:pt x="45" y="36"/>
                          </a:lnTo>
                          <a:lnTo>
                            <a:pt x="38" y="42"/>
                          </a:lnTo>
                          <a:lnTo>
                            <a:pt x="25" y="47"/>
                          </a:lnTo>
                          <a:lnTo>
                            <a:pt x="17" y="50"/>
                          </a:lnTo>
                          <a:lnTo>
                            <a:pt x="9" y="53"/>
                          </a:lnTo>
                          <a:lnTo>
                            <a:pt x="1" y="56"/>
                          </a:lnTo>
                          <a:lnTo>
                            <a:pt x="0" y="59"/>
                          </a:lnTo>
                          <a:lnTo>
                            <a:pt x="1" y="62"/>
                          </a:lnTo>
                          <a:lnTo>
                            <a:pt x="5" y="62"/>
                          </a:lnTo>
                          <a:lnTo>
                            <a:pt x="12" y="59"/>
                          </a:lnTo>
                          <a:lnTo>
                            <a:pt x="20" y="56"/>
                          </a:lnTo>
                          <a:lnTo>
                            <a:pt x="27" y="53"/>
                          </a:lnTo>
                          <a:lnTo>
                            <a:pt x="25" y="57"/>
                          </a:lnTo>
                          <a:lnTo>
                            <a:pt x="20" y="63"/>
                          </a:lnTo>
                          <a:lnTo>
                            <a:pt x="15" y="65"/>
                          </a:lnTo>
                          <a:lnTo>
                            <a:pt x="14" y="67"/>
                          </a:lnTo>
                          <a:lnTo>
                            <a:pt x="9" y="71"/>
                          </a:lnTo>
                          <a:lnTo>
                            <a:pt x="4" y="75"/>
                          </a:lnTo>
                          <a:lnTo>
                            <a:pt x="4" y="78"/>
                          </a:lnTo>
                          <a:lnTo>
                            <a:pt x="20" y="78"/>
                          </a:lnTo>
                          <a:lnTo>
                            <a:pt x="24" y="72"/>
                          </a:lnTo>
                          <a:lnTo>
                            <a:pt x="34" y="66"/>
                          </a:lnTo>
                          <a:lnTo>
                            <a:pt x="32" y="61"/>
                          </a:lnTo>
                          <a:lnTo>
                            <a:pt x="45" y="55"/>
                          </a:lnTo>
                          <a:lnTo>
                            <a:pt x="114" y="26"/>
                          </a:lnTo>
                          <a:lnTo>
                            <a:pt x="102" y="25"/>
                          </a:lnTo>
                          <a:lnTo>
                            <a:pt x="98" y="19"/>
                          </a:lnTo>
                          <a:lnTo>
                            <a:pt x="109" y="17"/>
                          </a:lnTo>
                          <a:lnTo>
                            <a:pt x="112" y="15"/>
                          </a:lnTo>
                          <a:lnTo>
                            <a:pt x="115" y="15"/>
                          </a:lnTo>
                          <a:lnTo>
                            <a:pt x="130" y="4"/>
                          </a:lnTo>
                          <a:lnTo>
                            <a:pt x="129"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645" name="Freeform 25"/>
                  <p:cNvSpPr>
                    <a:spLocks/>
                  </p:cNvSpPr>
                  <p:nvPr/>
                </p:nvSpPr>
                <p:spPr bwMode="auto">
                  <a:xfrm>
                    <a:off x="855" y="3107"/>
                    <a:ext cx="57" cy="168"/>
                  </a:xfrm>
                  <a:custGeom>
                    <a:avLst/>
                    <a:gdLst>
                      <a:gd name="T0" fmla="*/ 9 w 57"/>
                      <a:gd name="T1" fmla="*/ 0 h 168"/>
                      <a:gd name="T2" fmla="*/ 16 w 57"/>
                      <a:gd name="T3" fmla="*/ 4 h 168"/>
                      <a:gd name="T4" fmla="*/ 22 w 57"/>
                      <a:gd name="T5" fmla="*/ 6 h 168"/>
                      <a:gd name="T6" fmla="*/ 31 w 57"/>
                      <a:gd name="T7" fmla="*/ 6 h 168"/>
                      <a:gd name="T8" fmla="*/ 38 w 57"/>
                      <a:gd name="T9" fmla="*/ 4 h 168"/>
                      <a:gd name="T10" fmla="*/ 40 w 57"/>
                      <a:gd name="T11" fmla="*/ 7 h 168"/>
                      <a:gd name="T12" fmla="*/ 40 w 57"/>
                      <a:gd name="T13" fmla="*/ 12 h 168"/>
                      <a:gd name="T14" fmla="*/ 38 w 57"/>
                      <a:gd name="T15" fmla="*/ 15 h 168"/>
                      <a:gd name="T16" fmla="*/ 36 w 57"/>
                      <a:gd name="T17" fmla="*/ 16 h 168"/>
                      <a:gd name="T18" fmla="*/ 30 w 57"/>
                      <a:gd name="T19" fmla="*/ 20 h 168"/>
                      <a:gd name="T20" fmla="*/ 40 w 57"/>
                      <a:gd name="T21" fmla="*/ 29 h 168"/>
                      <a:gd name="T22" fmla="*/ 46 w 57"/>
                      <a:gd name="T23" fmla="*/ 35 h 168"/>
                      <a:gd name="T24" fmla="*/ 49 w 57"/>
                      <a:gd name="T25" fmla="*/ 40 h 168"/>
                      <a:gd name="T26" fmla="*/ 50 w 57"/>
                      <a:gd name="T27" fmla="*/ 53 h 168"/>
                      <a:gd name="T28" fmla="*/ 54 w 57"/>
                      <a:gd name="T29" fmla="*/ 82 h 168"/>
                      <a:gd name="T30" fmla="*/ 56 w 57"/>
                      <a:gd name="T31" fmla="*/ 99 h 168"/>
                      <a:gd name="T32" fmla="*/ 56 w 57"/>
                      <a:gd name="T33" fmla="*/ 119 h 168"/>
                      <a:gd name="T34" fmla="*/ 55 w 57"/>
                      <a:gd name="T35" fmla="*/ 142 h 168"/>
                      <a:gd name="T36" fmla="*/ 55 w 57"/>
                      <a:gd name="T37" fmla="*/ 167 h 168"/>
                      <a:gd name="T38" fmla="*/ 1 w 57"/>
                      <a:gd name="T39" fmla="*/ 167 h 168"/>
                      <a:gd name="T40" fmla="*/ 0 w 57"/>
                      <a:gd name="T41" fmla="*/ 141 h 168"/>
                      <a:gd name="T42" fmla="*/ 1 w 57"/>
                      <a:gd name="T43" fmla="*/ 127 h 168"/>
                      <a:gd name="T44" fmla="*/ 3 w 57"/>
                      <a:gd name="T45" fmla="*/ 108 h 168"/>
                      <a:gd name="T46" fmla="*/ 3 w 57"/>
                      <a:gd name="T47" fmla="*/ 77 h 168"/>
                      <a:gd name="T48" fmla="*/ 3 w 57"/>
                      <a:gd name="T49" fmla="*/ 67 h 168"/>
                      <a:gd name="T50" fmla="*/ 5 w 57"/>
                      <a:gd name="T51" fmla="*/ 41 h 168"/>
                      <a:gd name="T52" fmla="*/ 7 w 57"/>
                      <a:gd name="T53" fmla="*/ 34 h 168"/>
                      <a:gd name="T54" fmla="*/ 13 w 57"/>
                      <a:gd name="T55" fmla="*/ 21 h 168"/>
                      <a:gd name="T56" fmla="*/ 6 w 57"/>
                      <a:gd name="T57" fmla="*/ 14 h 168"/>
                      <a:gd name="T58" fmla="*/ 3 w 57"/>
                      <a:gd name="T59" fmla="*/ 11 h 168"/>
                      <a:gd name="T60" fmla="*/ 9 w 57"/>
                      <a:gd name="T61" fmla="*/ 0 h 1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7"/>
                      <a:gd name="T94" fmla="*/ 0 h 168"/>
                      <a:gd name="T95" fmla="*/ 57 w 57"/>
                      <a:gd name="T96" fmla="*/ 168 h 16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7" h="168">
                        <a:moveTo>
                          <a:pt x="9" y="0"/>
                        </a:moveTo>
                        <a:lnTo>
                          <a:pt x="16" y="4"/>
                        </a:lnTo>
                        <a:lnTo>
                          <a:pt x="22" y="6"/>
                        </a:lnTo>
                        <a:lnTo>
                          <a:pt x="31" y="6"/>
                        </a:lnTo>
                        <a:lnTo>
                          <a:pt x="38" y="4"/>
                        </a:lnTo>
                        <a:lnTo>
                          <a:pt x="40" y="7"/>
                        </a:lnTo>
                        <a:lnTo>
                          <a:pt x="40" y="12"/>
                        </a:lnTo>
                        <a:lnTo>
                          <a:pt x="38" y="15"/>
                        </a:lnTo>
                        <a:lnTo>
                          <a:pt x="36" y="16"/>
                        </a:lnTo>
                        <a:lnTo>
                          <a:pt x="30" y="20"/>
                        </a:lnTo>
                        <a:lnTo>
                          <a:pt x="40" y="29"/>
                        </a:lnTo>
                        <a:lnTo>
                          <a:pt x="46" y="35"/>
                        </a:lnTo>
                        <a:lnTo>
                          <a:pt x="49" y="40"/>
                        </a:lnTo>
                        <a:lnTo>
                          <a:pt x="50" y="53"/>
                        </a:lnTo>
                        <a:lnTo>
                          <a:pt x="54" y="82"/>
                        </a:lnTo>
                        <a:lnTo>
                          <a:pt x="56" y="99"/>
                        </a:lnTo>
                        <a:lnTo>
                          <a:pt x="56" y="119"/>
                        </a:lnTo>
                        <a:lnTo>
                          <a:pt x="55" y="142"/>
                        </a:lnTo>
                        <a:lnTo>
                          <a:pt x="55" y="167"/>
                        </a:lnTo>
                        <a:lnTo>
                          <a:pt x="1" y="167"/>
                        </a:lnTo>
                        <a:lnTo>
                          <a:pt x="0" y="141"/>
                        </a:lnTo>
                        <a:lnTo>
                          <a:pt x="1" y="127"/>
                        </a:lnTo>
                        <a:lnTo>
                          <a:pt x="3" y="108"/>
                        </a:lnTo>
                        <a:lnTo>
                          <a:pt x="3" y="77"/>
                        </a:lnTo>
                        <a:lnTo>
                          <a:pt x="3" y="67"/>
                        </a:lnTo>
                        <a:lnTo>
                          <a:pt x="5" y="41"/>
                        </a:lnTo>
                        <a:lnTo>
                          <a:pt x="7" y="34"/>
                        </a:lnTo>
                        <a:lnTo>
                          <a:pt x="13" y="21"/>
                        </a:lnTo>
                        <a:lnTo>
                          <a:pt x="6" y="14"/>
                        </a:lnTo>
                        <a:lnTo>
                          <a:pt x="3" y="11"/>
                        </a:lnTo>
                        <a:lnTo>
                          <a:pt x="9" y="0"/>
                        </a:lnTo>
                      </a:path>
                    </a:pathLst>
                  </a:custGeom>
                  <a:solidFill>
                    <a:srgbClr val="FF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626" name="Group 26"/>
                <p:cNvGrpSpPr>
                  <a:grpSpLocks/>
                </p:cNvGrpSpPr>
                <p:nvPr/>
              </p:nvGrpSpPr>
              <p:grpSpPr bwMode="auto">
                <a:xfrm>
                  <a:off x="612" y="3071"/>
                  <a:ext cx="534" cy="219"/>
                  <a:chOff x="612" y="3071"/>
                  <a:chExt cx="534" cy="219"/>
                </a:xfrm>
              </p:grpSpPr>
              <p:grpSp>
                <p:nvGrpSpPr>
                  <p:cNvPr id="36627" name="Group 27"/>
                  <p:cNvGrpSpPr>
                    <a:grpSpLocks/>
                  </p:cNvGrpSpPr>
                  <p:nvPr/>
                </p:nvGrpSpPr>
                <p:grpSpPr bwMode="auto">
                  <a:xfrm>
                    <a:off x="612" y="3076"/>
                    <a:ext cx="224" cy="214"/>
                    <a:chOff x="612" y="3076"/>
                    <a:chExt cx="224" cy="214"/>
                  </a:xfrm>
                </p:grpSpPr>
                <p:sp>
                  <p:nvSpPr>
                    <p:cNvPr id="36635" name="Freeform 28"/>
                    <p:cNvSpPr>
                      <a:spLocks/>
                    </p:cNvSpPr>
                    <p:nvPr/>
                  </p:nvSpPr>
                  <p:spPr bwMode="auto">
                    <a:xfrm>
                      <a:off x="612" y="3080"/>
                      <a:ext cx="221" cy="210"/>
                    </a:xfrm>
                    <a:custGeom>
                      <a:avLst/>
                      <a:gdLst>
                        <a:gd name="T0" fmla="*/ 196 w 221"/>
                        <a:gd name="T1" fmla="*/ 0 h 210"/>
                        <a:gd name="T2" fmla="*/ 188 w 221"/>
                        <a:gd name="T3" fmla="*/ 6 h 210"/>
                        <a:gd name="T4" fmla="*/ 166 w 221"/>
                        <a:gd name="T5" fmla="*/ 11 h 210"/>
                        <a:gd name="T6" fmla="*/ 149 w 221"/>
                        <a:gd name="T7" fmla="*/ 13 h 210"/>
                        <a:gd name="T8" fmla="*/ 134 w 221"/>
                        <a:gd name="T9" fmla="*/ 15 h 210"/>
                        <a:gd name="T10" fmla="*/ 107 w 221"/>
                        <a:gd name="T11" fmla="*/ 17 h 210"/>
                        <a:gd name="T12" fmla="*/ 98 w 221"/>
                        <a:gd name="T13" fmla="*/ 19 h 210"/>
                        <a:gd name="T14" fmla="*/ 94 w 221"/>
                        <a:gd name="T15" fmla="*/ 21 h 210"/>
                        <a:gd name="T16" fmla="*/ 92 w 221"/>
                        <a:gd name="T17" fmla="*/ 22 h 210"/>
                        <a:gd name="T18" fmla="*/ 85 w 221"/>
                        <a:gd name="T19" fmla="*/ 43 h 210"/>
                        <a:gd name="T20" fmla="*/ 80 w 221"/>
                        <a:gd name="T21" fmla="*/ 54 h 210"/>
                        <a:gd name="T22" fmla="*/ 75 w 221"/>
                        <a:gd name="T23" fmla="*/ 66 h 210"/>
                        <a:gd name="T24" fmla="*/ 72 w 221"/>
                        <a:gd name="T25" fmla="*/ 72 h 210"/>
                        <a:gd name="T26" fmla="*/ 70 w 221"/>
                        <a:gd name="T27" fmla="*/ 73 h 210"/>
                        <a:gd name="T28" fmla="*/ 65 w 221"/>
                        <a:gd name="T29" fmla="*/ 75 h 210"/>
                        <a:gd name="T30" fmla="*/ 63 w 221"/>
                        <a:gd name="T31" fmla="*/ 77 h 210"/>
                        <a:gd name="T32" fmla="*/ 60 w 221"/>
                        <a:gd name="T33" fmla="*/ 82 h 210"/>
                        <a:gd name="T34" fmla="*/ 46 w 221"/>
                        <a:gd name="T35" fmla="*/ 102 h 210"/>
                        <a:gd name="T36" fmla="*/ 44 w 221"/>
                        <a:gd name="T37" fmla="*/ 110 h 210"/>
                        <a:gd name="T38" fmla="*/ 41 w 221"/>
                        <a:gd name="T39" fmla="*/ 115 h 210"/>
                        <a:gd name="T40" fmla="*/ 26 w 221"/>
                        <a:gd name="T41" fmla="*/ 125 h 210"/>
                        <a:gd name="T42" fmla="*/ 22 w 221"/>
                        <a:gd name="T43" fmla="*/ 130 h 210"/>
                        <a:gd name="T44" fmla="*/ 18 w 221"/>
                        <a:gd name="T45" fmla="*/ 134 h 210"/>
                        <a:gd name="T46" fmla="*/ 15 w 221"/>
                        <a:gd name="T47" fmla="*/ 138 h 210"/>
                        <a:gd name="T48" fmla="*/ 12 w 221"/>
                        <a:gd name="T49" fmla="*/ 142 h 210"/>
                        <a:gd name="T50" fmla="*/ 7 w 221"/>
                        <a:gd name="T51" fmla="*/ 151 h 210"/>
                        <a:gd name="T52" fmla="*/ 2 w 221"/>
                        <a:gd name="T53" fmla="*/ 158 h 210"/>
                        <a:gd name="T54" fmla="*/ 0 w 221"/>
                        <a:gd name="T55" fmla="*/ 162 h 210"/>
                        <a:gd name="T56" fmla="*/ 1 w 221"/>
                        <a:gd name="T57" fmla="*/ 167 h 210"/>
                        <a:gd name="T58" fmla="*/ 1 w 221"/>
                        <a:gd name="T59" fmla="*/ 172 h 210"/>
                        <a:gd name="T60" fmla="*/ 4 w 221"/>
                        <a:gd name="T61" fmla="*/ 178 h 210"/>
                        <a:gd name="T62" fmla="*/ 7 w 221"/>
                        <a:gd name="T63" fmla="*/ 182 h 210"/>
                        <a:gd name="T64" fmla="*/ 10 w 221"/>
                        <a:gd name="T65" fmla="*/ 186 h 210"/>
                        <a:gd name="T66" fmla="*/ 19 w 221"/>
                        <a:gd name="T67" fmla="*/ 191 h 210"/>
                        <a:gd name="T68" fmla="*/ 91 w 221"/>
                        <a:gd name="T69" fmla="*/ 192 h 210"/>
                        <a:gd name="T70" fmla="*/ 105 w 221"/>
                        <a:gd name="T71" fmla="*/ 166 h 210"/>
                        <a:gd name="T72" fmla="*/ 118 w 221"/>
                        <a:gd name="T73" fmla="*/ 153 h 210"/>
                        <a:gd name="T74" fmla="*/ 126 w 221"/>
                        <a:gd name="T75" fmla="*/ 134 h 210"/>
                        <a:gd name="T76" fmla="*/ 114 w 221"/>
                        <a:gd name="T77" fmla="*/ 171 h 210"/>
                        <a:gd name="T78" fmla="*/ 110 w 221"/>
                        <a:gd name="T79" fmla="*/ 183 h 210"/>
                        <a:gd name="T80" fmla="*/ 105 w 221"/>
                        <a:gd name="T81" fmla="*/ 197 h 210"/>
                        <a:gd name="T82" fmla="*/ 97 w 221"/>
                        <a:gd name="T83" fmla="*/ 209 h 210"/>
                        <a:gd name="T84" fmla="*/ 152 w 221"/>
                        <a:gd name="T85" fmla="*/ 209 h 210"/>
                        <a:gd name="T86" fmla="*/ 171 w 221"/>
                        <a:gd name="T87" fmla="*/ 190 h 210"/>
                        <a:gd name="T88" fmla="*/ 181 w 221"/>
                        <a:gd name="T89" fmla="*/ 180 h 210"/>
                        <a:gd name="T90" fmla="*/ 189 w 221"/>
                        <a:gd name="T91" fmla="*/ 168 h 210"/>
                        <a:gd name="T92" fmla="*/ 199 w 221"/>
                        <a:gd name="T93" fmla="*/ 153 h 210"/>
                        <a:gd name="T94" fmla="*/ 203 w 221"/>
                        <a:gd name="T95" fmla="*/ 138 h 210"/>
                        <a:gd name="T96" fmla="*/ 208 w 221"/>
                        <a:gd name="T97" fmla="*/ 126 h 210"/>
                        <a:gd name="T98" fmla="*/ 213 w 221"/>
                        <a:gd name="T99" fmla="*/ 111 h 210"/>
                        <a:gd name="T100" fmla="*/ 217 w 221"/>
                        <a:gd name="T101" fmla="*/ 97 h 210"/>
                        <a:gd name="T102" fmla="*/ 220 w 221"/>
                        <a:gd name="T103" fmla="*/ 81 h 210"/>
                        <a:gd name="T104" fmla="*/ 220 w 221"/>
                        <a:gd name="T105" fmla="*/ 70 h 210"/>
                        <a:gd name="T106" fmla="*/ 220 w 221"/>
                        <a:gd name="T107" fmla="*/ 60 h 210"/>
                        <a:gd name="T108" fmla="*/ 220 w 221"/>
                        <a:gd name="T109" fmla="*/ 44 h 210"/>
                        <a:gd name="T110" fmla="*/ 220 w 221"/>
                        <a:gd name="T111" fmla="*/ 35 h 210"/>
                        <a:gd name="T112" fmla="*/ 213 w 221"/>
                        <a:gd name="T113" fmla="*/ 4 h 210"/>
                        <a:gd name="T114" fmla="*/ 196 w 221"/>
                        <a:gd name="T115" fmla="*/ 0 h 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21"/>
                        <a:gd name="T175" fmla="*/ 0 h 210"/>
                        <a:gd name="T176" fmla="*/ 221 w 221"/>
                        <a:gd name="T177" fmla="*/ 210 h 21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21" h="210">
                          <a:moveTo>
                            <a:pt x="196" y="0"/>
                          </a:moveTo>
                          <a:lnTo>
                            <a:pt x="188" y="6"/>
                          </a:lnTo>
                          <a:lnTo>
                            <a:pt x="166" y="11"/>
                          </a:lnTo>
                          <a:lnTo>
                            <a:pt x="149" y="13"/>
                          </a:lnTo>
                          <a:lnTo>
                            <a:pt x="134" y="15"/>
                          </a:lnTo>
                          <a:lnTo>
                            <a:pt x="107" y="17"/>
                          </a:lnTo>
                          <a:lnTo>
                            <a:pt x="98" y="19"/>
                          </a:lnTo>
                          <a:lnTo>
                            <a:pt x="94" y="21"/>
                          </a:lnTo>
                          <a:lnTo>
                            <a:pt x="92" y="22"/>
                          </a:lnTo>
                          <a:lnTo>
                            <a:pt x="85" y="43"/>
                          </a:lnTo>
                          <a:lnTo>
                            <a:pt x="80" y="54"/>
                          </a:lnTo>
                          <a:lnTo>
                            <a:pt x="75" y="66"/>
                          </a:lnTo>
                          <a:lnTo>
                            <a:pt x="72" y="72"/>
                          </a:lnTo>
                          <a:lnTo>
                            <a:pt x="70" y="73"/>
                          </a:lnTo>
                          <a:lnTo>
                            <a:pt x="65" y="75"/>
                          </a:lnTo>
                          <a:lnTo>
                            <a:pt x="63" y="77"/>
                          </a:lnTo>
                          <a:lnTo>
                            <a:pt x="60" y="82"/>
                          </a:lnTo>
                          <a:lnTo>
                            <a:pt x="46" y="102"/>
                          </a:lnTo>
                          <a:lnTo>
                            <a:pt x="44" y="110"/>
                          </a:lnTo>
                          <a:lnTo>
                            <a:pt x="41" y="115"/>
                          </a:lnTo>
                          <a:lnTo>
                            <a:pt x="26" y="125"/>
                          </a:lnTo>
                          <a:lnTo>
                            <a:pt x="22" y="130"/>
                          </a:lnTo>
                          <a:lnTo>
                            <a:pt x="18" y="134"/>
                          </a:lnTo>
                          <a:lnTo>
                            <a:pt x="15" y="138"/>
                          </a:lnTo>
                          <a:lnTo>
                            <a:pt x="12" y="142"/>
                          </a:lnTo>
                          <a:lnTo>
                            <a:pt x="7" y="151"/>
                          </a:lnTo>
                          <a:lnTo>
                            <a:pt x="2" y="158"/>
                          </a:lnTo>
                          <a:lnTo>
                            <a:pt x="0" y="162"/>
                          </a:lnTo>
                          <a:lnTo>
                            <a:pt x="1" y="167"/>
                          </a:lnTo>
                          <a:lnTo>
                            <a:pt x="1" y="172"/>
                          </a:lnTo>
                          <a:lnTo>
                            <a:pt x="4" y="178"/>
                          </a:lnTo>
                          <a:lnTo>
                            <a:pt x="7" y="182"/>
                          </a:lnTo>
                          <a:lnTo>
                            <a:pt x="10" y="186"/>
                          </a:lnTo>
                          <a:lnTo>
                            <a:pt x="19" y="191"/>
                          </a:lnTo>
                          <a:lnTo>
                            <a:pt x="91" y="192"/>
                          </a:lnTo>
                          <a:lnTo>
                            <a:pt x="105" y="166"/>
                          </a:lnTo>
                          <a:lnTo>
                            <a:pt x="118" y="153"/>
                          </a:lnTo>
                          <a:lnTo>
                            <a:pt x="126" y="134"/>
                          </a:lnTo>
                          <a:lnTo>
                            <a:pt x="114" y="171"/>
                          </a:lnTo>
                          <a:lnTo>
                            <a:pt x="110" y="183"/>
                          </a:lnTo>
                          <a:lnTo>
                            <a:pt x="105" y="197"/>
                          </a:lnTo>
                          <a:lnTo>
                            <a:pt x="97" y="209"/>
                          </a:lnTo>
                          <a:lnTo>
                            <a:pt x="152" y="209"/>
                          </a:lnTo>
                          <a:lnTo>
                            <a:pt x="171" y="190"/>
                          </a:lnTo>
                          <a:lnTo>
                            <a:pt x="181" y="180"/>
                          </a:lnTo>
                          <a:lnTo>
                            <a:pt x="189" y="168"/>
                          </a:lnTo>
                          <a:lnTo>
                            <a:pt x="199" y="153"/>
                          </a:lnTo>
                          <a:lnTo>
                            <a:pt x="203" y="138"/>
                          </a:lnTo>
                          <a:lnTo>
                            <a:pt x="208" y="126"/>
                          </a:lnTo>
                          <a:lnTo>
                            <a:pt x="213" y="111"/>
                          </a:lnTo>
                          <a:lnTo>
                            <a:pt x="217" y="97"/>
                          </a:lnTo>
                          <a:lnTo>
                            <a:pt x="220" y="81"/>
                          </a:lnTo>
                          <a:lnTo>
                            <a:pt x="220" y="70"/>
                          </a:lnTo>
                          <a:lnTo>
                            <a:pt x="220" y="60"/>
                          </a:lnTo>
                          <a:lnTo>
                            <a:pt x="220" y="44"/>
                          </a:lnTo>
                          <a:lnTo>
                            <a:pt x="220" y="35"/>
                          </a:lnTo>
                          <a:lnTo>
                            <a:pt x="213" y="4"/>
                          </a:lnTo>
                          <a:lnTo>
                            <a:pt x="196" y="0"/>
                          </a:lnTo>
                        </a:path>
                      </a:pathLst>
                    </a:custGeom>
                    <a:solidFill>
                      <a:srgbClr val="300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36" name="Freeform 29"/>
                    <p:cNvSpPr>
                      <a:spLocks/>
                    </p:cNvSpPr>
                    <p:nvPr/>
                  </p:nvSpPr>
                  <p:spPr bwMode="auto">
                    <a:xfrm>
                      <a:off x="668" y="3179"/>
                      <a:ext cx="91" cy="48"/>
                    </a:xfrm>
                    <a:custGeom>
                      <a:avLst/>
                      <a:gdLst>
                        <a:gd name="T0" fmla="*/ 30 w 91"/>
                        <a:gd name="T1" fmla="*/ 0 h 48"/>
                        <a:gd name="T2" fmla="*/ 39 w 91"/>
                        <a:gd name="T3" fmla="*/ 2 h 48"/>
                        <a:gd name="T4" fmla="*/ 46 w 91"/>
                        <a:gd name="T5" fmla="*/ 3 h 48"/>
                        <a:gd name="T6" fmla="*/ 51 w 91"/>
                        <a:gd name="T7" fmla="*/ 5 h 48"/>
                        <a:gd name="T8" fmla="*/ 56 w 91"/>
                        <a:gd name="T9" fmla="*/ 7 h 48"/>
                        <a:gd name="T10" fmla="*/ 59 w 91"/>
                        <a:gd name="T11" fmla="*/ 8 h 48"/>
                        <a:gd name="T12" fmla="*/ 64 w 91"/>
                        <a:gd name="T13" fmla="*/ 10 h 48"/>
                        <a:gd name="T14" fmla="*/ 71 w 91"/>
                        <a:gd name="T15" fmla="*/ 5 h 48"/>
                        <a:gd name="T16" fmla="*/ 71 w 91"/>
                        <a:gd name="T17" fmla="*/ 12 h 48"/>
                        <a:gd name="T18" fmla="*/ 73 w 91"/>
                        <a:gd name="T19" fmla="*/ 17 h 48"/>
                        <a:gd name="T20" fmla="*/ 81 w 91"/>
                        <a:gd name="T21" fmla="*/ 13 h 48"/>
                        <a:gd name="T22" fmla="*/ 86 w 91"/>
                        <a:gd name="T23" fmla="*/ 8 h 48"/>
                        <a:gd name="T24" fmla="*/ 90 w 91"/>
                        <a:gd name="T25" fmla="*/ 6 h 48"/>
                        <a:gd name="T26" fmla="*/ 90 w 91"/>
                        <a:gd name="T27" fmla="*/ 12 h 48"/>
                        <a:gd name="T28" fmla="*/ 86 w 91"/>
                        <a:gd name="T29" fmla="*/ 18 h 48"/>
                        <a:gd name="T30" fmla="*/ 82 w 91"/>
                        <a:gd name="T31" fmla="*/ 24 h 48"/>
                        <a:gd name="T32" fmla="*/ 76 w 91"/>
                        <a:gd name="T33" fmla="*/ 27 h 48"/>
                        <a:gd name="T34" fmla="*/ 72 w 91"/>
                        <a:gd name="T35" fmla="*/ 30 h 48"/>
                        <a:gd name="T36" fmla="*/ 67 w 91"/>
                        <a:gd name="T37" fmla="*/ 30 h 48"/>
                        <a:gd name="T38" fmla="*/ 58 w 91"/>
                        <a:gd name="T39" fmla="*/ 47 h 48"/>
                        <a:gd name="T40" fmla="*/ 50 w 91"/>
                        <a:gd name="T41" fmla="*/ 47 h 48"/>
                        <a:gd name="T42" fmla="*/ 42 w 91"/>
                        <a:gd name="T43" fmla="*/ 46 h 48"/>
                        <a:gd name="T44" fmla="*/ 36 w 91"/>
                        <a:gd name="T45" fmla="*/ 44 h 48"/>
                        <a:gd name="T46" fmla="*/ 44 w 91"/>
                        <a:gd name="T47" fmla="*/ 41 h 48"/>
                        <a:gd name="T48" fmla="*/ 46 w 91"/>
                        <a:gd name="T49" fmla="*/ 40 h 48"/>
                        <a:gd name="T50" fmla="*/ 29 w 91"/>
                        <a:gd name="T51" fmla="*/ 30 h 48"/>
                        <a:gd name="T52" fmla="*/ 18 w 91"/>
                        <a:gd name="T53" fmla="*/ 29 h 48"/>
                        <a:gd name="T54" fmla="*/ 6 w 91"/>
                        <a:gd name="T55" fmla="*/ 29 h 48"/>
                        <a:gd name="T56" fmla="*/ 3 w 91"/>
                        <a:gd name="T57" fmla="*/ 29 h 48"/>
                        <a:gd name="T58" fmla="*/ 0 w 91"/>
                        <a:gd name="T59" fmla="*/ 27 h 48"/>
                        <a:gd name="T60" fmla="*/ 0 w 91"/>
                        <a:gd name="T61" fmla="*/ 24 h 48"/>
                        <a:gd name="T62" fmla="*/ 17 w 91"/>
                        <a:gd name="T63" fmla="*/ 24 h 48"/>
                        <a:gd name="T64" fmla="*/ 23 w 91"/>
                        <a:gd name="T65" fmla="*/ 24 h 48"/>
                        <a:gd name="T66" fmla="*/ 21 w 91"/>
                        <a:gd name="T67" fmla="*/ 25 h 48"/>
                        <a:gd name="T68" fmla="*/ 30 w 91"/>
                        <a:gd name="T69" fmla="*/ 28 h 48"/>
                        <a:gd name="T70" fmla="*/ 39 w 91"/>
                        <a:gd name="T71" fmla="*/ 33 h 48"/>
                        <a:gd name="T72" fmla="*/ 46 w 91"/>
                        <a:gd name="T73" fmla="*/ 37 h 48"/>
                        <a:gd name="T74" fmla="*/ 53 w 91"/>
                        <a:gd name="T75" fmla="*/ 29 h 48"/>
                        <a:gd name="T76" fmla="*/ 53 w 91"/>
                        <a:gd name="T77" fmla="*/ 27 h 48"/>
                        <a:gd name="T78" fmla="*/ 52 w 91"/>
                        <a:gd name="T79" fmla="*/ 20 h 48"/>
                        <a:gd name="T80" fmla="*/ 58 w 91"/>
                        <a:gd name="T81" fmla="*/ 21 h 48"/>
                        <a:gd name="T82" fmla="*/ 62 w 91"/>
                        <a:gd name="T83" fmla="*/ 19 h 48"/>
                        <a:gd name="T84" fmla="*/ 57 w 91"/>
                        <a:gd name="T85" fmla="*/ 16 h 48"/>
                        <a:gd name="T86" fmla="*/ 51 w 91"/>
                        <a:gd name="T87" fmla="*/ 13 h 48"/>
                        <a:gd name="T88" fmla="*/ 42 w 91"/>
                        <a:gd name="T89" fmla="*/ 8 h 48"/>
                        <a:gd name="T90" fmla="*/ 38 w 91"/>
                        <a:gd name="T91" fmla="*/ 4 h 48"/>
                        <a:gd name="T92" fmla="*/ 30 w 91"/>
                        <a:gd name="T93" fmla="*/ 0 h 4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1"/>
                        <a:gd name="T142" fmla="*/ 0 h 48"/>
                        <a:gd name="T143" fmla="*/ 91 w 91"/>
                        <a:gd name="T144" fmla="*/ 48 h 4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1" h="48">
                          <a:moveTo>
                            <a:pt x="30" y="0"/>
                          </a:moveTo>
                          <a:lnTo>
                            <a:pt x="39" y="2"/>
                          </a:lnTo>
                          <a:lnTo>
                            <a:pt x="46" y="3"/>
                          </a:lnTo>
                          <a:lnTo>
                            <a:pt x="51" y="5"/>
                          </a:lnTo>
                          <a:lnTo>
                            <a:pt x="56" y="7"/>
                          </a:lnTo>
                          <a:lnTo>
                            <a:pt x="59" y="8"/>
                          </a:lnTo>
                          <a:lnTo>
                            <a:pt x="64" y="10"/>
                          </a:lnTo>
                          <a:lnTo>
                            <a:pt x="71" y="5"/>
                          </a:lnTo>
                          <a:lnTo>
                            <a:pt x="71" y="12"/>
                          </a:lnTo>
                          <a:lnTo>
                            <a:pt x="73" y="17"/>
                          </a:lnTo>
                          <a:lnTo>
                            <a:pt x="81" y="13"/>
                          </a:lnTo>
                          <a:lnTo>
                            <a:pt x="86" y="8"/>
                          </a:lnTo>
                          <a:lnTo>
                            <a:pt x="90" y="6"/>
                          </a:lnTo>
                          <a:lnTo>
                            <a:pt x="90" y="12"/>
                          </a:lnTo>
                          <a:lnTo>
                            <a:pt x="86" y="18"/>
                          </a:lnTo>
                          <a:lnTo>
                            <a:pt x="82" y="24"/>
                          </a:lnTo>
                          <a:lnTo>
                            <a:pt x="76" y="27"/>
                          </a:lnTo>
                          <a:lnTo>
                            <a:pt x="72" y="30"/>
                          </a:lnTo>
                          <a:lnTo>
                            <a:pt x="67" y="30"/>
                          </a:lnTo>
                          <a:lnTo>
                            <a:pt x="58" y="47"/>
                          </a:lnTo>
                          <a:lnTo>
                            <a:pt x="50" y="47"/>
                          </a:lnTo>
                          <a:lnTo>
                            <a:pt x="42" y="46"/>
                          </a:lnTo>
                          <a:lnTo>
                            <a:pt x="36" y="44"/>
                          </a:lnTo>
                          <a:lnTo>
                            <a:pt x="44" y="41"/>
                          </a:lnTo>
                          <a:lnTo>
                            <a:pt x="46" y="40"/>
                          </a:lnTo>
                          <a:lnTo>
                            <a:pt x="29" y="30"/>
                          </a:lnTo>
                          <a:lnTo>
                            <a:pt x="18" y="29"/>
                          </a:lnTo>
                          <a:lnTo>
                            <a:pt x="6" y="29"/>
                          </a:lnTo>
                          <a:lnTo>
                            <a:pt x="3" y="29"/>
                          </a:lnTo>
                          <a:lnTo>
                            <a:pt x="0" y="27"/>
                          </a:lnTo>
                          <a:lnTo>
                            <a:pt x="0" y="24"/>
                          </a:lnTo>
                          <a:lnTo>
                            <a:pt x="17" y="24"/>
                          </a:lnTo>
                          <a:lnTo>
                            <a:pt x="23" y="24"/>
                          </a:lnTo>
                          <a:lnTo>
                            <a:pt x="21" y="25"/>
                          </a:lnTo>
                          <a:lnTo>
                            <a:pt x="30" y="28"/>
                          </a:lnTo>
                          <a:lnTo>
                            <a:pt x="39" y="33"/>
                          </a:lnTo>
                          <a:lnTo>
                            <a:pt x="46" y="37"/>
                          </a:lnTo>
                          <a:lnTo>
                            <a:pt x="53" y="29"/>
                          </a:lnTo>
                          <a:lnTo>
                            <a:pt x="53" y="27"/>
                          </a:lnTo>
                          <a:lnTo>
                            <a:pt x="52" y="20"/>
                          </a:lnTo>
                          <a:lnTo>
                            <a:pt x="58" y="21"/>
                          </a:lnTo>
                          <a:lnTo>
                            <a:pt x="62" y="19"/>
                          </a:lnTo>
                          <a:lnTo>
                            <a:pt x="57" y="16"/>
                          </a:lnTo>
                          <a:lnTo>
                            <a:pt x="51" y="13"/>
                          </a:lnTo>
                          <a:lnTo>
                            <a:pt x="42" y="8"/>
                          </a:lnTo>
                          <a:lnTo>
                            <a:pt x="38" y="4"/>
                          </a:lnTo>
                          <a:lnTo>
                            <a:pt x="30"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37" name="Freeform 30"/>
                    <p:cNvSpPr>
                      <a:spLocks/>
                    </p:cNvSpPr>
                    <p:nvPr/>
                  </p:nvSpPr>
                  <p:spPr bwMode="auto">
                    <a:xfrm>
                      <a:off x="700" y="3107"/>
                      <a:ext cx="40" cy="66"/>
                    </a:xfrm>
                    <a:custGeom>
                      <a:avLst/>
                      <a:gdLst>
                        <a:gd name="T0" fmla="*/ 13 w 40"/>
                        <a:gd name="T1" fmla="*/ 0 h 66"/>
                        <a:gd name="T2" fmla="*/ 28 w 40"/>
                        <a:gd name="T3" fmla="*/ 20 h 66"/>
                        <a:gd name="T4" fmla="*/ 34 w 40"/>
                        <a:gd name="T5" fmla="*/ 30 h 66"/>
                        <a:gd name="T6" fmla="*/ 38 w 40"/>
                        <a:gd name="T7" fmla="*/ 40 h 66"/>
                        <a:gd name="T8" fmla="*/ 39 w 40"/>
                        <a:gd name="T9" fmla="*/ 49 h 66"/>
                        <a:gd name="T10" fmla="*/ 39 w 40"/>
                        <a:gd name="T11" fmla="*/ 65 h 66"/>
                        <a:gd name="T12" fmla="*/ 36 w 40"/>
                        <a:gd name="T13" fmla="*/ 60 h 66"/>
                        <a:gd name="T14" fmla="*/ 22 w 40"/>
                        <a:gd name="T15" fmla="*/ 55 h 66"/>
                        <a:gd name="T16" fmla="*/ 16 w 40"/>
                        <a:gd name="T17" fmla="*/ 54 h 66"/>
                        <a:gd name="T18" fmla="*/ 4 w 40"/>
                        <a:gd name="T19" fmla="*/ 48 h 66"/>
                        <a:gd name="T20" fmla="*/ 0 w 40"/>
                        <a:gd name="T21" fmla="*/ 40 h 66"/>
                        <a:gd name="T22" fmla="*/ 3 w 40"/>
                        <a:gd name="T23" fmla="*/ 37 h 66"/>
                        <a:gd name="T24" fmla="*/ 14 w 40"/>
                        <a:gd name="T25" fmla="*/ 47 h 66"/>
                        <a:gd name="T26" fmla="*/ 20 w 40"/>
                        <a:gd name="T27" fmla="*/ 52 h 66"/>
                        <a:gd name="T28" fmla="*/ 30 w 40"/>
                        <a:gd name="T29" fmla="*/ 55 h 66"/>
                        <a:gd name="T30" fmla="*/ 33 w 40"/>
                        <a:gd name="T31" fmla="*/ 55 h 66"/>
                        <a:gd name="T32" fmla="*/ 36 w 40"/>
                        <a:gd name="T33" fmla="*/ 58 h 66"/>
                        <a:gd name="T34" fmla="*/ 34 w 40"/>
                        <a:gd name="T35" fmla="*/ 37 h 66"/>
                        <a:gd name="T36" fmla="*/ 24 w 40"/>
                        <a:gd name="T37" fmla="*/ 22 h 66"/>
                        <a:gd name="T38" fmla="*/ 19 w 40"/>
                        <a:gd name="T39" fmla="*/ 14 h 66"/>
                        <a:gd name="T40" fmla="*/ 13 w 40"/>
                        <a:gd name="T41" fmla="*/ 0 h 6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66"/>
                        <a:gd name="T65" fmla="*/ 40 w 40"/>
                        <a:gd name="T66" fmla="*/ 66 h 6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66">
                          <a:moveTo>
                            <a:pt x="13" y="0"/>
                          </a:moveTo>
                          <a:lnTo>
                            <a:pt x="28" y="20"/>
                          </a:lnTo>
                          <a:lnTo>
                            <a:pt x="34" y="30"/>
                          </a:lnTo>
                          <a:lnTo>
                            <a:pt x="38" y="40"/>
                          </a:lnTo>
                          <a:lnTo>
                            <a:pt x="39" y="49"/>
                          </a:lnTo>
                          <a:lnTo>
                            <a:pt x="39" y="65"/>
                          </a:lnTo>
                          <a:lnTo>
                            <a:pt x="36" y="60"/>
                          </a:lnTo>
                          <a:lnTo>
                            <a:pt x="22" y="55"/>
                          </a:lnTo>
                          <a:lnTo>
                            <a:pt x="16" y="54"/>
                          </a:lnTo>
                          <a:lnTo>
                            <a:pt x="4" y="48"/>
                          </a:lnTo>
                          <a:lnTo>
                            <a:pt x="0" y="40"/>
                          </a:lnTo>
                          <a:lnTo>
                            <a:pt x="3" y="37"/>
                          </a:lnTo>
                          <a:lnTo>
                            <a:pt x="14" y="47"/>
                          </a:lnTo>
                          <a:lnTo>
                            <a:pt x="20" y="52"/>
                          </a:lnTo>
                          <a:lnTo>
                            <a:pt x="30" y="55"/>
                          </a:lnTo>
                          <a:lnTo>
                            <a:pt x="33" y="55"/>
                          </a:lnTo>
                          <a:lnTo>
                            <a:pt x="36" y="58"/>
                          </a:lnTo>
                          <a:lnTo>
                            <a:pt x="34" y="37"/>
                          </a:lnTo>
                          <a:lnTo>
                            <a:pt x="24" y="22"/>
                          </a:lnTo>
                          <a:lnTo>
                            <a:pt x="19" y="14"/>
                          </a:lnTo>
                          <a:lnTo>
                            <a:pt x="13"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638" name="Group 31"/>
                    <p:cNvGrpSpPr>
                      <a:grpSpLocks/>
                    </p:cNvGrpSpPr>
                    <p:nvPr/>
                  </p:nvGrpSpPr>
                  <p:grpSpPr bwMode="auto">
                    <a:xfrm>
                      <a:off x="739" y="3076"/>
                      <a:ext cx="97" cy="214"/>
                      <a:chOff x="739" y="3076"/>
                      <a:chExt cx="97" cy="214"/>
                    </a:xfrm>
                  </p:grpSpPr>
                  <p:sp>
                    <p:nvSpPr>
                      <p:cNvPr id="36639" name="Freeform 32"/>
                      <p:cNvSpPr>
                        <a:spLocks/>
                      </p:cNvSpPr>
                      <p:nvPr/>
                    </p:nvSpPr>
                    <p:spPr bwMode="auto">
                      <a:xfrm>
                        <a:off x="739" y="3080"/>
                        <a:ext cx="94" cy="210"/>
                      </a:xfrm>
                      <a:custGeom>
                        <a:avLst/>
                        <a:gdLst>
                          <a:gd name="T0" fmla="*/ 69 w 94"/>
                          <a:gd name="T1" fmla="*/ 0 h 210"/>
                          <a:gd name="T2" fmla="*/ 61 w 94"/>
                          <a:gd name="T3" fmla="*/ 6 h 210"/>
                          <a:gd name="T4" fmla="*/ 52 w 94"/>
                          <a:gd name="T5" fmla="*/ 15 h 210"/>
                          <a:gd name="T6" fmla="*/ 36 w 94"/>
                          <a:gd name="T7" fmla="*/ 26 h 210"/>
                          <a:gd name="T8" fmla="*/ 25 w 94"/>
                          <a:gd name="T9" fmla="*/ 36 h 210"/>
                          <a:gd name="T10" fmla="*/ 54 w 94"/>
                          <a:gd name="T11" fmla="*/ 45 h 210"/>
                          <a:gd name="T12" fmla="*/ 24 w 94"/>
                          <a:gd name="T13" fmla="*/ 53 h 210"/>
                          <a:gd name="T14" fmla="*/ 25 w 94"/>
                          <a:gd name="T15" fmla="*/ 64 h 210"/>
                          <a:gd name="T16" fmla="*/ 25 w 94"/>
                          <a:gd name="T17" fmla="*/ 71 h 210"/>
                          <a:gd name="T18" fmla="*/ 27 w 94"/>
                          <a:gd name="T19" fmla="*/ 79 h 210"/>
                          <a:gd name="T20" fmla="*/ 30 w 94"/>
                          <a:gd name="T21" fmla="*/ 87 h 210"/>
                          <a:gd name="T22" fmla="*/ 34 w 94"/>
                          <a:gd name="T23" fmla="*/ 97 h 210"/>
                          <a:gd name="T24" fmla="*/ 38 w 94"/>
                          <a:gd name="T25" fmla="*/ 105 h 210"/>
                          <a:gd name="T26" fmla="*/ 41 w 94"/>
                          <a:gd name="T27" fmla="*/ 114 h 210"/>
                          <a:gd name="T28" fmla="*/ 44 w 94"/>
                          <a:gd name="T29" fmla="*/ 120 h 210"/>
                          <a:gd name="T30" fmla="*/ 46 w 94"/>
                          <a:gd name="T31" fmla="*/ 128 h 210"/>
                          <a:gd name="T32" fmla="*/ 47 w 94"/>
                          <a:gd name="T33" fmla="*/ 136 h 210"/>
                          <a:gd name="T34" fmla="*/ 44 w 94"/>
                          <a:gd name="T35" fmla="*/ 145 h 210"/>
                          <a:gd name="T36" fmla="*/ 41 w 94"/>
                          <a:gd name="T37" fmla="*/ 153 h 210"/>
                          <a:gd name="T38" fmla="*/ 38 w 94"/>
                          <a:gd name="T39" fmla="*/ 161 h 210"/>
                          <a:gd name="T40" fmla="*/ 32 w 94"/>
                          <a:gd name="T41" fmla="*/ 171 h 210"/>
                          <a:gd name="T42" fmla="*/ 26 w 94"/>
                          <a:gd name="T43" fmla="*/ 181 h 210"/>
                          <a:gd name="T44" fmla="*/ 16 w 94"/>
                          <a:gd name="T45" fmla="*/ 191 h 210"/>
                          <a:gd name="T46" fmla="*/ 0 w 94"/>
                          <a:gd name="T47" fmla="*/ 209 h 210"/>
                          <a:gd name="T48" fmla="*/ 26 w 94"/>
                          <a:gd name="T49" fmla="*/ 209 h 210"/>
                          <a:gd name="T50" fmla="*/ 44 w 94"/>
                          <a:gd name="T51" fmla="*/ 190 h 210"/>
                          <a:gd name="T52" fmla="*/ 54 w 94"/>
                          <a:gd name="T53" fmla="*/ 180 h 210"/>
                          <a:gd name="T54" fmla="*/ 62 w 94"/>
                          <a:gd name="T55" fmla="*/ 168 h 210"/>
                          <a:gd name="T56" fmla="*/ 73 w 94"/>
                          <a:gd name="T57" fmla="*/ 153 h 210"/>
                          <a:gd name="T58" fmla="*/ 77 w 94"/>
                          <a:gd name="T59" fmla="*/ 138 h 210"/>
                          <a:gd name="T60" fmla="*/ 82 w 94"/>
                          <a:gd name="T61" fmla="*/ 126 h 210"/>
                          <a:gd name="T62" fmla="*/ 87 w 94"/>
                          <a:gd name="T63" fmla="*/ 111 h 210"/>
                          <a:gd name="T64" fmla="*/ 90 w 94"/>
                          <a:gd name="T65" fmla="*/ 97 h 210"/>
                          <a:gd name="T66" fmla="*/ 93 w 94"/>
                          <a:gd name="T67" fmla="*/ 81 h 210"/>
                          <a:gd name="T68" fmla="*/ 93 w 94"/>
                          <a:gd name="T69" fmla="*/ 70 h 210"/>
                          <a:gd name="T70" fmla="*/ 93 w 94"/>
                          <a:gd name="T71" fmla="*/ 60 h 210"/>
                          <a:gd name="T72" fmla="*/ 93 w 94"/>
                          <a:gd name="T73" fmla="*/ 44 h 210"/>
                          <a:gd name="T74" fmla="*/ 93 w 94"/>
                          <a:gd name="T75" fmla="*/ 35 h 210"/>
                          <a:gd name="T76" fmla="*/ 86 w 94"/>
                          <a:gd name="T77" fmla="*/ 4 h 210"/>
                          <a:gd name="T78" fmla="*/ 69 w 94"/>
                          <a:gd name="T79" fmla="*/ 0 h 2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4"/>
                          <a:gd name="T121" fmla="*/ 0 h 210"/>
                          <a:gd name="T122" fmla="*/ 94 w 94"/>
                          <a:gd name="T123" fmla="*/ 210 h 2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4" h="210">
                            <a:moveTo>
                              <a:pt x="69" y="0"/>
                            </a:moveTo>
                            <a:lnTo>
                              <a:pt x="61" y="6"/>
                            </a:lnTo>
                            <a:lnTo>
                              <a:pt x="52" y="15"/>
                            </a:lnTo>
                            <a:lnTo>
                              <a:pt x="36" y="26"/>
                            </a:lnTo>
                            <a:lnTo>
                              <a:pt x="25" y="36"/>
                            </a:lnTo>
                            <a:lnTo>
                              <a:pt x="54" y="45"/>
                            </a:lnTo>
                            <a:lnTo>
                              <a:pt x="24" y="53"/>
                            </a:lnTo>
                            <a:lnTo>
                              <a:pt x="25" y="64"/>
                            </a:lnTo>
                            <a:lnTo>
                              <a:pt x="25" y="71"/>
                            </a:lnTo>
                            <a:lnTo>
                              <a:pt x="27" y="79"/>
                            </a:lnTo>
                            <a:lnTo>
                              <a:pt x="30" y="87"/>
                            </a:lnTo>
                            <a:lnTo>
                              <a:pt x="34" y="97"/>
                            </a:lnTo>
                            <a:lnTo>
                              <a:pt x="38" y="105"/>
                            </a:lnTo>
                            <a:lnTo>
                              <a:pt x="41" y="114"/>
                            </a:lnTo>
                            <a:lnTo>
                              <a:pt x="44" y="120"/>
                            </a:lnTo>
                            <a:lnTo>
                              <a:pt x="46" y="128"/>
                            </a:lnTo>
                            <a:lnTo>
                              <a:pt x="47" y="136"/>
                            </a:lnTo>
                            <a:lnTo>
                              <a:pt x="44" y="145"/>
                            </a:lnTo>
                            <a:lnTo>
                              <a:pt x="41" y="153"/>
                            </a:lnTo>
                            <a:lnTo>
                              <a:pt x="38" y="161"/>
                            </a:lnTo>
                            <a:lnTo>
                              <a:pt x="32" y="171"/>
                            </a:lnTo>
                            <a:lnTo>
                              <a:pt x="26" y="181"/>
                            </a:lnTo>
                            <a:lnTo>
                              <a:pt x="16" y="191"/>
                            </a:lnTo>
                            <a:lnTo>
                              <a:pt x="0" y="209"/>
                            </a:lnTo>
                            <a:lnTo>
                              <a:pt x="26" y="209"/>
                            </a:lnTo>
                            <a:lnTo>
                              <a:pt x="44" y="190"/>
                            </a:lnTo>
                            <a:lnTo>
                              <a:pt x="54" y="180"/>
                            </a:lnTo>
                            <a:lnTo>
                              <a:pt x="62" y="168"/>
                            </a:lnTo>
                            <a:lnTo>
                              <a:pt x="73" y="153"/>
                            </a:lnTo>
                            <a:lnTo>
                              <a:pt x="77" y="138"/>
                            </a:lnTo>
                            <a:lnTo>
                              <a:pt x="82" y="126"/>
                            </a:lnTo>
                            <a:lnTo>
                              <a:pt x="87" y="111"/>
                            </a:lnTo>
                            <a:lnTo>
                              <a:pt x="90" y="97"/>
                            </a:lnTo>
                            <a:lnTo>
                              <a:pt x="93" y="81"/>
                            </a:lnTo>
                            <a:lnTo>
                              <a:pt x="93" y="70"/>
                            </a:lnTo>
                            <a:lnTo>
                              <a:pt x="93" y="60"/>
                            </a:lnTo>
                            <a:lnTo>
                              <a:pt x="93" y="44"/>
                            </a:lnTo>
                            <a:lnTo>
                              <a:pt x="93" y="35"/>
                            </a:lnTo>
                            <a:lnTo>
                              <a:pt x="86" y="4"/>
                            </a:lnTo>
                            <a:lnTo>
                              <a:pt x="69"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40" name="Freeform 33"/>
                      <p:cNvSpPr>
                        <a:spLocks/>
                      </p:cNvSpPr>
                      <p:nvPr/>
                    </p:nvSpPr>
                    <p:spPr bwMode="auto">
                      <a:xfrm>
                        <a:off x="741" y="3076"/>
                        <a:ext cx="95" cy="211"/>
                      </a:xfrm>
                      <a:custGeom>
                        <a:avLst/>
                        <a:gdLst>
                          <a:gd name="T0" fmla="*/ 70 w 95"/>
                          <a:gd name="T1" fmla="*/ 0 h 211"/>
                          <a:gd name="T2" fmla="*/ 62 w 95"/>
                          <a:gd name="T3" fmla="*/ 7 h 211"/>
                          <a:gd name="T4" fmla="*/ 52 w 95"/>
                          <a:gd name="T5" fmla="*/ 15 h 211"/>
                          <a:gd name="T6" fmla="*/ 37 w 95"/>
                          <a:gd name="T7" fmla="*/ 27 h 211"/>
                          <a:gd name="T8" fmla="*/ 26 w 95"/>
                          <a:gd name="T9" fmla="*/ 36 h 211"/>
                          <a:gd name="T10" fmla="*/ 55 w 95"/>
                          <a:gd name="T11" fmla="*/ 46 h 211"/>
                          <a:gd name="T12" fmla="*/ 25 w 95"/>
                          <a:gd name="T13" fmla="*/ 54 h 211"/>
                          <a:gd name="T14" fmla="*/ 26 w 95"/>
                          <a:gd name="T15" fmla="*/ 64 h 211"/>
                          <a:gd name="T16" fmla="*/ 26 w 95"/>
                          <a:gd name="T17" fmla="*/ 72 h 211"/>
                          <a:gd name="T18" fmla="*/ 28 w 95"/>
                          <a:gd name="T19" fmla="*/ 79 h 211"/>
                          <a:gd name="T20" fmla="*/ 31 w 95"/>
                          <a:gd name="T21" fmla="*/ 87 h 211"/>
                          <a:gd name="T22" fmla="*/ 34 w 95"/>
                          <a:gd name="T23" fmla="*/ 97 h 211"/>
                          <a:gd name="T24" fmla="*/ 38 w 95"/>
                          <a:gd name="T25" fmla="*/ 105 h 211"/>
                          <a:gd name="T26" fmla="*/ 42 w 95"/>
                          <a:gd name="T27" fmla="*/ 114 h 211"/>
                          <a:gd name="T28" fmla="*/ 44 w 95"/>
                          <a:gd name="T29" fmla="*/ 120 h 211"/>
                          <a:gd name="T30" fmla="*/ 47 w 95"/>
                          <a:gd name="T31" fmla="*/ 129 h 211"/>
                          <a:gd name="T32" fmla="*/ 47 w 95"/>
                          <a:gd name="T33" fmla="*/ 136 h 211"/>
                          <a:gd name="T34" fmla="*/ 44 w 95"/>
                          <a:gd name="T35" fmla="*/ 145 h 211"/>
                          <a:gd name="T36" fmla="*/ 42 w 95"/>
                          <a:gd name="T37" fmla="*/ 153 h 211"/>
                          <a:gd name="T38" fmla="*/ 39 w 95"/>
                          <a:gd name="T39" fmla="*/ 161 h 211"/>
                          <a:gd name="T40" fmla="*/ 33 w 95"/>
                          <a:gd name="T41" fmla="*/ 171 h 211"/>
                          <a:gd name="T42" fmla="*/ 27 w 95"/>
                          <a:gd name="T43" fmla="*/ 181 h 211"/>
                          <a:gd name="T44" fmla="*/ 17 w 95"/>
                          <a:gd name="T45" fmla="*/ 191 h 211"/>
                          <a:gd name="T46" fmla="*/ 0 w 95"/>
                          <a:gd name="T47" fmla="*/ 210 h 211"/>
                          <a:gd name="T48" fmla="*/ 27 w 95"/>
                          <a:gd name="T49" fmla="*/ 210 h 211"/>
                          <a:gd name="T50" fmla="*/ 45 w 95"/>
                          <a:gd name="T51" fmla="*/ 190 h 211"/>
                          <a:gd name="T52" fmla="*/ 55 w 95"/>
                          <a:gd name="T53" fmla="*/ 180 h 211"/>
                          <a:gd name="T54" fmla="*/ 63 w 95"/>
                          <a:gd name="T55" fmla="*/ 168 h 211"/>
                          <a:gd name="T56" fmla="*/ 74 w 95"/>
                          <a:gd name="T57" fmla="*/ 153 h 211"/>
                          <a:gd name="T58" fmla="*/ 77 w 95"/>
                          <a:gd name="T59" fmla="*/ 139 h 211"/>
                          <a:gd name="T60" fmla="*/ 83 w 95"/>
                          <a:gd name="T61" fmla="*/ 126 h 211"/>
                          <a:gd name="T62" fmla="*/ 88 w 95"/>
                          <a:gd name="T63" fmla="*/ 112 h 211"/>
                          <a:gd name="T64" fmla="*/ 91 w 95"/>
                          <a:gd name="T65" fmla="*/ 97 h 211"/>
                          <a:gd name="T66" fmla="*/ 94 w 95"/>
                          <a:gd name="T67" fmla="*/ 81 h 211"/>
                          <a:gd name="T68" fmla="*/ 94 w 95"/>
                          <a:gd name="T69" fmla="*/ 70 h 211"/>
                          <a:gd name="T70" fmla="*/ 94 w 95"/>
                          <a:gd name="T71" fmla="*/ 60 h 211"/>
                          <a:gd name="T72" fmla="*/ 94 w 95"/>
                          <a:gd name="T73" fmla="*/ 45 h 211"/>
                          <a:gd name="T74" fmla="*/ 94 w 95"/>
                          <a:gd name="T75" fmla="*/ 35 h 211"/>
                          <a:gd name="T76" fmla="*/ 87 w 95"/>
                          <a:gd name="T77" fmla="*/ 4 h 211"/>
                          <a:gd name="T78" fmla="*/ 70 w 95"/>
                          <a:gd name="T79" fmla="*/ 0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5"/>
                          <a:gd name="T121" fmla="*/ 0 h 211"/>
                          <a:gd name="T122" fmla="*/ 95 w 95"/>
                          <a:gd name="T123" fmla="*/ 211 h 21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5" h="211">
                            <a:moveTo>
                              <a:pt x="70" y="0"/>
                            </a:moveTo>
                            <a:lnTo>
                              <a:pt x="62" y="7"/>
                            </a:lnTo>
                            <a:lnTo>
                              <a:pt x="52" y="15"/>
                            </a:lnTo>
                            <a:lnTo>
                              <a:pt x="37" y="27"/>
                            </a:lnTo>
                            <a:lnTo>
                              <a:pt x="26" y="36"/>
                            </a:lnTo>
                            <a:lnTo>
                              <a:pt x="55" y="46"/>
                            </a:lnTo>
                            <a:lnTo>
                              <a:pt x="25" y="54"/>
                            </a:lnTo>
                            <a:lnTo>
                              <a:pt x="26" y="64"/>
                            </a:lnTo>
                            <a:lnTo>
                              <a:pt x="26" y="72"/>
                            </a:lnTo>
                            <a:lnTo>
                              <a:pt x="28" y="79"/>
                            </a:lnTo>
                            <a:lnTo>
                              <a:pt x="31" y="87"/>
                            </a:lnTo>
                            <a:lnTo>
                              <a:pt x="34" y="97"/>
                            </a:lnTo>
                            <a:lnTo>
                              <a:pt x="38" y="105"/>
                            </a:lnTo>
                            <a:lnTo>
                              <a:pt x="42" y="114"/>
                            </a:lnTo>
                            <a:lnTo>
                              <a:pt x="44" y="120"/>
                            </a:lnTo>
                            <a:lnTo>
                              <a:pt x="47" y="129"/>
                            </a:lnTo>
                            <a:lnTo>
                              <a:pt x="47" y="136"/>
                            </a:lnTo>
                            <a:lnTo>
                              <a:pt x="44" y="145"/>
                            </a:lnTo>
                            <a:lnTo>
                              <a:pt x="42" y="153"/>
                            </a:lnTo>
                            <a:lnTo>
                              <a:pt x="39" y="161"/>
                            </a:lnTo>
                            <a:lnTo>
                              <a:pt x="33" y="171"/>
                            </a:lnTo>
                            <a:lnTo>
                              <a:pt x="27" y="181"/>
                            </a:lnTo>
                            <a:lnTo>
                              <a:pt x="17" y="191"/>
                            </a:lnTo>
                            <a:lnTo>
                              <a:pt x="0" y="210"/>
                            </a:lnTo>
                            <a:lnTo>
                              <a:pt x="27" y="210"/>
                            </a:lnTo>
                            <a:lnTo>
                              <a:pt x="45" y="190"/>
                            </a:lnTo>
                            <a:lnTo>
                              <a:pt x="55" y="180"/>
                            </a:lnTo>
                            <a:lnTo>
                              <a:pt x="63" y="168"/>
                            </a:lnTo>
                            <a:lnTo>
                              <a:pt x="74" y="153"/>
                            </a:lnTo>
                            <a:lnTo>
                              <a:pt x="77" y="139"/>
                            </a:lnTo>
                            <a:lnTo>
                              <a:pt x="83" y="126"/>
                            </a:lnTo>
                            <a:lnTo>
                              <a:pt x="88" y="112"/>
                            </a:lnTo>
                            <a:lnTo>
                              <a:pt x="91" y="97"/>
                            </a:lnTo>
                            <a:lnTo>
                              <a:pt x="94" y="81"/>
                            </a:lnTo>
                            <a:lnTo>
                              <a:pt x="94" y="70"/>
                            </a:lnTo>
                            <a:lnTo>
                              <a:pt x="94" y="60"/>
                            </a:lnTo>
                            <a:lnTo>
                              <a:pt x="94" y="45"/>
                            </a:lnTo>
                            <a:lnTo>
                              <a:pt x="94" y="35"/>
                            </a:lnTo>
                            <a:lnTo>
                              <a:pt x="87" y="4"/>
                            </a:lnTo>
                            <a:lnTo>
                              <a:pt x="70" y="0"/>
                            </a:lnTo>
                          </a:path>
                        </a:pathLst>
                      </a:custGeom>
                      <a:solidFill>
                        <a:srgbClr val="300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6628" name="Group 34"/>
                  <p:cNvGrpSpPr>
                    <a:grpSpLocks/>
                  </p:cNvGrpSpPr>
                  <p:nvPr/>
                </p:nvGrpSpPr>
                <p:grpSpPr bwMode="auto">
                  <a:xfrm>
                    <a:off x="920" y="3071"/>
                    <a:ext cx="226" cy="211"/>
                    <a:chOff x="920" y="3071"/>
                    <a:chExt cx="226" cy="211"/>
                  </a:xfrm>
                </p:grpSpPr>
                <p:sp>
                  <p:nvSpPr>
                    <p:cNvPr id="36629" name="Freeform 35"/>
                    <p:cNvSpPr>
                      <a:spLocks/>
                    </p:cNvSpPr>
                    <p:nvPr/>
                  </p:nvSpPr>
                  <p:spPr bwMode="auto">
                    <a:xfrm>
                      <a:off x="921" y="3072"/>
                      <a:ext cx="225" cy="210"/>
                    </a:xfrm>
                    <a:custGeom>
                      <a:avLst/>
                      <a:gdLst>
                        <a:gd name="T0" fmla="*/ 32 w 225"/>
                        <a:gd name="T1" fmla="*/ 4 h 210"/>
                        <a:gd name="T2" fmla="*/ 7 w 225"/>
                        <a:gd name="T3" fmla="*/ 0 h 210"/>
                        <a:gd name="T4" fmla="*/ 3 w 225"/>
                        <a:gd name="T5" fmla="*/ 10 h 210"/>
                        <a:gd name="T6" fmla="*/ 0 w 225"/>
                        <a:gd name="T7" fmla="*/ 25 h 210"/>
                        <a:gd name="T8" fmla="*/ 2 w 225"/>
                        <a:gd name="T9" fmla="*/ 52 h 210"/>
                        <a:gd name="T10" fmla="*/ 4 w 225"/>
                        <a:gd name="T11" fmla="*/ 62 h 210"/>
                        <a:gd name="T12" fmla="*/ 12 w 225"/>
                        <a:gd name="T13" fmla="*/ 78 h 210"/>
                        <a:gd name="T14" fmla="*/ 12 w 225"/>
                        <a:gd name="T15" fmla="*/ 96 h 210"/>
                        <a:gd name="T16" fmla="*/ 13 w 225"/>
                        <a:gd name="T17" fmla="*/ 118 h 210"/>
                        <a:gd name="T18" fmla="*/ 16 w 225"/>
                        <a:gd name="T19" fmla="*/ 140 h 210"/>
                        <a:gd name="T20" fmla="*/ 18 w 225"/>
                        <a:gd name="T21" fmla="*/ 151 h 210"/>
                        <a:gd name="T22" fmla="*/ 26 w 225"/>
                        <a:gd name="T23" fmla="*/ 170 h 210"/>
                        <a:gd name="T24" fmla="*/ 32 w 225"/>
                        <a:gd name="T25" fmla="*/ 184 h 210"/>
                        <a:gd name="T26" fmla="*/ 40 w 225"/>
                        <a:gd name="T27" fmla="*/ 202 h 210"/>
                        <a:gd name="T28" fmla="*/ 45 w 225"/>
                        <a:gd name="T29" fmla="*/ 209 h 210"/>
                        <a:gd name="T30" fmla="*/ 208 w 225"/>
                        <a:gd name="T31" fmla="*/ 209 h 210"/>
                        <a:gd name="T32" fmla="*/ 224 w 225"/>
                        <a:gd name="T33" fmla="*/ 203 h 210"/>
                        <a:gd name="T34" fmla="*/ 214 w 225"/>
                        <a:gd name="T35" fmla="*/ 159 h 210"/>
                        <a:gd name="T36" fmla="*/ 207 w 225"/>
                        <a:gd name="T37" fmla="*/ 143 h 210"/>
                        <a:gd name="T38" fmla="*/ 207 w 225"/>
                        <a:gd name="T39" fmla="*/ 132 h 210"/>
                        <a:gd name="T40" fmla="*/ 205 w 225"/>
                        <a:gd name="T41" fmla="*/ 128 h 210"/>
                        <a:gd name="T42" fmla="*/ 204 w 225"/>
                        <a:gd name="T43" fmla="*/ 124 h 210"/>
                        <a:gd name="T44" fmla="*/ 200 w 225"/>
                        <a:gd name="T45" fmla="*/ 121 h 210"/>
                        <a:gd name="T46" fmla="*/ 193 w 225"/>
                        <a:gd name="T47" fmla="*/ 116 h 210"/>
                        <a:gd name="T48" fmla="*/ 191 w 225"/>
                        <a:gd name="T49" fmla="*/ 111 h 210"/>
                        <a:gd name="T50" fmla="*/ 188 w 225"/>
                        <a:gd name="T51" fmla="*/ 105 h 210"/>
                        <a:gd name="T52" fmla="*/ 185 w 225"/>
                        <a:gd name="T53" fmla="*/ 99 h 210"/>
                        <a:gd name="T54" fmla="*/ 179 w 225"/>
                        <a:gd name="T55" fmla="*/ 91 h 210"/>
                        <a:gd name="T56" fmla="*/ 170 w 225"/>
                        <a:gd name="T57" fmla="*/ 70 h 210"/>
                        <a:gd name="T58" fmla="*/ 164 w 225"/>
                        <a:gd name="T59" fmla="*/ 65 h 210"/>
                        <a:gd name="T60" fmla="*/ 159 w 225"/>
                        <a:gd name="T61" fmla="*/ 63 h 210"/>
                        <a:gd name="T62" fmla="*/ 153 w 225"/>
                        <a:gd name="T63" fmla="*/ 60 h 210"/>
                        <a:gd name="T64" fmla="*/ 156 w 225"/>
                        <a:gd name="T65" fmla="*/ 55 h 210"/>
                        <a:gd name="T66" fmla="*/ 153 w 225"/>
                        <a:gd name="T67" fmla="*/ 52 h 210"/>
                        <a:gd name="T68" fmla="*/ 146 w 225"/>
                        <a:gd name="T69" fmla="*/ 44 h 210"/>
                        <a:gd name="T70" fmla="*/ 150 w 225"/>
                        <a:gd name="T71" fmla="*/ 39 h 210"/>
                        <a:gd name="T72" fmla="*/ 150 w 225"/>
                        <a:gd name="T73" fmla="*/ 36 h 210"/>
                        <a:gd name="T74" fmla="*/ 150 w 225"/>
                        <a:gd name="T75" fmla="*/ 33 h 210"/>
                        <a:gd name="T76" fmla="*/ 148 w 225"/>
                        <a:gd name="T77" fmla="*/ 29 h 210"/>
                        <a:gd name="T78" fmla="*/ 145 w 225"/>
                        <a:gd name="T79" fmla="*/ 24 h 210"/>
                        <a:gd name="T80" fmla="*/ 143 w 225"/>
                        <a:gd name="T81" fmla="*/ 21 h 210"/>
                        <a:gd name="T82" fmla="*/ 140 w 225"/>
                        <a:gd name="T83" fmla="*/ 20 h 210"/>
                        <a:gd name="T84" fmla="*/ 135 w 225"/>
                        <a:gd name="T85" fmla="*/ 19 h 210"/>
                        <a:gd name="T86" fmla="*/ 130 w 225"/>
                        <a:gd name="T87" fmla="*/ 18 h 210"/>
                        <a:gd name="T88" fmla="*/ 112 w 225"/>
                        <a:gd name="T89" fmla="*/ 18 h 210"/>
                        <a:gd name="T90" fmla="*/ 92 w 225"/>
                        <a:gd name="T91" fmla="*/ 16 h 210"/>
                        <a:gd name="T92" fmla="*/ 71 w 225"/>
                        <a:gd name="T93" fmla="*/ 13 h 210"/>
                        <a:gd name="T94" fmla="*/ 51 w 225"/>
                        <a:gd name="T95" fmla="*/ 9 h 210"/>
                        <a:gd name="T96" fmla="*/ 32 w 225"/>
                        <a:gd name="T97" fmla="*/ 4 h 21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25"/>
                        <a:gd name="T148" fmla="*/ 0 h 210"/>
                        <a:gd name="T149" fmla="*/ 225 w 225"/>
                        <a:gd name="T150" fmla="*/ 210 h 21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25" h="210">
                          <a:moveTo>
                            <a:pt x="32" y="4"/>
                          </a:moveTo>
                          <a:lnTo>
                            <a:pt x="7" y="0"/>
                          </a:lnTo>
                          <a:lnTo>
                            <a:pt x="3" y="10"/>
                          </a:lnTo>
                          <a:lnTo>
                            <a:pt x="0" y="25"/>
                          </a:lnTo>
                          <a:lnTo>
                            <a:pt x="2" y="52"/>
                          </a:lnTo>
                          <a:lnTo>
                            <a:pt x="4" y="62"/>
                          </a:lnTo>
                          <a:lnTo>
                            <a:pt x="12" y="78"/>
                          </a:lnTo>
                          <a:lnTo>
                            <a:pt x="12" y="96"/>
                          </a:lnTo>
                          <a:lnTo>
                            <a:pt x="13" y="118"/>
                          </a:lnTo>
                          <a:lnTo>
                            <a:pt x="16" y="140"/>
                          </a:lnTo>
                          <a:lnTo>
                            <a:pt x="18" y="151"/>
                          </a:lnTo>
                          <a:lnTo>
                            <a:pt x="26" y="170"/>
                          </a:lnTo>
                          <a:lnTo>
                            <a:pt x="32" y="184"/>
                          </a:lnTo>
                          <a:lnTo>
                            <a:pt x="40" y="202"/>
                          </a:lnTo>
                          <a:lnTo>
                            <a:pt x="45" y="209"/>
                          </a:lnTo>
                          <a:lnTo>
                            <a:pt x="208" y="209"/>
                          </a:lnTo>
                          <a:lnTo>
                            <a:pt x="224" y="203"/>
                          </a:lnTo>
                          <a:lnTo>
                            <a:pt x="214" y="159"/>
                          </a:lnTo>
                          <a:lnTo>
                            <a:pt x="207" y="143"/>
                          </a:lnTo>
                          <a:lnTo>
                            <a:pt x="207" y="132"/>
                          </a:lnTo>
                          <a:lnTo>
                            <a:pt x="205" y="128"/>
                          </a:lnTo>
                          <a:lnTo>
                            <a:pt x="204" y="124"/>
                          </a:lnTo>
                          <a:lnTo>
                            <a:pt x="200" y="121"/>
                          </a:lnTo>
                          <a:lnTo>
                            <a:pt x="193" y="116"/>
                          </a:lnTo>
                          <a:lnTo>
                            <a:pt x="191" y="111"/>
                          </a:lnTo>
                          <a:lnTo>
                            <a:pt x="188" y="105"/>
                          </a:lnTo>
                          <a:lnTo>
                            <a:pt x="185" y="99"/>
                          </a:lnTo>
                          <a:lnTo>
                            <a:pt x="179" y="91"/>
                          </a:lnTo>
                          <a:lnTo>
                            <a:pt x="170" y="70"/>
                          </a:lnTo>
                          <a:lnTo>
                            <a:pt x="164" y="65"/>
                          </a:lnTo>
                          <a:lnTo>
                            <a:pt x="159" y="63"/>
                          </a:lnTo>
                          <a:lnTo>
                            <a:pt x="153" y="60"/>
                          </a:lnTo>
                          <a:lnTo>
                            <a:pt x="156" y="55"/>
                          </a:lnTo>
                          <a:lnTo>
                            <a:pt x="153" y="52"/>
                          </a:lnTo>
                          <a:lnTo>
                            <a:pt x="146" y="44"/>
                          </a:lnTo>
                          <a:lnTo>
                            <a:pt x="150" y="39"/>
                          </a:lnTo>
                          <a:lnTo>
                            <a:pt x="150" y="36"/>
                          </a:lnTo>
                          <a:lnTo>
                            <a:pt x="150" y="33"/>
                          </a:lnTo>
                          <a:lnTo>
                            <a:pt x="148" y="29"/>
                          </a:lnTo>
                          <a:lnTo>
                            <a:pt x="145" y="24"/>
                          </a:lnTo>
                          <a:lnTo>
                            <a:pt x="143" y="21"/>
                          </a:lnTo>
                          <a:lnTo>
                            <a:pt x="140" y="20"/>
                          </a:lnTo>
                          <a:lnTo>
                            <a:pt x="135" y="19"/>
                          </a:lnTo>
                          <a:lnTo>
                            <a:pt x="130" y="18"/>
                          </a:lnTo>
                          <a:lnTo>
                            <a:pt x="112" y="18"/>
                          </a:lnTo>
                          <a:lnTo>
                            <a:pt x="92" y="16"/>
                          </a:lnTo>
                          <a:lnTo>
                            <a:pt x="71" y="13"/>
                          </a:lnTo>
                          <a:lnTo>
                            <a:pt x="51" y="9"/>
                          </a:lnTo>
                          <a:lnTo>
                            <a:pt x="32" y="4"/>
                          </a:lnTo>
                        </a:path>
                      </a:pathLst>
                    </a:custGeom>
                    <a:solidFill>
                      <a:srgbClr val="300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30" name="Freeform 36"/>
                    <p:cNvSpPr>
                      <a:spLocks/>
                    </p:cNvSpPr>
                    <p:nvPr/>
                  </p:nvSpPr>
                  <p:spPr bwMode="auto">
                    <a:xfrm>
                      <a:off x="1005" y="3098"/>
                      <a:ext cx="108" cy="143"/>
                    </a:xfrm>
                    <a:custGeom>
                      <a:avLst/>
                      <a:gdLst>
                        <a:gd name="T0" fmla="*/ 50 w 108"/>
                        <a:gd name="T1" fmla="*/ 5 h 143"/>
                        <a:gd name="T2" fmla="*/ 41 w 108"/>
                        <a:gd name="T3" fmla="*/ 15 h 143"/>
                        <a:gd name="T4" fmla="*/ 36 w 108"/>
                        <a:gd name="T5" fmla="*/ 32 h 143"/>
                        <a:gd name="T6" fmla="*/ 52 w 108"/>
                        <a:gd name="T7" fmla="*/ 28 h 143"/>
                        <a:gd name="T8" fmla="*/ 43 w 108"/>
                        <a:gd name="T9" fmla="*/ 40 h 143"/>
                        <a:gd name="T10" fmla="*/ 36 w 108"/>
                        <a:gd name="T11" fmla="*/ 57 h 143"/>
                        <a:gd name="T12" fmla="*/ 54 w 108"/>
                        <a:gd name="T13" fmla="*/ 51 h 143"/>
                        <a:gd name="T14" fmla="*/ 70 w 108"/>
                        <a:gd name="T15" fmla="*/ 46 h 143"/>
                        <a:gd name="T16" fmla="*/ 71 w 108"/>
                        <a:gd name="T17" fmla="*/ 51 h 143"/>
                        <a:gd name="T18" fmla="*/ 58 w 108"/>
                        <a:gd name="T19" fmla="*/ 58 h 143"/>
                        <a:gd name="T20" fmla="*/ 44 w 108"/>
                        <a:gd name="T21" fmla="*/ 62 h 143"/>
                        <a:gd name="T22" fmla="*/ 35 w 108"/>
                        <a:gd name="T23" fmla="*/ 74 h 143"/>
                        <a:gd name="T24" fmla="*/ 33 w 108"/>
                        <a:gd name="T25" fmla="*/ 88 h 143"/>
                        <a:gd name="T26" fmla="*/ 37 w 108"/>
                        <a:gd name="T27" fmla="*/ 94 h 143"/>
                        <a:gd name="T28" fmla="*/ 38 w 108"/>
                        <a:gd name="T29" fmla="*/ 100 h 143"/>
                        <a:gd name="T30" fmla="*/ 32 w 108"/>
                        <a:gd name="T31" fmla="*/ 108 h 143"/>
                        <a:gd name="T32" fmla="*/ 37 w 108"/>
                        <a:gd name="T33" fmla="*/ 122 h 143"/>
                        <a:gd name="T34" fmla="*/ 62 w 108"/>
                        <a:gd name="T35" fmla="*/ 127 h 143"/>
                        <a:gd name="T36" fmla="*/ 89 w 108"/>
                        <a:gd name="T37" fmla="*/ 126 h 143"/>
                        <a:gd name="T38" fmla="*/ 103 w 108"/>
                        <a:gd name="T39" fmla="*/ 128 h 143"/>
                        <a:gd name="T40" fmla="*/ 95 w 108"/>
                        <a:gd name="T41" fmla="*/ 131 h 143"/>
                        <a:gd name="T42" fmla="*/ 71 w 108"/>
                        <a:gd name="T43" fmla="*/ 130 h 143"/>
                        <a:gd name="T44" fmla="*/ 57 w 108"/>
                        <a:gd name="T45" fmla="*/ 136 h 143"/>
                        <a:gd name="T46" fmla="*/ 44 w 108"/>
                        <a:gd name="T47" fmla="*/ 141 h 143"/>
                        <a:gd name="T48" fmla="*/ 35 w 108"/>
                        <a:gd name="T49" fmla="*/ 136 h 143"/>
                        <a:gd name="T50" fmla="*/ 26 w 108"/>
                        <a:gd name="T51" fmla="*/ 120 h 143"/>
                        <a:gd name="T52" fmla="*/ 28 w 108"/>
                        <a:gd name="T53" fmla="*/ 94 h 143"/>
                        <a:gd name="T54" fmla="*/ 25 w 108"/>
                        <a:gd name="T55" fmla="*/ 86 h 143"/>
                        <a:gd name="T56" fmla="*/ 8 w 108"/>
                        <a:gd name="T57" fmla="*/ 80 h 143"/>
                        <a:gd name="T58" fmla="*/ 32 w 108"/>
                        <a:gd name="T59" fmla="*/ 75 h 143"/>
                        <a:gd name="T60" fmla="*/ 32 w 108"/>
                        <a:gd name="T61" fmla="*/ 64 h 143"/>
                        <a:gd name="T62" fmla="*/ 34 w 108"/>
                        <a:gd name="T63" fmla="*/ 26 h 143"/>
                        <a:gd name="T64" fmla="*/ 41 w 108"/>
                        <a:gd name="T65" fmla="*/ 0 h 1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43"/>
                        <a:gd name="T101" fmla="*/ 108 w 108"/>
                        <a:gd name="T102" fmla="*/ 143 h 1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43">
                          <a:moveTo>
                            <a:pt x="41" y="0"/>
                          </a:moveTo>
                          <a:lnTo>
                            <a:pt x="50" y="5"/>
                          </a:lnTo>
                          <a:lnTo>
                            <a:pt x="44" y="10"/>
                          </a:lnTo>
                          <a:lnTo>
                            <a:pt x="41" y="15"/>
                          </a:lnTo>
                          <a:lnTo>
                            <a:pt x="38" y="22"/>
                          </a:lnTo>
                          <a:lnTo>
                            <a:pt x="36" y="32"/>
                          </a:lnTo>
                          <a:lnTo>
                            <a:pt x="45" y="30"/>
                          </a:lnTo>
                          <a:lnTo>
                            <a:pt x="52" y="28"/>
                          </a:lnTo>
                          <a:lnTo>
                            <a:pt x="58" y="31"/>
                          </a:lnTo>
                          <a:lnTo>
                            <a:pt x="43" y="40"/>
                          </a:lnTo>
                          <a:lnTo>
                            <a:pt x="36" y="44"/>
                          </a:lnTo>
                          <a:lnTo>
                            <a:pt x="36" y="57"/>
                          </a:lnTo>
                          <a:lnTo>
                            <a:pt x="38" y="58"/>
                          </a:lnTo>
                          <a:lnTo>
                            <a:pt x="54" y="51"/>
                          </a:lnTo>
                          <a:lnTo>
                            <a:pt x="61" y="48"/>
                          </a:lnTo>
                          <a:lnTo>
                            <a:pt x="70" y="46"/>
                          </a:lnTo>
                          <a:lnTo>
                            <a:pt x="75" y="46"/>
                          </a:lnTo>
                          <a:lnTo>
                            <a:pt x="71" y="51"/>
                          </a:lnTo>
                          <a:lnTo>
                            <a:pt x="65" y="55"/>
                          </a:lnTo>
                          <a:lnTo>
                            <a:pt x="58" y="58"/>
                          </a:lnTo>
                          <a:lnTo>
                            <a:pt x="50" y="60"/>
                          </a:lnTo>
                          <a:lnTo>
                            <a:pt x="44" y="62"/>
                          </a:lnTo>
                          <a:lnTo>
                            <a:pt x="37" y="66"/>
                          </a:lnTo>
                          <a:lnTo>
                            <a:pt x="35" y="74"/>
                          </a:lnTo>
                          <a:lnTo>
                            <a:pt x="32" y="79"/>
                          </a:lnTo>
                          <a:lnTo>
                            <a:pt x="33" y="88"/>
                          </a:lnTo>
                          <a:lnTo>
                            <a:pt x="33" y="95"/>
                          </a:lnTo>
                          <a:lnTo>
                            <a:pt x="37" y="94"/>
                          </a:lnTo>
                          <a:lnTo>
                            <a:pt x="42" y="94"/>
                          </a:lnTo>
                          <a:lnTo>
                            <a:pt x="38" y="100"/>
                          </a:lnTo>
                          <a:lnTo>
                            <a:pt x="32" y="104"/>
                          </a:lnTo>
                          <a:lnTo>
                            <a:pt x="32" y="108"/>
                          </a:lnTo>
                          <a:lnTo>
                            <a:pt x="35" y="116"/>
                          </a:lnTo>
                          <a:lnTo>
                            <a:pt x="37" y="122"/>
                          </a:lnTo>
                          <a:lnTo>
                            <a:pt x="49" y="129"/>
                          </a:lnTo>
                          <a:lnTo>
                            <a:pt x="62" y="127"/>
                          </a:lnTo>
                          <a:lnTo>
                            <a:pt x="81" y="126"/>
                          </a:lnTo>
                          <a:lnTo>
                            <a:pt x="89" y="126"/>
                          </a:lnTo>
                          <a:lnTo>
                            <a:pt x="97" y="126"/>
                          </a:lnTo>
                          <a:lnTo>
                            <a:pt x="103" y="128"/>
                          </a:lnTo>
                          <a:lnTo>
                            <a:pt x="107" y="131"/>
                          </a:lnTo>
                          <a:lnTo>
                            <a:pt x="95" y="131"/>
                          </a:lnTo>
                          <a:lnTo>
                            <a:pt x="83" y="130"/>
                          </a:lnTo>
                          <a:lnTo>
                            <a:pt x="71" y="130"/>
                          </a:lnTo>
                          <a:lnTo>
                            <a:pt x="62" y="131"/>
                          </a:lnTo>
                          <a:lnTo>
                            <a:pt x="57" y="136"/>
                          </a:lnTo>
                          <a:lnTo>
                            <a:pt x="76" y="139"/>
                          </a:lnTo>
                          <a:lnTo>
                            <a:pt x="44" y="141"/>
                          </a:lnTo>
                          <a:lnTo>
                            <a:pt x="22" y="142"/>
                          </a:lnTo>
                          <a:lnTo>
                            <a:pt x="35" y="136"/>
                          </a:lnTo>
                          <a:lnTo>
                            <a:pt x="35" y="131"/>
                          </a:lnTo>
                          <a:lnTo>
                            <a:pt x="26" y="120"/>
                          </a:lnTo>
                          <a:lnTo>
                            <a:pt x="23" y="108"/>
                          </a:lnTo>
                          <a:lnTo>
                            <a:pt x="28" y="94"/>
                          </a:lnTo>
                          <a:lnTo>
                            <a:pt x="22" y="91"/>
                          </a:lnTo>
                          <a:lnTo>
                            <a:pt x="25" y="86"/>
                          </a:lnTo>
                          <a:lnTo>
                            <a:pt x="0" y="85"/>
                          </a:lnTo>
                          <a:lnTo>
                            <a:pt x="8" y="80"/>
                          </a:lnTo>
                          <a:lnTo>
                            <a:pt x="20" y="81"/>
                          </a:lnTo>
                          <a:lnTo>
                            <a:pt x="32" y="75"/>
                          </a:lnTo>
                          <a:lnTo>
                            <a:pt x="27" y="71"/>
                          </a:lnTo>
                          <a:lnTo>
                            <a:pt x="32" y="64"/>
                          </a:lnTo>
                          <a:lnTo>
                            <a:pt x="33" y="41"/>
                          </a:lnTo>
                          <a:lnTo>
                            <a:pt x="34" y="26"/>
                          </a:lnTo>
                          <a:lnTo>
                            <a:pt x="40" y="5"/>
                          </a:lnTo>
                          <a:lnTo>
                            <a:pt x="41"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31" name="Freeform 37"/>
                    <p:cNvSpPr>
                      <a:spLocks/>
                    </p:cNvSpPr>
                    <p:nvPr/>
                  </p:nvSpPr>
                  <p:spPr bwMode="auto">
                    <a:xfrm>
                      <a:off x="981" y="3167"/>
                      <a:ext cx="44" cy="4"/>
                    </a:xfrm>
                    <a:custGeom>
                      <a:avLst/>
                      <a:gdLst>
                        <a:gd name="T0" fmla="*/ 43 w 44"/>
                        <a:gd name="T1" fmla="*/ 0 h 4"/>
                        <a:gd name="T2" fmla="*/ 0 w 44"/>
                        <a:gd name="T3" fmla="*/ 3 h 4"/>
                        <a:gd name="T4" fmla="*/ 24 w 44"/>
                        <a:gd name="T5" fmla="*/ 3 h 4"/>
                        <a:gd name="T6" fmla="*/ 43 w 44"/>
                        <a:gd name="T7" fmla="*/ 0 h 4"/>
                        <a:gd name="T8" fmla="*/ 0 60000 65536"/>
                        <a:gd name="T9" fmla="*/ 0 60000 65536"/>
                        <a:gd name="T10" fmla="*/ 0 60000 65536"/>
                        <a:gd name="T11" fmla="*/ 0 60000 65536"/>
                        <a:gd name="T12" fmla="*/ 0 w 44"/>
                        <a:gd name="T13" fmla="*/ 0 h 4"/>
                        <a:gd name="T14" fmla="*/ 44 w 44"/>
                        <a:gd name="T15" fmla="*/ 4 h 4"/>
                      </a:gdLst>
                      <a:ahLst/>
                      <a:cxnLst>
                        <a:cxn ang="T8">
                          <a:pos x="T0" y="T1"/>
                        </a:cxn>
                        <a:cxn ang="T9">
                          <a:pos x="T2" y="T3"/>
                        </a:cxn>
                        <a:cxn ang="T10">
                          <a:pos x="T4" y="T5"/>
                        </a:cxn>
                        <a:cxn ang="T11">
                          <a:pos x="T6" y="T7"/>
                        </a:cxn>
                      </a:cxnLst>
                      <a:rect l="T12" t="T13" r="T14" b="T15"/>
                      <a:pathLst>
                        <a:path w="44" h="4">
                          <a:moveTo>
                            <a:pt x="43" y="0"/>
                          </a:moveTo>
                          <a:lnTo>
                            <a:pt x="0" y="3"/>
                          </a:lnTo>
                          <a:lnTo>
                            <a:pt x="24" y="3"/>
                          </a:lnTo>
                          <a:lnTo>
                            <a:pt x="43"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632" name="Group 38"/>
                    <p:cNvGrpSpPr>
                      <a:grpSpLocks/>
                    </p:cNvGrpSpPr>
                    <p:nvPr/>
                  </p:nvGrpSpPr>
                  <p:grpSpPr bwMode="auto">
                    <a:xfrm>
                      <a:off x="920" y="3071"/>
                      <a:ext cx="76" cy="211"/>
                      <a:chOff x="920" y="3071"/>
                      <a:chExt cx="76" cy="211"/>
                    </a:xfrm>
                  </p:grpSpPr>
                  <p:sp>
                    <p:nvSpPr>
                      <p:cNvPr id="36633" name="Freeform 39"/>
                      <p:cNvSpPr>
                        <a:spLocks/>
                      </p:cNvSpPr>
                      <p:nvPr/>
                    </p:nvSpPr>
                    <p:spPr bwMode="auto">
                      <a:xfrm>
                        <a:off x="921" y="3072"/>
                        <a:ext cx="75" cy="210"/>
                      </a:xfrm>
                      <a:custGeom>
                        <a:avLst/>
                        <a:gdLst>
                          <a:gd name="T0" fmla="*/ 31 w 75"/>
                          <a:gd name="T1" fmla="*/ 4 h 210"/>
                          <a:gd name="T2" fmla="*/ 7 w 75"/>
                          <a:gd name="T3" fmla="*/ 0 h 210"/>
                          <a:gd name="T4" fmla="*/ 3 w 75"/>
                          <a:gd name="T5" fmla="*/ 10 h 210"/>
                          <a:gd name="T6" fmla="*/ 0 w 75"/>
                          <a:gd name="T7" fmla="*/ 25 h 210"/>
                          <a:gd name="T8" fmla="*/ 2 w 75"/>
                          <a:gd name="T9" fmla="*/ 52 h 210"/>
                          <a:gd name="T10" fmla="*/ 4 w 75"/>
                          <a:gd name="T11" fmla="*/ 62 h 210"/>
                          <a:gd name="T12" fmla="*/ 11 w 75"/>
                          <a:gd name="T13" fmla="*/ 78 h 210"/>
                          <a:gd name="T14" fmla="*/ 11 w 75"/>
                          <a:gd name="T15" fmla="*/ 96 h 210"/>
                          <a:gd name="T16" fmla="*/ 12 w 75"/>
                          <a:gd name="T17" fmla="*/ 118 h 210"/>
                          <a:gd name="T18" fmla="*/ 16 w 75"/>
                          <a:gd name="T19" fmla="*/ 140 h 210"/>
                          <a:gd name="T20" fmla="*/ 17 w 75"/>
                          <a:gd name="T21" fmla="*/ 151 h 210"/>
                          <a:gd name="T22" fmla="*/ 25 w 75"/>
                          <a:gd name="T23" fmla="*/ 170 h 210"/>
                          <a:gd name="T24" fmla="*/ 31 w 75"/>
                          <a:gd name="T25" fmla="*/ 184 h 210"/>
                          <a:gd name="T26" fmla="*/ 39 w 75"/>
                          <a:gd name="T27" fmla="*/ 202 h 210"/>
                          <a:gd name="T28" fmla="*/ 44 w 75"/>
                          <a:gd name="T29" fmla="*/ 209 h 210"/>
                          <a:gd name="T30" fmla="*/ 66 w 75"/>
                          <a:gd name="T31" fmla="*/ 209 h 210"/>
                          <a:gd name="T32" fmla="*/ 62 w 75"/>
                          <a:gd name="T33" fmla="*/ 204 h 210"/>
                          <a:gd name="T34" fmla="*/ 54 w 75"/>
                          <a:gd name="T35" fmla="*/ 190 h 210"/>
                          <a:gd name="T36" fmla="*/ 49 w 75"/>
                          <a:gd name="T37" fmla="*/ 181 h 210"/>
                          <a:gd name="T38" fmla="*/ 45 w 75"/>
                          <a:gd name="T39" fmla="*/ 170 h 210"/>
                          <a:gd name="T40" fmla="*/ 42 w 75"/>
                          <a:gd name="T41" fmla="*/ 159 h 210"/>
                          <a:gd name="T42" fmla="*/ 42 w 75"/>
                          <a:gd name="T43" fmla="*/ 147 h 210"/>
                          <a:gd name="T44" fmla="*/ 44 w 75"/>
                          <a:gd name="T45" fmla="*/ 137 h 210"/>
                          <a:gd name="T46" fmla="*/ 49 w 75"/>
                          <a:gd name="T47" fmla="*/ 120 h 210"/>
                          <a:gd name="T48" fmla="*/ 52 w 75"/>
                          <a:gd name="T49" fmla="*/ 109 h 210"/>
                          <a:gd name="T50" fmla="*/ 59 w 75"/>
                          <a:gd name="T51" fmla="*/ 96 h 210"/>
                          <a:gd name="T52" fmla="*/ 67 w 75"/>
                          <a:gd name="T53" fmla="*/ 81 h 210"/>
                          <a:gd name="T54" fmla="*/ 68 w 75"/>
                          <a:gd name="T55" fmla="*/ 72 h 210"/>
                          <a:gd name="T56" fmla="*/ 71 w 75"/>
                          <a:gd name="T57" fmla="*/ 63 h 210"/>
                          <a:gd name="T58" fmla="*/ 72 w 75"/>
                          <a:gd name="T59" fmla="*/ 57 h 210"/>
                          <a:gd name="T60" fmla="*/ 39 w 75"/>
                          <a:gd name="T61" fmla="*/ 52 h 210"/>
                          <a:gd name="T62" fmla="*/ 74 w 75"/>
                          <a:gd name="T63" fmla="*/ 38 h 210"/>
                          <a:gd name="T64" fmla="*/ 61 w 75"/>
                          <a:gd name="T65" fmla="*/ 31 h 210"/>
                          <a:gd name="T66" fmla="*/ 52 w 75"/>
                          <a:gd name="T67" fmla="*/ 24 h 210"/>
                          <a:gd name="T68" fmla="*/ 42 w 75"/>
                          <a:gd name="T69" fmla="*/ 14 h 210"/>
                          <a:gd name="T70" fmla="*/ 31 w 75"/>
                          <a:gd name="T71" fmla="*/ 4 h 2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5"/>
                          <a:gd name="T109" fmla="*/ 0 h 210"/>
                          <a:gd name="T110" fmla="*/ 75 w 75"/>
                          <a:gd name="T111" fmla="*/ 210 h 21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5" h="210">
                            <a:moveTo>
                              <a:pt x="31" y="4"/>
                            </a:moveTo>
                            <a:lnTo>
                              <a:pt x="7" y="0"/>
                            </a:lnTo>
                            <a:lnTo>
                              <a:pt x="3" y="10"/>
                            </a:lnTo>
                            <a:lnTo>
                              <a:pt x="0" y="25"/>
                            </a:lnTo>
                            <a:lnTo>
                              <a:pt x="2" y="52"/>
                            </a:lnTo>
                            <a:lnTo>
                              <a:pt x="4" y="62"/>
                            </a:lnTo>
                            <a:lnTo>
                              <a:pt x="11" y="78"/>
                            </a:lnTo>
                            <a:lnTo>
                              <a:pt x="11" y="96"/>
                            </a:lnTo>
                            <a:lnTo>
                              <a:pt x="12" y="118"/>
                            </a:lnTo>
                            <a:lnTo>
                              <a:pt x="16" y="140"/>
                            </a:lnTo>
                            <a:lnTo>
                              <a:pt x="17" y="151"/>
                            </a:lnTo>
                            <a:lnTo>
                              <a:pt x="25" y="170"/>
                            </a:lnTo>
                            <a:lnTo>
                              <a:pt x="31" y="184"/>
                            </a:lnTo>
                            <a:lnTo>
                              <a:pt x="39" y="202"/>
                            </a:lnTo>
                            <a:lnTo>
                              <a:pt x="44" y="209"/>
                            </a:lnTo>
                            <a:lnTo>
                              <a:pt x="66" y="209"/>
                            </a:lnTo>
                            <a:lnTo>
                              <a:pt x="62" y="204"/>
                            </a:lnTo>
                            <a:lnTo>
                              <a:pt x="54" y="190"/>
                            </a:lnTo>
                            <a:lnTo>
                              <a:pt x="49" y="181"/>
                            </a:lnTo>
                            <a:lnTo>
                              <a:pt x="45" y="170"/>
                            </a:lnTo>
                            <a:lnTo>
                              <a:pt x="42" y="159"/>
                            </a:lnTo>
                            <a:lnTo>
                              <a:pt x="42" y="147"/>
                            </a:lnTo>
                            <a:lnTo>
                              <a:pt x="44" y="137"/>
                            </a:lnTo>
                            <a:lnTo>
                              <a:pt x="49" y="120"/>
                            </a:lnTo>
                            <a:lnTo>
                              <a:pt x="52" y="109"/>
                            </a:lnTo>
                            <a:lnTo>
                              <a:pt x="59" y="96"/>
                            </a:lnTo>
                            <a:lnTo>
                              <a:pt x="67" y="81"/>
                            </a:lnTo>
                            <a:lnTo>
                              <a:pt x="68" y="72"/>
                            </a:lnTo>
                            <a:lnTo>
                              <a:pt x="71" y="63"/>
                            </a:lnTo>
                            <a:lnTo>
                              <a:pt x="72" y="57"/>
                            </a:lnTo>
                            <a:lnTo>
                              <a:pt x="39" y="52"/>
                            </a:lnTo>
                            <a:lnTo>
                              <a:pt x="74" y="38"/>
                            </a:lnTo>
                            <a:lnTo>
                              <a:pt x="61" y="31"/>
                            </a:lnTo>
                            <a:lnTo>
                              <a:pt x="52" y="24"/>
                            </a:lnTo>
                            <a:lnTo>
                              <a:pt x="42" y="14"/>
                            </a:lnTo>
                            <a:lnTo>
                              <a:pt x="31" y="4"/>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34" name="Freeform 40"/>
                      <p:cNvSpPr>
                        <a:spLocks/>
                      </p:cNvSpPr>
                      <p:nvPr/>
                    </p:nvSpPr>
                    <p:spPr bwMode="auto">
                      <a:xfrm>
                        <a:off x="920" y="3071"/>
                        <a:ext cx="74" cy="208"/>
                      </a:xfrm>
                      <a:custGeom>
                        <a:avLst/>
                        <a:gdLst>
                          <a:gd name="T0" fmla="*/ 31 w 74"/>
                          <a:gd name="T1" fmla="*/ 3 h 208"/>
                          <a:gd name="T2" fmla="*/ 7 w 74"/>
                          <a:gd name="T3" fmla="*/ 0 h 208"/>
                          <a:gd name="T4" fmla="*/ 3 w 74"/>
                          <a:gd name="T5" fmla="*/ 10 h 208"/>
                          <a:gd name="T6" fmla="*/ 0 w 74"/>
                          <a:gd name="T7" fmla="*/ 25 h 208"/>
                          <a:gd name="T8" fmla="*/ 2 w 74"/>
                          <a:gd name="T9" fmla="*/ 51 h 208"/>
                          <a:gd name="T10" fmla="*/ 4 w 74"/>
                          <a:gd name="T11" fmla="*/ 61 h 208"/>
                          <a:gd name="T12" fmla="*/ 11 w 74"/>
                          <a:gd name="T13" fmla="*/ 77 h 208"/>
                          <a:gd name="T14" fmla="*/ 11 w 74"/>
                          <a:gd name="T15" fmla="*/ 95 h 208"/>
                          <a:gd name="T16" fmla="*/ 13 w 74"/>
                          <a:gd name="T17" fmla="*/ 117 h 208"/>
                          <a:gd name="T18" fmla="*/ 15 w 74"/>
                          <a:gd name="T19" fmla="*/ 139 h 208"/>
                          <a:gd name="T20" fmla="*/ 17 w 74"/>
                          <a:gd name="T21" fmla="*/ 150 h 208"/>
                          <a:gd name="T22" fmla="*/ 25 w 74"/>
                          <a:gd name="T23" fmla="*/ 168 h 208"/>
                          <a:gd name="T24" fmla="*/ 31 w 74"/>
                          <a:gd name="T25" fmla="*/ 182 h 208"/>
                          <a:gd name="T26" fmla="*/ 38 w 74"/>
                          <a:gd name="T27" fmla="*/ 200 h 208"/>
                          <a:gd name="T28" fmla="*/ 43 w 74"/>
                          <a:gd name="T29" fmla="*/ 207 h 208"/>
                          <a:gd name="T30" fmla="*/ 65 w 74"/>
                          <a:gd name="T31" fmla="*/ 207 h 208"/>
                          <a:gd name="T32" fmla="*/ 61 w 74"/>
                          <a:gd name="T33" fmla="*/ 202 h 208"/>
                          <a:gd name="T34" fmla="*/ 53 w 74"/>
                          <a:gd name="T35" fmla="*/ 188 h 208"/>
                          <a:gd name="T36" fmla="*/ 49 w 74"/>
                          <a:gd name="T37" fmla="*/ 179 h 208"/>
                          <a:gd name="T38" fmla="*/ 44 w 74"/>
                          <a:gd name="T39" fmla="*/ 168 h 208"/>
                          <a:gd name="T40" fmla="*/ 42 w 74"/>
                          <a:gd name="T41" fmla="*/ 157 h 208"/>
                          <a:gd name="T42" fmla="*/ 42 w 74"/>
                          <a:gd name="T43" fmla="*/ 146 h 208"/>
                          <a:gd name="T44" fmla="*/ 43 w 74"/>
                          <a:gd name="T45" fmla="*/ 135 h 208"/>
                          <a:gd name="T46" fmla="*/ 48 w 74"/>
                          <a:gd name="T47" fmla="*/ 118 h 208"/>
                          <a:gd name="T48" fmla="*/ 51 w 74"/>
                          <a:gd name="T49" fmla="*/ 108 h 208"/>
                          <a:gd name="T50" fmla="*/ 58 w 74"/>
                          <a:gd name="T51" fmla="*/ 95 h 208"/>
                          <a:gd name="T52" fmla="*/ 66 w 74"/>
                          <a:gd name="T53" fmla="*/ 80 h 208"/>
                          <a:gd name="T54" fmla="*/ 67 w 74"/>
                          <a:gd name="T55" fmla="*/ 72 h 208"/>
                          <a:gd name="T56" fmla="*/ 70 w 74"/>
                          <a:gd name="T57" fmla="*/ 62 h 208"/>
                          <a:gd name="T58" fmla="*/ 71 w 74"/>
                          <a:gd name="T59" fmla="*/ 56 h 208"/>
                          <a:gd name="T60" fmla="*/ 38 w 74"/>
                          <a:gd name="T61" fmla="*/ 51 h 208"/>
                          <a:gd name="T62" fmla="*/ 73 w 74"/>
                          <a:gd name="T63" fmla="*/ 38 h 208"/>
                          <a:gd name="T64" fmla="*/ 61 w 74"/>
                          <a:gd name="T65" fmla="*/ 31 h 208"/>
                          <a:gd name="T66" fmla="*/ 51 w 74"/>
                          <a:gd name="T67" fmla="*/ 24 h 208"/>
                          <a:gd name="T68" fmla="*/ 41 w 74"/>
                          <a:gd name="T69" fmla="*/ 14 h 208"/>
                          <a:gd name="T70" fmla="*/ 31 w 74"/>
                          <a:gd name="T71" fmla="*/ 3 h 2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4"/>
                          <a:gd name="T109" fmla="*/ 0 h 208"/>
                          <a:gd name="T110" fmla="*/ 74 w 74"/>
                          <a:gd name="T111" fmla="*/ 208 h 20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4" h="208">
                            <a:moveTo>
                              <a:pt x="31" y="3"/>
                            </a:moveTo>
                            <a:lnTo>
                              <a:pt x="7" y="0"/>
                            </a:lnTo>
                            <a:lnTo>
                              <a:pt x="3" y="10"/>
                            </a:lnTo>
                            <a:lnTo>
                              <a:pt x="0" y="25"/>
                            </a:lnTo>
                            <a:lnTo>
                              <a:pt x="2" y="51"/>
                            </a:lnTo>
                            <a:lnTo>
                              <a:pt x="4" y="61"/>
                            </a:lnTo>
                            <a:lnTo>
                              <a:pt x="11" y="77"/>
                            </a:lnTo>
                            <a:lnTo>
                              <a:pt x="11" y="95"/>
                            </a:lnTo>
                            <a:lnTo>
                              <a:pt x="13" y="117"/>
                            </a:lnTo>
                            <a:lnTo>
                              <a:pt x="15" y="139"/>
                            </a:lnTo>
                            <a:lnTo>
                              <a:pt x="17" y="150"/>
                            </a:lnTo>
                            <a:lnTo>
                              <a:pt x="25" y="168"/>
                            </a:lnTo>
                            <a:lnTo>
                              <a:pt x="31" y="182"/>
                            </a:lnTo>
                            <a:lnTo>
                              <a:pt x="38" y="200"/>
                            </a:lnTo>
                            <a:lnTo>
                              <a:pt x="43" y="207"/>
                            </a:lnTo>
                            <a:lnTo>
                              <a:pt x="65" y="207"/>
                            </a:lnTo>
                            <a:lnTo>
                              <a:pt x="61" y="202"/>
                            </a:lnTo>
                            <a:lnTo>
                              <a:pt x="53" y="188"/>
                            </a:lnTo>
                            <a:lnTo>
                              <a:pt x="49" y="179"/>
                            </a:lnTo>
                            <a:lnTo>
                              <a:pt x="44" y="168"/>
                            </a:lnTo>
                            <a:lnTo>
                              <a:pt x="42" y="157"/>
                            </a:lnTo>
                            <a:lnTo>
                              <a:pt x="42" y="146"/>
                            </a:lnTo>
                            <a:lnTo>
                              <a:pt x="43" y="135"/>
                            </a:lnTo>
                            <a:lnTo>
                              <a:pt x="48" y="118"/>
                            </a:lnTo>
                            <a:lnTo>
                              <a:pt x="51" y="108"/>
                            </a:lnTo>
                            <a:lnTo>
                              <a:pt x="58" y="95"/>
                            </a:lnTo>
                            <a:lnTo>
                              <a:pt x="66" y="80"/>
                            </a:lnTo>
                            <a:lnTo>
                              <a:pt x="67" y="72"/>
                            </a:lnTo>
                            <a:lnTo>
                              <a:pt x="70" y="62"/>
                            </a:lnTo>
                            <a:lnTo>
                              <a:pt x="71" y="56"/>
                            </a:lnTo>
                            <a:lnTo>
                              <a:pt x="38" y="51"/>
                            </a:lnTo>
                            <a:lnTo>
                              <a:pt x="73" y="38"/>
                            </a:lnTo>
                            <a:lnTo>
                              <a:pt x="61" y="31"/>
                            </a:lnTo>
                            <a:lnTo>
                              <a:pt x="51" y="24"/>
                            </a:lnTo>
                            <a:lnTo>
                              <a:pt x="41" y="14"/>
                            </a:lnTo>
                            <a:lnTo>
                              <a:pt x="31" y="3"/>
                            </a:lnTo>
                          </a:path>
                        </a:pathLst>
                      </a:custGeom>
                      <a:solidFill>
                        <a:srgbClr val="300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grpSp>
            <p:nvGrpSpPr>
              <p:cNvPr id="36595" name="Group 41"/>
              <p:cNvGrpSpPr>
                <a:grpSpLocks/>
              </p:cNvGrpSpPr>
              <p:nvPr/>
            </p:nvGrpSpPr>
            <p:grpSpPr bwMode="auto">
              <a:xfrm>
                <a:off x="776" y="2973"/>
                <a:ext cx="177" cy="138"/>
                <a:chOff x="776" y="2973"/>
                <a:chExt cx="177" cy="138"/>
              </a:xfrm>
            </p:grpSpPr>
            <p:sp>
              <p:nvSpPr>
                <p:cNvPr id="36596" name="Freeform 42"/>
                <p:cNvSpPr>
                  <a:spLocks/>
                </p:cNvSpPr>
                <p:nvPr/>
              </p:nvSpPr>
              <p:spPr bwMode="auto">
                <a:xfrm>
                  <a:off x="783" y="2979"/>
                  <a:ext cx="170" cy="132"/>
                </a:xfrm>
                <a:custGeom>
                  <a:avLst/>
                  <a:gdLst>
                    <a:gd name="T0" fmla="*/ 1 w 170"/>
                    <a:gd name="T1" fmla="*/ 67 h 132"/>
                    <a:gd name="T2" fmla="*/ 1 w 170"/>
                    <a:gd name="T3" fmla="*/ 76 h 132"/>
                    <a:gd name="T4" fmla="*/ 9 w 170"/>
                    <a:gd name="T5" fmla="*/ 88 h 132"/>
                    <a:gd name="T6" fmla="*/ 26 w 170"/>
                    <a:gd name="T7" fmla="*/ 97 h 132"/>
                    <a:gd name="T8" fmla="*/ 40 w 170"/>
                    <a:gd name="T9" fmla="*/ 102 h 132"/>
                    <a:gd name="T10" fmla="*/ 48 w 170"/>
                    <a:gd name="T11" fmla="*/ 102 h 132"/>
                    <a:gd name="T12" fmla="*/ 51 w 170"/>
                    <a:gd name="T13" fmla="*/ 109 h 132"/>
                    <a:gd name="T14" fmla="*/ 56 w 170"/>
                    <a:gd name="T15" fmla="*/ 114 h 132"/>
                    <a:gd name="T16" fmla="*/ 67 w 170"/>
                    <a:gd name="T17" fmla="*/ 119 h 132"/>
                    <a:gd name="T18" fmla="*/ 83 w 170"/>
                    <a:gd name="T19" fmla="*/ 127 h 132"/>
                    <a:gd name="T20" fmla="*/ 93 w 170"/>
                    <a:gd name="T21" fmla="*/ 131 h 132"/>
                    <a:gd name="T22" fmla="*/ 105 w 170"/>
                    <a:gd name="T23" fmla="*/ 131 h 132"/>
                    <a:gd name="T24" fmla="*/ 116 w 170"/>
                    <a:gd name="T25" fmla="*/ 129 h 132"/>
                    <a:gd name="T26" fmla="*/ 129 w 170"/>
                    <a:gd name="T27" fmla="*/ 124 h 132"/>
                    <a:gd name="T28" fmla="*/ 143 w 170"/>
                    <a:gd name="T29" fmla="*/ 121 h 132"/>
                    <a:gd name="T30" fmla="*/ 156 w 170"/>
                    <a:gd name="T31" fmla="*/ 111 h 132"/>
                    <a:gd name="T32" fmla="*/ 166 w 170"/>
                    <a:gd name="T33" fmla="*/ 102 h 132"/>
                    <a:gd name="T34" fmla="*/ 169 w 170"/>
                    <a:gd name="T35" fmla="*/ 87 h 132"/>
                    <a:gd name="T36" fmla="*/ 164 w 170"/>
                    <a:gd name="T37" fmla="*/ 75 h 132"/>
                    <a:gd name="T38" fmla="*/ 162 w 170"/>
                    <a:gd name="T39" fmla="*/ 62 h 132"/>
                    <a:gd name="T40" fmla="*/ 154 w 170"/>
                    <a:gd name="T41" fmla="*/ 46 h 132"/>
                    <a:gd name="T42" fmla="*/ 146 w 170"/>
                    <a:gd name="T43" fmla="*/ 37 h 132"/>
                    <a:gd name="T44" fmla="*/ 134 w 170"/>
                    <a:gd name="T45" fmla="*/ 22 h 132"/>
                    <a:gd name="T46" fmla="*/ 116 w 170"/>
                    <a:gd name="T47" fmla="*/ 9 h 132"/>
                    <a:gd name="T48" fmla="*/ 94 w 170"/>
                    <a:gd name="T49" fmla="*/ 1 h 132"/>
                    <a:gd name="T50" fmla="*/ 72 w 170"/>
                    <a:gd name="T51" fmla="*/ 0 h 132"/>
                    <a:gd name="T52" fmla="*/ 57 w 170"/>
                    <a:gd name="T53" fmla="*/ 2 h 132"/>
                    <a:gd name="T54" fmla="*/ 33 w 170"/>
                    <a:gd name="T55" fmla="*/ 8 h 132"/>
                    <a:gd name="T56" fmla="*/ 14 w 170"/>
                    <a:gd name="T57" fmla="*/ 16 h 132"/>
                    <a:gd name="T58" fmla="*/ 5 w 170"/>
                    <a:gd name="T59" fmla="*/ 26 h 132"/>
                    <a:gd name="T60" fmla="*/ 1 w 170"/>
                    <a:gd name="T61" fmla="*/ 46 h 132"/>
                    <a:gd name="T62" fmla="*/ 5 w 170"/>
                    <a:gd name="T63" fmla="*/ 66 h 1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0"/>
                    <a:gd name="T97" fmla="*/ 0 h 132"/>
                    <a:gd name="T98" fmla="*/ 170 w 170"/>
                    <a:gd name="T99" fmla="*/ 132 h 13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0" h="132">
                      <a:moveTo>
                        <a:pt x="5" y="66"/>
                      </a:moveTo>
                      <a:lnTo>
                        <a:pt x="1" y="67"/>
                      </a:lnTo>
                      <a:lnTo>
                        <a:pt x="0" y="70"/>
                      </a:lnTo>
                      <a:lnTo>
                        <a:pt x="1" y="76"/>
                      </a:lnTo>
                      <a:lnTo>
                        <a:pt x="5" y="84"/>
                      </a:lnTo>
                      <a:lnTo>
                        <a:pt x="9" y="88"/>
                      </a:lnTo>
                      <a:lnTo>
                        <a:pt x="16" y="93"/>
                      </a:lnTo>
                      <a:lnTo>
                        <a:pt x="26" y="97"/>
                      </a:lnTo>
                      <a:lnTo>
                        <a:pt x="33" y="100"/>
                      </a:lnTo>
                      <a:lnTo>
                        <a:pt x="40" y="102"/>
                      </a:lnTo>
                      <a:lnTo>
                        <a:pt x="45" y="101"/>
                      </a:lnTo>
                      <a:lnTo>
                        <a:pt x="48" y="102"/>
                      </a:lnTo>
                      <a:lnTo>
                        <a:pt x="49" y="105"/>
                      </a:lnTo>
                      <a:lnTo>
                        <a:pt x="51" y="109"/>
                      </a:lnTo>
                      <a:lnTo>
                        <a:pt x="53" y="112"/>
                      </a:lnTo>
                      <a:lnTo>
                        <a:pt x="56" y="114"/>
                      </a:lnTo>
                      <a:lnTo>
                        <a:pt x="60" y="116"/>
                      </a:lnTo>
                      <a:lnTo>
                        <a:pt x="67" y="119"/>
                      </a:lnTo>
                      <a:lnTo>
                        <a:pt x="74" y="121"/>
                      </a:lnTo>
                      <a:lnTo>
                        <a:pt x="83" y="127"/>
                      </a:lnTo>
                      <a:lnTo>
                        <a:pt x="89" y="130"/>
                      </a:lnTo>
                      <a:lnTo>
                        <a:pt x="93" y="131"/>
                      </a:lnTo>
                      <a:lnTo>
                        <a:pt x="99" y="131"/>
                      </a:lnTo>
                      <a:lnTo>
                        <a:pt x="105" y="131"/>
                      </a:lnTo>
                      <a:lnTo>
                        <a:pt x="111" y="130"/>
                      </a:lnTo>
                      <a:lnTo>
                        <a:pt x="116" y="129"/>
                      </a:lnTo>
                      <a:lnTo>
                        <a:pt x="122" y="126"/>
                      </a:lnTo>
                      <a:lnTo>
                        <a:pt x="129" y="124"/>
                      </a:lnTo>
                      <a:lnTo>
                        <a:pt x="134" y="121"/>
                      </a:lnTo>
                      <a:lnTo>
                        <a:pt x="143" y="121"/>
                      </a:lnTo>
                      <a:lnTo>
                        <a:pt x="149" y="118"/>
                      </a:lnTo>
                      <a:lnTo>
                        <a:pt x="156" y="111"/>
                      </a:lnTo>
                      <a:lnTo>
                        <a:pt x="162" y="107"/>
                      </a:lnTo>
                      <a:lnTo>
                        <a:pt x="166" y="102"/>
                      </a:lnTo>
                      <a:lnTo>
                        <a:pt x="168" y="93"/>
                      </a:lnTo>
                      <a:lnTo>
                        <a:pt x="169" y="87"/>
                      </a:lnTo>
                      <a:lnTo>
                        <a:pt x="168" y="80"/>
                      </a:lnTo>
                      <a:lnTo>
                        <a:pt x="164" y="75"/>
                      </a:lnTo>
                      <a:lnTo>
                        <a:pt x="162" y="70"/>
                      </a:lnTo>
                      <a:lnTo>
                        <a:pt x="162" y="62"/>
                      </a:lnTo>
                      <a:lnTo>
                        <a:pt x="159" y="53"/>
                      </a:lnTo>
                      <a:lnTo>
                        <a:pt x="154" y="46"/>
                      </a:lnTo>
                      <a:lnTo>
                        <a:pt x="149" y="42"/>
                      </a:lnTo>
                      <a:lnTo>
                        <a:pt x="146" y="37"/>
                      </a:lnTo>
                      <a:lnTo>
                        <a:pt x="141" y="29"/>
                      </a:lnTo>
                      <a:lnTo>
                        <a:pt x="134" y="22"/>
                      </a:lnTo>
                      <a:lnTo>
                        <a:pt x="124" y="15"/>
                      </a:lnTo>
                      <a:lnTo>
                        <a:pt x="116" y="9"/>
                      </a:lnTo>
                      <a:lnTo>
                        <a:pt x="105" y="4"/>
                      </a:lnTo>
                      <a:lnTo>
                        <a:pt x="94" y="1"/>
                      </a:lnTo>
                      <a:lnTo>
                        <a:pt x="82" y="0"/>
                      </a:lnTo>
                      <a:lnTo>
                        <a:pt x="72" y="0"/>
                      </a:lnTo>
                      <a:lnTo>
                        <a:pt x="58" y="1"/>
                      </a:lnTo>
                      <a:lnTo>
                        <a:pt x="57" y="2"/>
                      </a:lnTo>
                      <a:lnTo>
                        <a:pt x="46" y="4"/>
                      </a:lnTo>
                      <a:lnTo>
                        <a:pt x="33" y="8"/>
                      </a:lnTo>
                      <a:lnTo>
                        <a:pt x="20" y="12"/>
                      </a:lnTo>
                      <a:lnTo>
                        <a:pt x="14" y="16"/>
                      </a:lnTo>
                      <a:lnTo>
                        <a:pt x="8" y="21"/>
                      </a:lnTo>
                      <a:lnTo>
                        <a:pt x="5" y="26"/>
                      </a:lnTo>
                      <a:lnTo>
                        <a:pt x="1" y="37"/>
                      </a:lnTo>
                      <a:lnTo>
                        <a:pt x="1" y="46"/>
                      </a:lnTo>
                      <a:lnTo>
                        <a:pt x="2" y="56"/>
                      </a:lnTo>
                      <a:lnTo>
                        <a:pt x="5" y="66"/>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97" name="Group 43"/>
                <p:cNvGrpSpPr>
                  <a:grpSpLocks/>
                </p:cNvGrpSpPr>
                <p:nvPr/>
              </p:nvGrpSpPr>
              <p:grpSpPr bwMode="auto">
                <a:xfrm>
                  <a:off x="807" y="3020"/>
                  <a:ext cx="136" cy="82"/>
                  <a:chOff x="807" y="3020"/>
                  <a:chExt cx="136" cy="82"/>
                </a:xfrm>
              </p:grpSpPr>
              <p:grpSp>
                <p:nvGrpSpPr>
                  <p:cNvPr id="36607" name="Group 44"/>
                  <p:cNvGrpSpPr>
                    <a:grpSpLocks/>
                  </p:cNvGrpSpPr>
                  <p:nvPr/>
                </p:nvGrpSpPr>
                <p:grpSpPr bwMode="auto">
                  <a:xfrm>
                    <a:off x="807" y="3020"/>
                    <a:ext cx="136" cy="82"/>
                    <a:chOff x="807" y="3020"/>
                    <a:chExt cx="136" cy="82"/>
                  </a:xfrm>
                </p:grpSpPr>
                <p:sp>
                  <p:nvSpPr>
                    <p:cNvPr id="36614" name="Freeform 45"/>
                    <p:cNvSpPr>
                      <a:spLocks/>
                    </p:cNvSpPr>
                    <p:nvPr/>
                  </p:nvSpPr>
                  <p:spPr bwMode="auto">
                    <a:xfrm>
                      <a:off x="897" y="3020"/>
                      <a:ext cx="34" cy="37"/>
                    </a:xfrm>
                    <a:custGeom>
                      <a:avLst/>
                      <a:gdLst>
                        <a:gd name="T0" fmla="*/ 22 w 34"/>
                        <a:gd name="T1" fmla="*/ 0 h 37"/>
                        <a:gd name="T2" fmla="*/ 22 w 34"/>
                        <a:gd name="T3" fmla="*/ 3 h 37"/>
                        <a:gd name="T4" fmla="*/ 21 w 34"/>
                        <a:gd name="T5" fmla="*/ 5 h 37"/>
                        <a:gd name="T6" fmla="*/ 18 w 34"/>
                        <a:gd name="T7" fmla="*/ 6 h 37"/>
                        <a:gd name="T8" fmla="*/ 15 w 34"/>
                        <a:gd name="T9" fmla="*/ 8 h 37"/>
                        <a:gd name="T10" fmla="*/ 10 w 34"/>
                        <a:gd name="T11" fmla="*/ 12 h 37"/>
                        <a:gd name="T12" fmla="*/ 31 w 34"/>
                        <a:gd name="T13" fmla="*/ 9 h 37"/>
                        <a:gd name="T14" fmla="*/ 33 w 34"/>
                        <a:gd name="T15" fmla="*/ 10 h 37"/>
                        <a:gd name="T16" fmla="*/ 29 w 34"/>
                        <a:gd name="T17" fmla="*/ 11 h 37"/>
                        <a:gd name="T18" fmla="*/ 26 w 34"/>
                        <a:gd name="T19" fmla="*/ 13 h 37"/>
                        <a:gd name="T20" fmla="*/ 23 w 34"/>
                        <a:gd name="T21" fmla="*/ 14 h 37"/>
                        <a:gd name="T22" fmla="*/ 20 w 34"/>
                        <a:gd name="T23" fmla="*/ 15 h 37"/>
                        <a:gd name="T24" fmla="*/ 17 w 34"/>
                        <a:gd name="T25" fmla="*/ 15 h 37"/>
                        <a:gd name="T26" fmla="*/ 11 w 34"/>
                        <a:gd name="T27" fmla="*/ 15 h 37"/>
                        <a:gd name="T28" fmla="*/ 17 w 34"/>
                        <a:gd name="T29" fmla="*/ 16 h 37"/>
                        <a:gd name="T30" fmla="*/ 19 w 34"/>
                        <a:gd name="T31" fmla="*/ 17 h 37"/>
                        <a:gd name="T32" fmla="*/ 23 w 34"/>
                        <a:gd name="T33" fmla="*/ 17 h 37"/>
                        <a:gd name="T34" fmla="*/ 27 w 34"/>
                        <a:gd name="T35" fmla="*/ 16 h 37"/>
                        <a:gd name="T36" fmla="*/ 30 w 34"/>
                        <a:gd name="T37" fmla="*/ 15 h 37"/>
                        <a:gd name="T38" fmla="*/ 33 w 34"/>
                        <a:gd name="T39" fmla="*/ 13 h 37"/>
                        <a:gd name="T40" fmla="*/ 27 w 34"/>
                        <a:gd name="T41" fmla="*/ 18 h 37"/>
                        <a:gd name="T42" fmla="*/ 22 w 34"/>
                        <a:gd name="T43" fmla="*/ 18 h 37"/>
                        <a:gd name="T44" fmla="*/ 19 w 34"/>
                        <a:gd name="T45" fmla="*/ 18 h 37"/>
                        <a:gd name="T46" fmla="*/ 16 w 34"/>
                        <a:gd name="T47" fmla="*/ 18 h 37"/>
                        <a:gd name="T48" fmla="*/ 14 w 34"/>
                        <a:gd name="T49" fmla="*/ 17 h 37"/>
                        <a:gd name="T50" fmla="*/ 11 w 34"/>
                        <a:gd name="T51" fmla="*/ 17 h 37"/>
                        <a:gd name="T52" fmla="*/ 9 w 34"/>
                        <a:gd name="T53" fmla="*/ 17 h 37"/>
                        <a:gd name="T54" fmla="*/ 11 w 34"/>
                        <a:gd name="T55" fmla="*/ 22 h 37"/>
                        <a:gd name="T56" fmla="*/ 13 w 34"/>
                        <a:gd name="T57" fmla="*/ 25 h 37"/>
                        <a:gd name="T58" fmla="*/ 16 w 34"/>
                        <a:gd name="T59" fmla="*/ 26 h 37"/>
                        <a:gd name="T60" fmla="*/ 18 w 34"/>
                        <a:gd name="T61" fmla="*/ 28 h 37"/>
                        <a:gd name="T62" fmla="*/ 20 w 34"/>
                        <a:gd name="T63" fmla="*/ 30 h 37"/>
                        <a:gd name="T64" fmla="*/ 22 w 34"/>
                        <a:gd name="T65" fmla="*/ 31 h 37"/>
                        <a:gd name="T66" fmla="*/ 22 w 34"/>
                        <a:gd name="T67" fmla="*/ 34 h 37"/>
                        <a:gd name="T68" fmla="*/ 20 w 34"/>
                        <a:gd name="T69" fmla="*/ 36 h 37"/>
                        <a:gd name="T70" fmla="*/ 20 w 34"/>
                        <a:gd name="T71" fmla="*/ 32 h 37"/>
                        <a:gd name="T72" fmla="*/ 18 w 34"/>
                        <a:gd name="T73" fmla="*/ 30 h 37"/>
                        <a:gd name="T74" fmla="*/ 16 w 34"/>
                        <a:gd name="T75" fmla="*/ 29 h 37"/>
                        <a:gd name="T76" fmla="*/ 12 w 34"/>
                        <a:gd name="T77" fmla="*/ 28 h 37"/>
                        <a:gd name="T78" fmla="*/ 10 w 34"/>
                        <a:gd name="T79" fmla="*/ 27 h 37"/>
                        <a:gd name="T80" fmla="*/ 6 w 34"/>
                        <a:gd name="T81" fmla="*/ 25 h 37"/>
                        <a:gd name="T82" fmla="*/ 4 w 34"/>
                        <a:gd name="T83" fmla="*/ 24 h 37"/>
                        <a:gd name="T84" fmla="*/ 2 w 34"/>
                        <a:gd name="T85" fmla="*/ 22 h 37"/>
                        <a:gd name="T86" fmla="*/ 1 w 34"/>
                        <a:gd name="T87" fmla="*/ 19 h 37"/>
                        <a:gd name="T88" fmla="*/ 0 w 34"/>
                        <a:gd name="T89" fmla="*/ 16 h 37"/>
                        <a:gd name="T90" fmla="*/ 1 w 34"/>
                        <a:gd name="T91" fmla="*/ 13 h 37"/>
                        <a:gd name="T92" fmla="*/ 2 w 34"/>
                        <a:gd name="T93" fmla="*/ 11 h 37"/>
                        <a:gd name="T94" fmla="*/ 22 w 34"/>
                        <a:gd name="T95" fmla="*/ 0 h 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4"/>
                        <a:gd name="T145" fmla="*/ 0 h 37"/>
                        <a:gd name="T146" fmla="*/ 34 w 34"/>
                        <a:gd name="T147" fmla="*/ 37 h 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4" h="37">
                          <a:moveTo>
                            <a:pt x="22" y="0"/>
                          </a:moveTo>
                          <a:lnTo>
                            <a:pt x="22" y="3"/>
                          </a:lnTo>
                          <a:lnTo>
                            <a:pt x="21" y="5"/>
                          </a:lnTo>
                          <a:lnTo>
                            <a:pt x="18" y="6"/>
                          </a:lnTo>
                          <a:lnTo>
                            <a:pt x="15" y="8"/>
                          </a:lnTo>
                          <a:lnTo>
                            <a:pt x="10" y="12"/>
                          </a:lnTo>
                          <a:lnTo>
                            <a:pt x="31" y="9"/>
                          </a:lnTo>
                          <a:lnTo>
                            <a:pt x="33" y="10"/>
                          </a:lnTo>
                          <a:lnTo>
                            <a:pt x="29" y="11"/>
                          </a:lnTo>
                          <a:lnTo>
                            <a:pt x="26" y="13"/>
                          </a:lnTo>
                          <a:lnTo>
                            <a:pt x="23" y="14"/>
                          </a:lnTo>
                          <a:lnTo>
                            <a:pt x="20" y="15"/>
                          </a:lnTo>
                          <a:lnTo>
                            <a:pt x="17" y="15"/>
                          </a:lnTo>
                          <a:lnTo>
                            <a:pt x="11" y="15"/>
                          </a:lnTo>
                          <a:lnTo>
                            <a:pt x="17" y="16"/>
                          </a:lnTo>
                          <a:lnTo>
                            <a:pt x="19" y="17"/>
                          </a:lnTo>
                          <a:lnTo>
                            <a:pt x="23" y="17"/>
                          </a:lnTo>
                          <a:lnTo>
                            <a:pt x="27" y="16"/>
                          </a:lnTo>
                          <a:lnTo>
                            <a:pt x="30" y="15"/>
                          </a:lnTo>
                          <a:lnTo>
                            <a:pt x="33" y="13"/>
                          </a:lnTo>
                          <a:lnTo>
                            <a:pt x="27" y="18"/>
                          </a:lnTo>
                          <a:lnTo>
                            <a:pt x="22" y="18"/>
                          </a:lnTo>
                          <a:lnTo>
                            <a:pt x="19" y="18"/>
                          </a:lnTo>
                          <a:lnTo>
                            <a:pt x="16" y="18"/>
                          </a:lnTo>
                          <a:lnTo>
                            <a:pt x="14" y="17"/>
                          </a:lnTo>
                          <a:lnTo>
                            <a:pt x="11" y="17"/>
                          </a:lnTo>
                          <a:lnTo>
                            <a:pt x="9" y="17"/>
                          </a:lnTo>
                          <a:lnTo>
                            <a:pt x="11" y="22"/>
                          </a:lnTo>
                          <a:lnTo>
                            <a:pt x="13" y="25"/>
                          </a:lnTo>
                          <a:lnTo>
                            <a:pt x="16" y="26"/>
                          </a:lnTo>
                          <a:lnTo>
                            <a:pt x="18" y="28"/>
                          </a:lnTo>
                          <a:lnTo>
                            <a:pt x="20" y="30"/>
                          </a:lnTo>
                          <a:lnTo>
                            <a:pt x="22" y="31"/>
                          </a:lnTo>
                          <a:lnTo>
                            <a:pt x="22" y="34"/>
                          </a:lnTo>
                          <a:lnTo>
                            <a:pt x="20" y="36"/>
                          </a:lnTo>
                          <a:lnTo>
                            <a:pt x="20" y="32"/>
                          </a:lnTo>
                          <a:lnTo>
                            <a:pt x="18" y="30"/>
                          </a:lnTo>
                          <a:lnTo>
                            <a:pt x="16" y="29"/>
                          </a:lnTo>
                          <a:lnTo>
                            <a:pt x="12" y="28"/>
                          </a:lnTo>
                          <a:lnTo>
                            <a:pt x="10" y="27"/>
                          </a:lnTo>
                          <a:lnTo>
                            <a:pt x="6" y="25"/>
                          </a:lnTo>
                          <a:lnTo>
                            <a:pt x="4" y="24"/>
                          </a:lnTo>
                          <a:lnTo>
                            <a:pt x="2" y="22"/>
                          </a:lnTo>
                          <a:lnTo>
                            <a:pt x="1" y="19"/>
                          </a:lnTo>
                          <a:lnTo>
                            <a:pt x="0" y="16"/>
                          </a:lnTo>
                          <a:lnTo>
                            <a:pt x="1" y="13"/>
                          </a:lnTo>
                          <a:lnTo>
                            <a:pt x="2" y="11"/>
                          </a:lnTo>
                          <a:lnTo>
                            <a:pt x="22"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615" name="Group 46"/>
                    <p:cNvGrpSpPr>
                      <a:grpSpLocks/>
                    </p:cNvGrpSpPr>
                    <p:nvPr/>
                  </p:nvGrpSpPr>
                  <p:grpSpPr bwMode="auto">
                    <a:xfrm>
                      <a:off x="807" y="3047"/>
                      <a:ext cx="136" cy="55"/>
                      <a:chOff x="807" y="3047"/>
                      <a:chExt cx="136" cy="55"/>
                    </a:xfrm>
                  </p:grpSpPr>
                  <p:sp>
                    <p:nvSpPr>
                      <p:cNvPr id="36617" name="Freeform 47"/>
                      <p:cNvSpPr>
                        <a:spLocks/>
                      </p:cNvSpPr>
                      <p:nvPr/>
                    </p:nvSpPr>
                    <p:spPr bwMode="auto">
                      <a:xfrm>
                        <a:off x="807" y="3047"/>
                        <a:ext cx="109" cy="55"/>
                      </a:xfrm>
                      <a:custGeom>
                        <a:avLst/>
                        <a:gdLst>
                          <a:gd name="T0" fmla="*/ 5 w 109"/>
                          <a:gd name="T1" fmla="*/ 0 h 55"/>
                          <a:gd name="T2" fmla="*/ 6 w 109"/>
                          <a:gd name="T3" fmla="*/ 5 h 55"/>
                          <a:gd name="T4" fmla="*/ 10 w 109"/>
                          <a:gd name="T5" fmla="*/ 10 h 55"/>
                          <a:gd name="T6" fmla="*/ 17 w 109"/>
                          <a:gd name="T7" fmla="*/ 15 h 55"/>
                          <a:gd name="T8" fmla="*/ 21 w 109"/>
                          <a:gd name="T9" fmla="*/ 18 h 55"/>
                          <a:gd name="T10" fmla="*/ 26 w 109"/>
                          <a:gd name="T11" fmla="*/ 19 h 55"/>
                          <a:gd name="T12" fmla="*/ 33 w 109"/>
                          <a:gd name="T13" fmla="*/ 19 h 55"/>
                          <a:gd name="T14" fmla="*/ 43 w 109"/>
                          <a:gd name="T15" fmla="*/ 18 h 55"/>
                          <a:gd name="T16" fmla="*/ 52 w 109"/>
                          <a:gd name="T17" fmla="*/ 18 h 55"/>
                          <a:gd name="T18" fmla="*/ 57 w 109"/>
                          <a:gd name="T19" fmla="*/ 18 h 55"/>
                          <a:gd name="T20" fmla="*/ 62 w 109"/>
                          <a:gd name="T21" fmla="*/ 18 h 55"/>
                          <a:gd name="T22" fmla="*/ 61 w 109"/>
                          <a:gd name="T23" fmla="*/ 21 h 55"/>
                          <a:gd name="T24" fmla="*/ 63 w 109"/>
                          <a:gd name="T25" fmla="*/ 25 h 55"/>
                          <a:gd name="T26" fmla="*/ 58 w 109"/>
                          <a:gd name="T27" fmla="*/ 25 h 55"/>
                          <a:gd name="T28" fmla="*/ 53 w 109"/>
                          <a:gd name="T29" fmla="*/ 26 h 55"/>
                          <a:gd name="T30" fmla="*/ 52 w 109"/>
                          <a:gd name="T31" fmla="*/ 28 h 55"/>
                          <a:gd name="T32" fmla="*/ 53 w 109"/>
                          <a:gd name="T33" fmla="*/ 32 h 55"/>
                          <a:gd name="T34" fmla="*/ 55 w 109"/>
                          <a:gd name="T35" fmla="*/ 36 h 55"/>
                          <a:gd name="T36" fmla="*/ 59 w 109"/>
                          <a:gd name="T37" fmla="*/ 38 h 55"/>
                          <a:gd name="T38" fmla="*/ 65 w 109"/>
                          <a:gd name="T39" fmla="*/ 39 h 55"/>
                          <a:gd name="T40" fmla="*/ 73 w 109"/>
                          <a:gd name="T41" fmla="*/ 39 h 55"/>
                          <a:gd name="T42" fmla="*/ 77 w 109"/>
                          <a:gd name="T43" fmla="*/ 39 h 55"/>
                          <a:gd name="T44" fmla="*/ 81 w 109"/>
                          <a:gd name="T45" fmla="*/ 42 h 55"/>
                          <a:gd name="T46" fmla="*/ 86 w 109"/>
                          <a:gd name="T47" fmla="*/ 44 h 55"/>
                          <a:gd name="T48" fmla="*/ 93 w 109"/>
                          <a:gd name="T49" fmla="*/ 45 h 55"/>
                          <a:gd name="T50" fmla="*/ 99 w 109"/>
                          <a:gd name="T51" fmla="*/ 45 h 55"/>
                          <a:gd name="T52" fmla="*/ 103 w 109"/>
                          <a:gd name="T53" fmla="*/ 45 h 55"/>
                          <a:gd name="T54" fmla="*/ 105 w 109"/>
                          <a:gd name="T55" fmla="*/ 48 h 55"/>
                          <a:gd name="T56" fmla="*/ 108 w 109"/>
                          <a:gd name="T57" fmla="*/ 51 h 55"/>
                          <a:gd name="T58" fmla="*/ 103 w 109"/>
                          <a:gd name="T59" fmla="*/ 53 h 55"/>
                          <a:gd name="T60" fmla="*/ 98 w 109"/>
                          <a:gd name="T61" fmla="*/ 54 h 55"/>
                          <a:gd name="T62" fmla="*/ 90 w 109"/>
                          <a:gd name="T63" fmla="*/ 54 h 55"/>
                          <a:gd name="T64" fmla="*/ 83 w 109"/>
                          <a:gd name="T65" fmla="*/ 54 h 55"/>
                          <a:gd name="T66" fmla="*/ 82 w 109"/>
                          <a:gd name="T67" fmla="*/ 54 h 55"/>
                          <a:gd name="T68" fmla="*/ 68 w 109"/>
                          <a:gd name="T69" fmla="*/ 53 h 55"/>
                          <a:gd name="T70" fmla="*/ 62 w 109"/>
                          <a:gd name="T71" fmla="*/ 51 h 55"/>
                          <a:gd name="T72" fmla="*/ 53 w 109"/>
                          <a:gd name="T73" fmla="*/ 48 h 55"/>
                          <a:gd name="T74" fmla="*/ 42 w 109"/>
                          <a:gd name="T75" fmla="*/ 42 h 55"/>
                          <a:gd name="T76" fmla="*/ 26 w 109"/>
                          <a:gd name="T77" fmla="*/ 33 h 55"/>
                          <a:gd name="T78" fmla="*/ 11 w 109"/>
                          <a:gd name="T79" fmla="*/ 24 h 55"/>
                          <a:gd name="T80" fmla="*/ 5 w 109"/>
                          <a:gd name="T81" fmla="*/ 19 h 55"/>
                          <a:gd name="T82" fmla="*/ 1 w 109"/>
                          <a:gd name="T83" fmla="*/ 14 h 55"/>
                          <a:gd name="T84" fmla="*/ 0 w 109"/>
                          <a:gd name="T85" fmla="*/ 10 h 55"/>
                          <a:gd name="T86" fmla="*/ 5 w 109"/>
                          <a:gd name="T87" fmla="*/ 0 h 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55"/>
                          <a:gd name="T134" fmla="*/ 109 w 109"/>
                          <a:gd name="T135" fmla="*/ 55 h 5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55">
                            <a:moveTo>
                              <a:pt x="5" y="0"/>
                            </a:moveTo>
                            <a:lnTo>
                              <a:pt x="6" y="5"/>
                            </a:lnTo>
                            <a:lnTo>
                              <a:pt x="10" y="10"/>
                            </a:lnTo>
                            <a:lnTo>
                              <a:pt x="17" y="15"/>
                            </a:lnTo>
                            <a:lnTo>
                              <a:pt x="21" y="18"/>
                            </a:lnTo>
                            <a:lnTo>
                              <a:pt x="26" y="19"/>
                            </a:lnTo>
                            <a:lnTo>
                              <a:pt x="33" y="19"/>
                            </a:lnTo>
                            <a:lnTo>
                              <a:pt x="43" y="18"/>
                            </a:lnTo>
                            <a:lnTo>
                              <a:pt x="52" y="18"/>
                            </a:lnTo>
                            <a:lnTo>
                              <a:pt x="57" y="18"/>
                            </a:lnTo>
                            <a:lnTo>
                              <a:pt x="62" y="18"/>
                            </a:lnTo>
                            <a:lnTo>
                              <a:pt x="61" y="21"/>
                            </a:lnTo>
                            <a:lnTo>
                              <a:pt x="63" y="25"/>
                            </a:lnTo>
                            <a:lnTo>
                              <a:pt x="58" y="25"/>
                            </a:lnTo>
                            <a:lnTo>
                              <a:pt x="53" y="26"/>
                            </a:lnTo>
                            <a:lnTo>
                              <a:pt x="52" y="28"/>
                            </a:lnTo>
                            <a:lnTo>
                              <a:pt x="53" y="32"/>
                            </a:lnTo>
                            <a:lnTo>
                              <a:pt x="55" y="36"/>
                            </a:lnTo>
                            <a:lnTo>
                              <a:pt x="59" y="38"/>
                            </a:lnTo>
                            <a:lnTo>
                              <a:pt x="65" y="39"/>
                            </a:lnTo>
                            <a:lnTo>
                              <a:pt x="73" y="39"/>
                            </a:lnTo>
                            <a:lnTo>
                              <a:pt x="77" y="39"/>
                            </a:lnTo>
                            <a:lnTo>
                              <a:pt x="81" y="42"/>
                            </a:lnTo>
                            <a:lnTo>
                              <a:pt x="86" y="44"/>
                            </a:lnTo>
                            <a:lnTo>
                              <a:pt x="93" y="45"/>
                            </a:lnTo>
                            <a:lnTo>
                              <a:pt x="99" y="45"/>
                            </a:lnTo>
                            <a:lnTo>
                              <a:pt x="103" y="45"/>
                            </a:lnTo>
                            <a:lnTo>
                              <a:pt x="105" y="48"/>
                            </a:lnTo>
                            <a:lnTo>
                              <a:pt x="108" y="51"/>
                            </a:lnTo>
                            <a:lnTo>
                              <a:pt x="103" y="53"/>
                            </a:lnTo>
                            <a:lnTo>
                              <a:pt x="98" y="54"/>
                            </a:lnTo>
                            <a:lnTo>
                              <a:pt x="90" y="54"/>
                            </a:lnTo>
                            <a:lnTo>
                              <a:pt x="83" y="54"/>
                            </a:lnTo>
                            <a:lnTo>
                              <a:pt x="82" y="54"/>
                            </a:lnTo>
                            <a:lnTo>
                              <a:pt x="68" y="53"/>
                            </a:lnTo>
                            <a:lnTo>
                              <a:pt x="62" y="51"/>
                            </a:lnTo>
                            <a:lnTo>
                              <a:pt x="53" y="48"/>
                            </a:lnTo>
                            <a:lnTo>
                              <a:pt x="42" y="42"/>
                            </a:lnTo>
                            <a:lnTo>
                              <a:pt x="26" y="33"/>
                            </a:lnTo>
                            <a:lnTo>
                              <a:pt x="11" y="24"/>
                            </a:lnTo>
                            <a:lnTo>
                              <a:pt x="5" y="19"/>
                            </a:lnTo>
                            <a:lnTo>
                              <a:pt x="1" y="14"/>
                            </a:lnTo>
                            <a:lnTo>
                              <a:pt x="0" y="10"/>
                            </a:lnTo>
                            <a:lnTo>
                              <a:pt x="5"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18" name="Freeform 48"/>
                      <p:cNvSpPr>
                        <a:spLocks/>
                      </p:cNvSpPr>
                      <p:nvPr/>
                    </p:nvSpPr>
                    <p:spPr bwMode="auto">
                      <a:xfrm>
                        <a:off x="880" y="3056"/>
                        <a:ext cx="15" cy="29"/>
                      </a:xfrm>
                      <a:custGeom>
                        <a:avLst/>
                        <a:gdLst>
                          <a:gd name="T0" fmla="*/ 14 w 15"/>
                          <a:gd name="T1" fmla="*/ 1 h 29"/>
                          <a:gd name="T2" fmla="*/ 11 w 15"/>
                          <a:gd name="T3" fmla="*/ 0 h 29"/>
                          <a:gd name="T4" fmla="*/ 8 w 15"/>
                          <a:gd name="T5" fmla="*/ 0 h 29"/>
                          <a:gd name="T6" fmla="*/ 6 w 15"/>
                          <a:gd name="T7" fmla="*/ 1 h 29"/>
                          <a:gd name="T8" fmla="*/ 4 w 15"/>
                          <a:gd name="T9" fmla="*/ 3 h 29"/>
                          <a:gd name="T10" fmla="*/ 3 w 15"/>
                          <a:gd name="T11" fmla="*/ 6 h 29"/>
                          <a:gd name="T12" fmla="*/ 3 w 15"/>
                          <a:gd name="T13" fmla="*/ 9 h 29"/>
                          <a:gd name="T14" fmla="*/ 2 w 15"/>
                          <a:gd name="T15" fmla="*/ 14 h 29"/>
                          <a:gd name="T16" fmla="*/ 0 w 15"/>
                          <a:gd name="T17" fmla="*/ 19 h 29"/>
                          <a:gd name="T18" fmla="*/ 2 w 15"/>
                          <a:gd name="T19" fmla="*/ 22 h 29"/>
                          <a:gd name="T20" fmla="*/ 4 w 15"/>
                          <a:gd name="T21" fmla="*/ 28 h 29"/>
                          <a:gd name="T22" fmla="*/ 3 w 15"/>
                          <a:gd name="T23" fmla="*/ 20 h 29"/>
                          <a:gd name="T24" fmla="*/ 4 w 15"/>
                          <a:gd name="T25" fmla="*/ 16 h 29"/>
                          <a:gd name="T26" fmla="*/ 4 w 15"/>
                          <a:gd name="T27" fmla="*/ 11 h 29"/>
                          <a:gd name="T28" fmla="*/ 4 w 15"/>
                          <a:gd name="T29" fmla="*/ 10 h 29"/>
                          <a:gd name="T30" fmla="*/ 6 w 15"/>
                          <a:gd name="T31" fmla="*/ 9 h 29"/>
                          <a:gd name="T32" fmla="*/ 8 w 15"/>
                          <a:gd name="T33" fmla="*/ 9 h 29"/>
                          <a:gd name="T34" fmla="*/ 10 w 15"/>
                          <a:gd name="T35" fmla="*/ 9 h 29"/>
                          <a:gd name="T36" fmla="*/ 7 w 15"/>
                          <a:gd name="T37" fmla="*/ 8 h 29"/>
                          <a:gd name="T38" fmla="*/ 6 w 15"/>
                          <a:gd name="T39" fmla="*/ 6 h 29"/>
                          <a:gd name="T40" fmla="*/ 6 w 15"/>
                          <a:gd name="T41" fmla="*/ 4 h 29"/>
                          <a:gd name="T42" fmla="*/ 7 w 15"/>
                          <a:gd name="T43" fmla="*/ 2 h 29"/>
                          <a:gd name="T44" fmla="*/ 10 w 15"/>
                          <a:gd name="T45" fmla="*/ 1 h 29"/>
                          <a:gd name="T46" fmla="*/ 14 w 15"/>
                          <a:gd name="T47" fmla="*/ 1 h 2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
                          <a:gd name="T73" fmla="*/ 0 h 29"/>
                          <a:gd name="T74" fmla="*/ 15 w 15"/>
                          <a:gd name="T75" fmla="*/ 29 h 2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 h="29">
                            <a:moveTo>
                              <a:pt x="14" y="1"/>
                            </a:moveTo>
                            <a:lnTo>
                              <a:pt x="11" y="0"/>
                            </a:lnTo>
                            <a:lnTo>
                              <a:pt x="8" y="0"/>
                            </a:lnTo>
                            <a:lnTo>
                              <a:pt x="6" y="1"/>
                            </a:lnTo>
                            <a:lnTo>
                              <a:pt x="4" y="3"/>
                            </a:lnTo>
                            <a:lnTo>
                              <a:pt x="3" y="6"/>
                            </a:lnTo>
                            <a:lnTo>
                              <a:pt x="3" y="9"/>
                            </a:lnTo>
                            <a:lnTo>
                              <a:pt x="2" y="14"/>
                            </a:lnTo>
                            <a:lnTo>
                              <a:pt x="0" y="19"/>
                            </a:lnTo>
                            <a:lnTo>
                              <a:pt x="2" y="22"/>
                            </a:lnTo>
                            <a:lnTo>
                              <a:pt x="4" y="28"/>
                            </a:lnTo>
                            <a:lnTo>
                              <a:pt x="3" y="20"/>
                            </a:lnTo>
                            <a:lnTo>
                              <a:pt x="4" y="16"/>
                            </a:lnTo>
                            <a:lnTo>
                              <a:pt x="4" y="11"/>
                            </a:lnTo>
                            <a:lnTo>
                              <a:pt x="4" y="10"/>
                            </a:lnTo>
                            <a:lnTo>
                              <a:pt x="6" y="9"/>
                            </a:lnTo>
                            <a:lnTo>
                              <a:pt x="8" y="9"/>
                            </a:lnTo>
                            <a:lnTo>
                              <a:pt x="10" y="9"/>
                            </a:lnTo>
                            <a:lnTo>
                              <a:pt x="7" y="8"/>
                            </a:lnTo>
                            <a:lnTo>
                              <a:pt x="6" y="6"/>
                            </a:lnTo>
                            <a:lnTo>
                              <a:pt x="6" y="4"/>
                            </a:lnTo>
                            <a:lnTo>
                              <a:pt x="7" y="2"/>
                            </a:lnTo>
                            <a:lnTo>
                              <a:pt x="10" y="1"/>
                            </a:lnTo>
                            <a:lnTo>
                              <a:pt x="14" y="1"/>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19" name="Freeform 49"/>
                      <p:cNvSpPr>
                        <a:spLocks/>
                      </p:cNvSpPr>
                      <p:nvPr/>
                    </p:nvSpPr>
                    <p:spPr bwMode="auto">
                      <a:xfrm>
                        <a:off x="894" y="3060"/>
                        <a:ext cx="9" cy="3"/>
                      </a:xfrm>
                      <a:custGeom>
                        <a:avLst/>
                        <a:gdLst>
                          <a:gd name="T0" fmla="*/ 0 w 9"/>
                          <a:gd name="T1" fmla="*/ 2 h 3"/>
                          <a:gd name="T2" fmla="*/ 2 w 9"/>
                          <a:gd name="T3" fmla="*/ 1 h 3"/>
                          <a:gd name="T4" fmla="*/ 3 w 9"/>
                          <a:gd name="T5" fmla="*/ 1 h 3"/>
                          <a:gd name="T6" fmla="*/ 4 w 9"/>
                          <a:gd name="T7" fmla="*/ 0 h 3"/>
                          <a:gd name="T8" fmla="*/ 4 w 9"/>
                          <a:gd name="T9" fmla="*/ 1 h 3"/>
                          <a:gd name="T10" fmla="*/ 5 w 9"/>
                          <a:gd name="T11" fmla="*/ 2 h 3"/>
                          <a:gd name="T12" fmla="*/ 8 w 9"/>
                          <a:gd name="T13" fmla="*/ 2 h 3"/>
                          <a:gd name="T14" fmla="*/ 4 w 9"/>
                          <a:gd name="T15" fmla="*/ 2 h 3"/>
                          <a:gd name="T16" fmla="*/ 0 w 9"/>
                          <a:gd name="T17" fmla="*/ 2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3"/>
                          <a:gd name="T29" fmla="*/ 9 w 9"/>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3">
                            <a:moveTo>
                              <a:pt x="0" y="2"/>
                            </a:moveTo>
                            <a:lnTo>
                              <a:pt x="2" y="1"/>
                            </a:lnTo>
                            <a:lnTo>
                              <a:pt x="3" y="1"/>
                            </a:lnTo>
                            <a:lnTo>
                              <a:pt x="4" y="0"/>
                            </a:lnTo>
                            <a:lnTo>
                              <a:pt x="4" y="1"/>
                            </a:lnTo>
                            <a:lnTo>
                              <a:pt x="5" y="2"/>
                            </a:lnTo>
                            <a:lnTo>
                              <a:pt x="8" y="2"/>
                            </a:lnTo>
                            <a:lnTo>
                              <a:pt x="4" y="2"/>
                            </a:lnTo>
                            <a:lnTo>
                              <a:pt x="0" y="2"/>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20" name="Freeform 50"/>
                      <p:cNvSpPr>
                        <a:spLocks/>
                      </p:cNvSpPr>
                      <p:nvPr/>
                    </p:nvSpPr>
                    <p:spPr bwMode="auto">
                      <a:xfrm>
                        <a:off x="905" y="3061"/>
                        <a:ext cx="11" cy="2"/>
                      </a:xfrm>
                      <a:custGeom>
                        <a:avLst/>
                        <a:gdLst>
                          <a:gd name="T0" fmla="*/ 0 w 11"/>
                          <a:gd name="T1" fmla="*/ 1 h 2"/>
                          <a:gd name="T2" fmla="*/ 6 w 11"/>
                          <a:gd name="T3" fmla="*/ 1 h 2"/>
                          <a:gd name="T4" fmla="*/ 8 w 11"/>
                          <a:gd name="T5" fmla="*/ 0 h 2"/>
                          <a:gd name="T6" fmla="*/ 10 w 11"/>
                          <a:gd name="T7" fmla="*/ 0 h 2"/>
                          <a:gd name="T8" fmla="*/ 9 w 11"/>
                          <a:gd name="T9" fmla="*/ 1 h 2"/>
                          <a:gd name="T10" fmla="*/ 6 w 11"/>
                          <a:gd name="T11" fmla="*/ 1 h 2"/>
                          <a:gd name="T12" fmla="*/ 0 w 11"/>
                          <a:gd name="T13" fmla="*/ 1 h 2"/>
                          <a:gd name="T14" fmla="*/ 0 60000 65536"/>
                          <a:gd name="T15" fmla="*/ 0 60000 65536"/>
                          <a:gd name="T16" fmla="*/ 0 60000 65536"/>
                          <a:gd name="T17" fmla="*/ 0 60000 65536"/>
                          <a:gd name="T18" fmla="*/ 0 60000 65536"/>
                          <a:gd name="T19" fmla="*/ 0 60000 65536"/>
                          <a:gd name="T20" fmla="*/ 0 60000 65536"/>
                          <a:gd name="T21" fmla="*/ 0 w 11"/>
                          <a:gd name="T22" fmla="*/ 0 h 2"/>
                          <a:gd name="T23" fmla="*/ 11 w 1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2">
                            <a:moveTo>
                              <a:pt x="0" y="1"/>
                            </a:moveTo>
                            <a:lnTo>
                              <a:pt x="6" y="1"/>
                            </a:lnTo>
                            <a:lnTo>
                              <a:pt x="8" y="0"/>
                            </a:lnTo>
                            <a:lnTo>
                              <a:pt x="10" y="0"/>
                            </a:lnTo>
                            <a:lnTo>
                              <a:pt x="9" y="1"/>
                            </a:lnTo>
                            <a:lnTo>
                              <a:pt x="6" y="1"/>
                            </a:lnTo>
                            <a:lnTo>
                              <a:pt x="0" y="1"/>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21" name="Freeform 51"/>
                      <p:cNvSpPr>
                        <a:spLocks/>
                      </p:cNvSpPr>
                      <p:nvPr/>
                    </p:nvSpPr>
                    <p:spPr bwMode="auto">
                      <a:xfrm>
                        <a:off x="921" y="3061"/>
                        <a:ext cx="22" cy="9"/>
                      </a:xfrm>
                      <a:custGeom>
                        <a:avLst/>
                        <a:gdLst>
                          <a:gd name="T0" fmla="*/ 0 w 22"/>
                          <a:gd name="T1" fmla="*/ 0 h 9"/>
                          <a:gd name="T2" fmla="*/ 4 w 22"/>
                          <a:gd name="T3" fmla="*/ 1 h 9"/>
                          <a:gd name="T4" fmla="*/ 8 w 22"/>
                          <a:gd name="T5" fmla="*/ 2 h 9"/>
                          <a:gd name="T6" fmla="*/ 12 w 22"/>
                          <a:gd name="T7" fmla="*/ 3 h 9"/>
                          <a:gd name="T8" fmla="*/ 16 w 22"/>
                          <a:gd name="T9" fmla="*/ 5 h 9"/>
                          <a:gd name="T10" fmla="*/ 21 w 22"/>
                          <a:gd name="T11" fmla="*/ 8 h 9"/>
                          <a:gd name="T12" fmla="*/ 19 w 22"/>
                          <a:gd name="T13" fmla="*/ 5 h 9"/>
                          <a:gd name="T14" fmla="*/ 16 w 22"/>
                          <a:gd name="T15" fmla="*/ 3 h 9"/>
                          <a:gd name="T16" fmla="*/ 13 w 22"/>
                          <a:gd name="T17" fmla="*/ 2 h 9"/>
                          <a:gd name="T18" fmla="*/ 10 w 22"/>
                          <a:gd name="T19" fmla="*/ 1 h 9"/>
                          <a:gd name="T20" fmla="*/ 6 w 22"/>
                          <a:gd name="T21" fmla="*/ 0 h 9"/>
                          <a:gd name="T22" fmla="*/ 0 w 2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9"/>
                          <a:gd name="T38" fmla="*/ 22 w 22"/>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9">
                            <a:moveTo>
                              <a:pt x="0" y="0"/>
                            </a:moveTo>
                            <a:lnTo>
                              <a:pt x="4" y="1"/>
                            </a:lnTo>
                            <a:lnTo>
                              <a:pt x="8" y="2"/>
                            </a:lnTo>
                            <a:lnTo>
                              <a:pt x="12" y="3"/>
                            </a:lnTo>
                            <a:lnTo>
                              <a:pt x="16" y="5"/>
                            </a:lnTo>
                            <a:lnTo>
                              <a:pt x="21" y="8"/>
                            </a:lnTo>
                            <a:lnTo>
                              <a:pt x="19" y="5"/>
                            </a:lnTo>
                            <a:lnTo>
                              <a:pt x="16" y="3"/>
                            </a:lnTo>
                            <a:lnTo>
                              <a:pt x="13" y="2"/>
                            </a:lnTo>
                            <a:lnTo>
                              <a:pt x="10" y="1"/>
                            </a:lnTo>
                            <a:lnTo>
                              <a:pt x="6" y="0"/>
                            </a:lnTo>
                            <a:lnTo>
                              <a:pt x="0"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22" name="Freeform 52"/>
                      <p:cNvSpPr>
                        <a:spLocks/>
                      </p:cNvSpPr>
                      <p:nvPr/>
                    </p:nvSpPr>
                    <p:spPr bwMode="auto">
                      <a:xfrm>
                        <a:off x="911" y="3068"/>
                        <a:ext cx="1" cy="3"/>
                      </a:xfrm>
                      <a:custGeom>
                        <a:avLst/>
                        <a:gdLst>
                          <a:gd name="T0" fmla="*/ 0 w 1"/>
                          <a:gd name="T1" fmla="*/ 0 h 3"/>
                          <a:gd name="T2" fmla="*/ 0 w 1"/>
                          <a:gd name="T3" fmla="*/ 1 h 3"/>
                          <a:gd name="T4" fmla="*/ 0 w 1"/>
                          <a:gd name="T5" fmla="*/ 2 h 3"/>
                          <a:gd name="T6" fmla="*/ 0 w 1"/>
                          <a:gd name="T7" fmla="*/ 1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1"/>
                            </a:lnTo>
                            <a:lnTo>
                              <a:pt x="0" y="2"/>
                            </a:lnTo>
                            <a:lnTo>
                              <a:pt x="0" y="1"/>
                            </a:lnTo>
                            <a:lnTo>
                              <a:pt x="0"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23" name="Freeform 53"/>
                      <p:cNvSpPr>
                        <a:spLocks/>
                      </p:cNvSpPr>
                      <p:nvPr/>
                    </p:nvSpPr>
                    <p:spPr bwMode="auto">
                      <a:xfrm>
                        <a:off x="892" y="3070"/>
                        <a:ext cx="41" cy="10"/>
                      </a:xfrm>
                      <a:custGeom>
                        <a:avLst/>
                        <a:gdLst>
                          <a:gd name="T0" fmla="*/ 0 w 41"/>
                          <a:gd name="T1" fmla="*/ 9 h 10"/>
                          <a:gd name="T2" fmla="*/ 5 w 41"/>
                          <a:gd name="T3" fmla="*/ 8 h 10"/>
                          <a:gd name="T4" fmla="*/ 9 w 41"/>
                          <a:gd name="T5" fmla="*/ 7 h 10"/>
                          <a:gd name="T6" fmla="*/ 15 w 41"/>
                          <a:gd name="T7" fmla="*/ 5 h 10"/>
                          <a:gd name="T8" fmla="*/ 19 w 41"/>
                          <a:gd name="T9" fmla="*/ 4 h 10"/>
                          <a:gd name="T10" fmla="*/ 24 w 41"/>
                          <a:gd name="T11" fmla="*/ 4 h 10"/>
                          <a:gd name="T12" fmla="*/ 25 w 41"/>
                          <a:gd name="T13" fmla="*/ 2 h 10"/>
                          <a:gd name="T14" fmla="*/ 29 w 41"/>
                          <a:gd name="T15" fmla="*/ 1 h 10"/>
                          <a:gd name="T16" fmla="*/ 34 w 41"/>
                          <a:gd name="T17" fmla="*/ 1 h 10"/>
                          <a:gd name="T18" fmla="*/ 37 w 41"/>
                          <a:gd name="T19" fmla="*/ 1 h 10"/>
                          <a:gd name="T20" fmla="*/ 40 w 41"/>
                          <a:gd name="T21" fmla="*/ 0 h 10"/>
                          <a:gd name="T22" fmla="*/ 34 w 41"/>
                          <a:gd name="T23" fmla="*/ 2 h 10"/>
                          <a:gd name="T24" fmla="*/ 31 w 41"/>
                          <a:gd name="T25" fmla="*/ 3 h 10"/>
                          <a:gd name="T26" fmla="*/ 26 w 41"/>
                          <a:gd name="T27" fmla="*/ 4 h 10"/>
                          <a:gd name="T28" fmla="*/ 24 w 41"/>
                          <a:gd name="T29" fmla="*/ 6 h 10"/>
                          <a:gd name="T30" fmla="*/ 20 w 41"/>
                          <a:gd name="T31" fmla="*/ 6 h 10"/>
                          <a:gd name="T32" fmla="*/ 16 w 41"/>
                          <a:gd name="T33" fmla="*/ 7 h 10"/>
                          <a:gd name="T34" fmla="*/ 11 w 41"/>
                          <a:gd name="T35" fmla="*/ 9 h 10"/>
                          <a:gd name="T36" fmla="*/ 7 w 41"/>
                          <a:gd name="T37" fmla="*/ 9 h 10"/>
                          <a:gd name="T38" fmla="*/ 0 w 41"/>
                          <a:gd name="T39" fmla="*/ 9 h 1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1"/>
                          <a:gd name="T61" fmla="*/ 0 h 10"/>
                          <a:gd name="T62" fmla="*/ 41 w 41"/>
                          <a:gd name="T63" fmla="*/ 10 h 1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1" h="10">
                            <a:moveTo>
                              <a:pt x="0" y="9"/>
                            </a:moveTo>
                            <a:lnTo>
                              <a:pt x="5" y="8"/>
                            </a:lnTo>
                            <a:lnTo>
                              <a:pt x="9" y="7"/>
                            </a:lnTo>
                            <a:lnTo>
                              <a:pt x="15" y="5"/>
                            </a:lnTo>
                            <a:lnTo>
                              <a:pt x="19" y="4"/>
                            </a:lnTo>
                            <a:lnTo>
                              <a:pt x="24" y="4"/>
                            </a:lnTo>
                            <a:lnTo>
                              <a:pt x="25" y="2"/>
                            </a:lnTo>
                            <a:lnTo>
                              <a:pt x="29" y="1"/>
                            </a:lnTo>
                            <a:lnTo>
                              <a:pt x="34" y="1"/>
                            </a:lnTo>
                            <a:lnTo>
                              <a:pt x="37" y="1"/>
                            </a:lnTo>
                            <a:lnTo>
                              <a:pt x="40" y="0"/>
                            </a:lnTo>
                            <a:lnTo>
                              <a:pt x="34" y="2"/>
                            </a:lnTo>
                            <a:lnTo>
                              <a:pt x="31" y="3"/>
                            </a:lnTo>
                            <a:lnTo>
                              <a:pt x="26" y="4"/>
                            </a:lnTo>
                            <a:lnTo>
                              <a:pt x="24" y="6"/>
                            </a:lnTo>
                            <a:lnTo>
                              <a:pt x="20" y="6"/>
                            </a:lnTo>
                            <a:lnTo>
                              <a:pt x="16" y="7"/>
                            </a:lnTo>
                            <a:lnTo>
                              <a:pt x="11" y="9"/>
                            </a:lnTo>
                            <a:lnTo>
                              <a:pt x="7" y="9"/>
                            </a:lnTo>
                            <a:lnTo>
                              <a:pt x="0" y="9"/>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24" name="Freeform 54"/>
                      <p:cNvSpPr>
                        <a:spLocks/>
                      </p:cNvSpPr>
                      <p:nvPr/>
                    </p:nvSpPr>
                    <p:spPr bwMode="auto">
                      <a:xfrm>
                        <a:off x="895" y="3077"/>
                        <a:ext cx="35" cy="6"/>
                      </a:xfrm>
                      <a:custGeom>
                        <a:avLst/>
                        <a:gdLst>
                          <a:gd name="T0" fmla="*/ 0 w 35"/>
                          <a:gd name="T1" fmla="*/ 4 h 6"/>
                          <a:gd name="T2" fmla="*/ 8 w 35"/>
                          <a:gd name="T3" fmla="*/ 4 h 6"/>
                          <a:gd name="T4" fmla="*/ 16 w 35"/>
                          <a:gd name="T5" fmla="*/ 4 h 6"/>
                          <a:gd name="T6" fmla="*/ 19 w 35"/>
                          <a:gd name="T7" fmla="*/ 3 h 6"/>
                          <a:gd name="T8" fmla="*/ 22 w 35"/>
                          <a:gd name="T9" fmla="*/ 2 h 6"/>
                          <a:gd name="T10" fmla="*/ 26 w 35"/>
                          <a:gd name="T11" fmla="*/ 1 h 6"/>
                          <a:gd name="T12" fmla="*/ 29 w 35"/>
                          <a:gd name="T13" fmla="*/ 1 h 6"/>
                          <a:gd name="T14" fmla="*/ 34 w 35"/>
                          <a:gd name="T15" fmla="*/ 0 h 6"/>
                          <a:gd name="T16" fmla="*/ 30 w 35"/>
                          <a:gd name="T17" fmla="*/ 2 h 6"/>
                          <a:gd name="T18" fmla="*/ 26 w 35"/>
                          <a:gd name="T19" fmla="*/ 2 h 6"/>
                          <a:gd name="T20" fmla="*/ 22 w 35"/>
                          <a:gd name="T21" fmla="*/ 3 h 6"/>
                          <a:gd name="T22" fmla="*/ 19 w 35"/>
                          <a:gd name="T23" fmla="*/ 4 h 6"/>
                          <a:gd name="T24" fmla="*/ 16 w 35"/>
                          <a:gd name="T25" fmla="*/ 5 h 6"/>
                          <a:gd name="T26" fmla="*/ 11 w 35"/>
                          <a:gd name="T27" fmla="*/ 5 h 6"/>
                          <a:gd name="T28" fmla="*/ 6 w 35"/>
                          <a:gd name="T29" fmla="*/ 5 h 6"/>
                          <a:gd name="T30" fmla="*/ 0 w 35"/>
                          <a:gd name="T31" fmla="*/ 4 h 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5"/>
                          <a:gd name="T49" fmla="*/ 0 h 6"/>
                          <a:gd name="T50" fmla="*/ 35 w 35"/>
                          <a:gd name="T51" fmla="*/ 6 h 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5" h="6">
                            <a:moveTo>
                              <a:pt x="0" y="4"/>
                            </a:moveTo>
                            <a:lnTo>
                              <a:pt x="8" y="4"/>
                            </a:lnTo>
                            <a:lnTo>
                              <a:pt x="16" y="4"/>
                            </a:lnTo>
                            <a:lnTo>
                              <a:pt x="19" y="3"/>
                            </a:lnTo>
                            <a:lnTo>
                              <a:pt x="22" y="2"/>
                            </a:lnTo>
                            <a:lnTo>
                              <a:pt x="26" y="1"/>
                            </a:lnTo>
                            <a:lnTo>
                              <a:pt x="29" y="1"/>
                            </a:lnTo>
                            <a:lnTo>
                              <a:pt x="34" y="0"/>
                            </a:lnTo>
                            <a:lnTo>
                              <a:pt x="30" y="2"/>
                            </a:lnTo>
                            <a:lnTo>
                              <a:pt x="26" y="2"/>
                            </a:lnTo>
                            <a:lnTo>
                              <a:pt x="22" y="3"/>
                            </a:lnTo>
                            <a:lnTo>
                              <a:pt x="19" y="4"/>
                            </a:lnTo>
                            <a:lnTo>
                              <a:pt x="16" y="5"/>
                            </a:lnTo>
                            <a:lnTo>
                              <a:pt x="11" y="5"/>
                            </a:lnTo>
                            <a:lnTo>
                              <a:pt x="6" y="5"/>
                            </a:lnTo>
                            <a:lnTo>
                              <a:pt x="0" y="4"/>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616" name="Freeform 55"/>
                    <p:cNvSpPr>
                      <a:spLocks/>
                    </p:cNvSpPr>
                    <p:nvPr/>
                  </p:nvSpPr>
                  <p:spPr bwMode="auto">
                    <a:xfrm>
                      <a:off x="842" y="3046"/>
                      <a:ext cx="27" cy="11"/>
                    </a:xfrm>
                    <a:custGeom>
                      <a:avLst/>
                      <a:gdLst>
                        <a:gd name="T0" fmla="*/ 25 w 27"/>
                        <a:gd name="T1" fmla="*/ 0 h 11"/>
                        <a:gd name="T2" fmla="*/ 26 w 27"/>
                        <a:gd name="T3" fmla="*/ 4 h 11"/>
                        <a:gd name="T4" fmla="*/ 25 w 27"/>
                        <a:gd name="T5" fmla="*/ 6 h 11"/>
                        <a:gd name="T6" fmla="*/ 22 w 27"/>
                        <a:gd name="T7" fmla="*/ 9 h 11"/>
                        <a:gd name="T8" fmla="*/ 17 w 27"/>
                        <a:gd name="T9" fmla="*/ 10 h 11"/>
                        <a:gd name="T10" fmla="*/ 11 w 27"/>
                        <a:gd name="T11" fmla="*/ 10 h 11"/>
                        <a:gd name="T12" fmla="*/ 7 w 27"/>
                        <a:gd name="T13" fmla="*/ 10 h 11"/>
                        <a:gd name="T14" fmla="*/ 3 w 27"/>
                        <a:gd name="T15" fmla="*/ 9 h 11"/>
                        <a:gd name="T16" fmla="*/ 1 w 27"/>
                        <a:gd name="T17" fmla="*/ 8 h 11"/>
                        <a:gd name="T18" fmla="*/ 0 w 27"/>
                        <a:gd name="T19" fmla="*/ 7 h 11"/>
                        <a:gd name="T20" fmla="*/ 1 w 27"/>
                        <a:gd name="T21" fmla="*/ 6 h 11"/>
                        <a:gd name="T22" fmla="*/ 4 w 27"/>
                        <a:gd name="T23" fmla="*/ 8 h 11"/>
                        <a:gd name="T24" fmla="*/ 8 w 27"/>
                        <a:gd name="T25" fmla="*/ 9 h 11"/>
                        <a:gd name="T26" fmla="*/ 12 w 27"/>
                        <a:gd name="T27" fmla="*/ 10 h 11"/>
                        <a:gd name="T28" fmla="*/ 17 w 27"/>
                        <a:gd name="T29" fmla="*/ 9 h 11"/>
                        <a:gd name="T30" fmla="*/ 20 w 27"/>
                        <a:gd name="T31" fmla="*/ 8 h 11"/>
                        <a:gd name="T32" fmla="*/ 22 w 27"/>
                        <a:gd name="T33" fmla="*/ 6 h 11"/>
                        <a:gd name="T34" fmla="*/ 24 w 27"/>
                        <a:gd name="T35" fmla="*/ 4 h 11"/>
                        <a:gd name="T36" fmla="*/ 25 w 27"/>
                        <a:gd name="T37" fmla="*/ 3 h 11"/>
                        <a:gd name="T38" fmla="*/ 21 w 27"/>
                        <a:gd name="T39" fmla="*/ 4 h 11"/>
                        <a:gd name="T40" fmla="*/ 17 w 27"/>
                        <a:gd name="T41" fmla="*/ 4 h 11"/>
                        <a:gd name="T42" fmla="*/ 13 w 27"/>
                        <a:gd name="T43" fmla="*/ 4 h 11"/>
                        <a:gd name="T44" fmla="*/ 8 w 27"/>
                        <a:gd name="T45" fmla="*/ 4 h 11"/>
                        <a:gd name="T46" fmla="*/ 21 w 27"/>
                        <a:gd name="T47" fmla="*/ 3 h 11"/>
                        <a:gd name="T48" fmla="*/ 25 w 27"/>
                        <a:gd name="T49" fmla="*/ 0 h 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
                        <a:gd name="T76" fmla="*/ 0 h 11"/>
                        <a:gd name="T77" fmla="*/ 27 w 27"/>
                        <a:gd name="T78" fmla="*/ 11 h 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 h="11">
                          <a:moveTo>
                            <a:pt x="25" y="0"/>
                          </a:moveTo>
                          <a:lnTo>
                            <a:pt x="26" y="4"/>
                          </a:lnTo>
                          <a:lnTo>
                            <a:pt x="25" y="6"/>
                          </a:lnTo>
                          <a:lnTo>
                            <a:pt x="22" y="9"/>
                          </a:lnTo>
                          <a:lnTo>
                            <a:pt x="17" y="10"/>
                          </a:lnTo>
                          <a:lnTo>
                            <a:pt x="11" y="10"/>
                          </a:lnTo>
                          <a:lnTo>
                            <a:pt x="7" y="10"/>
                          </a:lnTo>
                          <a:lnTo>
                            <a:pt x="3" y="9"/>
                          </a:lnTo>
                          <a:lnTo>
                            <a:pt x="1" y="8"/>
                          </a:lnTo>
                          <a:lnTo>
                            <a:pt x="0" y="7"/>
                          </a:lnTo>
                          <a:lnTo>
                            <a:pt x="1" y="6"/>
                          </a:lnTo>
                          <a:lnTo>
                            <a:pt x="4" y="8"/>
                          </a:lnTo>
                          <a:lnTo>
                            <a:pt x="8" y="9"/>
                          </a:lnTo>
                          <a:lnTo>
                            <a:pt x="12" y="10"/>
                          </a:lnTo>
                          <a:lnTo>
                            <a:pt x="17" y="9"/>
                          </a:lnTo>
                          <a:lnTo>
                            <a:pt x="20" y="8"/>
                          </a:lnTo>
                          <a:lnTo>
                            <a:pt x="22" y="6"/>
                          </a:lnTo>
                          <a:lnTo>
                            <a:pt x="24" y="4"/>
                          </a:lnTo>
                          <a:lnTo>
                            <a:pt x="25" y="3"/>
                          </a:lnTo>
                          <a:lnTo>
                            <a:pt x="21" y="4"/>
                          </a:lnTo>
                          <a:lnTo>
                            <a:pt x="17" y="4"/>
                          </a:lnTo>
                          <a:lnTo>
                            <a:pt x="13" y="4"/>
                          </a:lnTo>
                          <a:lnTo>
                            <a:pt x="8" y="4"/>
                          </a:lnTo>
                          <a:lnTo>
                            <a:pt x="21" y="3"/>
                          </a:lnTo>
                          <a:lnTo>
                            <a:pt x="25"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608" name="Group 56"/>
                  <p:cNvGrpSpPr>
                    <a:grpSpLocks/>
                  </p:cNvGrpSpPr>
                  <p:nvPr/>
                </p:nvGrpSpPr>
                <p:grpSpPr bwMode="auto">
                  <a:xfrm>
                    <a:off x="906" y="3028"/>
                    <a:ext cx="25" cy="5"/>
                    <a:chOff x="906" y="3028"/>
                    <a:chExt cx="25" cy="5"/>
                  </a:xfrm>
                </p:grpSpPr>
                <p:sp>
                  <p:nvSpPr>
                    <p:cNvPr id="36612" name="Freeform 57"/>
                    <p:cNvSpPr>
                      <a:spLocks/>
                    </p:cNvSpPr>
                    <p:nvPr/>
                  </p:nvSpPr>
                  <p:spPr bwMode="auto">
                    <a:xfrm>
                      <a:off x="906" y="3028"/>
                      <a:ext cx="25" cy="5"/>
                    </a:xfrm>
                    <a:custGeom>
                      <a:avLst/>
                      <a:gdLst>
                        <a:gd name="T0" fmla="*/ 0 w 25"/>
                        <a:gd name="T1" fmla="*/ 4 h 5"/>
                        <a:gd name="T2" fmla="*/ 2 w 25"/>
                        <a:gd name="T3" fmla="*/ 2 h 5"/>
                        <a:gd name="T4" fmla="*/ 4 w 25"/>
                        <a:gd name="T5" fmla="*/ 2 h 5"/>
                        <a:gd name="T6" fmla="*/ 8 w 25"/>
                        <a:gd name="T7" fmla="*/ 1 h 5"/>
                        <a:gd name="T8" fmla="*/ 12 w 25"/>
                        <a:gd name="T9" fmla="*/ 0 h 5"/>
                        <a:gd name="T10" fmla="*/ 15 w 25"/>
                        <a:gd name="T11" fmla="*/ 0 h 5"/>
                        <a:gd name="T12" fmla="*/ 19 w 25"/>
                        <a:gd name="T13" fmla="*/ 0 h 5"/>
                        <a:gd name="T14" fmla="*/ 24 w 25"/>
                        <a:gd name="T15" fmla="*/ 1 h 5"/>
                        <a:gd name="T16" fmla="*/ 18 w 25"/>
                        <a:gd name="T17" fmla="*/ 2 h 5"/>
                        <a:gd name="T18" fmla="*/ 15 w 25"/>
                        <a:gd name="T19" fmla="*/ 2 h 5"/>
                        <a:gd name="T20" fmla="*/ 13 w 25"/>
                        <a:gd name="T21" fmla="*/ 3 h 5"/>
                        <a:gd name="T22" fmla="*/ 10 w 25"/>
                        <a:gd name="T23" fmla="*/ 4 h 5"/>
                        <a:gd name="T24" fmla="*/ 8 w 25"/>
                        <a:gd name="T25" fmla="*/ 4 h 5"/>
                        <a:gd name="T26" fmla="*/ 0 w 25"/>
                        <a:gd name="T27" fmla="*/ 4 h 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5"/>
                        <a:gd name="T43" fmla="*/ 0 h 5"/>
                        <a:gd name="T44" fmla="*/ 25 w 25"/>
                        <a:gd name="T45" fmla="*/ 5 h 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5" h="5">
                          <a:moveTo>
                            <a:pt x="0" y="4"/>
                          </a:moveTo>
                          <a:lnTo>
                            <a:pt x="2" y="2"/>
                          </a:lnTo>
                          <a:lnTo>
                            <a:pt x="4" y="2"/>
                          </a:lnTo>
                          <a:lnTo>
                            <a:pt x="8" y="1"/>
                          </a:lnTo>
                          <a:lnTo>
                            <a:pt x="12" y="0"/>
                          </a:lnTo>
                          <a:lnTo>
                            <a:pt x="15" y="0"/>
                          </a:lnTo>
                          <a:lnTo>
                            <a:pt x="19" y="0"/>
                          </a:lnTo>
                          <a:lnTo>
                            <a:pt x="24" y="1"/>
                          </a:lnTo>
                          <a:lnTo>
                            <a:pt x="18" y="2"/>
                          </a:lnTo>
                          <a:lnTo>
                            <a:pt x="15" y="2"/>
                          </a:lnTo>
                          <a:lnTo>
                            <a:pt x="13" y="3"/>
                          </a:lnTo>
                          <a:lnTo>
                            <a:pt x="10" y="4"/>
                          </a:lnTo>
                          <a:lnTo>
                            <a:pt x="8" y="4"/>
                          </a:lnTo>
                          <a:lnTo>
                            <a:pt x="0" y="4"/>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13" name="Freeform 58"/>
                    <p:cNvSpPr>
                      <a:spLocks/>
                    </p:cNvSpPr>
                    <p:nvPr/>
                  </p:nvSpPr>
                  <p:spPr bwMode="auto">
                    <a:xfrm>
                      <a:off x="906" y="3028"/>
                      <a:ext cx="24" cy="5"/>
                    </a:xfrm>
                    <a:custGeom>
                      <a:avLst/>
                      <a:gdLst>
                        <a:gd name="T0" fmla="*/ 0 w 24"/>
                        <a:gd name="T1" fmla="*/ 4 h 5"/>
                        <a:gd name="T2" fmla="*/ 2 w 24"/>
                        <a:gd name="T3" fmla="*/ 2 h 5"/>
                        <a:gd name="T4" fmla="*/ 4 w 24"/>
                        <a:gd name="T5" fmla="*/ 2 h 5"/>
                        <a:gd name="T6" fmla="*/ 7 w 24"/>
                        <a:gd name="T7" fmla="*/ 1 h 5"/>
                        <a:gd name="T8" fmla="*/ 11 w 24"/>
                        <a:gd name="T9" fmla="*/ 0 h 5"/>
                        <a:gd name="T10" fmla="*/ 15 w 24"/>
                        <a:gd name="T11" fmla="*/ 0 h 5"/>
                        <a:gd name="T12" fmla="*/ 18 w 24"/>
                        <a:gd name="T13" fmla="*/ 0 h 5"/>
                        <a:gd name="T14" fmla="*/ 23 w 24"/>
                        <a:gd name="T15" fmla="*/ 1 h 5"/>
                        <a:gd name="T16" fmla="*/ 16 w 24"/>
                        <a:gd name="T17" fmla="*/ 1 h 5"/>
                        <a:gd name="T18" fmla="*/ 16 w 24"/>
                        <a:gd name="T19" fmla="*/ 2 h 5"/>
                        <a:gd name="T20" fmla="*/ 15 w 24"/>
                        <a:gd name="T21" fmla="*/ 3 h 5"/>
                        <a:gd name="T22" fmla="*/ 12 w 24"/>
                        <a:gd name="T23" fmla="*/ 4 h 5"/>
                        <a:gd name="T24" fmla="*/ 9 w 24"/>
                        <a:gd name="T25" fmla="*/ 4 h 5"/>
                        <a:gd name="T26" fmla="*/ 7 w 24"/>
                        <a:gd name="T27" fmla="*/ 3 h 5"/>
                        <a:gd name="T28" fmla="*/ 6 w 24"/>
                        <a:gd name="T29" fmla="*/ 3 h 5"/>
                        <a:gd name="T30" fmla="*/ 4 w 24"/>
                        <a:gd name="T31" fmla="*/ 2 h 5"/>
                        <a:gd name="T32" fmla="*/ 0 w 24"/>
                        <a:gd name="T33" fmla="*/ 4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5"/>
                        <a:gd name="T53" fmla="*/ 24 w 24"/>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5">
                          <a:moveTo>
                            <a:pt x="0" y="4"/>
                          </a:moveTo>
                          <a:lnTo>
                            <a:pt x="2" y="2"/>
                          </a:lnTo>
                          <a:lnTo>
                            <a:pt x="4" y="2"/>
                          </a:lnTo>
                          <a:lnTo>
                            <a:pt x="7" y="1"/>
                          </a:lnTo>
                          <a:lnTo>
                            <a:pt x="11" y="0"/>
                          </a:lnTo>
                          <a:lnTo>
                            <a:pt x="15" y="0"/>
                          </a:lnTo>
                          <a:lnTo>
                            <a:pt x="18" y="0"/>
                          </a:lnTo>
                          <a:lnTo>
                            <a:pt x="23" y="1"/>
                          </a:lnTo>
                          <a:lnTo>
                            <a:pt x="16" y="1"/>
                          </a:lnTo>
                          <a:lnTo>
                            <a:pt x="16" y="2"/>
                          </a:lnTo>
                          <a:lnTo>
                            <a:pt x="15" y="3"/>
                          </a:lnTo>
                          <a:lnTo>
                            <a:pt x="12" y="4"/>
                          </a:lnTo>
                          <a:lnTo>
                            <a:pt x="9" y="4"/>
                          </a:lnTo>
                          <a:lnTo>
                            <a:pt x="7" y="3"/>
                          </a:lnTo>
                          <a:lnTo>
                            <a:pt x="6" y="3"/>
                          </a:lnTo>
                          <a:lnTo>
                            <a:pt x="4" y="2"/>
                          </a:lnTo>
                          <a:lnTo>
                            <a:pt x="0" y="4"/>
                          </a:lnTo>
                        </a:path>
                      </a:pathLst>
                    </a:custGeom>
                    <a:solidFill>
                      <a:srgbClr val="804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609" name="Group 59"/>
                  <p:cNvGrpSpPr>
                    <a:grpSpLocks/>
                  </p:cNvGrpSpPr>
                  <p:nvPr/>
                </p:nvGrpSpPr>
                <p:grpSpPr bwMode="auto">
                  <a:xfrm>
                    <a:off x="840" y="3045"/>
                    <a:ext cx="29" cy="6"/>
                    <a:chOff x="840" y="3045"/>
                    <a:chExt cx="29" cy="6"/>
                  </a:xfrm>
                </p:grpSpPr>
                <p:sp>
                  <p:nvSpPr>
                    <p:cNvPr id="36610" name="Freeform 60"/>
                    <p:cNvSpPr>
                      <a:spLocks/>
                    </p:cNvSpPr>
                    <p:nvPr/>
                  </p:nvSpPr>
                  <p:spPr bwMode="auto">
                    <a:xfrm>
                      <a:off x="840" y="3045"/>
                      <a:ext cx="29" cy="6"/>
                    </a:xfrm>
                    <a:custGeom>
                      <a:avLst/>
                      <a:gdLst>
                        <a:gd name="T0" fmla="*/ 0 w 29"/>
                        <a:gd name="T1" fmla="*/ 5 h 6"/>
                        <a:gd name="T2" fmla="*/ 9 w 29"/>
                        <a:gd name="T3" fmla="*/ 3 h 6"/>
                        <a:gd name="T4" fmla="*/ 14 w 29"/>
                        <a:gd name="T5" fmla="*/ 2 h 6"/>
                        <a:gd name="T6" fmla="*/ 20 w 29"/>
                        <a:gd name="T7" fmla="*/ 1 h 6"/>
                        <a:gd name="T8" fmla="*/ 24 w 29"/>
                        <a:gd name="T9" fmla="*/ 0 h 6"/>
                        <a:gd name="T10" fmla="*/ 26 w 29"/>
                        <a:gd name="T11" fmla="*/ 0 h 6"/>
                        <a:gd name="T12" fmla="*/ 28 w 29"/>
                        <a:gd name="T13" fmla="*/ 1 h 6"/>
                        <a:gd name="T14" fmla="*/ 28 w 29"/>
                        <a:gd name="T15" fmla="*/ 2 h 6"/>
                        <a:gd name="T16" fmla="*/ 26 w 29"/>
                        <a:gd name="T17" fmla="*/ 3 h 6"/>
                        <a:gd name="T18" fmla="*/ 25 w 29"/>
                        <a:gd name="T19" fmla="*/ 3 h 6"/>
                        <a:gd name="T20" fmla="*/ 22 w 29"/>
                        <a:gd name="T21" fmla="*/ 4 h 6"/>
                        <a:gd name="T22" fmla="*/ 15 w 29"/>
                        <a:gd name="T23" fmla="*/ 5 h 6"/>
                        <a:gd name="T24" fmla="*/ 6 w 29"/>
                        <a:gd name="T25" fmla="*/ 5 h 6"/>
                        <a:gd name="T26" fmla="*/ 0 w 29"/>
                        <a:gd name="T27" fmla="*/ 5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
                        <a:gd name="T43" fmla="*/ 0 h 6"/>
                        <a:gd name="T44" fmla="*/ 29 w 29"/>
                        <a:gd name="T45" fmla="*/ 6 h 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 h="6">
                          <a:moveTo>
                            <a:pt x="0" y="5"/>
                          </a:moveTo>
                          <a:lnTo>
                            <a:pt x="9" y="3"/>
                          </a:lnTo>
                          <a:lnTo>
                            <a:pt x="14" y="2"/>
                          </a:lnTo>
                          <a:lnTo>
                            <a:pt x="20" y="1"/>
                          </a:lnTo>
                          <a:lnTo>
                            <a:pt x="24" y="0"/>
                          </a:lnTo>
                          <a:lnTo>
                            <a:pt x="26" y="0"/>
                          </a:lnTo>
                          <a:lnTo>
                            <a:pt x="28" y="1"/>
                          </a:lnTo>
                          <a:lnTo>
                            <a:pt x="28" y="2"/>
                          </a:lnTo>
                          <a:lnTo>
                            <a:pt x="26" y="3"/>
                          </a:lnTo>
                          <a:lnTo>
                            <a:pt x="25" y="3"/>
                          </a:lnTo>
                          <a:lnTo>
                            <a:pt x="22" y="4"/>
                          </a:lnTo>
                          <a:lnTo>
                            <a:pt x="15" y="5"/>
                          </a:lnTo>
                          <a:lnTo>
                            <a:pt x="6" y="5"/>
                          </a:lnTo>
                          <a:lnTo>
                            <a:pt x="0" y="5"/>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11" name="Freeform 61"/>
                    <p:cNvSpPr>
                      <a:spLocks/>
                    </p:cNvSpPr>
                    <p:nvPr/>
                  </p:nvSpPr>
                  <p:spPr bwMode="auto">
                    <a:xfrm>
                      <a:off x="840" y="3045"/>
                      <a:ext cx="29" cy="5"/>
                    </a:xfrm>
                    <a:custGeom>
                      <a:avLst/>
                      <a:gdLst>
                        <a:gd name="T0" fmla="*/ 0 w 29"/>
                        <a:gd name="T1" fmla="*/ 4 h 5"/>
                        <a:gd name="T2" fmla="*/ 8 w 29"/>
                        <a:gd name="T3" fmla="*/ 3 h 5"/>
                        <a:gd name="T4" fmla="*/ 13 w 29"/>
                        <a:gd name="T5" fmla="*/ 2 h 5"/>
                        <a:gd name="T6" fmla="*/ 19 w 29"/>
                        <a:gd name="T7" fmla="*/ 1 h 5"/>
                        <a:gd name="T8" fmla="*/ 24 w 29"/>
                        <a:gd name="T9" fmla="*/ 0 h 5"/>
                        <a:gd name="T10" fmla="*/ 25 w 29"/>
                        <a:gd name="T11" fmla="*/ 0 h 5"/>
                        <a:gd name="T12" fmla="*/ 28 w 29"/>
                        <a:gd name="T13" fmla="*/ 0 h 5"/>
                        <a:gd name="T14" fmla="*/ 25 w 29"/>
                        <a:gd name="T15" fmla="*/ 0 h 5"/>
                        <a:gd name="T16" fmla="*/ 26 w 29"/>
                        <a:gd name="T17" fmla="*/ 1 h 5"/>
                        <a:gd name="T18" fmla="*/ 27 w 29"/>
                        <a:gd name="T19" fmla="*/ 2 h 5"/>
                        <a:gd name="T20" fmla="*/ 25 w 29"/>
                        <a:gd name="T21" fmla="*/ 4 h 5"/>
                        <a:gd name="T22" fmla="*/ 22 w 29"/>
                        <a:gd name="T23" fmla="*/ 4 h 5"/>
                        <a:gd name="T24" fmla="*/ 17 w 29"/>
                        <a:gd name="T25" fmla="*/ 4 h 5"/>
                        <a:gd name="T26" fmla="*/ 14 w 29"/>
                        <a:gd name="T27" fmla="*/ 4 h 5"/>
                        <a:gd name="T28" fmla="*/ 12 w 29"/>
                        <a:gd name="T29" fmla="*/ 3 h 5"/>
                        <a:gd name="T30" fmla="*/ 6 w 29"/>
                        <a:gd name="T31" fmla="*/ 4 h 5"/>
                        <a:gd name="T32" fmla="*/ 0 w 29"/>
                        <a:gd name="T33" fmla="*/ 4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5"/>
                        <a:gd name="T53" fmla="*/ 29 w 29"/>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5">
                          <a:moveTo>
                            <a:pt x="0" y="4"/>
                          </a:moveTo>
                          <a:lnTo>
                            <a:pt x="8" y="3"/>
                          </a:lnTo>
                          <a:lnTo>
                            <a:pt x="13" y="2"/>
                          </a:lnTo>
                          <a:lnTo>
                            <a:pt x="19" y="1"/>
                          </a:lnTo>
                          <a:lnTo>
                            <a:pt x="24" y="0"/>
                          </a:lnTo>
                          <a:lnTo>
                            <a:pt x="25" y="0"/>
                          </a:lnTo>
                          <a:lnTo>
                            <a:pt x="28" y="0"/>
                          </a:lnTo>
                          <a:lnTo>
                            <a:pt x="25" y="0"/>
                          </a:lnTo>
                          <a:lnTo>
                            <a:pt x="26" y="1"/>
                          </a:lnTo>
                          <a:lnTo>
                            <a:pt x="27" y="2"/>
                          </a:lnTo>
                          <a:lnTo>
                            <a:pt x="25" y="4"/>
                          </a:lnTo>
                          <a:lnTo>
                            <a:pt x="22" y="4"/>
                          </a:lnTo>
                          <a:lnTo>
                            <a:pt x="17" y="4"/>
                          </a:lnTo>
                          <a:lnTo>
                            <a:pt x="14" y="4"/>
                          </a:lnTo>
                          <a:lnTo>
                            <a:pt x="12" y="3"/>
                          </a:lnTo>
                          <a:lnTo>
                            <a:pt x="6" y="4"/>
                          </a:lnTo>
                          <a:lnTo>
                            <a:pt x="0" y="4"/>
                          </a:lnTo>
                        </a:path>
                      </a:pathLst>
                    </a:custGeom>
                    <a:solidFill>
                      <a:srgbClr val="804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6598" name="Group 62"/>
                <p:cNvGrpSpPr>
                  <a:grpSpLocks/>
                </p:cNvGrpSpPr>
                <p:nvPr/>
              </p:nvGrpSpPr>
              <p:grpSpPr bwMode="auto">
                <a:xfrm>
                  <a:off x="776" y="2973"/>
                  <a:ext cx="159" cy="87"/>
                  <a:chOff x="776" y="2973"/>
                  <a:chExt cx="159" cy="87"/>
                </a:xfrm>
              </p:grpSpPr>
              <p:grpSp>
                <p:nvGrpSpPr>
                  <p:cNvPr id="36599" name="Group 63"/>
                  <p:cNvGrpSpPr>
                    <a:grpSpLocks/>
                  </p:cNvGrpSpPr>
                  <p:nvPr/>
                </p:nvGrpSpPr>
                <p:grpSpPr bwMode="auto">
                  <a:xfrm>
                    <a:off x="831" y="3015"/>
                    <a:ext cx="91" cy="33"/>
                    <a:chOff x="831" y="3015"/>
                    <a:chExt cx="91" cy="33"/>
                  </a:xfrm>
                </p:grpSpPr>
                <p:sp>
                  <p:nvSpPr>
                    <p:cNvPr id="36605" name="Freeform 64"/>
                    <p:cNvSpPr>
                      <a:spLocks/>
                    </p:cNvSpPr>
                    <p:nvPr/>
                  </p:nvSpPr>
                  <p:spPr bwMode="auto">
                    <a:xfrm>
                      <a:off x="831" y="3036"/>
                      <a:ext cx="41" cy="12"/>
                    </a:xfrm>
                    <a:custGeom>
                      <a:avLst/>
                      <a:gdLst>
                        <a:gd name="T0" fmla="*/ 40 w 41"/>
                        <a:gd name="T1" fmla="*/ 1 h 12"/>
                        <a:gd name="T2" fmla="*/ 37 w 41"/>
                        <a:gd name="T3" fmla="*/ 1 h 12"/>
                        <a:gd name="T4" fmla="*/ 35 w 41"/>
                        <a:gd name="T5" fmla="*/ 0 h 12"/>
                        <a:gd name="T6" fmla="*/ 30 w 41"/>
                        <a:gd name="T7" fmla="*/ 1 h 12"/>
                        <a:gd name="T8" fmla="*/ 24 w 41"/>
                        <a:gd name="T9" fmla="*/ 1 h 12"/>
                        <a:gd name="T10" fmla="*/ 18 w 41"/>
                        <a:gd name="T11" fmla="*/ 1 h 12"/>
                        <a:gd name="T12" fmla="*/ 12 w 41"/>
                        <a:gd name="T13" fmla="*/ 1 h 12"/>
                        <a:gd name="T14" fmla="*/ 9 w 41"/>
                        <a:gd name="T15" fmla="*/ 0 h 12"/>
                        <a:gd name="T16" fmla="*/ 6 w 41"/>
                        <a:gd name="T17" fmla="*/ 0 h 12"/>
                        <a:gd name="T18" fmla="*/ 5 w 41"/>
                        <a:gd name="T19" fmla="*/ 1 h 12"/>
                        <a:gd name="T20" fmla="*/ 5 w 41"/>
                        <a:gd name="T21" fmla="*/ 2 h 12"/>
                        <a:gd name="T22" fmla="*/ 3 w 41"/>
                        <a:gd name="T23" fmla="*/ 5 h 12"/>
                        <a:gd name="T24" fmla="*/ 2 w 41"/>
                        <a:gd name="T25" fmla="*/ 7 h 12"/>
                        <a:gd name="T26" fmla="*/ 0 w 41"/>
                        <a:gd name="T27" fmla="*/ 9 h 12"/>
                        <a:gd name="T28" fmla="*/ 2 w 41"/>
                        <a:gd name="T29" fmla="*/ 10 h 12"/>
                        <a:gd name="T30" fmla="*/ 3 w 41"/>
                        <a:gd name="T31" fmla="*/ 11 h 12"/>
                        <a:gd name="T32" fmla="*/ 5 w 41"/>
                        <a:gd name="T33" fmla="*/ 9 h 12"/>
                        <a:gd name="T34" fmla="*/ 8 w 41"/>
                        <a:gd name="T35" fmla="*/ 7 h 12"/>
                        <a:gd name="T36" fmla="*/ 11 w 41"/>
                        <a:gd name="T37" fmla="*/ 6 h 12"/>
                        <a:gd name="T38" fmla="*/ 14 w 41"/>
                        <a:gd name="T39" fmla="*/ 4 h 12"/>
                        <a:gd name="T40" fmla="*/ 18 w 41"/>
                        <a:gd name="T41" fmla="*/ 4 h 12"/>
                        <a:gd name="T42" fmla="*/ 22 w 41"/>
                        <a:gd name="T43" fmla="*/ 4 h 12"/>
                        <a:gd name="T44" fmla="*/ 27 w 41"/>
                        <a:gd name="T45" fmla="*/ 4 h 12"/>
                        <a:gd name="T46" fmla="*/ 31 w 41"/>
                        <a:gd name="T47" fmla="*/ 3 h 12"/>
                        <a:gd name="T48" fmla="*/ 34 w 41"/>
                        <a:gd name="T49" fmla="*/ 3 h 12"/>
                        <a:gd name="T50" fmla="*/ 36 w 41"/>
                        <a:gd name="T51" fmla="*/ 2 h 12"/>
                        <a:gd name="T52" fmla="*/ 40 w 41"/>
                        <a:gd name="T53" fmla="*/ 1 h 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1"/>
                        <a:gd name="T82" fmla="*/ 0 h 12"/>
                        <a:gd name="T83" fmla="*/ 41 w 41"/>
                        <a:gd name="T84" fmla="*/ 12 h 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1" h="12">
                          <a:moveTo>
                            <a:pt x="40" y="1"/>
                          </a:moveTo>
                          <a:lnTo>
                            <a:pt x="37" y="1"/>
                          </a:lnTo>
                          <a:lnTo>
                            <a:pt x="35" y="0"/>
                          </a:lnTo>
                          <a:lnTo>
                            <a:pt x="30" y="1"/>
                          </a:lnTo>
                          <a:lnTo>
                            <a:pt x="24" y="1"/>
                          </a:lnTo>
                          <a:lnTo>
                            <a:pt x="18" y="1"/>
                          </a:lnTo>
                          <a:lnTo>
                            <a:pt x="12" y="1"/>
                          </a:lnTo>
                          <a:lnTo>
                            <a:pt x="9" y="0"/>
                          </a:lnTo>
                          <a:lnTo>
                            <a:pt x="6" y="0"/>
                          </a:lnTo>
                          <a:lnTo>
                            <a:pt x="5" y="1"/>
                          </a:lnTo>
                          <a:lnTo>
                            <a:pt x="5" y="2"/>
                          </a:lnTo>
                          <a:lnTo>
                            <a:pt x="3" y="5"/>
                          </a:lnTo>
                          <a:lnTo>
                            <a:pt x="2" y="7"/>
                          </a:lnTo>
                          <a:lnTo>
                            <a:pt x="0" y="9"/>
                          </a:lnTo>
                          <a:lnTo>
                            <a:pt x="2" y="10"/>
                          </a:lnTo>
                          <a:lnTo>
                            <a:pt x="3" y="11"/>
                          </a:lnTo>
                          <a:lnTo>
                            <a:pt x="5" y="9"/>
                          </a:lnTo>
                          <a:lnTo>
                            <a:pt x="8" y="7"/>
                          </a:lnTo>
                          <a:lnTo>
                            <a:pt x="11" y="6"/>
                          </a:lnTo>
                          <a:lnTo>
                            <a:pt x="14" y="4"/>
                          </a:lnTo>
                          <a:lnTo>
                            <a:pt x="18" y="4"/>
                          </a:lnTo>
                          <a:lnTo>
                            <a:pt x="22" y="4"/>
                          </a:lnTo>
                          <a:lnTo>
                            <a:pt x="27" y="4"/>
                          </a:lnTo>
                          <a:lnTo>
                            <a:pt x="31" y="3"/>
                          </a:lnTo>
                          <a:lnTo>
                            <a:pt x="34" y="3"/>
                          </a:lnTo>
                          <a:lnTo>
                            <a:pt x="36" y="2"/>
                          </a:lnTo>
                          <a:lnTo>
                            <a:pt x="40"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06" name="Freeform 65"/>
                    <p:cNvSpPr>
                      <a:spLocks/>
                    </p:cNvSpPr>
                    <p:nvPr/>
                  </p:nvSpPr>
                  <p:spPr bwMode="auto">
                    <a:xfrm>
                      <a:off x="895" y="3015"/>
                      <a:ext cx="27" cy="20"/>
                    </a:xfrm>
                    <a:custGeom>
                      <a:avLst/>
                      <a:gdLst>
                        <a:gd name="T0" fmla="*/ 0 w 27"/>
                        <a:gd name="T1" fmla="*/ 19 h 20"/>
                        <a:gd name="T2" fmla="*/ 7 w 27"/>
                        <a:gd name="T3" fmla="*/ 13 h 20"/>
                        <a:gd name="T4" fmla="*/ 12 w 27"/>
                        <a:gd name="T5" fmla="*/ 11 h 20"/>
                        <a:gd name="T6" fmla="*/ 17 w 27"/>
                        <a:gd name="T7" fmla="*/ 10 h 20"/>
                        <a:gd name="T8" fmla="*/ 20 w 27"/>
                        <a:gd name="T9" fmla="*/ 8 h 20"/>
                        <a:gd name="T10" fmla="*/ 23 w 27"/>
                        <a:gd name="T11" fmla="*/ 6 h 20"/>
                        <a:gd name="T12" fmla="*/ 25 w 27"/>
                        <a:gd name="T13" fmla="*/ 4 h 20"/>
                        <a:gd name="T14" fmla="*/ 26 w 27"/>
                        <a:gd name="T15" fmla="*/ 2 h 20"/>
                        <a:gd name="T16" fmla="*/ 25 w 27"/>
                        <a:gd name="T17" fmla="*/ 1 h 20"/>
                        <a:gd name="T18" fmla="*/ 24 w 27"/>
                        <a:gd name="T19" fmla="*/ 0 h 20"/>
                        <a:gd name="T20" fmla="*/ 20 w 27"/>
                        <a:gd name="T21" fmla="*/ 1 h 20"/>
                        <a:gd name="T22" fmla="*/ 19 w 27"/>
                        <a:gd name="T23" fmla="*/ 3 h 20"/>
                        <a:gd name="T24" fmla="*/ 17 w 27"/>
                        <a:gd name="T25" fmla="*/ 4 h 20"/>
                        <a:gd name="T26" fmla="*/ 14 w 27"/>
                        <a:gd name="T27" fmla="*/ 6 h 20"/>
                        <a:gd name="T28" fmla="*/ 10 w 27"/>
                        <a:gd name="T29" fmla="*/ 8 h 20"/>
                        <a:gd name="T30" fmla="*/ 8 w 27"/>
                        <a:gd name="T31" fmla="*/ 10 h 20"/>
                        <a:gd name="T32" fmla="*/ 4 w 27"/>
                        <a:gd name="T33" fmla="*/ 13 h 20"/>
                        <a:gd name="T34" fmla="*/ 2 w 27"/>
                        <a:gd name="T35" fmla="*/ 16 h 20"/>
                        <a:gd name="T36" fmla="*/ 0 w 27"/>
                        <a:gd name="T37" fmla="*/ 19 h 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
                        <a:gd name="T58" fmla="*/ 0 h 20"/>
                        <a:gd name="T59" fmla="*/ 27 w 27"/>
                        <a:gd name="T60" fmla="*/ 20 h 2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 h="20">
                          <a:moveTo>
                            <a:pt x="0" y="19"/>
                          </a:moveTo>
                          <a:lnTo>
                            <a:pt x="7" y="13"/>
                          </a:lnTo>
                          <a:lnTo>
                            <a:pt x="12" y="11"/>
                          </a:lnTo>
                          <a:lnTo>
                            <a:pt x="17" y="10"/>
                          </a:lnTo>
                          <a:lnTo>
                            <a:pt x="20" y="8"/>
                          </a:lnTo>
                          <a:lnTo>
                            <a:pt x="23" y="6"/>
                          </a:lnTo>
                          <a:lnTo>
                            <a:pt x="25" y="4"/>
                          </a:lnTo>
                          <a:lnTo>
                            <a:pt x="26" y="2"/>
                          </a:lnTo>
                          <a:lnTo>
                            <a:pt x="25" y="1"/>
                          </a:lnTo>
                          <a:lnTo>
                            <a:pt x="24" y="0"/>
                          </a:lnTo>
                          <a:lnTo>
                            <a:pt x="20" y="1"/>
                          </a:lnTo>
                          <a:lnTo>
                            <a:pt x="19" y="3"/>
                          </a:lnTo>
                          <a:lnTo>
                            <a:pt x="17" y="4"/>
                          </a:lnTo>
                          <a:lnTo>
                            <a:pt x="14" y="6"/>
                          </a:lnTo>
                          <a:lnTo>
                            <a:pt x="10" y="8"/>
                          </a:lnTo>
                          <a:lnTo>
                            <a:pt x="8" y="10"/>
                          </a:lnTo>
                          <a:lnTo>
                            <a:pt x="4" y="13"/>
                          </a:lnTo>
                          <a:lnTo>
                            <a:pt x="2" y="16"/>
                          </a:lnTo>
                          <a:lnTo>
                            <a:pt x="0" y="19"/>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600" name="Group 66"/>
                  <p:cNvGrpSpPr>
                    <a:grpSpLocks/>
                  </p:cNvGrpSpPr>
                  <p:nvPr/>
                </p:nvGrpSpPr>
                <p:grpSpPr bwMode="auto">
                  <a:xfrm>
                    <a:off x="776" y="2973"/>
                    <a:ext cx="159" cy="87"/>
                    <a:chOff x="776" y="2973"/>
                    <a:chExt cx="159" cy="87"/>
                  </a:xfrm>
                </p:grpSpPr>
                <p:grpSp>
                  <p:nvGrpSpPr>
                    <p:cNvPr id="36601" name="Group 67"/>
                    <p:cNvGrpSpPr>
                      <a:grpSpLocks/>
                    </p:cNvGrpSpPr>
                    <p:nvPr/>
                  </p:nvGrpSpPr>
                  <p:grpSpPr bwMode="auto">
                    <a:xfrm>
                      <a:off x="776" y="2973"/>
                      <a:ext cx="159" cy="87"/>
                      <a:chOff x="776" y="2973"/>
                      <a:chExt cx="159" cy="87"/>
                    </a:xfrm>
                  </p:grpSpPr>
                  <p:sp>
                    <p:nvSpPr>
                      <p:cNvPr id="36603" name="Freeform 68"/>
                      <p:cNvSpPr>
                        <a:spLocks/>
                      </p:cNvSpPr>
                      <p:nvPr/>
                    </p:nvSpPr>
                    <p:spPr bwMode="auto">
                      <a:xfrm>
                        <a:off x="776" y="2973"/>
                        <a:ext cx="159" cy="87"/>
                      </a:xfrm>
                      <a:custGeom>
                        <a:avLst/>
                        <a:gdLst>
                          <a:gd name="T0" fmla="*/ 9 w 159"/>
                          <a:gd name="T1" fmla="*/ 73 h 87"/>
                          <a:gd name="T2" fmla="*/ 16 w 159"/>
                          <a:gd name="T3" fmla="*/ 77 h 87"/>
                          <a:gd name="T4" fmla="*/ 22 w 159"/>
                          <a:gd name="T5" fmla="*/ 81 h 87"/>
                          <a:gd name="T6" fmla="*/ 29 w 159"/>
                          <a:gd name="T7" fmla="*/ 84 h 87"/>
                          <a:gd name="T8" fmla="*/ 33 w 159"/>
                          <a:gd name="T9" fmla="*/ 86 h 87"/>
                          <a:gd name="T10" fmla="*/ 34 w 159"/>
                          <a:gd name="T11" fmla="*/ 78 h 87"/>
                          <a:gd name="T12" fmla="*/ 37 w 159"/>
                          <a:gd name="T13" fmla="*/ 71 h 87"/>
                          <a:gd name="T14" fmla="*/ 40 w 159"/>
                          <a:gd name="T15" fmla="*/ 64 h 87"/>
                          <a:gd name="T16" fmla="*/ 41 w 159"/>
                          <a:gd name="T17" fmla="*/ 59 h 87"/>
                          <a:gd name="T18" fmla="*/ 40 w 159"/>
                          <a:gd name="T19" fmla="*/ 52 h 87"/>
                          <a:gd name="T20" fmla="*/ 36 w 159"/>
                          <a:gd name="T21" fmla="*/ 48 h 87"/>
                          <a:gd name="T22" fmla="*/ 33 w 159"/>
                          <a:gd name="T23" fmla="*/ 46 h 87"/>
                          <a:gd name="T24" fmla="*/ 43 w 159"/>
                          <a:gd name="T25" fmla="*/ 46 h 87"/>
                          <a:gd name="T26" fmla="*/ 55 w 159"/>
                          <a:gd name="T27" fmla="*/ 45 h 87"/>
                          <a:gd name="T28" fmla="*/ 62 w 159"/>
                          <a:gd name="T29" fmla="*/ 42 h 87"/>
                          <a:gd name="T30" fmla="*/ 70 w 159"/>
                          <a:gd name="T31" fmla="*/ 40 h 87"/>
                          <a:gd name="T32" fmla="*/ 80 w 159"/>
                          <a:gd name="T33" fmla="*/ 38 h 87"/>
                          <a:gd name="T34" fmla="*/ 88 w 159"/>
                          <a:gd name="T35" fmla="*/ 36 h 87"/>
                          <a:gd name="T36" fmla="*/ 94 w 159"/>
                          <a:gd name="T37" fmla="*/ 34 h 87"/>
                          <a:gd name="T38" fmla="*/ 103 w 159"/>
                          <a:gd name="T39" fmla="*/ 29 h 87"/>
                          <a:gd name="T40" fmla="*/ 103 w 159"/>
                          <a:gd name="T41" fmla="*/ 28 h 87"/>
                          <a:gd name="T42" fmla="*/ 107 w 159"/>
                          <a:gd name="T43" fmla="*/ 23 h 87"/>
                          <a:gd name="T44" fmla="*/ 110 w 159"/>
                          <a:gd name="T45" fmla="*/ 18 h 87"/>
                          <a:gd name="T46" fmla="*/ 119 w 159"/>
                          <a:gd name="T47" fmla="*/ 19 h 87"/>
                          <a:gd name="T48" fmla="*/ 128 w 159"/>
                          <a:gd name="T49" fmla="*/ 23 h 87"/>
                          <a:gd name="T50" fmla="*/ 136 w 159"/>
                          <a:gd name="T51" fmla="*/ 27 h 87"/>
                          <a:gd name="T52" fmla="*/ 143 w 159"/>
                          <a:gd name="T53" fmla="*/ 31 h 87"/>
                          <a:gd name="T54" fmla="*/ 148 w 159"/>
                          <a:gd name="T55" fmla="*/ 36 h 87"/>
                          <a:gd name="T56" fmla="*/ 151 w 159"/>
                          <a:gd name="T57" fmla="*/ 41 h 87"/>
                          <a:gd name="T58" fmla="*/ 153 w 159"/>
                          <a:gd name="T59" fmla="*/ 46 h 87"/>
                          <a:gd name="T60" fmla="*/ 158 w 159"/>
                          <a:gd name="T61" fmla="*/ 51 h 87"/>
                          <a:gd name="T62" fmla="*/ 157 w 159"/>
                          <a:gd name="T63" fmla="*/ 42 h 87"/>
                          <a:gd name="T64" fmla="*/ 154 w 159"/>
                          <a:gd name="T65" fmla="*/ 37 h 87"/>
                          <a:gd name="T66" fmla="*/ 150 w 159"/>
                          <a:gd name="T67" fmla="*/ 31 h 87"/>
                          <a:gd name="T68" fmla="*/ 149 w 159"/>
                          <a:gd name="T69" fmla="*/ 25 h 87"/>
                          <a:gd name="T70" fmla="*/ 141 w 159"/>
                          <a:gd name="T71" fmla="*/ 18 h 87"/>
                          <a:gd name="T72" fmla="*/ 130 w 159"/>
                          <a:gd name="T73" fmla="*/ 11 h 87"/>
                          <a:gd name="T74" fmla="*/ 122 w 159"/>
                          <a:gd name="T75" fmla="*/ 6 h 87"/>
                          <a:gd name="T76" fmla="*/ 117 w 159"/>
                          <a:gd name="T77" fmla="*/ 3 h 87"/>
                          <a:gd name="T78" fmla="*/ 110 w 159"/>
                          <a:gd name="T79" fmla="*/ 1 h 87"/>
                          <a:gd name="T80" fmla="*/ 105 w 159"/>
                          <a:gd name="T81" fmla="*/ 0 h 87"/>
                          <a:gd name="T82" fmla="*/ 96 w 159"/>
                          <a:gd name="T83" fmla="*/ 0 h 87"/>
                          <a:gd name="T84" fmla="*/ 93 w 159"/>
                          <a:gd name="T85" fmla="*/ 0 h 87"/>
                          <a:gd name="T86" fmla="*/ 83 w 159"/>
                          <a:gd name="T87" fmla="*/ 0 h 87"/>
                          <a:gd name="T88" fmla="*/ 69 w 159"/>
                          <a:gd name="T89" fmla="*/ 0 h 87"/>
                          <a:gd name="T90" fmla="*/ 55 w 159"/>
                          <a:gd name="T91" fmla="*/ 2 h 87"/>
                          <a:gd name="T92" fmla="*/ 44 w 159"/>
                          <a:gd name="T93" fmla="*/ 5 h 87"/>
                          <a:gd name="T94" fmla="*/ 33 w 159"/>
                          <a:gd name="T95" fmla="*/ 7 h 87"/>
                          <a:gd name="T96" fmla="*/ 25 w 159"/>
                          <a:gd name="T97" fmla="*/ 9 h 87"/>
                          <a:gd name="T98" fmla="*/ 20 w 159"/>
                          <a:gd name="T99" fmla="*/ 11 h 87"/>
                          <a:gd name="T100" fmla="*/ 15 w 159"/>
                          <a:gd name="T101" fmla="*/ 14 h 87"/>
                          <a:gd name="T102" fmla="*/ 10 w 159"/>
                          <a:gd name="T103" fmla="*/ 17 h 87"/>
                          <a:gd name="T104" fmla="*/ 6 w 159"/>
                          <a:gd name="T105" fmla="*/ 22 h 87"/>
                          <a:gd name="T106" fmla="*/ 2 w 159"/>
                          <a:gd name="T107" fmla="*/ 26 h 87"/>
                          <a:gd name="T108" fmla="*/ 0 w 159"/>
                          <a:gd name="T109" fmla="*/ 30 h 87"/>
                          <a:gd name="T110" fmla="*/ 0 w 159"/>
                          <a:gd name="T111" fmla="*/ 37 h 87"/>
                          <a:gd name="T112" fmla="*/ 0 w 159"/>
                          <a:gd name="T113" fmla="*/ 43 h 87"/>
                          <a:gd name="T114" fmla="*/ 1 w 159"/>
                          <a:gd name="T115" fmla="*/ 49 h 87"/>
                          <a:gd name="T116" fmla="*/ 1 w 159"/>
                          <a:gd name="T117" fmla="*/ 56 h 87"/>
                          <a:gd name="T118" fmla="*/ 2 w 159"/>
                          <a:gd name="T119" fmla="*/ 62 h 87"/>
                          <a:gd name="T120" fmla="*/ 4 w 159"/>
                          <a:gd name="T121" fmla="*/ 66 h 87"/>
                          <a:gd name="T122" fmla="*/ 9 w 159"/>
                          <a:gd name="T123" fmla="*/ 73 h 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59"/>
                          <a:gd name="T187" fmla="*/ 0 h 87"/>
                          <a:gd name="T188" fmla="*/ 159 w 159"/>
                          <a:gd name="T189" fmla="*/ 87 h 8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59" h="87">
                            <a:moveTo>
                              <a:pt x="9" y="73"/>
                            </a:moveTo>
                            <a:lnTo>
                              <a:pt x="16" y="77"/>
                            </a:lnTo>
                            <a:lnTo>
                              <a:pt x="22" y="81"/>
                            </a:lnTo>
                            <a:lnTo>
                              <a:pt x="29" y="84"/>
                            </a:lnTo>
                            <a:lnTo>
                              <a:pt x="33" y="86"/>
                            </a:lnTo>
                            <a:lnTo>
                              <a:pt x="34" y="78"/>
                            </a:lnTo>
                            <a:lnTo>
                              <a:pt x="37" y="71"/>
                            </a:lnTo>
                            <a:lnTo>
                              <a:pt x="40" y="64"/>
                            </a:lnTo>
                            <a:lnTo>
                              <a:pt x="41" y="59"/>
                            </a:lnTo>
                            <a:lnTo>
                              <a:pt x="40" y="52"/>
                            </a:lnTo>
                            <a:lnTo>
                              <a:pt x="36" y="48"/>
                            </a:lnTo>
                            <a:lnTo>
                              <a:pt x="33" y="46"/>
                            </a:lnTo>
                            <a:lnTo>
                              <a:pt x="43" y="46"/>
                            </a:lnTo>
                            <a:lnTo>
                              <a:pt x="55" y="45"/>
                            </a:lnTo>
                            <a:lnTo>
                              <a:pt x="62" y="42"/>
                            </a:lnTo>
                            <a:lnTo>
                              <a:pt x="70" y="40"/>
                            </a:lnTo>
                            <a:lnTo>
                              <a:pt x="80" y="38"/>
                            </a:lnTo>
                            <a:lnTo>
                              <a:pt x="88" y="36"/>
                            </a:lnTo>
                            <a:lnTo>
                              <a:pt x="94" y="34"/>
                            </a:lnTo>
                            <a:lnTo>
                              <a:pt x="103" y="29"/>
                            </a:lnTo>
                            <a:lnTo>
                              <a:pt x="103" y="28"/>
                            </a:lnTo>
                            <a:lnTo>
                              <a:pt x="107" y="23"/>
                            </a:lnTo>
                            <a:lnTo>
                              <a:pt x="110" y="18"/>
                            </a:lnTo>
                            <a:lnTo>
                              <a:pt x="119" y="19"/>
                            </a:lnTo>
                            <a:lnTo>
                              <a:pt x="128" y="23"/>
                            </a:lnTo>
                            <a:lnTo>
                              <a:pt x="136" y="27"/>
                            </a:lnTo>
                            <a:lnTo>
                              <a:pt x="143" y="31"/>
                            </a:lnTo>
                            <a:lnTo>
                              <a:pt x="148" y="36"/>
                            </a:lnTo>
                            <a:lnTo>
                              <a:pt x="151" y="41"/>
                            </a:lnTo>
                            <a:lnTo>
                              <a:pt x="153" y="46"/>
                            </a:lnTo>
                            <a:lnTo>
                              <a:pt x="158" y="51"/>
                            </a:lnTo>
                            <a:lnTo>
                              <a:pt x="157" y="42"/>
                            </a:lnTo>
                            <a:lnTo>
                              <a:pt x="154" y="37"/>
                            </a:lnTo>
                            <a:lnTo>
                              <a:pt x="150" y="31"/>
                            </a:lnTo>
                            <a:lnTo>
                              <a:pt x="149" y="25"/>
                            </a:lnTo>
                            <a:lnTo>
                              <a:pt x="141" y="18"/>
                            </a:lnTo>
                            <a:lnTo>
                              <a:pt x="130" y="11"/>
                            </a:lnTo>
                            <a:lnTo>
                              <a:pt x="122" y="6"/>
                            </a:lnTo>
                            <a:lnTo>
                              <a:pt x="117" y="3"/>
                            </a:lnTo>
                            <a:lnTo>
                              <a:pt x="110" y="1"/>
                            </a:lnTo>
                            <a:lnTo>
                              <a:pt x="105" y="0"/>
                            </a:lnTo>
                            <a:lnTo>
                              <a:pt x="96" y="0"/>
                            </a:lnTo>
                            <a:lnTo>
                              <a:pt x="93" y="0"/>
                            </a:lnTo>
                            <a:lnTo>
                              <a:pt x="83" y="0"/>
                            </a:lnTo>
                            <a:lnTo>
                              <a:pt x="69" y="0"/>
                            </a:lnTo>
                            <a:lnTo>
                              <a:pt x="55" y="2"/>
                            </a:lnTo>
                            <a:lnTo>
                              <a:pt x="44" y="5"/>
                            </a:lnTo>
                            <a:lnTo>
                              <a:pt x="33" y="7"/>
                            </a:lnTo>
                            <a:lnTo>
                              <a:pt x="25" y="9"/>
                            </a:lnTo>
                            <a:lnTo>
                              <a:pt x="20" y="11"/>
                            </a:lnTo>
                            <a:lnTo>
                              <a:pt x="15" y="14"/>
                            </a:lnTo>
                            <a:lnTo>
                              <a:pt x="10" y="17"/>
                            </a:lnTo>
                            <a:lnTo>
                              <a:pt x="6" y="22"/>
                            </a:lnTo>
                            <a:lnTo>
                              <a:pt x="2" y="26"/>
                            </a:lnTo>
                            <a:lnTo>
                              <a:pt x="0" y="30"/>
                            </a:lnTo>
                            <a:lnTo>
                              <a:pt x="0" y="37"/>
                            </a:lnTo>
                            <a:lnTo>
                              <a:pt x="0" y="43"/>
                            </a:lnTo>
                            <a:lnTo>
                              <a:pt x="1" y="49"/>
                            </a:lnTo>
                            <a:lnTo>
                              <a:pt x="1" y="56"/>
                            </a:lnTo>
                            <a:lnTo>
                              <a:pt x="2" y="62"/>
                            </a:lnTo>
                            <a:lnTo>
                              <a:pt x="4" y="66"/>
                            </a:lnTo>
                            <a:lnTo>
                              <a:pt x="9" y="73"/>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604" name="Freeform 69"/>
                      <p:cNvSpPr>
                        <a:spLocks/>
                      </p:cNvSpPr>
                      <p:nvPr/>
                    </p:nvSpPr>
                    <p:spPr bwMode="auto">
                      <a:xfrm>
                        <a:off x="783" y="2976"/>
                        <a:ext cx="98" cy="76"/>
                      </a:xfrm>
                      <a:custGeom>
                        <a:avLst/>
                        <a:gdLst>
                          <a:gd name="T0" fmla="*/ 65 w 98"/>
                          <a:gd name="T1" fmla="*/ 0 h 76"/>
                          <a:gd name="T2" fmla="*/ 77 w 98"/>
                          <a:gd name="T3" fmla="*/ 0 h 76"/>
                          <a:gd name="T4" fmla="*/ 88 w 98"/>
                          <a:gd name="T5" fmla="*/ 1 h 76"/>
                          <a:gd name="T6" fmla="*/ 94 w 98"/>
                          <a:gd name="T7" fmla="*/ 8 h 76"/>
                          <a:gd name="T8" fmla="*/ 97 w 98"/>
                          <a:gd name="T9" fmla="*/ 13 h 76"/>
                          <a:gd name="T10" fmla="*/ 93 w 98"/>
                          <a:gd name="T11" fmla="*/ 20 h 76"/>
                          <a:gd name="T12" fmla="*/ 84 w 98"/>
                          <a:gd name="T13" fmla="*/ 27 h 76"/>
                          <a:gd name="T14" fmla="*/ 75 w 98"/>
                          <a:gd name="T15" fmla="*/ 31 h 76"/>
                          <a:gd name="T16" fmla="*/ 60 w 98"/>
                          <a:gd name="T17" fmla="*/ 34 h 76"/>
                          <a:gd name="T18" fmla="*/ 49 w 98"/>
                          <a:gd name="T19" fmla="*/ 37 h 76"/>
                          <a:gd name="T20" fmla="*/ 42 w 98"/>
                          <a:gd name="T21" fmla="*/ 38 h 76"/>
                          <a:gd name="T22" fmla="*/ 47 w 98"/>
                          <a:gd name="T23" fmla="*/ 38 h 76"/>
                          <a:gd name="T24" fmla="*/ 38 w 98"/>
                          <a:gd name="T25" fmla="*/ 41 h 76"/>
                          <a:gd name="T26" fmla="*/ 23 w 98"/>
                          <a:gd name="T27" fmla="*/ 41 h 76"/>
                          <a:gd name="T28" fmla="*/ 25 w 98"/>
                          <a:gd name="T29" fmla="*/ 46 h 76"/>
                          <a:gd name="T30" fmla="*/ 28 w 98"/>
                          <a:gd name="T31" fmla="*/ 56 h 76"/>
                          <a:gd name="T32" fmla="*/ 29 w 98"/>
                          <a:gd name="T33" fmla="*/ 64 h 76"/>
                          <a:gd name="T34" fmla="*/ 23 w 98"/>
                          <a:gd name="T35" fmla="*/ 75 h 76"/>
                          <a:gd name="T36" fmla="*/ 18 w 98"/>
                          <a:gd name="T37" fmla="*/ 73 h 76"/>
                          <a:gd name="T38" fmla="*/ 3 w 98"/>
                          <a:gd name="T39" fmla="*/ 65 h 76"/>
                          <a:gd name="T40" fmla="*/ 8 w 98"/>
                          <a:gd name="T41" fmla="*/ 59 h 76"/>
                          <a:gd name="T42" fmla="*/ 7 w 98"/>
                          <a:gd name="T43" fmla="*/ 52 h 76"/>
                          <a:gd name="T44" fmla="*/ 8 w 98"/>
                          <a:gd name="T45" fmla="*/ 52 h 76"/>
                          <a:gd name="T46" fmla="*/ 9 w 98"/>
                          <a:gd name="T47" fmla="*/ 47 h 76"/>
                          <a:gd name="T48" fmla="*/ 0 w 98"/>
                          <a:gd name="T49" fmla="*/ 35 h 76"/>
                          <a:gd name="T50" fmla="*/ 1 w 98"/>
                          <a:gd name="T51" fmla="*/ 33 h 76"/>
                          <a:gd name="T52" fmla="*/ 14 w 98"/>
                          <a:gd name="T53" fmla="*/ 32 h 76"/>
                          <a:gd name="T54" fmla="*/ 17 w 98"/>
                          <a:gd name="T55" fmla="*/ 28 h 76"/>
                          <a:gd name="T56" fmla="*/ 6 w 98"/>
                          <a:gd name="T57" fmla="*/ 24 h 76"/>
                          <a:gd name="T58" fmla="*/ 25 w 98"/>
                          <a:gd name="T59" fmla="*/ 27 h 76"/>
                          <a:gd name="T60" fmla="*/ 39 w 98"/>
                          <a:gd name="T61" fmla="*/ 28 h 76"/>
                          <a:gd name="T62" fmla="*/ 50 w 98"/>
                          <a:gd name="T63" fmla="*/ 26 h 76"/>
                          <a:gd name="T64" fmla="*/ 56 w 98"/>
                          <a:gd name="T65" fmla="*/ 24 h 76"/>
                          <a:gd name="T66" fmla="*/ 41 w 98"/>
                          <a:gd name="T67" fmla="*/ 22 h 76"/>
                          <a:gd name="T68" fmla="*/ 25 w 98"/>
                          <a:gd name="T69" fmla="*/ 22 h 76"/>
                          <a:gd name="T70" fmla="*/ 23 w 98"/>
                          <a:gd name="T71" fmla="*/ 20 h 76"/>
                          <a:gd name="T72" fmla="*/ 11 w 98"/>
                          <a:gd name="T73" fmla="*/ 19 h 76"/>
                          <a:gd name="T74" fmla="*/ 15 w 98"/>
                          <a:gd name="T75" fmla="*/ 18 h 76"/>
                          <a:gd name="T76" fmla="*/ 25 w 98"/>
                          <a:gd name="T77" fmla="*/ 16 h 76"/>
                          <a:gd name="T78" fmla="*/ 22 w 98"/>
                          <a:gd name="T79" fmla="*/ 15 h 76"/>
                          <a:gd name="T80" fmla="*/ 27 w 98"/>
                          <a:gd name="T81" fmla="*/ 11 h 76"/>
                          <a:gd name="T82" fmla="*/ 31 w 98"/>
                          <a:gd name="T83" fmla="*/ 11 h 76"/>
                          <a:gd name="T84" fmla="*/ 45 w 98"/>
                          <a:gd name="T85" fmla="*/ 12 h 76"/>
                          <a:gd name="T86" fmla="*/ 56 w 98"/>
                          <a:gd name="T87" fmla="*/ 13 h 76"/>
                          <a:gd name="T88" fmla="*/ 65 w 98"/>
                          <a:gd name="T89" fmla="*/ 11 h 76"/>
                          <a:gd name="T90" fmla="*/ 71 w 98"/>
                          <a:gd name="T91" fmla="*/ 9 h 76"/>
                          <a:gd name="T92" fmla="*/ 59 w 98"/>
                          <a:gd name="T93" fmla="*/ 9 h 76"/>
                          <a:gd name="T94" fmla="*/ 62 w 98"/>
                          <a:gd name="T95" fmla="*/ 7 h 76"/>
                          <a:gd name="T96" fmla="*/ 74 w 98"/>
                          <a:gd name="T97" fmla="*/ 6 h 76"/>
                          <a:gd name="T98" fmla="*/ 71 w 98"/>
                          <a:gd name="T99" fmla="*/ 5 h 76"/>
                          <a:gd name="T100" fmla="*/ 77 w 98"/>
                          <a:gd name="T101" fmla="*/ 2 h 76"/>
                          <a:gd name="T102" fmla="*/ 64 w 98"/>
                          <a:gd name="T103" fmla="*/ 2 h 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8"/>
                          <a:gd name="T157" fmla="*/ 0 h 76"/>
                          <a:gd name="T158" fmla="*/ 98 w 98"/>
                          <a:gd name="T159" fmla="*/ 76 h 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8" h="76">
                            <a:moveTo>
                              <a:pt x="60" y="2"/>
                            </a:moveTo>
                            <a:lnTo>
                              <a:pt x="65" y="0"/>
                            </a:lnTo>
                            <a:lnTo>
                              <a:pt x="71" y="0"/>
                            </a:lnTo>
                            <a:lnTo>
                              <a:pt x="77" y="0"/>
                            </a:lnTo>
                            <a:lnTo>
                              <a:pt x="84" y="1"/>
                            </a:lnTo>
                            <a:lnTo>
                              <a:pt x="88" y="1"/>
                            </a:lnTo>
                            <a:lnTo>
                              <a:pt x="91" y="4"/>
                            </a:lnTo>
                            <a:lnTo>
                              <a:pt x="94" y="8"/>
                            </a:lnTo>
                            <a:lnTo>
                              <a:pt x="97" y="10"/>
                            </a:lnTo>
                            <a:lnTo>
                              <a:pt x="97" y="13"/>
                            </a:lnTo>
                            <a:lnTo>
                              <a:pt x="96" y="16"/>
                            </a:lnTo>
                            <a:lnTo>
                              <a:pt x="93" y="20"/>
                            </a:lnTo>
                            <a:lnTo>
                              <a:pt x="88" y="24"/>
                            </a:lnTo>
                            <a:lnTo>
                              <a:pt x="84" y="27"/>
                            </a:lnTo>
                            <a:lnTo>
                              <a:pt x="79" y="29"/>
                            </a:lnTo>
                            <a:lnTo>
                              <a:pt x="75" y="31"/>
                            </a:lnTo>
                            <a:lnTo>
                              <a:pt x="67" y="32"/>
                            </a:lnTo>
                            <a:lnTo>
                              <a:pt x="60" y="34"/>
                            </a:lnTo>
                            <a:lnTo>
                              <a:pt x="54" y="36"/>
                            </a:lnTo>
                            <a:lnTo>
                              <a:pt x="49" y="37"/>
                            </a:lnTo>
                            <a:lnTo>
                              <a:pt x="45" y="37"/>
                            </a:lnTo>
                            <a:lnTo>
                              <a:pt x="42" y="38"/>
                            </a:lnTo>
                            <a:lnTo>
                              <a:pt x="41" y="38"/>
                            </a:lnTo>
                            <a:lnTo>
                              <a:pt x="47" y="38"/>
                            </a:lnTo>
                            <a:lnTo>
                              <a:pt x="43" y="39"/>
                            </a:lnTo>
                            <a:lnTo>
                              <a:pt x="38" y="41"/>
                            </a:lnTo>
                            <a:lnTo>
                              <a:pt x="30" y="41"/>
                            </a:lnTo>
                            <a:lnTo>
                              <a:pt x="23" y="41"/>
                            </a:lnTo>
                            <a:lnTo>
                              <a:pt x="22" y="41"/>
                            </a:lnTo>
                            <a:lnTo>
                              <a:pt x="25" y="46"/>
                            </a:lnTo>
                            <a:lnTo>
                              <a:pt x="28" y="52"/>
                            </a:lnTo>
                            <a:lnTo>
                              <a:pt x="28" y="56"/>
                            </a:lnTo>
                            <a:lnTo>
                              <a:pt x="28" y="61"/>
                            </a:lnTo>
                            <a:lnTo>
                              <a:pt x="29" y="64"/>
                            </a:lnTo>
                            <a:lnTo>
                              <a:pt x="27" y="69"/>
                            </a:lnTo>
                            <a:lnTo>
                              <a:pt x="23" y="75"/>
                            </a:lnTo>
                            <a:lnTo>
                              <a:pt x="20" y="75"/>
                            </a:lnTo>
                            <a:lnTo>
                              <a:pt x="18" y="73"/>
                            </a:lnTo>
                            <a:lnTo>
                              <a:pt x="10" y="68"/>
                            </a:lnTo>
                            <a:lnTo>
                              <a:pt x="3" y="65"/>
                            </a:lnTo>
                            <a:lnTo>
                              <a:pt x="12" y="65"/>
                            </a:lnTo>
                            <a:lnTo>
                              <a:pt x="8" y="59"/>
                            </a:lnTo>
                            <a:lnTo>
                              <a:pt x="3" y="57"/>
                            </a:lnTo>
                            <a:lnTo>
                              <a:pt x="7" y="52"/>
                            </a:lnTo>
                            <a:lnTo>
                              <a:pt x="4" y="51"/>
                            </a:lnTo>
                            <a:lnTo>
                              <a:pt x="8" y="52"/>
                            </a:lnTo>
                            <a:lnTo>
                              <a:pt x="4" y="46"/>
                            </a:lnTo>
                            <a:lnTo>
                              <a:pt x="9" y="47"/>
                            </a:lnTo>
                            <a:lnTo>
                              <a:pt x="1" y="40"/>
                            </a:lnTo>
                            <a:lnTo>
                              <a:pt x="0" y="35"/>
                            </a:lnTo>
                            <a:lnTo>
                              <a:pt x="4" y="37"/>
                            </a:lnTo>
                            <a:lnTo>
                              <a:pt x="1" y="33"/>
                            </a:lnTo>
                            <a:lnTo>
                              <a:pt x="11" y="33"/>
                            </a:lnTo>
                            <a:lnTo>
                              <a:pt x="14" y="32"/>
                            </a:lnTo>
                            <a:lnTo>
                              <a:pt x="10" y="29"/>
                            </a:lnTo>
                            <a:lnTo>
                              <a:pt x="17" y="28"/>
                            </a:lnTo>
                            <a:lnTo>
                              <a:pt x="11" y="26"/>
                            </a:lnTo>
                            <a:lnTo>
                              <a:pt x="6" y="24"/>
                            </a:lnTo>
                            <a:lnTo>
                              <a:pt x="17" y="26"/>
                            </a:lnTo>
                            <a:lnTo>
                              <a:pt x="25" y="27"/>
                            </a:lnTo>
                            <a:lnTo>
                              <a:pt x="31" y="27"/>
                            </a:lnTo>
                            <a:lnTo>
                              <a:pt x="39" y="28"/>
                            </a:lnTo>
                            <a:lnTo>
                              <a:pt x="47" y="27"/>
                            </a:lnTo>
                            <a:lnTo>
                              <a:pt x="50" y="26"/>
                            </a:lnTo>
                            <a:lnTo>
                              <a:pt x="48" y="24"/>
                            </a:lnTo>
                            <a:lnTo>
                              <a:pt x="56" y="24"/>
                            </a:lnTo>
                            <a:lnTo>
                              <a:pt x="49" y="23"/>
                            </a:lnTo>
                            <a:lnTo>
                              <a:pt x="41" y="22"/>
                            </a:lnTo>
                            <a:lnTo>
                              <a:pt x="33" y="22"/>
                            </a:lnTo>
                            <a:lnTo>
                              <a:pt x="25" y="22"/>
                            </a:lnTo>
                            <a:lnTo>
                              <a:pt x="31" y="19"/>
                            </a:lnTo>
                            <a:lnTo>
                              <a:pt x="23" y="20"/>
                            </a:lnTo>
                            <a:lnTo>
                              <a:pt x="17" y="20"/>
                            </a:lnTo>
                            <a:lnTo>
                              <a:pt x="11" y="19"/>
                            </a:lnTo>
                            <a:lnTo>
                              <a:pt x="8" y="19"/>
                            </a:lnTo>
                            <a:lnTo>
                              <a:pt x="15" y="18"/>
                            </a:lnTo>
                            <a:lnTo>
                              <a:pt x="20" y="17"/>
                            </a:lnTo>
                            <a:lnTo>
                              <a:pt x="25" y="16"/>
                            </a:lnTo>
                            <a:lnTo>
                              <a:pt x="28" y="15"/>
                            </a:lnTo>
                            <a:lnTo>
                              <a:pt x="22" y="15"/>
                            </a:lnTo>
                            <a:lnTo>
                              <a:pt x="32" y="12"/>
                            </a:lnTo>
                            <a:lnTo>
                              <a:pt x="27" y="11"/>
                            </a:lnTo>
                            <a:lnTo>
                              <a:pt x="22" y="11"/>
                            </a:lnTo>
                            <a:lnTo>
                              <a:pt x="31" y="11"/>
                            </a:lnTo>
                            <a:lnTo>
                              <a:pt x="41" y="11"/>
                            </a:lnTo>
                            <a:lnTo>
                              <a:pt x="45" y="12"/>
                            </a:lnTo>
                            <a:lnTo>
                              <a:pt x="51" y="13"/>
                            </a:lnTo>
                            <a:lnTo>
                              <a:pt x="56" y="13"/>
                            </a:lnTo>
                            <a:lnTo>
                              <a:pt x="62" y="12"/>
                            </a:lnTo>
                            <a:lnTo>
                              <a:pt x="65" y="11"/>
                            </a:lnTo>
                            <a:lnTo>
                              <a:pt x="69" y="10"/>
                            </a:lnTo>
                            <a:lnTo>
                              <a:pt x="71" y="9"/>
                            </a:lnTo>
                            <a:lnTo>
                              <a:pt x="65" y="9"/>
                            </a:lnTo>
                            <a:lnTo>
                              <a:pt x="59" y="9"/>
                            </a:lnTo>
                            <a:lnTo>
                              <a:pt x="50" y="8"/>
                            </a:lnTo>
                            <a:lnTo>
                              <a:pt x="62" y="7"/>
                            </a:lnTo>
                            <a:lnTo>
                              <a:pt x="69" y="7"/>
                            </a:lnTo>
                            <a:lnTo>
                              <a:pt x="74" y="6"/>
                            </a:lnTo>
                            <a:lnTo>
                              <a:pt x="77" y="5"/>
                            </a:lnTo>
                            <a:lnTo>
                              <a:pt x="71" y="5"/>
                            </a:lnTo>
                            <a:lnTo>
                              <a:pt x="75" y="3"/>
                            </a:lnTo>
                            <a:lnTo>
                              <a:pt x="77" y="2"/>
                            </a:lnTo>
                            <a:lnTo>
                              <a:pt x="69" y="2"/>
                            </a:lnTo>
                            <a:lnTo>
                              <a:pt x="64" y="2"/>
                            </a:lnTo>
                            <a:lnTo>
                              <a:pt x="60" y="2"/>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602" name="Freeform 70"/>
                    <p:cNvSpPr>
                      <a:spLocks/>
                    </p:cNvSpPr>
                    <p:nvPr/>
                  </p:nvSpPr>
                  <p:spPr bwMode="auto">
                    <a:xfrm>
                      <a:off x="885" y="2975"/>
                      <a:ext cx="24" cy="18"/>
                    </a:xfrm>
                    <a:custGeom>
                      <a:avLst/>
                      <a:gdLst>
                        <a:gd name="T0" fmla="*/ 0 w 24"/>
                        <a:gd name="T1" fmla="*/ 0 h 18"/>
                        <a:gd name="T2" fmla="*/ 4 w 24"/>
                        <a:gd name="T3" fmla="*/ 3 h 18"/>
                        <a:gd name="T4" fmla="*/ 8 w 24"/>
                        <a:gd name="T5" fmla="*/ 5 h 18"/>
                        <a:gd name="T6" fmla="*/ 11 w 24"/>
                        <a:gd name="T7" fmla="*/ 7 h 18"/>
                        <a:gd name="T8" fmla="*/ 14 w 24"/>
                        <a:gd name="T9" fmla="*/ 7 h 18"/>
                        <a:gd name="T10" fmla="*/ 19 w 24"/>
                        <a:gd name="T11" fmla="*/ 9 h 18"/>
                        <a:gd name="T12" fmla="*/ 13 w 24"/>
                        <a:gd name="T13" fmla="*/ 8 h 18"/>
                        <a:gd name="T14" fmla="*/ 9 w 24"/>
                        <a:gd name="T15" fmla="*/ 7 h 18"/>
                        <a:gd name="T16" fmla="*/ 8 w 24"/>
                        <a:gd name="T17" fmla="*/ 7 h 18"/>
                        <a:gd name="T18" fmla="*/ 10 w 24"/>
                        <a:gd name="T19" fmla="*/ 10 h 18"/>
                        <a:gd name="T20" fmla="*/ 12 w 24"/>
                        <a:gd name="T21" fmla="*/ 12 h 18"/>
                        <a:gd name="T22" fmla="*/ 17 w 24"/>
                        <a:gd name="T23" fmla="*/ 14 h 18"/>
                        <a:gd name="T24" fmla="*/ 23 w 24"/>
                        <a:gd name="T25" fmla="*/ 17 h 18"/>
                        <a:gd name="T26" fmla="*/ 15 w 24"/>
                        <a:gd name="T27" fmla="*/ 15 h 18"/>
                        <a:gd name="T28" fmla="*/ 11 w 24"/>
                        <a:gd name="T29" fmla="*/ 13 h 18"/>
                        <a:gd name="T30" fmla="*/ 6 w 24"/>
                        <a:gd name="T31" fmla="*/ 12 h 18"/>
                        <a:gd name="T32" fmla="*/ 4 w 24"/>
                        <a:gd name="T33" fmla="*/ 10 h 18"/>
                        <a:gd name="T34" fmla="*/ 4 w 24"/>
                        <a:gd name="T35" fmla="*/ 7 h 18"/>
                        <a:gd name="T36" fmla="*/ 1 w 24"/>
                        <a:gd name="T37" fmla="*/ 4 h 18"/>
                        <a:gd name="T38" fmla="*/ 0 w 2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
                        <a:gd name="T61" fmla="*/ 0 h 18"/>
                        <a:gd name="T62" fmla="*/ 24 w 2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 h="18">
                          <a:moveTo>
                            <a:pt x="0" y="0"/>
                          </a:moveTo>
                          <a:lnTo>
                            <a:pt x="4" y="3"/>
                          </a:lnTo>
                          <a:lnTo>
                            <a:pt x="8" y="5"/>
                          </a:lnTo>
                          <a:lnTo>
                            <a:pt x="11" y="7"/>
                          </a:lnTo>
                          <a:lnTo>
                            <a:pt x="14" y="7"/>
                          </a:lnTo>
                          <a:lnTo>
                            <a:pt x="19" y="9"/>
                          </a:lnTo>
                          <a:lnTo>
                            <a:pt x="13" y="8"/>
                          </a:lnTo>
                          <a:lnTo>
                            <a:pt x="9" y="7"/>
                          </a:lnTo>
                          <a:lnTo>
                            <a:pt x="8" y="7"/>
                          </a:lnTo>
                          <a:lnTo>
                            <a:pt x="10" y="10"/>
                          </a:lnTo>
                          <a:lnTo>
                            <a:pt x="12" y="12"/>
                          </a:lnTo>
                          <a:lnTo>
                            <a:pt x="17" y="14"/>
                          </a:lnTo>
                          <a:lnTo>
                            <a:pt x="23" y="17"/>
                          </a:lnTo>
                          <a:lnTo>
                            <a:pt x="15" y="15"/>
                          </a:lnTo>
                          <a:lnTo>
                            <a:pt x="11" y="13"/>
                          </a:lnTo>
                          <a:lnTo>
                            <a:pt x="6" y="12"/>
                          </a:lnTo>
                          <a:lnTo>
                            <a:pt x="4" y="10"/>
                          </a:lnTo>
                          <a:lnTo>
                            <a:pt x="4" y="7"/>
                          </a:lnTo>
                          <a:lnTo>
                            <a:pt x="1" y="4"/>
                          </a:lnTo>
                          <a:lnTo>
                            <a:pt x="0"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sp>
          <p:nvSpPr>
            <p:cNvPr id="36512" name="Freeform 71"/>
            <p:cNvSpPr>
              <a:spLocks/>
            </p:cNvSpPr>
            <p:nvPr/>
          </p:nvSpPr>
          <p:spPr bwMode="auto">
            <a:xfrm>
              <a:off x="0" y="3272"/>
              <a:ext cx="1761" cy="189"/>
            </a:xfrm>
            <a:custGeom>
              <a:avLst/>
              <a:gdLst>
                <a:gd name="T0" fmla="*/ 222 w 1761"/>
                <a:gd name="T1" fmla="*/ 0 h 189"/>
                <a:gd name="T2" fmla="*/ 0 w 1761"/>
                <a:gd name="T3" fmla="*/ 188 h 189"/>
                <a:gd name="T4" fmla="*/ 1760 w 1761"/>
                <a:gd name="T5" fmla="*/ 188 h 189"/>
                <a:gd name="T6" fmla="*/ 1601 w 1761"/>
                <a:gd name="T7" fmla="*/ 0 h 189"/>
                <a:gd name="T8" fmla="*/ 222 w 1761"/>
                <a:gd name="T9" fmla="*/ 0 h 189"/>
                <a:gd name="T10" fmla="*/ 0 60000 65536"/>
                <a:gd name="T11" fmla="*/ 0 60000 65536"/>
                <a:gd name="T12" fmla="*/ 0 60000 65536"/>
                <a:gd name="T13" fmla="*/ 0 60000 65536"/>
                <a:gd name="T14" fmla="*/ 0 60000 65536"/>
                <a:gd name="T15" fmla="*/ 0 w 1761"/>
                <a:gd name="T16" fmla="*/ 0 h 189"/>
                <a:gd name="T17" fmla="*/ 1761 w 1761"/>
                <a:gd name="T18" fmla="*/ 189 h 189"/>
              </a:gdLst>
              <a:ahLst/>
              <a:cxnLst>
                <a:cxn ang="T10">
                  <a:pos x="T0" y="T1"/>
                </a:cxn>
                <a:cxn ang="T11">
                  <a:pos x="T2" y="T3"/>
                </a:cxn>
                <a:cxn ang="T12">
                  <a:pos x="T4" y="T5"/>
                </a:cxn>
                <a:cxn ang="T13">
                  <a:pos x="T6" y="T7"/>
                </a:cxn>
                <a:cxn ang="T14">
                  <a:pos x="T8" y="T9"/>
                </a:cxn>
              </a:cxnLst>
              <a:rect l="T15" t="T16" r="T17" b="T18"/>
              <a:pathLst>
                <a:path w="1761" h="189">
                  <a:moveTo>
                    <a:pt x="222" y="0"/>
                  </a:moveTo>
                  <a:lnTo>
                    <a:pt x="0" y="188"/>
                  </a:lnTo>
                  <a:lnTo>
                    <a:pt x="1760" y="188"/>
                  </a:lnTo>
                  <a:lnTo>
                    <a:pt x="1601" y="0"/>
                  </a:lnTo>
                  <a:lnTo>
                    <a:pt x="22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13" name="Group 72"/>
            <p:cNvGrpSpPr>
              <a:grpSpLocks/>
            </p:cNvGrpSpPr>
            <p:nvPr/>
          </p:nvGrpSpPr>
          <p:grpSpPr bwMode="auto">
            <a:xfrm>
              <a:off x="619" y="3226"/>
              <a:ext cx="81" cy="51"/>
              <a:chOff x="619" y="3226"/>
              <a:chExt cx="81" cy="51"/>
            </a:xfrm>
          </p:grpSpPr>
          <p:sp>
            <p:nvSpPr>
              <p:cNvPr id="36590" name="Freeform 73"/>
              <p:cNvSpPr>
                <a:spLocks/>
              </p:cNvSpPr>
              <p:nvPr/>
            </p:nvSpPr>
            <p:spPr bwMode="auto">
              <a:xfrm>
                <a:off x="619" y="3226"/>
                <a:ext cx="81" cy="51"/>
              </a:xfrm>
              <a:custGeom>
                <a:avLst/>
                <a:gdLst>
                  <a:gd name="T0" fmla="*/ 13 w 81"/>
                  <a:gd name="T1" fmla="*/ 7 h 51"/>
                  <a:gd name="T2" fmla="*/ 25 w 81"/>
                  <a:gd name="T3" fmla="*/ 1 h 51"/>
                  <a:gd name="T4" fmla="*/ 32 w 81"/>
                  <a:gd name="T5" fmla="*/ 0 h 51"/>
                  <a:gd name="T6" fmla="*/ 46 w 81"/>
                  <a:gd name="T7" fmla="*/ 1 h 51"/>
                  <a:gd name="T8" fmla="*/ 60 w 81"/>
                  <a:gd name="T9" fmla="*/ 2 h 51"/>
                  <a:gd name="T10" fmla="*/ 70 w 81"/>
                  <a:gd name="T11" fmla="*/ 4 h 51"/>
                  <a:gd name="T12" fmla="*/ 73 w 81"/>
                  <a:gd name="T13" fmla="*/ 5 h 51"/>
                  <a:gd name="T14" fmla="*/ 75 w 81"/>
                  <a:gd name="T15" fmla="*/ 8 h 51"/>
                  <a:gd name="T16" fmla="*/ 75 w 81"/>
                  <a:gd name="T17" fmla="*/ 10 h 51"/>
                  <a:gd name="T18" fmla="*/ 73 w 81"/>
                  <a:gd name="T19" fmla="*/ 12 h 51"/>
                  <a:gd name="T20" fmla="*/ 76 w 81"/>
                  <a:gd name="T21" fmla="*/ 14 h 51"/>
                  <a:gd name="T22" fmla="*/ 77 w 81"/>
                  <a:gd name="T23" fmla="*/ 17 h 51"/>
                  <a:gd name="T24" fmla="*/ 76 w 81"/>
                  <a:gd name="T25" fmla="*/ 19 h 51"/>
                  <a:gd name="T26" fmla="*/ 79 w 81"/>
                  <a:gd name="T27" fmla="*/ 21 h 51"/>
                  <a:gd name="T28" fmla="*/ 79 w 81"/>
                  <a:gd name="T29" fmla="*/ 22 h 51"/>
                  <a:gd name="T30" fmla="*/ 79 w 81"/>
                  <a:gd name="T31" fmla="*/ 25 h 51"/>
                  <a:gd name="T32" fmla="*/ 76 w 81"/>
                  <a:gd name="T33" fmla="*/ 28 h 51"/>
                  <a:gd name="T34" fmla="*/ 79 w 81"/>
                  <a:gd name="T35" fmla="*/ 30 h 51"/>
                  <a:gd name="T36" fmla="*/ 80 w 81"/>
                  <a:gd name="T37" fmla="*/ 34 h 51"/>
                  <a:gd name="T38" fmla="*/ 78 w 81"/>
                  <a:gd name="T39" fmla="*/ 37 h 51"/>
                  <a:gd name="T40" fmla="*/ 75 w 81"/>
                  <a:gd name="T41" fmla="*/ 39 h 51"/>
                  <a:gd name="T42" fmla="*/ 75 w 81"/>
                  <a:gd name="T43" fmla="*/ 44 h 51"/>
                  <a:gd name="T44" fmla="*/ 72 w 81"/>
                  <a:gd name="T45" fmla="*/ 47 h 51"/>
                  <a:gd name="T46" fmla="*/ 65 w 81"/>
                  <a:gd name="T47" fmla="*/ 49 h 51"/>
                  <a:gd name="T48" fmla="*/ 35 w 81"/>
                  <a:gd name="T49" fmla="*/ 50 h 51"/>
                  <a:gd name="T50" fmla="*/ 21 w 81"/>
                  <a:gd name="T51" fmla="*/ 47 h 51"/>
                  <a:gd name="T52" fmla="*/ 3 w 81"/>
                  <a:gd name="T53" fmla="*/ 35 h 51"/>
                  <a:gd name="T54" fmla="*/ 0 w 81"/>
                  <a:gd name="T55" fmla="*/ 29 h 51"/>
                  <a:gd name="T56" fmla="*/ 0 w 81"/>
                  <a:gd name="T57" fmla="*/ 25 h 51"/>
                  <a:gd name="T58" fmla="*/ 1 w 81"/>
                  <a:gd name="T59" fmla="*/ 21 h 51"/>
                  <a:gd name="T60" fmla="*/ 4 w 81"/>
                  <a:gd name="T61" fmla="*/ 15 h 51"/>
                  <a:gd name="T62" fmla="*/ 6 w 81"/>
                  <a:gd name="T63" fmla="*/ 12 h 51"/>
                  <a:gd name="T64" fmla="*/ 13 w 81"/>
                  <a:gd name="T65" fmla="*/ 7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1"/>
                  <a:gd name="T100" fmla="*/ 0 h 51"/>
                  <a:gd name="T101" fmla="*/ 81 w 81"/>
                  <a:gd name="T102" fmla="*/ 51 h 5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1" h="51">
                    <a:moveTo>
                      <a:pt x="13" y="7"/>
                    </a:moveTo>
                    <a:lnTo>
                      <a:pt x="25" y="1"/>
                    </a:lnTo>
                    <a:lnTo>
                      <a:pt x="32" y="0"/>
                    </a:lnTo>
                    <a:lnTo>
                      <a:pt x="46" y="1"/>
                    </a:lnTo>
                    <a:lnTo>
                      <a:pt x="60" y="2"/>
                    </a:lnTo>
                    <a:lnTo>
                      <a:pt x="70" y="4"/>
                    </a:lnTo>
                    <a:lnTo>
                      <a:pt x="73" y="5"/>
                    </a:lnTo>
                    <a:lnTo>
                      <a:pt x="75" y="8"/>
                    </a:lnTo>
                    <a:lnTo>
                      <a:pt x="75" y="10"/>
                    </a:lnTo>
                    <a:lnTo>
                      <a:pt x="73" y="12"/>
                    </a:lnTo>
                    <a:lnTo>
                      <a:pt x="76" y="14"/>
                    </a:lnTo>
                    <a:lnTo>
                      <a:pt x="77" y="17"/>
                    </a:lnTo>
                    <a:lnTo>
                      <a:pt x="76" y="19"/>
                    </a:lnTo>
                    <a:lnTo>
                      <a:pt x="79" y="21"/>
                    </a:lnTo>
                    <a:lnTo>
                      <a:pt x="79" y="22"/>
                    </a:lnTo>
                    <a:lnTo>
                      <a:pt x="79" y="25"/>
                    </a:lnTo>
                    <a:lnTo>
                      <a:pt x="76" y="28"/>
                    </a:lnTo>
                    <a:lnTo>
                      <a:pt x="79" y="30"/>
                    </a:lnTo>
                    <a:lnTo>
                      <a:pt x="80" y="34"/>
                    </a:lnTo>
                    <a:lnTo>
                      <a:pt x="78" y="37"/>
                    </a:lnTo>
                    <a:lnTo>
                      <a:pt x="75" y="39"/>
                    </a:lnTo>
                    <a:lnTo>
                      <a:pt x="75" y="44"/>
                    </a:lnTo>
                    <a:lnTo>
                      <a:pt x="72" y="47"/>
                    </a:lnTo>
                    <a:lnTo>
                      <a:pt x="65" y="49"/>
                    </a:lnTo>
                    <a:lnTo>
                      <a:pt x="35" y="50"/>
                    </a:lnTo>
                    <a:lnTo>
                      <a:pt x="21" y="47"/>
                    </a:lnTo>
                    <a:lnTo>
                      <a:pt x="3" y="35"/>
                    </a:lnTo>
                    <a:lnTo>
                      <a:pt x="0" y="29"/>
                    </a:lnTo>
                    <a:lnTo>
                      <a:pt x="0" y="25"/>
                    </a:lnTo>
                    <a:lnTo>
                      <a:pt x="1" y="21"/>
                    </a:lnTo>
                    <a:lnTo>
                      <a:pt x="4" y="15"/>
                    </a:lnTo>
                    <a:lnTo>
                      <a:pt x="6" y="12"/>
                    </a:lnTo>
                    <a:lnTo>
                      <a:pt x="13" y="7"/>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91" name="Group 74"/>
              <p:cNvGrpSpPr>
                <a:grpSpLocks/>
              </p:cNvGrpSpPr>
              <p:nvPr/>
            </p:nvGrpSpPr>
            <p:grpSpPr bwMode="auto">
              <a:xfrm>
                <a:off x="639" y="3231"/>
                <a:ext cx="61" cy="46"/>
                <a:chOff x="639" y="3231"/>
                <a:chExt cx="61" cy="46"/>
              </a:xfrm>
            </p:grpSpPr>
            <p:sp>
              <p:nvSpPr>
                <p:cNvPr id="36592" name="Freeform 75"/>
                <p:cNvSpPr>
                  <a:spLocks/>
                </p:cNvSpPr>
                <p:nvPr/>
              </p:nvSpPr>
              <p:spPr bwMode="auto">
                <a:xfrm>
                  <a:off x="639" y="3243"/>
                  <a:ext cx="61" cy="34"/>
                </a:xfrm>
                <a:custGeom>
                  <a:avLst/>
                  <a:gdLst>
                    <a:gd name="T0" fmla="*/ 25 w 61"/>
                    <a:gd name="T1" fmla="*/ 5 h 34"/>
                    <a:gd name="T2" fmla="*/ 29 w 61"/>
                    <a:gd name="T3" fmla="*/ 0 h 34"/>
                    <a:gd name="T4" fmla="*/ 34 w 61"/>
                    <a:gd name="T5" fmla="*/ 4 h 34"/>
                    <a:gd name="T6" fmla="*/ 43 w 61"/>
                    <a:gd name="T7" fmla="*/ 4 h 34"/>
                    <a:gd name="T8" fmla="*/ 52 w 61"/>
                    <a:gd name="T9" fmla="*/ 2 h 34"/>
                    <a:gd name="T10" fmla="*/ 57 w 61"/>
                    <a:gd name="T11" fmla="*/ 0 h 34"/>
                    <a:gd name="T12" fmla="*/ 59 w 61"/>
                    <a:gd name="T13" fmla="*/ 4 h 34"/>
                    <a:gd name="T14" fmla="*/ 59 w 61"/>
                    <a:gd name="T15" fmla="*/ 9 h 34"/>
                    <a:gd name="T16" fmla="*/ 59 w 61"/>
                    <a:gd name="T17" fmla="*/ 14 h 34"/>
                    <a:gd name="T18" fmla="*/ 59 w 61"/>
                    <a:gd name="T19" fmla="*/ 20 h 34"/>
                    <a:gd name="T20" fmla="*/ 55 w 61"/>
                    <a:gd name="T21" fmla="*/ 28 h 34"/>
                    <a:gd name="T22" fmla="*/ 45 w 61"/>
                    <a:gd name="T23" fmla="*/ 32 h 34"/>
                    <a:gd name="T24" fmla="*/ 1 w 61"/>
                    <a:gd name="T25" fmla="*/ 30 h 34"/>
                    <a:gd name="T26" fmla="*/ 18 w 61"/>
                    <a:gd name="T27" fmla="*/ 32 h 34"/>
                    <a:gd name="T28" fmla="*/ 28 w 61"/>
                    <a:gd name="T29" fmla="*/ 31 h 34"/>
                    <a:gd name="T30" fmla="*/ 30 w 61"/>
                    <a:gd name="T31" fmla="*/ 32 h 34"/>
                    <a:gd name="T32" fmla="*/ 46 w 61"/>
                    <a:gd name="T33" fmla="*/ 31 h 34"/>
                    <a:gd name="T34" fmla="*/ 52 w 61"/>
                    <a:gd name="T35" fmla="*/ 28 h 34"/>
                    <a:gd name="T36" fmla="*/ 54 w 61"/>
                    <a:gd name="T37" fmla="*/ 23 h 34"/>
                    <a:gd name="T38" fmla="*/ 43 w 61"/>
                    <a:gd name="T39" fmla="*/ 24 h 34"/>
                    <a:gd name="T40" fmla="*/ 31 w 61"/>
                    <a:gd name="T41" fmla="*/ 25 h 34"/>
                    <a:gd name="T42" fmla="*/ 20 w 61"/>
                    <a:gd name="T43" fmla="*/ 24 h 34"/>
                    <a:gd name="T44" fmla="*/ 8 w 61"/>
                    <a:gd name="T45" fmla="*/ 22 h 34"/>
                    <a:gd name="T46" fmla="*/ 9 w 61"/>
                    <a:gd name="T47" fmla="*/ 22 h 34"/>
                    <a:gd name="T48" fmla="*/ 19 w 61"/>
                    <a:gd name="T49" fmla="*/ 22 h 34"/>
                    <a:gd name="T50" fmla="*/ 31 w 61"/>
                    <a:gd name="T51" fmla="*/ 23 h 34"/>
                    <a:gd name="T52" fmla="*/ 39 w 61"/>
                    <a:gd name="T53" fmla="*/ 21 h 34"/>
                    <a:gd name="T54" fmla="*/ 43 w 61"/>
                    <a:gd name="T55" fmla="*/ 22 h 34"/>
                    <a:gd name="T56" fmla="*/ 52 w 61"/>
                    <a:gd name="T57" fmla="*/ 22 h 34"/>
                    <a:gd name="T58" fmla="*/ 55 w 61"/>
                    <a:gd name="T59" fmla="*/ 20 h 34"/>
                    <a:gd name="T60" fmla="*/ 57 w 61"/>
                    <a:gd name="T61" fmla="*/ 17 h 34"/>
                    <a:gd name="T62" fmla="*/ 56 w 61"/>
                    <a:gd name="T63" fmla="*/ 14 h 34"/>
                    <a:gd name="T64" fmla="*/ 47 w 61"/>
                    <a:gd name="T65" fmla="*/ 15 h 34"/>
                    <a:gd name="T66" fmla="*/ 36 w 61"/>
                    <a:gd name="T67" fmla="*/ 17 h 34"/>
                    <a:gd name="T68" fmla="*/ 24 w 61"/>
                    <a:gd name="T69" fmla="*/ 17 h 34"/>
                    <a:gd name="T70" fmla="*/ 10 w 61"/>
                    <a:gd name="T71" fmla="*/ 16 h 34"/>
                    <a:gd name="T72" fmla="*/ 0 w 61"/>
                    <a:gd name="T73" fmla="*/ 12 h 34"/>
                    <a:gd name="T74" fmla="*/ 13 w 61"/>
                    <a:gd name="T75" fmla="*/ 15 h 34"/>
                    <a:gd name="T76" fmla="*/ 24 w 61"/>
                    <a:gd name="T77" fmla="*/ 16 h 34"/>
                    <a:gd name="T78" fmla="*/ 32 w 61"/>
                    <a:gd name="T79" fmla="*/ 15 h 34"/>
                    <a:gd name="T80" fmla="*/ 39 w 61"/>
                    <a:gd name="T81" fmla="*/ 11 h 34"/>
                    <a:gd name="T82" fmla="*/ 38 w 61"/>
                    <a:gd name="T83" fmla="*/ 15 h 34"/>
                    <a:gd name="T84" fmla="*/ 46 w 61"/>
                    <a:gd name="T85" fmla="*/ 14 h 34"/>
                    <a:gd name="T86" fmla="*/ 54 w 61"/>
                    <a:gd name="T87" fmla="*/ 11 h 34"/>
                    <a:gd name="T88" fmla="*/ 58 w 61"/>
                    <a:gd name="T89" fmla="*/ 7 h 34"/>
                    <a:gd name="T90" fmla="*/ 57 w 61"/>
                    <a:gd name="T91" fmla="*/ 2 h 34"/>
                    <a:gd name="T92" fmla="*/ 47 w 61"/>
                    <a:gd name="T93" fmla="*/ 5 h 34"/>
                    <a:gd name="T94" fmla="*/ 31 w 61"/>
                    <a:gd name="T95" fmla="*/ 6 h 34"/>
                    <a:gd name="T96" fmla="*/ 15 w 61"/>
                    <a:gd name="T97" fmla="*/ 5 h 34"/>
                    <a:gd name="T98" fmla="*/ 18 w 61"/>
                    <a:gd name="T99" fmla="*/ 5 h 3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1"/>
                    <a:gd name="T151" fmla="*/ 0 h 34"/>
                    <a:gd name="T152" fmla="*/ 61 w 61"/>
                    <a:gd name="T153" fmla="*/ 34 h 3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1" h="34">
                      <a:moveTo>
                        <a:pt x="18" y="5"/>
                      </a:moveTo>
                      <a:lnTo>
                        <a:pt x="25" y="5"/>
                      </a:lnTo>
                      <a:lnTo>
                        <a:pt x="29" y="5"/>
                      </a:lnTo>
                      <a:lnTo>
                        <a:pt x="29" y="0"/>
                      </a:lnTo>
                      <a:lnTo>
                        <a:pt x="32" y="2"/>
                      </a:lnTo>
                      <a:lnTo>
                        <a:pt x="34" y="4"/>
                      </a:lnTo>
                      <a:lnTo>
                        <a:pt x="37" y="5"/>
                      </a:lnTo>
                      <a:lnTo>
                        <a:pt x="43" y="4"/>
                      </a:lnTo>
                      <a:lnTo>
                        <a:pt x="49" y="3"/>
                      </a:lnTo>
                      <a:lnTo>
                        <a:pt x="52" y="2"/>
                      </a:lnTo>
                      <a:lnTo>
                        <a:pt x="56" y="1"/>
                      </a:lnTo>
                      <a:lnTo>
                        <a:pt x="57" y="0"/>
                      </a:lnTo>
                      <a:lnTo>
                        <a:pt x="57" y="2"/>
                      </a:lnTo>
                      <a:lnTo>
                        <a:pt x="59" y="4"/>
                      </a:lnTo>
                      <a:lnTo>
                        <a:pt x="60" y="6"/>
                      </a:lnTo>
                      <a:lnTo>
                        <a:pt x="59" y="9"/>
                      </a:lnTo>
                      <a:lnTo>
                        <a:pt x="57" y="11"/>
                      </a:lnTo>
                      <a:lnTo>
                        <a:pt x="59" y="14"/>
                      </a:lnTo>
                      <a:lnTo>
                        <a:pt x="60" y="17"/>
                      </a:lnTo>
                      <a:lnTo>
                        <a:pt x="59" y="20"/>
                      </a:lnTo>
                      <a:lnTo>
                        <a:pt x="55" y="22"/>
                      </a:lnTo>
                      <a:lnTo>
                        <a:pt x="55" y="28"/>
                      </a:lnTo>
                      <a:lnTo>
                        <a:pt x="52" y="30"/>
                      </a:lnTo>
                      <a:lnTo>
                        <a:pt x="45" y="32"/>
                      </a:lnTo>
                      <a:lnTo>
                        <a:pt x="16" y="33"/>
                      </a:lnTo>
                      <a:lnTo>
                        <a:pt x="1" y="30"/>
                      </a:lnTo>
                      <a:lnTo>
                        <a:pt x="10" y="31"/>
                      </a:lnTo>
                      <a:lnTo>
                        <a:pt x="18" y="32"/>
                      </a:lnTo>
                      <a:lnTo>
                        <a:pt x="24" y="32"/>
                      </a:lnTo>
                      <a:lnTo>
                        <a:pt x="28" y="31"/>
                      </a:lnTo>
                      <a:lnTo>
                        <a:pt x="30" y="28"/>
                      </a:lnTo>
                      <a:lnTo>
                        <a:pt x="30" y="32"/>
                      </a:lnTo>
                      <a:lnTo>
                        <a:pt x="36" y="31"/>
                      </a:lnTo>
                      <a:lnTo>
                        <a:pt x="46" y="31"/>
                      </a:lnTo>
                      <a:lnTo>
                        <a:pt x="50" y="30"/>
                      </a:lnTo>
                      <a:lnTo>
                        <a:pt x="52" y="28"/>
                      </a:lnTo>
                      <a:lnTo>
                        <a:pt x="54" y="25"/>
                      </a:lnTo>
                      <a:lnTo>
                        <a:pt x="54" y="23"/>
                      </a:lnTo>
                      <a:lnTo>
                        <a:pt x="50" y="23"/>
                      </a:lnTo>
                      <a:lnTo>
                        <a:pt x="43" y="24"/>
                      </a:lnTo>
                      <a:lnTo>
                        <a:pt x="37" y="24"/>
                      </a:lnTo>
                      <a:lnTo>
                        <a:pt x="31" y="25"/>
                      </a:lnTo>
                      <a:lnTo>
                        <a:pt x="26" y="24"/>
                      </a:lnTo>
                      <a:lnTo>
                        <a:pt x="20" y="24"/>
                      </a:lnTo>
                      <a:lnTo>
                        <a:pt x="14" y="23"/>
                      </a:lnTo>
                      <a:lnTo>
                        <a:pt x="8" y="22"/>
                      </a:lnTo>
                      <a:lnTo>
                        <a:pt x="3" y="20"/>
                      </a:lnTo>
                      <a:lnTo>
                        <a:pt x="9" y="22"/>
                      </a:lnTo>
                      <a:lnTo>
                        <a:pt x="13" y="22"/>
                      </a:lnTo>
                      <a:lnTo>
                        <a:pt x="19" y="22"/>
                      </a:lnTo>
                      <a:lnTo>
                        <a:pt x="24" y="23"/>
                      </a:lnTo>
                      <a:lnTo>
                        <a:pt x="31" y="23"/>
                      </a:lnTo>
                      <a:lnTo>
                        <a:pt x="35" y="22"/>
                      </a:lnTo>
                      <a:lnTo>
                        <a:pt x="39" y="21"/>
                      </a:lnTo>
                      <a:lnTo>
                        <a:pt x="40" y="23"/>
                      </a:lnTo>
                      <a:lnTo>
                        <a:pt x="43" y="22"/>
                      </a:lnTo>
                      <a:lnTo>
                        <a:pt x="48" y="22"/>
                      </a:lnTo>
                      <a:lnTo>
                        <a:pt x="52" y="22"/>
                      </a:lnTo>
                      <a:lnTo>
                        <a:pt x="54" y="21"/>
                      </a:lnTo>
                      <a:lnTo>
                        <a:pt x="55" y="20"/>
                      </a:lnTo>
                      <a:lnTo>
                        <a:pt x="57" y="18"/>
                      </a:lnTo>
                      <a:lnTo>
                        <a:pt x="57" y="17"/>
                      </a:lnTo>
                      <a:lnTo>
                        <a:pt x="57" y="16"/>
                      </a:lnTo>
                      <a:lnTo>
                        <a:pt x="56" y="14"/>
                      </a:lnTo>
                      <a:lnTo>
                        <a:pt x="54" y="14"/>
                      </a:lnTo>
                      <a:lnTo>
                        <a:pt x="47" y="15"/>
                      </a:lnTo>
                      <a:lnTo>
                        <a:pt x="42" y="16"/>
                      </a:lnTo>
                      <a:lnTo>
                        <a:pt x="36" y="17"/>
                      </a:lnTo>
                      <a:lnTo>
                        <a:pt x="30" y="17"/>
                      </a:lnTo>
                      <a:lnTo>
                        <a:pt x="24" y="17"/>
                      </a:lnTo>
                      <a:lnTo>
                        <a:pt x="17" y="17"/>
                      </a:lnTo>
                      <a:lnTo>
                        <a:pt x="10" y="16"/>
                      </a:lnTo>
                      <a:lnTo>
                        <a:pt x="5" y="15"/>
                      </a:lnTo>
                      <a:lnTo>
                        <a:pt x="0" y="12"/>
                      </a:lnTo>
                      <a:lnTo>
                        <a:pt x="8" y="14"/>
                      </a:lnTo>
                      <a:lnTo>
                        <a:pt x="13" y="15"/>
                      </a:lnTo>
                      <a:lnTo>
                        <a:pt x="19" y="16"/>
                      </a:lnTo>
                      <a:lnTo>
                        <a:pt x="24" y="16"/>
                      </a:lnTo>
                      <a:lnTo>
                        <a:pt x="29" y="16"/>
                      </a:lnTo>
                      <a:lnTo>
                        <a:pt x="32" y="15"/>
                      </a:lnTo>
                      <a:lnTo>
                        <a:pt x="36" y="13"/>
                      </a:lnTo>
                      <a:lnTo>
                        <a:pt x="39" y="11"/>
                      </a:lnTo>
                      <a:lnTo>
                        <a:pt x="37" y="13"/>
                      </a:lnTo>
                      <a:lnTo>
                        <a:pt x="38" y="15"/>
                      </a:lnTo>
                      <a:lnTo>
                        <a:pt x="40" y="14"/>
                      </a:lnTo>
                      <a:lnTo>
                        <a:pt x="46" y="14"/>
                      </a:lnTo>
                      <a:lnTo>
                        <a:pt x="50" y="13"/>
                      </a:lnTo>
                      <a:lnTo>
                        <a:pt x="54" y="11"/>
                      </a:lnTo>
                      <a:lnTo>
                        <a:pt x="57" y="9"/>
                      </a:lnTo>
                      <a:lnTo>
                        <a:pt x="58" y="7"/>
                      </a:lnTo>
                      <a:lnTo>
                        <a:pt x="57" y="5"/>
                      </a:lnTo>
                      <a:lnTo>
                        <a:pt x="57" y="2"/>
                      </a:lnTo>
                      <a:lnTo>
                        <a:pt x="53" y="3"/>
                      </a:lnTo>
                      <a:lnTo>
                        <a:pt x="47" y="5"/>
                      </a:lnTo>
                      <a:lnTo>
                        <a:pt x="40" y="6"/>
                      </a:lnTo>
                      <a:lnTo>
                        <a:pt x="31" y="6"/>
                      </a:lnTo>
                      <a:lnTo>
                        <a:pt x="23" y="6"/>
                      </a:lnTo>
                      <a:lnTo>
                        <a:pt x="15" y="5"/>
                      </a:lnTo>
                      <a:lnTo>
                        <a:pt x="8" y="4"/>
                      </a:lnTo>
                      <a:lnTo>
                        <a:pt x="18" y="5"/>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93" name="Freeform 76"/>
                <p:cNvSpPr>
                  <a:spLocks/>
                </p:cNvSpPr>
                <p:nvPr/>
              </p:nvSpPr>
              <p:spPr bwMode="auto">
                <a:xfrm>
                  <a:off x="643" y="3231"/>
                  <a:ext cx="37" cy="5"/>
                </a:xfrm>
                <a:custGeom>
                  <a:avLst/>
                  <a:gdLst>
                    <a:gd name="T0" fmla="*/ 36 w 37"/>
                    <a:gd name="T1" fmla="*/ 0 h 5"/>
                    <a:gd name="T2" fmla="*/ 33 w 37"/>
                    <a:gd name="T3" fmla="*/ 2 h 5"/>
                    <a:gd name="T4" fmla="*/ 30 w 37"/>
                    <a:gd name="T5" fmla="*/ 4 h 5"/>
                    <a:gd name="T6" fmla="*/ 26 w 37"/>
                    <a:gd name="T7" fmla="*/ 3 h 5"/>
                    <a:gd name="T8" fmla="*/ 22 w 37"/>
                    <a:gd name="T9" fmla="*/ 2 h 5"/>
                    <a:gd name="T10" fmla="*/ 19 w 37"/>
                    <a:gd name="T11" fmla="*/ 2 h 5"/>
                    <a:gd name="T12" fmla="*/ 13 w 37"/>
                    <a:gd name="T13" fmla="*/ 3 h 5"/>
                    <a:gd name="T14" fmla="*/ 8 w 37"/>
                    <a:gd name="T15" fmla="*/ 4 h 5"/>
                    <a:gd name="T16" fmla="*/ 12 w 37"/>
                    <a:gd name="T17" fmla="*/ 3 h 5"/>
                    <a:gd name="T18" fmla="*/ 5 w 37"/>
                    <a:gd name="T19" fmla="*/ 2 h 5"/>
                    <a:gd name="T20" fmla="*/ 0 w 37"/>
                    <a:gd name="T21" fmla="*/ 1 h 5"/>
                    <a:gd name="T22" fmla="*/ 7 w 37"/>
                    <a:gd name="T23" fmla="*/ 1 h 5"/>
                    <a:gd name="T24" fmla="*/ 13 w 37"/>
                    <a:gd name="T25" fmla="*/ 2 h 5"/>
                    <a:gd name="T26" fmla="*/ 17 w 37"/>
                    <a:gd name="T27" fmla="*/ 2 h 5"/>
                    <a:gd name="T28" fmla="*/ 20 w 37"/>
                    <a:gd name="T29" fmla="*/ 1 h 5"/>
                    <a:gd name="T30" fmla="*/ 24 w 37"/>
                    <a:gd name="T31" fmla="*/ 1 h 5"/>
                    <a:gd name="T32" fmla="*/ 26 w 37"/>
                    <a:gd name="T33" fmla="*/ 2 h 5"/>
                    <a:gd name="T34" fmla="*/ 30 w 37"/>
                    <a:gd name="T35" fmla="*/ 3 h 5"/>
                    <a:gd name="T36" fmla="*/ 36 w 37"/>
                    <a:gd name="T37" fmla="*/ 0 h 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
                    <a:gd name="T58" fmla="*/ 0 h 5"/>
                    <a:gd name="T59" fmla="*/ 37 w 37"/>
                    <a:gd name="T60" fmla="*/ 5 h 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 h="5">
                      <a:moveTo>
                        <a:pt x="36" y="0"/>
                      </a:moveTo>
                      <a:lnTo>
                        <a:pt x="33" y="2"/>
                      </a:lnTo>
                      <a:lnTo>
                        <a:pt x="30" y="4"/>
                      </a:lnTo>
                      <a:lnTo>
                        <a:pt x="26" y="3"/>
                      </a:lnTo>
                      <a:lnTo>
                        <a:pt x="22" y="2"/>
                      </a:lnTo>
                      <a:lnTo>
                        <a:pt x="19" y="2"/>
                      </a:lnTo>
                      <a:lnTo>
                        <a:pt x="13" y="3"/>
                      </a:lnTo>
                      <a:lnTo>
                        <a:pt x="8" y="4"/>
                      </a:lnTo>
                      <a:lnTo>
                        <a:pt x="12" y="3"/>
                      </a:lnTo>
                      <a:lnTo>
                        <a:pt x="5" y="2"/>
                      </a:lnTo>
                      <a:lnTo>
                        <a:pt x="0" y="1"/>
                      </a:lnTo>
                      <a:lnTo>
                        <a:pt x="7" y="1"/>
                      </a:lnTo>
                      <a:lnTo>
                        <a:pt x="13" y="2"/>
                      </a:lnTo>
                      <a:lnTo>
                        <a:pt x="17" y="2"/>
                      </a:lnTo>
                      <a:lnTo>
                        <a:pt x="20" y="1"/>
                      </a:lnTo>
                      <a:lnTo>
                        <a:pt x="24" y="1"/>
                      </a:lnTo>
                      <a:lnTo>
                        <a:pt x="26" y="2"/>
                      </a:lnTo>
                      <a:lnTo>
                        <a:pt x="30" y="3"/>
                      </a:lnTo>
                      <a:lnTo>
                        <a:pt x="36"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6514" name="Group 77"/>
            <p:cNvGrpSpPr>
              <a:grpSpLocks/>
            </p:cNvGrpSpPr>
            <p:nvPr/>
          </p:nvGrpSpPr>
          <p:grpSpPr bwMode="auto">
            <a:xfrm>
              <a:off x="679" y="3275"/>
              <a:ext cx="562" cy="112"/>
              <a:chOff x="679" y="3275"/>
              <a:chExt cx="562" cy="112"/>
            </a:xfrm>
          </p:grpSpPr>
          <p:sp>
            <p:nvSpPr>
              <p:cNvPr id="36587" name="Freeform 78"/>
              <p:cNvSpPr>
                <a:spLocks/>
              </p:cNvSpPr>
              <p:nvPr/>
            </p:nvSpPr>
            <p:spPr bwMode="auto">
              <a:xfrm>
                <a:off x="679" y="3280"/>
                <a:ext cx="207" cy="107"/>
              </a:xfrm>
              <a:custGeom>
                <a:avLst/>
                <a:gdLst>
                  <a:gd name="T0" fmla="*/ 44 w 207"/>
                  <a:gd name="T1" fmla="*/ 0 h 107"/>
                  <a:gd name="T2" fmla="*/ 0 w 207"/>
                  <a:gd name="T3" fmla="*/ 95 h 107"/>
                  <a:gd name="T4" fmla="*/ 166 w 207"/>
                  <a:gd name="T5" fmla="*/ 106 h 107"/>
                  <a:gd name="T6" fmla="*/ 206 w 207"/>
                  <a:gd name="T7" fmla="*/ 7 h 107"/>
                  <a:gd name="T8" fmla="*/ 44 w 207"/>
                  <a:gd name="T9" fmla="*/ 0 h 107"/>
                  <a:gd name="T10" fmla="*/ 0 60000 65536"/>
                  <a:gd name="T11" fmla="*/ 0 60000 65536"/>
                  <a:gd name="T12" fmla="*/ 0 60000 65536"/>
                  <a:gd name="T13" fmla="*/ 0 60000 65536"/>
                  <a:gd name="T14" fmla="*/ 0 60000 65536"/>
                  <a:gd name="T15" fmla="*/ 0 w 207"/>
                  <a:gd name="T16" fmla="*/ 0 h 107"/>
                  <a:gd name="T17" fmla="*/ 207 w 207"/>
                  <a:gd name="T18" fmla="*/ 107 h 107"/>
                </a:gdLst>
                <a:ahLst/>
                <a:cxnLst>
                  <a:cxn ang="T10">
                    <a:pos x="T0" y="T1"/>
                  </a:cxn>
                  <a:cxn ang="T11">
                    <a:pos x="T2" y="T3"/>
                  </a:cxn>
                  <a:cxn ang="T12">
                    <a:pos x="T4" y="T5"/>
                  </a:cxn>
                  <a:cxn ang="T13">
                    <a:pos x="T6" y="T7"/>
                  </a:cxn>
                  <a:cxn ang="T14">
                    <a:pos x="T8" y="T9"/>
                  </a:cxn>
                </a:cxnLst>
                <a:rect l="T15" t="T16" r="T17" b="T18"/>
                <a:pathLst>
                  <a:path w="207" h="107">
                    <a:moveTo>
                      <a:pt x="44" y="0"/>
                    </a:moveTo>
                    <a:lnTo>
                      <a:pt x="0" y="95"/>
                    </a:lnTo>
                    <a:lnTo>
                      <a:pt x="166" y="106"/>
                    </a:lnTo>
                    <a:lnTo>
                      <a:pt x="206" y="7"/>
                    </a:lnTo>
                    <a:lnTo>
                      <a:pt x="44"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88" name="Freeform 79"/>
              <p:cNvSpPr>
                <a:spLocks/>
              </p:cNvSpPr>
              <p:nvPr/>
            </p:nvSpPr>
            <p:spPr bwMode="auto">
              <a:xfrm>
                <a:off x="770" y="3275"/>
                <a:ext cx="247" cy="83"/>
              </a:xfrm>
              <a:custGeom>
                <a:avLst/>
                <a:gdLst>
                  <a:gd name="T0" fmla="*/ 0 w 247"/>
                  <a:gd name="T1" fmla="*/ 18 h 83"/>
                  <a:gd name="T2" fmla="*/ 77 w 247"/>
                  <a:gd name="T3" fmla="*/ 82 h 83"/>
                  <a:gd name="T4" fmla="*/ 246 w 247"/>
                  <a:gd name="T5" fmla="*/ 51 h 83"/>
                  <a:gd name="T6" fmla="*/ 162 w 247"/>
                  <a:gd name="T7" fmla="*/ 0 h 83"/>
                  <a:gd name="T8" fmla="*/ 0 w 247"/>
                  <a:gd name="T9" fmla="*/ 18 h 83"/>
                  <a:gd name="T10" fmla="*/ 0 60000 65536"/>
                  <a:gd name="T11" fmla="*/ 0 60000 65536"/>
                  <a:gd name="T12" fmla="*/ 0 60000 65536"/>
                  <a:gd name="T13" fmla="*/ 0 60000 65536"/>
                  <a:gd name="T14" fmla="*/ 0 60000 65536"/>
                  <a:gd name="T15" fmla="*/ 0 w 247"/>
                  <a:gd name="T16" fmla="*/ 0 h 83"/>
                  <a:gd name="T17" fmla="*/ 247 w 247"/>
                  <a:gd name="T18" fmla="*/ 83 h 83"/>
                </a:gdLst>
                <a:ahLst/>
                <a:cxnLst>
                  <a:cxn ang="T10">
                    <a:pos x="T0" y="T1"/>
                  </a:cxn>
                  <a:cxn ang="T11">
                    <a:pos x="T2" y="T3"/>
                  </a:cxn>
                  <a:cxn ang="T12">
                    <a:pos x="T4" y="T5"/>
                  </a:cxn>
                  <a:cxn ang="T13">
                    <a:pos x="T6" y="T7"/>
                  </a:cxn>
                  <a:cxn ang="T14">
                    <a:pos x="T8" y="T9"/>
                  </a:cxn>
                </a:cxnLst>
                <a:rect l="T15" t="T16" r="T17" b="T18"/>
                <a:pathLst>
                  <a:path w="247" h="83">
                    <a:moveTo>
                      <a:pt x="0" y="18"/>
                    </a:moveTo>
                    <a:lnTo>
                      <a:pt x="77" y="82"/>
                    </a:lnTo>
                    <a:lnTo>
                      <a:pt x="246" y="51"/>
                    </a:lnTo>
                    <a:lnTo>
                      <a:pt x="162" y="0"/>
                    </a:lnTo>
                    <a:lnTo>
                      <a:pt x="0" y="18"/>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89" name="Freeform 80"/>
              <p:cNvSpPr>
                <a:spLocks/>
              </p:cNvSpPr>
              <p:nvPr/>
            </p:nvSpPr>
            <p:spPr bwMode="auto">
              <a:xfrm>
                <a:off x="945" y="3279"/>
                <a:ext cx="296" cy="70"/>
              </a:xfrm>
              <a:custGeom>
                <a:avLst/>
                <a:gdLst>
                  <a:gd name="T0" fmla="*/ 0 w 296"/>
                  <a:gd name="T1" fmla="*/ 7 h 70"/>
                  <a:gd name="T2" fmla="*/ 205 w 296"/>
                  <a:gd name="T3" fmla="*/ 0 h 70"/>
                  <a:gd name="T4" fmla="*/ 295 w 296"/>
                  <a:gd name="T5" fmla="*/ 49 h 70"/>
                  <a:gd name="T6" fmla="*/ 58 w 296"/>
                  <a:gd name="T7" fmla="*/ 69 h 70"/>
                  <a:gd name="T8" fmla="*/ 0 w 296"/>
                  <a:gd name="T9" fmla="*/ 7 h 70"/>
                  <a:gd name="T10" fmla="*/ 0 60000 65536"/>
                  <a:gd name="T11" fmla="*/ 0 60000 65536"/>
                  <a:gd name="T12" fmla="*/ 0 60000 65536"/>
                  <a:gd name="T13" fmla="*/ 0 60000 65536"/>
                  <a:gd name="T14" fmla="*/ 0 60000 65536"/>
                  <a:gd name="T15" fmla="*/ 0 w 296"/>
                  <a:gd name="T16" fmla="*/ 0 h 70"/>
                  <a:gd name="T17" fmla="*/ 296 w 296"/>
                  <a:gd name="T18" fmla="*/ 70 h 70"/>
                </a:gdLst>
                <a:ahLst/>
                <a:cxnLst>
                  <a:cxn ang="T10">
                    <a:pos x="T0" y="T1"/>
                  </a:cxn>
                  <a:cxn ang="T11">
                    <a:pos x="T2" y="T3"/>
                  </a:cxn>
                  <a:cxn ang="T12">
                    <a:pos x="T4" y="T5"/>
                  </a:cxn>
                  <a:cxn ang="T13">
                    <a:pos x="T6" y="T7"/>
                  </a:cxn>
                  <a:cxn ang="T14">
                    <a:pos x="T8" y="T9"/>
                  </a:cxn>
                </a:cxnLst>
                <a:rect l="T15" t="T16" r="T17" b="T18"/>
                <a:pathLst>
                  <a:path w="296" h="70">
                    <a:moveTo>
                      <a:pt x="0" y="7"/>
                    </a:moveTo>
                    <a:lnTo>
                      <a:pt x="205" y="0"/>
                    </a:lnTo>
                    <a:lnTo>
                      <a:pt x="295" y="49"/>
                    </a:lnTo>
                    <a:lnTo>
                      <a:pt x="58" y="69"/>
                    </a:lnTo>
                    <a:lnTo>
                      <a:pt x="0" y="7"/>
                    </a:lnTo>
                  </a:path>
                </a:pathLst>
              </a:custGeom>
              <a:solidFill>
                <a:srgbClr val="FF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515" name="Group 81"/>
            <p:cNvGrpSpPr>
              <a:grpSpLocks/>
            </p:cNvGrpSpPr>
            <p:nvPr/>
          </p:nvGrpSpPr>
          <p:grpSpPr bwMode="auto">
            <a:xfrm>
              <a:off x="1012" y="2928"/>
              <a:ext cx="579" cy="362"/>
              <a:chOff x="1012" y="2928"/>
              <a:chExt cx="579" cy="362"/>
            </a:xfrm>
          </p:grpSpPr>
          <p:grpSp>
            <p:nvGrpSpPr>
              <p:cNvPr id="36553" name="Group 82"/>
              <p:cNvGrpSpPr>
                <a:grpSpLocks/>
              </p:cNvGrpSpPr>
              <p:nvPr/>
            </p:nvGrpSpPr>
            <p:grpSpPr bwMode="auto">
              <a:xfrm>
                <a:off x="1086" y="2928"/>
                <a:ext cx="505" cy="351"/>
                <a:chOff x="1086" y="2928"/>
                <a:chExt cx="505" cy="351"/>
              </a:xfrm>
            </p:grpSpPr>
            <p:sp>
              <p:nvSpPr>
                <p:cNvPr id="36563" name="Freeform 83"/>
                <p:cNvSpPr>
                  <a:spLocks/>
                </p:cNvSpPr>
                <p:nvPr/>
              </p:nvSpPr>
              <p:spPr bwMode="auto">
                <a:xfrm>
                  <a:off x="1086" y="3060"/>
                  <a:ext cx="505" cy="219"/>
                </a:xfrm>
                <a:custGeom>
                  <a:avLst/>
                  <a:gdLst>
                    <a:gd name="T0" fmla="*/ 299 w 505"/>
                    <a:gd name="T1" fmla="*/ 2 h 219"/>
                    <a:gd name="T2" fmla="*/ 325 w 505"/>
                    <a:gd name="T3" fmla="*/ 0 h 219"/>
                    <a:gd name="T4" fmla="*/ 350 w 505"/>
                    <a:gd name="T5" fmla="*/ 2 h 219"/>
                    <a:gd name="T6" fmla="*/ 363 w 505"/>
                    <a:gd name="T7" fmla="*/ 6 h 219"/>
                    <a:gd name="T8" fmla="*/ 394 w 505"/>
                    <a:gd name="T9" fmla="*/ 19 h 219"/>
                    <a:gd name="T10" fmla="*/ 413 w 505"/>
                    <a:gd name="T11" fmla="*/ 31 h 219"/>
                    <a:gd name="T12" fmla="*/ 433 w 505"/>
                    <a:gd name="T13" fmla="*/ 47 h 219"/>
                    <a:gd name="T14" fmla="*/ 450 w 505"/>
                    <a:gd name="T15" fmla="*/ 64 h 219"/>
                    <a:gd name="T16" fmla="*/ 463 w 505"/>
                    <a:gd name="T17" fmla="*/ 77 h 219"/>
                    <a:gd name="T18" fmla="*/ 468 w 505"/>
                    <a:gd name="T19" fmla="*/ 84 h 219"/>
                    <a:gd name="T20" fmla="*/ 477 w 505"/>
                    <a:gd name="T21" fmla="*/ 105 h 219"/>
                    <a:gd name="T22" fmla="*/ 488 w 505"/>
                    <a:gd name="T23" fmla="*/ 137 h 219"/>
                    <a:gd name="T24" fmla="*/ 495 w 505"/>
                    <a:gd name="T25" fmla="*/ 159 h 219"/>
                    <a:gd name="T26" fmla="*/ 500 w 505"/>
                    <a:gd name="T27" fmla="*/ 189 h 219"/>
                    <a:gd name="T28" fmla="*/ 504 w 505"/>
                    <a:gd name="T29" fmla="*/ 213 h 219"/>
                    <a:gd name="T30" fmla="*/ 397 w 505"/>
                    <a:gd name="T31" fmla="*/ 214 h 219"/>
                    <a:gd name="T32" fmla="*/ 331 w 505"/>
                    <a:gd name="T33" fmla="*/ 217 h 219"/>
                    <a:gd name="T34" fmla="*/ 279 w 505"/>
                    <a:gd name="T35" fmla="*/ 218 h 219"/>
                    <a:gd name="T36" fmla="*/ 135 w 505"/>
                    <a:gd name="T37" fmla="*/ 213 h 219"/>
                    <a:gd name="T38" fmla="*/ 77 w 505"/>
                    <a:gd name="T39" fmla="*/ 212 h 219"/>
                    <a:gd name="T40" fmla="*/ 30 w 505"/>
                    <a:gd name="T41" fmla="*/ 210 h 219"/>
                    <a:gd name="T42" fmla="*/ 32 w 505"/>
                    <a:gd name="T43" fmla="*/ 200 h 219"/>
                    <a:gd name="T44" fmla="*/ 26 w 505"/>
                    <a:gd name="T45" fmla="*/ 190 h 219"/>
                    <a:gd name="T46" fmla="*/ 11 w 505"/>
                    <a:gd name="T47" fmla="*/ 183 h 219"/>
                    <a:gd name="T48" fmla="*/ 0 w 505"/>
                    <a:gd name="T49" fmla="*/ 179 h 219"/>
                    <a:gd name="T50" fmla="*/ 60 w 505"/>
                    <a:gd name="T51" fmla="*/ 166 h 219"/>
                    <a:gd name="T52" fmla="*/ 110 w 505"/>
                    <a:gd name="T53" fmla="*/ 153 h 219"/>
                    <a:gd name="T54" fmla="*/ 132 w 505"/>
                    <a:gd name="T55" fmla="*/ 147 h 219"/>
                    <a:gd name="T56" fmla="*/ 151 w 505"/>
                    <a:gd name="T57" fmla="*/ 142 h 219"/>
                    <a:gd name="T58" fmla="*/ 164 w 505"/>
                    <a:gd name="T59" fmla="*/ 131 h 219"/>
                    <a:gd name="T60" fmla="*/ 167 w 505"/>
                    <a:gd name="T61" fmla="*/ 127 h 219"/>
                    <a:gd name="T62" fmla="*/ 167 w 505"/>
                    <a:gd name="T63" fmla="*/ 117 h 219"/>
                    <a:gd name="T64" fmla="*/ 169 w 505"/>
                    <a:gd name="T65" fmla="*/ 111 h 219"/>
                    <a:gd name="T66" fmla="*/ 175 w 505"/>
                    <a:gd name="T67" fmla="*/ 99 h 219"/>
                    <a:gd name="T68" fmla="*/ 178 w 505"/>
                    <a:gd name="T69" fmla="*/ 94 h 219"/>
                    <a:gd name="T70" fmla="*/ 179 w 505"/>
                    <a:gd name="T71" fmla="*/ 86 h 219"/>
                    <a:gd name="T72" fmla="*/ 182 w 505"/>
                    <a:gd name="T73" fmla="*/ 73 h 219"/>
                    <a:gd name="T74" fmla="*/ 189 w 505"/>
                    <a:gd name="T75" fmla="*/ 65 h 219"/>
                    <a:gd name="T76" fmla="*/ 189 w 505"/>
                    <a:gd name="T77" fmla="*/ 56 h 219"/>
                    <a:gd name="T78" fmla="*/ 225 w 505"/>
                    <a:gd name="T79" fmla="*/ 31 h 219"/>
                    <a:gd name="T80" fmla="*/ 232 w 505"/>
                    <a:gd name="T81" fmla="*/ 35 h 219"/>
                    <a:gd name="T82" fmla="*/ 299 w 505"/>
                    <a:gd name="T83" fmla="*/ 2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05"/>
                    <a:gd name="T127" fmla="*/ 0 h 219"/>
                    <a:gd name="T128" fmla="*/ 505 w 505"/>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05" h="219">
                      <a:moveTo>
                        <a:pt x="299" y="2"/>
                      </a:moveTo>
                      <a:lnTo>
                        <a:pt x="325" y="0"/>
                      </a:lnTo>
                      <a:lnTo>
                        <a:pt x="350" y="2"/>
                      </a:lnTo>
                      <a:lnTo>
                        <a:pt x="363" y="6"/>
                      </a:lnTo>
                      <a:lnTo>
                        <a:pt x="394" y="19"/>
                      </a:lnTo>
                      <a:lnTo>
                        <a:pt x="413" y="31"/>
                      </a:lnTo>
                      <a:lnTo>
                        <a:pt x="433" y="47"/>
                      </a:lnTo>
                      <a:lnTo>
                        <a:pt x="450" y="64"/>
                      </a:lnTo>
                      <a:lnTo>
                        <a:pt x="463" y="77"/>
                      </a:lnTo>
                      <a:lnTo>
                        <a:pt x="468" y="84"/>
                      </a:lnTo>
                      <a:lnTo>
                        <a:pt x="477" y="105"/>
                      </a:lnTo>
                      <a:lnTo>
                        <a:pt x="488" y="137"/>
                      </a:lnTo>
                      <a:lnTo>
                        <a:pt x="495" y="159"/>
                      </a:lnTo>
                      <a:lnTo>
                        <a:pt x="500" y="189"/>
                      </a:lnTo>
                      <a:lnTo>
                        <a:pt x="504" y="213"/>
                      </a:lnTo>
                      <a:lnTo>
                        <a:pt x="397" y="214"/>
                      </a:lnTo>
                      <a:lnTo>
                        <a:pt x="331" y="217"/>
                      </a:lnTo>
                      <a:lnTo>
                        <a:pt x="279" y="218"/>
                      </a:lnTo>
                      <a:lnTo>
                        <a:pt x="135" y="213"/>
                      </a:lnTo>
                      <a:lnTo>
                        <a:pt x="77" y="212"/>
                      </a:lnTo>
                      <a:lnTo>
                        <a:pt x="30" y="210"/>
                      </a:lnTo>
                      <a:lnTo>
                        <a:pt x="32" y="200"/>
                      </a:lnTo>
                      <a:lnTo>
                        <a:pt x="26" y="190"/>
                      </a:lnTo>
                      <a:lnTo>
                        <a:pt x="11" y="183"/>
                      </a:lnTo>
                      <a:lnTo>
                        <a:pt x="0" y="179"/>
                      </a:lnTo>
                      <a:lnTo>
                        <a:pt x="60" y="166"/>
                      </a:lnTo>
                      <a:lnTo>
                        <a:pt x="110" y="153"/>
                      </a:lnTo>
                      <a:lnTo>
                        <a:pt x="132" y="147"/>
                      </a:lnTo>
                      <a:lnTo>
                        <a:pt x="151" y="142"/>
                      </a:lnTo>
                      <a:lnTo>
                        <a:pt x="164" y="131"/>
                      </a:lnTo>
                      <a:lnTo>
                        <a:pt x="167" y="127"/>
                      </a:lnTo>
                      <a:lnTo>
                        <a:pt x="167" y="117"/>
                      </a:lnTo>
                      <a:lnTo>
                        <a:pt x="169" y="111"/>
                      </a:lnTo>
                      <a:lnTo>
                        <a:pt x="175" y="99"/>
                      </a:lnTo>
                      <a:lnTo>
                        <a:pt x="178" y="94"/>
                      </a:lnTo>
                      <a:lnTo>
                        <a:pt x="179" y="86"/>
                      </a:lnTo>
                      <a:lnTo>
                        <a:pt x="182" y="73"/>
                      </a:lnTo>
                      <a:lnTo>
                        <a:pt x="189" y="65"/>
                      </a:lnTo>
                      <a:lnTo>
                        <a:pt x="189" y="56"/>
                      </a:lnTo>
                      <a:lnTo>
                        <a:pt x="225" y="31"/>
                      </a:lnTo>
                      <a:lnTo>
                        <a:pt x="232" y="35"/>
                      </a:lnTo>
                      <a:lnTo>
                        <a:pt x="299" y="2"/>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4" name="Freeform 84"/>
                <p:cNvSpPr>
                  <a:spLocks/>
                </p:cNvSpPr>
                <p:nvPr/>
              </p:nvSpPr>
              <p:spPr bwMode="auto">
                <a:xfrm>
                  <a:off x="1423" y="3112"/>
                  <a:ext cx="96" cy="167"/>
                </a:xfrm>
                <a:custGeom>
                  <a:avLst/>
                  <a:gdLst>
                    <a:gd name="T0" fmla="*/ 74 w 96"/>
                    <a:gd name="T1" fmla="*/ 0 h 167"/>
                    <a:gd name="T2" fmla="*/ 84 w 96"/>
                    <a:gd name="T3" fmla="*/ 6 h 167"/>
                    <a:gd name="T4" fmla="*/ 86 w 96"/>
                    <a:gd name="T5" fmla="*/ 20 h 167"/>
                    <a:gd name="T6" fmla="*/ 86 w 96"/>
                    <a:gd name="T7" fmla="*/ 35 h 167"/>
                    <a:gd name="T8" fmla="*/ 86 w 96"/>
                    <a:gd name="T9" fmla="*/ 45 h 167"/>
                    <a:gd name="T10" fmla="*/ 95 w 96"/>
                    <a:gd name="T11" fmla="*/ 50 h 167"/>
                    <a:gd name="T12" fmla="*/ 88 w 96"/>
                    <a:gd name="T13" fmla="*/ 53 h 167"/>
                    <a:gd name="T14" fmla="*/ 86 w 96"/>
                    <a:gd name="T15" fmla="*/ 62 h 167"/>
                    <a:gd name="T16" fmla="*/ 83 w 96"/>
                    <a:gd name="T17" fmla="*/ 67 h 167"/>
                    <a:gd name="T18" fmla="*/ 80 w 96"/>
                    <a:gd name="T19" fmla="*/ 75 h 167"/>
                    <a:gd name="T20" fmla="*/ 76 w 96"/>
                    <a:gd name="T21" fmla="*/ 79 h 167"/>
                    <a:gd name="T22" fmla="*/ 76 w 96"/>
                    <a:gd name="T23" fmla="*/ 88 h 167"/>
                    <a:gd name="T24" fmla="*/ 69 w 96"/>
                    <a:gd name="T25" fmla="*/ 96 h 167"/>
                    <a:gd name="T26" fmla="*/ 69 w 96"/>
                    <a:gd name="T27" fmla="*/ 111 h 167"/>
                    <a:gd name="T28" fmla="*/ 65 w 96"/>
                    <a:gd name="T29" fmla="*/ 126 h 167"/>
                    <a:gd name="T30" fmla="*/ 62 w 96"/>
                    <a:gd name="T31" fmla="*/ 130 h 167"/>
                    <a:gd name="T32" fmla="*/ 62 w 96"/>
                    <a:gd name="T33" fmla="*/ 135 h 167"/>
                    <a:gd name="T34" fmla="*/ 55 w 96"/>
                    <a:gd name="T35" fmla="*/ 136 h 167"/>
                    <a:gd name="T36" fmla="*/ 55 w 96"/>
                    <a:gd name="T37" fmla="*/ 139 h 167"/>
                    <a:gd name="T38" fmla="*/ 52 w 96"/>
                    <a:gd name="T39" fmla="*/ 144 h 167"/>
                    <a:gd name="T40" fmla="*/ 44 w 96"/>
                    <a:gd name="T41" fmla="*/ 150 h 167"/>
                    <a:gd name="T42" fmla="*/ 36 w 96"/>
                    <a:gd name="T43" fmla="*/ 157 h 167"/>
                    <a:gd name="T44" fmla="*/ 30 w 96"/>
                    <a:gd name="T45" fmla="*/ 166 h 167"/>
                    <a:gd name="T46" fmla="*/ 7 w 96"/>
                    <a:gd name="T47" fmla="*/ 166 h 167"/>
                    <a:gd name="T48" fmla="*/ 44 w 96"/>
                    <a:gd name="T49" fmla="*/ 145 h 167"/>
                    <a:gd name="T50" fmla="*/ 51 w 96"/>
                    <a:gd name="T51" fmla="*/ 137 h 167"/>
                    <a:gd name="T52" fmla="*/ 48 w 96"/>
                    <a:gd name="T53" fmla="*/ 128 h 167"/>
                    <a:gd name="T54" fmla="*/ 56 w 96"/>
                    <a:gd name="T55" fmla="*/ 123 h 167"/>
                    <a:gd name="T56" fmla="*/ 56 w 96"/>
                    <a:gd name="T57" fmla="*/ 96 h 167"/>
                    <a:gd name="T58" fmla="*/ 32 w 96"/>
                    <a:gd name="T59" fmla="*/ 94 h 167"/>
                    <a:gd name="T60" fmla="*/ 16 w 96"/>
                    <a:gd name="T61" fmla="*/ 91 h 167"/>
                    <a:gd name="T62" fmla="*/ 0 w 96"/>
                    <a:gd name="T63" fmla="*/ 88 h 167"/>
                    <a:gd name="T64" fmla="*/ 52 w 96"/>
                    <a:gd name="T65" fmla="*/ 87 h 167"/>
                    <a:gd name="T66" fmla="*/ 60 w 96"/>
                    <a:gd name="T67" fmla="*/ 84 h 167"/>
                    <a:gd name="T68" fmla="*/ 59 w 96"/>
                    <a:gd name="T69" fmla="*/ 79 h 167"/>
                    <a:gd name="T70" fmla="*/ 44 w 96"/>
                    <a:gd name="T71" fmla="*/ 77 h 167"/>
                    <a:gd name="T72" fmla="*/ 28 w 96"/>
                    <a:gd name="T73" fmla="*/ 76 h 167"/>
                    <a:gd name="T74" fmla="*/ 50 w 96"/>
                    <a:gd name="T75" fmla="*/ 73 h 167"/>
                    <a:gd name="T76" fmla="*/ 55 w 96"/>
                    <a:gd name="T77" fmla="*/ 70 h 167"/>
                    <a:gd name="T78" fmla="*/ 36 w 96"/>
                    <a:gd name="T79" fmla="*/ 58 h 167"/>
                    <a:gd name="T80" fmla="*/ 18 w 96"/>
                    <a:gd name="T81" fmla="*/ 52 h 167"/>
                    <a:gd name="T82" fmla="*/ 7 w 96"/>
                    <a:gd name="T83" fmla="*/ 44 h 167"/>
                    <a:gd name="T84" fmla="*/ 3 w 96"/>
                    <a:gd name="T85" fmla="*/ 42 h 167"/>
                    <a:gd name="T86" fmla="*/ 15 w 96"/>
                    <a:gd name="T87" fmla="*/ 41 h 167"/>
                    <a:gd name="T88" fmla="*/ 30 w 96"/>
                    <a:gd name="T89" fmla="*/ 46 h 167"/>
                    <a:gd name="T90" fmla="*/ 50 w 96"/>
                    <a:gd name="T91" fmla="*/ 53 h 167"/>
                    <a:gd name="T92" fmla="*/ 66 w 96"/>
                    <a:gd name="T93" fmla="*/ 57 h 167"/>
                    <a:gd name="T94" fmla="*/ 76 w 96"/>
                    <a:gd name="T95" fmla="*/ 55 h 167"/>
                    <a:gd name="T96" fmla="*/ 82 w 96"/>
                    <a:gd name="T97" fmla="*/ 48 h 167"/>
                    <a:gd name="T98" fmla="*/ 82 w 96"/>
                    <a:gd name="T99" fmla="*/ 33 h 167"/>
                    <a:gd name="T100" fmla="*/ 74 w 96"/>
                    <a:gd name="T101" fmla="*/ 0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6"/>
                    <a:gd name="T154" fmla="*/ 0 h 167"/>
                    <a:gd name="T155" fmla="*/ 96 w 96"/>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6" h="167">
                      <a:moveTo>
                        <a:pt x="74" y="0"/>
                      </a:moveTo>
                      <a:lnTo>
                        <a:pt x="84" y="6"/>
                      </a:lnTo>
                      <a:lnTo>
                        <a:pt x="86" y="20"/>
                      </a:lnTo>
                      <a:lnTo>
                        <a:pt x="86" y="35"/>
                      </a:lnTo>
                      <a:lnTo>
                        <a:pt x="86" y="45"/>
                      </a:lnTo>
                      <a:lnTo>
                        <a:pt x="95" y="50"/>
                      </a:lnTo>
                      <a:lnTo>
                        <a:pt x="88" y="53"/>
                      </a:lnTo>
                      <a:lnTo>
                        <a:pt x="86" y="62"/>
                      </a:lnTo>
                      <a:lnTo>
                        <a:pt x="83" y="67"/>
                      </a:lnTo>
                      <a:lnTo>
                        <a:pt x="80" y="75"/>
                      </a:lnTo>
                      <a:lnTo>
                        <a:pt x="76" y="79"/>
                      </a:lnTo>
                      <a:lnTo>
                        <a:pt x="76" y="88"/>
                      </a:lnTo>
                      <a:lnTo>
                        <a:pt x="69" y="96"/>
                      </a:lnTo>
                      <a:lnTo>
                        <a:pt x="69" y="111"/>
                      </a:lnTo>
                      <a:lnTo>
                        <a:pt x="65" y="126"/>
                      </a:lnTo>
                      <a:lnTo>
                        <a:pt x="62" y="130"/>
                      </a:lnTo>
                      <a:lnTo>
                        <a:pt x="62" y="135"/>
                      </a:lnTo>
                      <a:lnTo>
                        <a:pt x="55" y="136"/>
                      </a:lnTo>
                      <a:lnTo>
                        <a:pt x="55" y="139"/>
                      </a:lnTo>
                      <a:lnTo>
                        <a:pt x="52" y="144"/>
                      </a:lnTo>
                      <a:lnTo>
                        <a:pt x="44" y="150"/>
                      </a:lnTo>
                      <a:lnTo>
                        <a:pt x="36" y="157"/>
                      </a:lnTo>
                      <a:lnTo>
                        <a:pt x="30" y="166"/>
                      </a:lnTo>
                      <a:lnTo>
                        <a:pt x="7" y="166"/>
                      </a:lnTo>
                      <a:lnTo>
                        <a:pt x="44" y="145"/>
                      </a:lnTo>
                      <a:lnTo>
                        <a:pt x="51" y="137"/>
                      </a:lnTo>
                      <a:lnTo>
                        <a:pt x="48" y="128"/>
                      </a:lnTo>
                      <a:lnTo>
                        <a:pt x="56" y="123"/>
                      </a:lnTo>
                      <a:lnTo>
                        <a:pt x="56" y="96"/>
                      </a:lnTo>
                      <a:lnTo>
                        <a:pt x="32" y="94"/>
                      </a:lnTo>
                      <a:lnTo>
                        <a:pt x="16" y="91"/>
                      </a:lnTo>
                      <a:lnTo>
                        <a:pt x="0" y="88"/>
                      </a:lnTo>
                      <a:lnTo>
                        <a:pt x="52" y="87"/>
                      </a:lnTo>
                      <a:lnTo>
                        <a:pt x="60" y="84"/>
                      </a:lnTo>
                      <a:lnTo>
                        <a:pt x="59" y="79"/>
                      </a:lnTo>
                      <a:lnTo>
                        <a:pt x="44" y="77"/>
                      </a:lnTo>
                      <a:lnTo>
                        <a:pt x="28" y="76"/>
                      </a:lnTo>
                      <a:lnTo>
                        <a:pt x="50" y="73"/>
                      </a:lnTo>
                      <a:lnTo>
                        <a:pt x="55" y="70"/>
                      </a:lnTo>
                      <a:lnTo>
                        <a:pt x="36" y="58"/>
                      </a:lnTo>
                      <a:lnTo>
                        <a:pt x="18" y="52"/>
                      </a:lnTo>
                      <a:lnTo>
                        <a:pt x="7" y="44"/>
                      </a:lnTo>
                      <a:lnTo>
                        <a:pt x="3" y="42"/>
                      </a:lnTo>
                      <a:lnTo>
                        <a:pt x="15" y="41"/>
                      </a:lnTo>
                      <a:lnTo>
                        <a:pt x="30" y="46"/>
                      </a:lnTo>
                      <a:lnTo>
                        <a:pt x="50" y="53"/>
                      </a:lnTo>
                      <a:lnTo>
                        <a:pt x="66" y="57"/>
                      </a:lnTo>
                      <a:lnTo>
                        <a:pt x="76" y="55"/>
                      </a:lnTo>
                      <a:lnTo>
                        <a:pt x="82" y="48"/>
                      </a:lnTo>
                      <a:lnTo>
                        <a:pt x="82" y="33"/>
                      </a:lnTo>
                      <a:lnTo>
                        <a:pt x="74"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5" name="Freeform 85"/>
                <p:cNvSpPr>
                  <a:spLocks/>
                </p:cNvSpPr>
                <p:nvPr/>
              </p:nvSpPr>
              <p:spPr bwMode="auto">
                <a:xfrm>
                  <a:off x="1145" y="3158"/>
                  <a:ext cx="194" cy="112"/>
                </a:xfrm>
                <a:custGeom>
                  <a:avLst/>
                  <a:gdLst>
                    <a:gd name="T0" fmla="*/ 0 w 194"/>
                    <a:gd name="T1" fmla="*/ 111 h 112"/>
                    <a:gd name="T2" fmla="*/ 121 w 194"/>
                    <a:gd name="T3" fmla="*/ 86 h 112"/>
                    <a:gd name="T4" fmla="*/ 131 w 194"/>
                    <a:gd name="T5" fmla="*/ 80 h 112"/>
                    <a:gd name="T6" fmla="*/ 140 w 194"/>
                    <a:gd name="T7" fmla="*/ 72 h 112"/>
                    <a:gd name="T8" fmla="*/ 142 w 194"/>
                    <a:gd name="T9" fmla="*/ 63 h 112"/>
                    <a:gd name="T10" fmla="*/ 143 w 194"/>
                    <a:gd name="T11" fmla="*/ 39 h 112"/>
                    <a:gd name="T12" fmla="*/ 148 w 194"/>
                    <a:gd name="T13" fmla="*/ 56 h 112"/>
                    <a:gd name="T14" fmla="*/ 156 w 194"/>
                    <a:gd name="T15" fmla="*/ 60 h 112"/>
                    <a:gd name="T16" fmla="*/ 162 w 194"/>
                    <a:gd name="T17" fmla="*/ 46 h 112"/>
                    <a:gd name="T18" fmla="*/ 167 w 194"/>
                    <a:gd name="T19" fmla="*/ 34 h 112"/>
                    <a:gd name="T20" fmla="*/ 187 w 194"/>
                    <a:gd name="T21" fmla="*/ 0 h 112"/>
                    <a:gd name="T22" fmla="*/ 175 w 194"/>
                    <a:gd name="T23" fmla="*/ 29 h 112"/>
                    <a:gd name="T24" fmla="*/ 167 w 194"/>
                    <a:gd name="T25" fmla="*/ 46 h 112"/>
                    <a:gd name="T26" fmla="*/ 164 w 194"/>
                    <a:gd name="T27" fmla="*/ 60 h 112"/>
                    <a:gd name="T28" fmla="*/ 156 w 194"/>
                    <a:gd name="T29" fmla="*/ 68 h 112"/>
                    <a:gd name="T30" fmla="*/ 148 w 194"/>
                    <a:gd name="T31" fmla="*/ 75 h 112"/>
                    <a:gd name="T32" fmla="*/ 158 w 194"/>
                    <a:gd name="T33" fmla="*/ 80 h 112"/>
                    <a:gd name="T34" fmla="*/ 170 w 194"/>
                    <a:gd name="T35" fmla="*/ 79 h 112"/>
                    <a:gd name="T36" fmla="*/ 193 w 194"/>
                    <a:gd name="T37" fmla="*/ 68 h 112"/>
                    <a:gd name="T38" fmla="*/ 164 w 194"/>
                    <a:gd name="T39" fmla="*/ 89 h 112"/>
                    <a:gd name="T40" fmla="*/ 132 w 194"/>
                    <a:gd name="T41" fmla="*/ 93 h 112"/>
                    <a:gd name="T42" fmla="*/ 97 w 194"/>
                    <a:gd name="T43" fmla="*/ 97 h 112"/>
                    <a:gd name="T44" fmla="*/ 64 w 194"/>
                    <a:gd name="T45" fmla="*/ 102 h 112"/>
                    <a:gd name="T46" fmla="*/ 25 w 194"/>
                    <a:gd name="T47" fmla="*/ 107 h 112"/>
                    <a:gd name="T48" fmla="*/ 0 w 194"/>
                    <a:gd name="T49" fmla="*/ 111 h 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4"/>
                    <a:gd name="T76" fmla="*/ 0 h 112"/>
                    <a:gd name="T77" fmla="*/ 194 w 194"/>
                    <a:gd name="T78" fmla="*/ 112 h 1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4" h="112">
                      <a:moveTo>
                        <a:pt x="0" y="111"/>
                      </a:moveTo>
                      <a:lnTo>
                        <a:pt x="121" y="86"/>
                      </a:lnTo>
                      <a:lnTo>
                        <a:pt x="131" y="80"/>
                      </a:lnTo>
                      <a:lnTo>
                        <a:pt x="140" y="72"/>
                      </a:lnTo>
                      <a:lnTo>
                        <a:pt x="142" y="63"/>
                      </a:lnTo>
                      <a:lnTo>
                        <a:pt x="143" y="39"/>
                      </a:lnTo>
                      <a:lnTo>
                        <a:pt x="148" y="56"/>
                      </a:lnTo>
                      <a:lnTo>
                        <a:pt x="156" y="60"/>
                      </a:lnTo>
                      <a:lnTo>
                        <a:pt x="162" y="46"/>
                      </a:lnTo>
                      <a:lnTo>
                        <a:pt x="167" y="34"/>
                      </a:lnTo>
                      <a:lnTo>
                        <a:pt x="187" y="0"/>
                      </a:lnTo>
                      <a:lnTo>
                        <a:pt x="175" y="29"/>
                      </a:lnTo>
                      <a:lnTo>
                        <a:pt x="167" y="46"/>
                      </a:lnTo>
                      <a:lnTo>
                        <a:pt x="164" y="60"/>
                      </a:lnTo>
                      <a:lnTo>
                        <a:pt x="156" y="68"/>
                      </a:lnTo>
                      <a:lnTo>
                        <a:pt x="148" y="75"/>
                      </a:lnTo>
                      <a:lnTo>
                        <a:pt x="158" y="80"/>
                      </a:lnTo>
                      <a:lnTo>
                        <a:pt x="170" y="79"/>
                      </a:lnTo>
                      <a:lnTo>
                        <a:pt x="193" y="68"/>
                      </a:lnTo>
                      <a:lnTo>
                        <a:pt x="164" y="89"/>
                      </a:lnTo>
                      <a:lnTo>
                        <a:pt x="132" y="93"/>
                      </a:lnTo>
                      <a:lnTo>
                        <a:pt x="97" y="97"/>
                      </a:lnTo>
                      <a:lnTo>
                        <a:pt x="64" y="102"/>
                      </a:lnTo>
                      <a:lnTo>
                        <a:pt x="25" y="107"/>
                      </a:lnTo>
                      <a:lnTo>
                        <a:pt x="0" y="111"/>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6" name="Freeform 86"/>
                <p:cNvSpPr>
                  <a:spLocks/>
                </p:cNvSpPr>
                <p:nvPr/>
              </p:nvSpPr>
              <p:spPr bwMode="auto">
                <a:xfrm>
                  <a:off x="1321" y="3076"/>
                  <a:ext cx="150" cy="192"/>
                </a:xfrm>
                <a:custGeom>
                  <a:avLst/>
                  <a:gdLst>
                    <a:gd name="T0" fmla="*/ 149 w 150"/>
                    <a:gd name="T1" fmla="*/ 2 h 192"/>
                    <a:gd name="T2" fmla="*/ 119 w 150"/>
                    <a:gd name="T3" fmla="*/ 0 h 192"/>
                    <a:gd name="T4" fmla="*/ 101 w 150"/>
                    <a:gd name="T5" fmla="*/ 2 h 192"/>
                    <a:gd name="T6" fmla="*/ 74 w 150"/>
                    <a:gd name="T7" fmla="*/ 19 h 192"/>
                    <a:gd name="T8" fmla="*/ 48 w 150"/>
                    <a:gd name="T9" fmla="*/ 40 h 192"/>
                    <a:gd name="T10" fmla="*/ 32 w 150"/>
                    <a:gd name="T11" fmla="*/ 82 h 192"/>
                    <a:gd name="T12" fmla="*/ 26 w 150"/>
                    <a:gd name="T13" fmla="*/ 93 h 192"/>
                    <a:gd name="T14" fmla="*/ 21 w 150"/>
                    <a:gd name="T15" fmla="*/ 126 h 192"/>
                    <a:gd name="T16" fmla="*/ 18 w 150"/>
                    <a:gd name="T17" fmla="*/ 150 h 192"/>
                    <a:gd name="T18" fmla="*/ 0 w 150"/>
                    <a:gd name="T19" fmla="*/ 165 h 192"/>
                    <a:gd name="T20" fmla="*/ 41 w 150"/>
                    <a:gd name="T21" fmla="*/ 191 h 192"/>
                    <a:gd name="T22" fmla="*/ 21 w 150"/>
                    <a:gd name="T23" fmla="*/ 172 h 192"/>
                    <a:gd name="T24" fmla="*/ 25 w 150"/>
                    <a:gd name="T25" fmla="*/ 170 h 192"/>
                    <a:gd name="T26" fmla="*/ 53 w 150"/>
                    <a:gd name="T27" fmla="*/ 179 h 192"/>
                    <a:gd name="T28" fmla="*/ 86 w 150"/>
                    <a:gd name="T29" fmla="*/ 184 h 192"/>
                    <a:gd name="T30" fmla="*/ 42 w 150"/>
                    <a:gd name="T31" fmla="*/ 173 h 192"/>
                    <a:gd name="T32" fmla="*/ 25 w 150"/>
                    <a:gd name="T33" fmla="*/ 164 h 192"/>
                    <a:gd name="T34" fmla="*/ 25 w 150"/>
                    <a:gd name="T35" fmla="*/ 154 h 192"/>
                    <a:gd name="T36" fmla="*/ 53 w 150"/>
                    <a:gd name="T37" fmla="*/ 153 h 192"/>
                    <a:gd name="T38" fmla="*/ 24 w 150"/>
                    <a:gd name="T39" fmla="*/ 149 h 192"/>
                    <a:gd name="T40" fmla="*/ 26 w 150"/>
                    <a:gd name="T41" fmla="*/ 126 h 192"/>
                    <a:gd name="T42" fmla="*/ 33 w 150"/>
                    <a:gd name="T43" fmla="*/ 89 h 192"/>
                    <a:gd name="T44" fmla="*/ 56 w 150"/>
                    <a:gd name="T45" fmla="*/ 41 h 192"/>
                    <a:gd name="T46" fmla="*/ 71 w 150"/>
                    <a:gd name="T47" fmla="*/ 26 h 192"/>
                    <a:gd name="T48" fmla="*/ 101 w 150"/>
                    <a:gd name="T49" fmla="*/ 7 h 192"/>
                    <a:gd name="T50" fmla="*/ 119 w 150"/>
                    <a:gd name="T51" fmla="*/ 5 h 192"/>
                    <a:gd name="T52" fmla="*/ 149 w 150"/>
                    <a:gd name="T53" fmla="*/ 2 h 1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0"/>
                    <a:gd name="T82" fmla="*/ 0 h 192"/>
                    <a:gd name="T83" fmla="*/ 150 w 150"/>
                    <a:gd name="T84" fmla="*/ 192 h 1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0" h="192">
                      <a:moveTo>
                        <a:pt x="149" y="2"/>
                      </a:moveTo>
                      <a:lnTo>
                        <a:pt x="119" y="0"/>
                      </a:lnTo>
                      <a:lnTo>
                        <a:pt x="101" y="2"/>
                      </a:lnTo>
                      <a:lnTo>
                        <a:pt x="74" y="19"/>
                      </a:lnTo>
                      <a:lnTo>
                        <a:pt x="48" y="40"/>
                      </a:lnTo>
                      <a:lnTo>
                        <a:pt x="32" y="82"/>
                      </a:lnTo>
                      <a:lnTo>
                        <a:pt x="26" y="93"/>
                      </a:lnTo>
                      <a:lnTo>
                        <a:pt x="21" y="126"/>
                      </a:lnTo>
                      <a:lnTo>
                        <a:pt x="18" y="150"/>
                      </a:lnTo>
                      <a:lnTo>
                        <a:pt x="0" y="165"/>
                      </a:lnTo>
                      <a:lnTo>
                        <a:pt x="41" y="191"/>
                      </a:lnTo>
                      <a:lnTo>
                        <a:pt x="21" y="172"/>
                      </a:lnTo>
                      <a:lnTo>
                        <a:pt x="25" y="170"/>
                      </a:lnTo>
                      <a:lnTo>
                        <a:pt x="53" y="179"/>
                      </a:lnTo>
                      <a:lnTo>
                        <a:pt x="86" y="184"/>
                      </a:lnTo>
                      <a:lnTo>
                        <a:pt x="42" y="173"/>
                      </a:lnTo>
                      <a:lnTo>
                        <a:pt x="25" y="164"/>
                      </a:lnTo>
                      <a:lnTo>
                        <a:pt x="25" y="154"/>
                      </a:lnTo>
                      <a:lnTo>
                        <a:pt x="53" y="153"/>
                      </a:lnTo>
                      <a:lnTo>
                        <a:pt x="24" y="149"/>
                      </a:lnTo>
                      <a:lnTo>
                        <a:pt x="26" y="126"/>
                      </a:lnTo>
                      <a:lnTo>
                        <a:pt x="33" y="89"/>
                      </a:lnTo>
                      <a:lnTo>
                        <a:pt x="56" y="41"/>
                      </a:lnTo>
                      <a:lnTo>
                        <a:pt x="71" y="26"/>
                      </a:lnTo>
                      <a:lnTo>
                        <a:pt x="101" y="7"/>
                      </a:lnTo>
                      <a:lnTo>
                        <a:pt x="119" y="5"/>
                      </a:lnTo>
                      <a:lnTo>
                        <a:pt x="149" y="2"/>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67" name="Group 87"/>
                <p:cNvGrpSpPr>
                  <a:grpSpLocks/>
                </p:cNvGrpSpPr>
                <p:nvPr/>
              </p:nvGrpSpPr>
              <p:grpSpPr bwMode="auto">
                <a:xfrm>
                  <a:off x="1192" y="2928"/>
                  <a:ext cx="248" cy="240"/>
                  <a:chOff x="1192" y="2928"/>
                  <a:chExt cx="248" cy="240"/>
                </a:xfrm>
              </p:grpSpPr>
              <p:sp>
                <p:nvSpPr>
                  <p:cNvPr id="36569" name="Freeform 88"/>
                  <p:cNvSpPr>
                    <a:spLocks/>
                  </p:cNvSpPr>
                  <p:nvPr/>
                </p:nvSpPr>
                <p:spPr bwMode="auto">
                  <a:xfrm>
                    <a:off x="1299" y="3060"/>
                    <a:ext cx="88" cy="54"/>
                  </a:xfrm>
                  <a:custGeom>
                    <a:avLst/>
                    <a:gdLst>
                      <a:gd name="T0" fmla="*/ 76 w 88"/>
                      <a:gd name="T1" fmla="*/ 0 h 54"/>
                      <a:gd name="T2" fmla="*/ 16 w 88"/>
                      <a:gd name="T3" fmla="*/ 31 h 54"/>
                      <a:gd name="T4" fmla="*/ 12 w 88"/>
                      <a:gd name="T5" fmla="*/ 27 h 54"/>
                      <a:gd name="T6" fmla="*/ 4 w 88"/>
                      <a:gd name="T7" fmla="*/ 40 h 54"/>
                      <a:gd name="T8" fmla="*/ 0 w 88"/>
                      <a:gd name="T9" fmla="*/ 47 h 54"/>
                      <a:gd name="T10" fmla="*/ 7 w 88"/>
                      <a:gd name="T11" fmla="*/ 44 h 54"/>
                      <a:gd name="T12" fmla="*/ 14 w 88"/>
                      <a:gd name="T13" fmla="*/ 34 h 54"/>
                      <a:gd name="T14" fmla="*/ 26 w 88"/>
                      <a:gd name="T15" fmla="*/ 53 h 54"/>
                      <a:gd name="T16" fmla="*/ 46 w 88"/>
                      <a:gd name="T17" fmla="*/ 39 h 54"/>
                      <a:gd name="T18" fmla="*/ 68 w 88"/>
                      <a:gd name="T19" fmla="*/ 17 h 54"/>
                      <a:gd name="T20" fmla="*/ 87 w 88"/>
                      <a:gd name="T21" fmla="*/ 3 h 54"/>
                      <a:gd name="T22" fmla="*/ 76 w 88"/>
                      <a:gd name="T23" fmla="*/ 0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54"/>
                      <a:gd name="T38" fmla="*/ 88 w 8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54">
                        <a:moveTo>
                          <a:pt x="76" y="0"/>
                        </a:moveTo>
                        <a:lnTo>
                          <a:pt x="16" y="31"/>
                        </a:lnTo>
                        <a:lnTo>
                          <a:pt x="12" y="27"/>
                        </a:lnTo>
                        <a:lnTo>
                          <a:pt x="4" y="40"/>
                        </a:lnTo>
                        <a:lnTo>
                          <a:pt x="0" y="47"/>
                        </a:lnTo>
                        <a:lnTo>
                          <a:pt x="7" y="44"/>
                        </a:lnTo>
                        <a:lnTo>
                          <a:pt x="14" y="34"/>
                        </a:lnTo>
                        <a:lnTo>
                          <a:pt x="26" y="53"/>
                        </a:lnTo>
                        <a:lnTo>
                          <a:pt x="46" y="39"/>
                        </a:lnTo>
                        <a:lnTo>
                          <a:pt x="68" y="17"/>
                        </a:lnTo>
                        <a:lnTo>
                          <a:pt x="87" y="3"/>
                        </a:lnTo>
                        <a:lnTo>
                          <a:pt x="76" y="0"/>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70" name="Freeform 89"/>
                  <p:cNvSpPr>
                    <a:spLocks/>
                  </p:cNvSpPr>
                  <p:nvPr/>
                </p:nvSpPr>
                <p:spPr bwMode="auto">
                  <a:xfrm>
                    <a:off x="1299" y="3096"/>
                    <a:ext cx="22" cy="70"/>
                  </a:xfrm>
                  <a:custGeom>
                    <a:avLst/>
                    <a:gdLst>
                      <a:gd name="T0" fmla="*/ 12 w 22"/>
                      <a:gd name="T1" fmla="*/ 0 h 70"/>
                      <a:gd name="T2" fmla="*/ 8 w 22"/>
                      <a:gd name="T3" fmla="*/ 3 h 70"/>
                      <a:gd name="T4" fmla="*/ 6 w 22"/>
                      <a:gd name="T5" fmla="*/ 6 h 70"/>
                      <a:gd name="T6" fmla="*/ 4 w 22"/>
                      <a:gd name="T7" fmla="*/ 9 h 70"/>
                      <a:gd name="T8" fmla="*/ 2 w 22"/>
                      <a:gd name="T9" fmla="*/ 14 h 70"/>
                      <a:gd name="T10" fmla="*/ 1 w 22"/>
                      <a:gd name="T11" fmla="*/ 20 h 70"/>
                      <a:gd name="T12" fmla="*/ 2 w 22"/>
                      <a:gd name="T13" fmla="*/ 26 h 70"/>
                      <a:gd name="T14" fmla="*/ 3 w 22"/>
                      <a:gd name="T15" fmla="*/ 31 h 70"/>
                      <a:gd name="T16" fmla="*/ 4 w 22"/>
                      <a:gd name="T17" fmla="*/ 34 h 70"/>
                      <a:gd name="T18" fmla="*/ 1 w 22"/>
                      <a:gd name="T19" fmla="*/ 47 h 70"/>
                      <a:gd name="T20" fmla="*/ 0 w 22"/>
                      <a:gd name="T21" fmla="*/ 53 h 70"/>
                      <a:gd name="T22" fmla="*/ 0 w 22"/>
                      <a:gd name="T23" fmla="*/ 60 h 70"/>
                      <a:gd name="T24" fmla="*/ 1 w 22"/>
                      <a:gd name="T25" fmla="*/ 69 h 70"/>
                      <a:gd name="T26" fmla="*/ 8 w 22"/>
                      <a:gd name="T27" fmla="*/ 47 h 70"/>
                      <a:gd name="T28" fmla="*/ 11 w 22"/>
                      <a:gd name="T29" fmla="*/ 34 h 70"/>
                      <a:gd name="T30" fmla="*/ 21 w 22"/>
                      <a:gd name="T31" fmla="*/ 15 h 70"/>
                      <a:gd name="T32" fmla="*/ 12 w 22"/>
                      <a:gd name="T33" fmla="*/ 0 h 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70"/>
                      <a:gd name="T53" fmla="*/ 22 w 22"/>
                      <a:gd name="T54" fmla="*/ 70 h 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70">
                        <a:moveTo>
                          <a:pt x="12" y="0"/>
                        </a:moveTo>
                        <a:lnTo>
                          <a:pt x="8" y="3"/>
                        </a:lnTo>
                        <a:lnTo>
                          <a:pt x="6" y="6"/>
                        </a:lnTo>
                        <a:lnTo>
                          <a:pt x="4" y="9"/>
                        </a:lnTo>
                        <a:lnTo>
                          <a:pt x="2" y="14"/>
                        </a:lnTo>
                        <a:lnTo>
                          <a:pt x="1" y="20"/>
                        </a:lnTo>
                        <a:lnTo>
                          <a:pt x="2" y="26"/>
                        </a:lnTo>
                        <a:lnTo>
                          <a:pt x="3" y="31"/>
                        </a:lnTo>
                        <a:lnTo>
                          <a:pt x="4" y="34"/>
                        </a:lnTo>
                        <a:lnTo>
                          <a:pt x="1" y="47"/>
                        </a:lnTo>
                        <a:lnTo>
                          <a:pt x="0" y="53"/>
                        </a:lnTo>
                        <a:lnTo>
                          <a:pt x="0" y="60"/>
                        </a:lnTo>
                        <a:lnTo>
                          <a:pt x="1" y="69"/>
                        </a:lnTo>
                        <a:lnTo>
                          <a:pt x="8" y="47"/>
                        </a:lnTo>
                        <a:lnTo>
                          <a:pt x="11" y="34"/>
                        </a:lnTo>
                        <a:lnTo>
                          <a:pt x="21" y="15"/>
                        </a:lnTo>
                        <a:lnTo>
                          <a:pt x="12" y="0"/>
                        </a:lnTo>
                      </a:path>
                    </a:pathLst>
                  </a:custGeom>
                  <a:solidFill>
                    <a:srgbClr val="000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71" name="Freeform 90"/>
                  <p:cNvSpPr>
                    <a:spLocks/>
                  </p:cNvSpPr>
                  <p:nvPr/>
                </p:nvSpPr>
                <p:spPr bwMode="auto">
                  <a:xfrm>
                    <a:off x="1299" y="3097"/>
                    <a:ext cx="21" cy="34"/>
                  </a:xfrm>
                  <a:custGeom>
                    <a:avLst/>
                    <a:gdLst>
                      <a:gd name="T0" fmla="*/ 11 w 21"/>
                      <a:gd name="T1" fmla="*/ 0 h 34"/>
                      <a:gd name="T2" fmla="*/ 8 w 21"/>
                      <a:gd name="T3" fmla="*/ 3 h 34"/>
                      <a:gd name="T4" fmla="*/ 5 w 21"/>
                      <a:gd name="T5" fmla="*/ 5 h 34"/>
                      <a:gd name="T6" fmla="*/ 3 w 21"/>
                      <a:gd name="T7" fmla="*/ 8 h 34"/>
                      <a:gd name="T8" fmla="*/ 1 w 21"/>
                      <a:gd name="T9" fmla="*/ 13 h 34"/>
                      <a:gd name="T10" fmla="*/ 0 w 21"/>
                      <a:gd name="T11" fmla="*/ 18 h 34"/>
                      <a:gd name="T12" fmla="*/ 1 w 21"/>
                      <a:gd name="T13" fmla="*/ 23 h 34"/>
                      <a:gd name="T14" fmla="*/ 2 w 21"/>
                      <a:gd name="T15" fmla="*/ 28 h 34"/>
                      <a:gd name="T16" fmla="*/ 3 w 21"/>
                      <a:gd name="T17" fmla="*/ 31 h 34"/>
                      <a:gd name="T18" fmla="*/ 9 w 21"/>
                      <a:gd name="T19" fmla="*/ 33 h 34"/>
                      <a:gd name="T20" fmla="*/ 11 w 21"/>
                      <a:gd name="T21" fmla="*/ 30 h 34"/>
                      <a:gd name="T22" fmla="*/ 20 w 21"/>
                      <a:gd name="T23" fmla="*/ 14 h 34"/>
                      <a:gd name="T24" fmla="*/ 11 w 21"/>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34"/>
                      <a:gd name="T41" fmla="*/ 21 w 21"/>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34">
                        <a:moveTo>
                          <a:pt x="11" y="0"/>
                        </a:moveTo>
                        <a:lnTo>
                          <a:pt x="8" y="3"/>
                        </a:lnTo>
                        <a:lnTo>
                          <a:pt x="5" y="5"/>
                        </a:lnTo>
                        <a:lnTo>
                          <a:pt x="3" y="8"/>
                        </a:lnTo>
                        <a:lnTo>
                          <a:pt x="1" y="13"/>
                        </a:lnTo>
                        <a:lnTo>
                          <a:pt x="0" y="18"/>
                        </a:lnTo>
                        <a:lnTo>
                          <a:pt x="1" y="23"/>
                        </a:lnTo>
                        <a:lnTo>
                          <a:pt x="2" y="28"/>
                        </a:lnTo>
                        <a:lnTo>
                          <a:pt x="3" y="31"/>
                        </a:lnTo>
                        <a:lnTo>
                          <a:pt x="9" y="33"/>
                        </a:lnTo>
                        <a:lnTo>
                          <a:pt x="11" y="30"/>
                        </a:lnTo>
                        <a:lnTo>
                          <a:pt x="20" y="14"/>
                        </a:lnTo>
                        <a:lnTo>
                          <a:pt x="11" y="0"/>
                        </a:lnTo>
                      </a:path>
                    </a:pathLst>
                  </a:custGeom>
                  <a:solidFill>
                    <a:srgbClr val="FF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72" name="Group 91"/>
                  <p:cNvGrpSpPr>
                    <a:grpSpLocks/>
                  </p:cNvGrpSpPr>
                  <p:nvPr/>
                </p:nvGrpSpPr>
                <p:grpSpPr bwMode="auto">
                  <a:xfrm>
                    <a:off x="1192" y="2928"/>
                    <a:ext cx="248" cy="166"/>
                    <a:chOff x="1192" y="2928"/>
                    <a:chExt cx="248" cy="166"/>
                  </a:xfrm>
                </p:grpSpPr>
                <p:grpSp>
                  <p:nvGrpSpPr>
                    <p:cNvPr id="36575" name="Group 92"/>
                    <p:cNvGrpSpPr>
                      <a:grpSpLocks/>
                    </p:cNvGrpSpPr>
                    <p:nvPr/>
                  </p:nvGrpSpPr>
                  <p:grpSpPr bwMode="auto">
                    <a:xfrm>
                      <a:off x="1219" y="2946"/>
                      <a:ext cx="183" cy="148"/>
                      <a:chOff x="1219" y="2946"/>
                      <a:chExt cx="183" cy="148"/>
                    </a:xfrm>
                  </p:grpSpPr>
                  <p:sp>
                    <p:nvSpPr>
                      <p:cNvPr id="36582" name="Freeform 93"/>
                      <p:cNvSpPr>
                        <a:spLocks/>
                      </p:cNvSpPr>
                      <p:nvPr/>
                    </p:nvSpPr>
                    <p:spPr bwMode="auto">
                      <a:xfrm>
                        <a:off x="1219" y="2946"/>
                        <a:ext cx="183" cy="148"/>
                      </a:xfrm>
                      <a:custGeom>
                        <a:avLst/>
                        <a:gdLst>
                          <a:gd name="T0" fmla="*/ 57 w 183"/>
                          <a:gd name="T1" fmla="*/ 4 h 148"/>
                          <a:gd name="T2" fmla="*/ 43 w 183"/>
                          <a:gd name="T3" fmla="*/ 9 h 148"/>
                          <a:gd name="T4" fmla="*/ 31 w 183"/>
                          <a:gd name="T5" fmla="*/ 14 h 148"/>
                          <a:gd name="T6" fmla="*/ 22 w 183"/>
                          <a:gd name="T7" fmla="*/ 18 h 148"/>
                          <a:gd name="T8" fmla="*/ 14 w 183"/>
                          <a:gd name="T9" fmla="*/ 23 h 148"/>
                          <a:gd name="T10" fmla="*/ 7 w 183"/>
                          <a:gd name="T11" fmla="*/ 28 h 148"/>
                          <a:gd name="T12" fmla="*/ 3 w 183"/>
                          <a:gd name="T13" fmla="*/ 34 h 148"/>
                          <a:gd name="T14" fmla="*/ 1 w 183"/>
                          <a:gd name="T15" fmla="*/ 40 h 148"/>
                          <a:gd name="T16" fmla="*/ 0 w 183"/>
                          <a:gd name="T17" fmla="*/ 46 h 148"/>
                          <a:gd name="T18" fmla="*/ 0 w 183"/>
                          <a:gd name="T19" fmla="*/ 54 h 148"/>
                          <a:gd name="T20" fmla="*/ 1 w 183"/>
                          <a:gd name="T21" fmla="*/ 61 h 148"/>
                          <a:gd name="T22" fmla="*/ 0 w 183"/>
                          <a:gd name="T23" fmla="*/ 71 h 148"/>
                          <a:gd name="T24" fmla="*/ 6 w 183"/>
                          <a:gd name="T25" fmla="*/ 73 h 148"/>
                          <a:gd name="T26" fmla="*/ 11 w 183"/>
                          <a:gd name="T27" fmla="*/ 76 h 148"/>
                          <a:gd name="T28" fmla="*/ 11 w 183"/>
                          <a:gd name="T29" fmla="*/ 78 h 148"/>
                          <a:gd name="T30" fmla="*/ 11 w 183"/>
                          <a:gd name="T31" fmla="*/ 82 h 148"/>
                          <a:gd name="T32" fmla="*/ 10 w 183"/>
                          <a:gd name="T33" fmla="*/ 86 h 148"/>
                          <a:gd name="T34" fmla="*/ 4 w 183"/>
                          <a:gd name="T35" fmla="*/ 98 h 148"/>
                          <a:gd name="T36" fmla="*/ 4 w 183"/>
                          <a:gd name="T37" fmla="*/ 103 h 148"/>
                          <a:gd name="T38" fmla="*/ 9 w 183"/>
                          <a:gd name="T39" fmla="*/ 104 h 148"/>
                          <a:gd name="T40" fmla="*/ 15 w 183"/>
                          <a:gd name="T41" fmla="*/ 104 h 148"/>
                          <a:gd name="T42" fmla="*/ 21 w 183"/>
                          <a:gd name="T43" fmla="*/ 104 h 148"/>
                          <a:gd name="T44" fmla="*/ 29 w 183"/>
                          <a:gd name="T45" fmla="*/ 119 h 148"/>
                          <a:gd name="T46" fmla="*/ 29 w 183"/>
                          <a:gd name="T47" fmla="*/ 124 h 148"/>
                          <a:gd name="T48" fmla="*/ 32 w 183"/>
                          <a:gd name="T49" fmla="*/ 126 h 148"/>
                          <a:gd name="T50" fmla="*/ 36 w 183"/>
                          <a:gd name="T51" fmla="*/ 127 h 148"/>
                          <a:gd name="T52" fmla="*/ 37 w 183"/>
                          <a:gd name="T53" fmla="*/ 130 h 148"/>
                          <a:gd name="T54" fmla="*/ 36 w 183"/>
                          <a:gd name="T55" fmla="*/ 134 h 148"/>
                          <a:gd name="T56" fmla="*/ 40 w 183"/>
                          <a:gd name="T57" fmla="*/ 140 h 148"/>
                          <a:gd name="T58" fmla="*/ 43 w 183"/>
                          <a:gd name="T59" fmla="*/ 144 h 148"/>
                          <a:gd name="T60" fmla="*/ 48 w 183"/>
                          <a:gd name="T61" fmla="*/ 146 h 148"/>
                          <a:gd name="T62" fmla="*/ 58 w 183"/>
                          <a:gd name="T63" fmla="*/ 147 h 148"/>
                          <a:gd name="T64" fmla="*/ 66 w 183"/>
                          <a:gd name="T65" fmla="*/ 147 h 148"/>
                          <a:gd name="T66" fmla="*/ 77 w 183"/>
                          <a:gd name="T67" fmla="*/ 144 h 148"/>
                          <a:gd name="T68" fmla="*/ 90 w 183"/>
                          <a:gd name="T69" fmla="*/ 139 h 148"/>
                          <a:gd name="T70" fmla="*/ 96 w 183"/>
                          <a:gd name="T71" fmla="*/ 143 h 148"/>
                          <a:gd name="T72" fmla="*/ 175 w 183"/>
                          <a:gd name="T73" fmla="*/ 104 h 148"/>
                          <a:gd name="T74" fmla="*/ 170 w 183"/>
                          <a:gd name="T75" fmla="*/ 97 h 148"/>
                          <a:gd name="T76" fmla="*/ 175 w 183"/>
                          <a:gd name="T77" fmla="*/ 88 h 148"/>
                          <a:gd name="T78" fmla="*/ 180 w 183"/>
                          <a:gd name="T79" fmla="*/ 77 h 148"/>
                          <a:gd name="T80" fmla="*/ 182 w 183"/>
                          <a:gd name="T81" fmla="*/ 62 h 148"/>
                          <a:gd name="T82" fmla="*/ 181 w 183"/>
                          <a:gd name="T83" fmla="*/ 50 h 148"/>
                          <a:gd name="T84" fmla="*/ 176 w 183"/>
                          <a:gd name="T85" fmla="*/ 31 h 148"/>
                          <a:gd name="T86" fmla="*/ 169 w 183"/>
                          <a:gd name="T87" fmla="*/ 15 h 148"/>
                          <a:gd name="T88" fmla="*/ 161 w 183"/>
                          <a:gd name="T89" fmla="*/ 2 h 148"/>
                          <a:gd name="T90" fmla="*/ 128 w 183"/>
                          <a:gd name="T91" fmla="*/ 0 h 148"/>
                          <a:gd name="T92" fmla="*/ 80 w 183"/>
                          <a:gd name="T93" fmla="*/ 0 h 148"/>
                          <a:gd name="T94" fmla="*/ 57 w 183"/>
                          <a:gd name="T95" fmla="*/ 4 h 1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3"/>
                          <a:gd name="T145" fmla="*/ 0 h 148"/>
                          <a:gd name="T146" fmla="*/ 183 w 183"/>
                          <a:gd name="T147" fmla="*/ 148 h 1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3" h="148">
                            <a:moveTo>
                              <a:pt x="57" y="4"/>
                            </a:moveTo>
                            <a:lnTo>
                              <a:pt x="43" y="9"/>
                            </a:lnTo>
                            <a:lnTo>
                              <a:pt x="31" y="14"/>
                            </a:lnTo>
                            <a:lnTo>
                              <a:pt x="22" y="18"/>
                            </a:lnTo>
                            <a:lnTo>
                              <a:pt x="14" y="23"/>
                            </a:lnTo>
                            <a:lnTo>
                              <a:pt x="7" y="28"/>
                            </a:lnTo>
                            <a:lnTo>
                              <a:pt x="3" y="34"/>
                            </a:lnTo>
                            <a:lnTo>
                              <a:pt x="1" y="40"/>
                            </a:lnTo>
                            <a:lnTo>
                              <a:pt x="0" y="46"/>
                            </a:lnTo>
                            <a:lnTo>
                              <a:pt x="0" y="54"/>
                            </a:lnTo>
                            <a:lnTo>
                              <a:pt x="1" y="61"/>
                            </a:lnTo>
                            <a:lnTo>
                              <a:pt x="0" y="71"/>
                            </a:lnTo>
                            <a:lnTo>
                              <a:pt x="6" y="73"/>
                            </a:lnTo>
                            <a:lnTo>
                              <a:pt x="11" y="76"/>
                            </a:lnTo>
                            <a:lnTo>
                              <a:pt x="11" y="78"/>
                            </a:lnTo>
                            <a:lnTo>
                              <a:pt x="11" y="82"/>
                            </a:lnTo>
                            <a:lnTo>
                              <a:pt x="10" y="86"/>
                            </a:lnTo>
                            <a:lnTo>
                              <a:pt x="4" y="98"/>
                            </a:lnTo>
                            <a:lnTo>
                              <a:pt x="4" y="103"/>
                            </a:lnTo>
                            <a:lnTo>
                              <a:pt x="9" y="104"/>
                            </a:lnTo>
                            <a:lnTo>
                              <a:pt x="15" y="104"/>
                            </a:lnTo>
                            <a:lnTo>
                              <a:pt x="21" y="104"/>
                            </a:lnTo>
                            <a:lnTo>
                              <a:pt x="29" y="119"/>
                            </a:lnTo>
                            <a:lnTo>
                              <a:pt x="29" y="124"/>
                            </a:lnTo>
                            <a:lnTo>
                              <a:pt x="32" y="126"/>
                            </a:lnTo>
                            <a:lnTo>
                              <a:pt x="36" y="127"/>
                            </a:lnTo>
                            <a:lnTo>
                              <a:pt x="37" y="130"/>
                            </a:lnTo>
                            <a:lnTo>
                              <a:pt x="36" y="134"/>
                            </a:lnTo>
                            <a:lnTo>
                              <a:pt x="40" y="140"/>
                            </a:lnTo>
                            <a:lnTo>
                              <a:pt x="43" y="144"/>
                            </a:lnTo>
                            <a:lnTo>
                              <a:pt x="48" y="146"/>
                            </a:lnTo>
                            <a:lnTo>
                              <a:pt x="58" y="147"/>
                            </a:lnTo>
                            <a:lnTo>
                              <a:pt x="66" y="147"/>
                            </a:lnTo>
                            <a:lnTo>
                              <a:pt x="77" y="144"/>
                            </a:lnTo>
                            <a:lnTo>
                              <a:pt x="90" y="139"/>
                            </a:lnTo>
                            <a:lnTo>
                              <a:pt x="96" y="143"/>
                            </a:lnTo>
                            <a:lnTo>
                              <a:pt x="175" y="104"/>
                            </a:lnTo>
                            <a:lnTo>
                              <a:pt x="170" y="97"/>
                            </a:lnTo>
                            <a:lnTo>
                              <a:pt x="175" y="88"/>
                            </a:lnTo>
                            <a:lnTo>
                              <a:pt x="180" y="77"/>
                            </a:lnTo>
                            <a:lnTo>
                              <a:pt x="182" y="62"/>
                            </a:lnTo>
                            <a:lnTo>
                              <a:pt x="181" y="50"/>
                            </a:lnTo>
                            <a:lnTo>
                              <a:pt x="176" y="31"/>
                            </a:lnTo>
                            <a:lnTo>
                              <a:pt x="169" y="15"/>
                            </a:lnTo>
                            <a:lnTo>
                              <a:pt x="161" y="2"/>
                            </a:lnTo>
                            <a:lnTo>
                              <a:pt x="128" y="0"/>
                            </a:lnTo>
                            <a:lnTo>
                              <a:pt x="80" y="0"/>
                            </a:lnTo>
                            <a:lnTo>
                              <a:pt x="57" y="4"/>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83" name="Group 94"/>
                      <p:cNvGrpSpPr>
                        <a:grpSpLocks/>
                      </p:cNvGrpSpPr>
                      <p:nvPr/>
                    </p:nvGrpSpPr>
                    <p:grpSpPr bwMode="auto">
                      <a:xfrm>
                        <a:off x="1293" y="3023"/>
                        <a:ext cx="28" cy="31"/>
                        <a:chOff x="1293" y="3023"/>
                        <a:chExt cx="28" cy="31"/>
                      </a:xfrm>
                    </p:grpSpPr>
                    <p:sp>
                      <p:nvSpPr>
                        <p:cNvPr id="36585" name="Freeform 95"/>
                        <p:cNvSpPr>
                          <a:spLocks/>
                        </p:cNvSpPr>
                        <p:nvPr/>
                      </p:nvSpPr>
                      <p:spPr bwMode="auto">
                        <a:xfrm>
                          <a:off x="1293" y="3023"/>
                          <a:ext cx="20" cy="19"/>
                        </a:xfrm>
                        <a:custGeom>
                          <a:avLst/>
                          <a:gdLst>
                            <a:gd name="T0" fmla="*/ 0 w 20"/>
                            <a:gd name="T1" fmla="*/ 8 h 19"/>
                            <a:gd name="T2" fmla="*/ 2 w 20"/>
                            <a:gd name="T3" fmla="*/ 4 h 19"/>
                            <a:gd name="T4" fmla="*/ 3 w 20"/>
                            <a:gd name="T5" fmla="*/ 1 h 19"/>
                            <a:gd name="T6" fmla="*/ 5 w 20"/>
                            <a:gd name="T7" fmla="*/ 0 h 19"/>
                            <a:gd name="T8" fmla="*/ 8 w 20"/>
                            <a:gd name="T9" fmla="*/ 0 h 19"/>
                            <a:gd name="T10" fmla="*/ 11 w 20"/>
                            <a:gd name="T11" fmla="*/ 0 h 19"/>
                            <a:gd name="T12" fmla="*/ 13 w 20"/>
                            <a:gd name="T13" fmla="*/ 0 h 19"/>
                            <a:gd name="T14" fmla="*/ 16 w 20"/>
                            <a:gd name="T15" fmla="*/ 2 h 19"/>
                            <a:gd name="T16" fmla="*/ 17 w 20"/>
                            <a:gd name="T17" fmla="*/ 3 h 19"/>
                            <a:gd name="T18" fmla="*/ 18 w 20"/>
                            <a:gd name="T19" fmla="*/ 7 h 19"/>
                            <a:gd name="T20" fmla="*/ 19 w 20"/>
                            <a:gd name="T21" fmla="*/ 9 h 19"/>
                            <a:gd name="T22" fmla="*/ 18 w 20"/>
                            <a:gd name="T23" fmla="*/ 13 h 19"/>
                            <a:gd name="T24" fmla="*/ 17 w 20"/>
                            <a:gd name="T25" fmla="*/ 16 h 19"/>
                            <a:gd name="T26" fmla="*/ 15 w 20"/>
                            <a:gd name="T27" fmla="*/ 18 h 19"/>
                            <a:gd name="T28" fmla="*/ 13 w 20"/>
                            <a:gd name="T29" fmla="*/ 16 h 19"/>
                            <a:gd name="T30" fmla="*/ 16 w 20"/>
                            <a:gd name="T31" fmla="*/ 13 h 19"/>
                            <a:gd name="T32" fmla="*/ 15 w 20"/>
                            <a:gd name="T33" fmla="*/ 10 h 19"/>
                            <a:gd name="T34" fmla="*/ 12 w 20"/>
                            <a:gd name="T35" fmla="*/ 11 h 19"/>
                            <a:gd name="T36" fmla="*/ 8 w 20"/>
                            <a:gd name="T37" fmla="*/ 12 h 19"/>
                            <a:gd name="T38" fmla="*/ 7 w 20"/>
                            <a:gd name="T39" fmla="*/ 10 h 19"/>
                            <a:gd name="T40" fmla="*/ 10 w 20"/>
                            <a:gd name="T41" fmla="*/ 9 h 19"/>
                            <a:gd name="T42" fmla="*/ 13 w 20"/>
                            <a:gd name="T43" fmla="*/ 8 h 19"/>
                            <a:gd name="T44" fmla="*/ 13 w 20"/>
                            <a:gd name="T45" fmla="*/ 7 h 19"/>
                            <a:gd name="T46" fmla="*/ 13 w 20"/>
                            <a:gd name="T47" fmla="*/ 5 h 19"/>
                            <a:gd name="T48" fmla="*/ 15 w 20"/>
                            <a:gd name="T49" fmla="*/ 5 h 19"/>
                            <a:gd name="T50" fmla="*/ 15 w 20"/>
                            <a:gd name="T51" fmla="*/ 2 h 19"/>
                            <a:gd name="T52" fmla="*/ 13 w 20"/>
                            <a:gd name="T53" fmla="*/ 2 h 19"/>
                            <a:gd name="T54" fmla="*/ 11 w 20"/>
                            <a:gd name="T55" fmla="*/ 1 h 19"/>
                            <a:gd name="T56" fmla="*/ 6 w 20"/>
                            <a:gd name="T57" fmla="*/ 2 h 19"/>
                            <a:gd name="T58" fmla="*/ 3 w 20"/>
                            <a:gd name="T59" fmla="*/ 4 h 19"/>
                            <a:gd name="T60" fmla="*/ 0 w 20"/>
                            <a:gd name="T61" fmla="*/ 8 h 1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0"/>
                            <a:gd name="T94" fmla="*/ 0 h 19"/>
                            <a:gd name="T95" fmla="*/ 20 w 20"/>
                            <a:gd name="T96" fmla="*/ 19 h 1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0" h="19">
                              <a:moveTo>
                                <a:pt x="0" y="8"/>
                              </a:moveTo>
                              <a:lnTo>
                                <a:pt x="2" y="4"/>
                              </a:lnTo>
                              <a:lnTo>
                                <a:pt x="3" y="1"/>
                              </a:lnTo>
                              <a:lnTo>
                                <a:pt x="5" y="0"/>
                              </a:lnTo>
                              <a:lnTo>
                                <a:pt x="8" y="0"/>
                              </a:lnTo>
                              <a:lnTo>
                                <a:pt x="11" y="0"/>
                              </a:lnTo>
                              <a:lnTo>
                                <a:pt x="13" y="0"/>
                              </a:lnTo>
                              <a:lnTo>
                                <a:pt x="16" y="2"/>
                              </a:lnTo>
                              <a:lnTo>
                                <a:pt x="17" y="3"/>
                              </a:lnTo>
                              <a:lnTo>
                                <a:pt x="18" y="7"/>
                              </a:lnTo>
                              <a:lnTo>
                                <a:pt x="19" y="9"/>
                              </a:lnTo>
                              <a:lnTo>
                                <a:pt x="18" y="13"/>
                              </a:lnTo>
                              <a:lnTo>
                                <a:pt x="17" y="16"/>
                              </a:lnTo>
                              <a:lnTo>
                                <a:pt x="15" y="18"/>
                              </a:lnTo>
                              <a:lnTo>
                                <a:pt x="13" y="16"/>
                              </a:lnTo>
                              <a:lnTo>
                                <a:pt x="16" y="13"/>
                              </a:lnTo>
                              <a:lnTo>
                                <a:pt x="15" y="10"/>
                              </a:lnTo>
                              <a:lnTo>
                                <a:pt x="12" y="11"/>
                              </a:lnTo>
                              <a:lnTo>
                                <a:pt x="8" y="12"/>
                              </a:lnTo>
                              <a:lnTo>
                                <a:pt x="7" y="10"/>
                              </a:lnTo>
                              <a:lnTo>
                                <a:pt x="10" y="9"/>
                              </a:lnTo>
                              <a:lnTo>
                                <a:pt x="13" y="8"/>
                              </a:lnTo>
                              <a:lnTo>
                                <a:pt x="13" y="7"/>
                              </a:lnTo>
                              <a:lnTo>
                                <a:pt x="13" y="5"/>
                              </a:lnTo>
                              <a:lnTo>
                                <a:pt x="15" y="5"/>
                              </a:lnTo>
                              <a:lnTo>
                                <a:pt x="15" y="2"/>
                              </a:lnTo>
                              <a:lnTo>
                                <a:pt x="13" y="2"/>
                              </a:lnTo>
                              <a:lnTo>
                                <a:pt x="11" y="1"/>
                              </a:lnTo>
                              <a:lnTo>
                                <a:pt x="6" y="2"/>
                              </a:lnTo>
                              <a:lnTo>
                                <a:pt x="3" y="4"/>
                              </a:lnTo>
                              <a:lnTo>
                                <a:pt x="0" y="8"/>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86" name="Freeform 96"/>
                        <p:cNvSpPr>
                          <a:spLocks/>
                        </p:cNvSpPr>
                        <p:nvPr/>
                      </p:nvSpPr>
                      <p:spPr bwMode="auto">
                        <a:xfrm>
                          <a:off x="1302" y="3045"/>
                          <a:ext cx="19" cy="9"/>
                        </a:xfrm>
                        <a:custGeom>
                          <a:avLst/>
                          <a:gdLst>
                            <a:gd name="T0" fmla="*/ 14 w 19"/>
                            <a:gd name="T1" fmla="*/ 0 h 9"/>
                            <a:gd name="T2" fmla="*/ 11 w 19"/>
                            <a:gd name="T3" fmla="*/ 3 h 9"/>
                            <a:gd name="T4" fmla="*/ 10 w 19"/>
                            <a:gd name="T5" fmla="*/ 4 h 9"/>
                            <a:gd name="T6" fmla="*/ 8 w 19"/>
                            <a:gd name="T7" fmla="*/ 5 h 9"/>
                            <a:gd name="T8" fmla="*/ 5 w 19"/>
                            <a:gd name="T9" fmla="*/ 5 h 9"/>
                            <a:gd name="T10" fmla="*/ 0 w 19"/>
                            <a:gd name="T11" fmla="*/ 5 h 9"/>
                            <a:gd name="T12" fmla="*/ 9 w 19"/>
                            <a:gd name="T13" fmla="*/ 6 h 9"/>
                            <a:gd name="T14" fmla="*/ 15 w 19"/>
                            <a:gd name="T15" fmla="*/ 7 h 9"/>
                            <a:gd name="T16" fmla="*/ 18 w 19"/>
                            <a:gd name="T17" fmla="*/ 8 h 9"/>
                            <a:gd name="T18" fmla="*/ 15 w 19"/>
                            <a:gd name="T19" fmla="*/ 5 h 9"/>
                            <a:gd name="T20" fmla="*/ 14 w 19"/>
                            <a:gd name="T21" fmla="*/ 3 h 9"/>
                            <a:gd name="T22" fmla="*/ 14 w 19"/>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
                            <a:gd name="T37" fmla="*/ 0 h 9"/>
                            <a:gd name="T38" fmla="*/ 19 w 19"/>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 h="9">
                              <a:moveTo>
                                <a:pt x="14" y="0"/>
                              </a:moveTo>
                              <a:lnTo>
                                <a:pt x="11" y="3"/>
                              </a:lnTo>
                              <a:lnTo>
                                <a:pt x="10" y="4"/>
                              </a:lnTo>
                              <a:lnTo>
                                <a:pt x="8" y="5"/>
                              </a:lnTo>
                              <a:lnTo>
                                <a:pt x="5" y="5"/>
                              </a:lnTo>
                              <a:lnTo>
                                <a:pt x="0" y="5"/>
                              </a:lnTo>
                              <a:lnTo>
                                <a:pt x="9" y="6"/>
                              </a:lnTo>
                              <a:lnTo>
                                <a:pt x="15" y="7"/>
                              </a:lnTo>
                              <a:lnTo>
                                <a:pt x="18" y="8"/>
                              </a:lnTo>
                              <a:lnTo>
                                <a:pt x="15" y="5"/>
                              </a:lnTo>
                              <a:lnTo>
                                <a:pt x="14" y="3"/>
                              </a:lnTo>
                              <a:lnTo>
                                <a:pt x="14"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84" name="Freeform 97"/>
                      <p:cNvSpPr>
                        <a:spLocks/>
                      </p:cNvSpPr>
                      <p:nvPr/>
                    </p:nvSpPr>
                    <p:spPr bwMode="auto">
                      <a:xfrm>
                        <a:off x="1250" y="3043"/>
                        <a:ext cx="14" cy="14"/>
                      </a:xfrm>
                      <a:custGeom>
                        <a:avLst/>
                        <a:gdLst>
                          <a:gd name="T0" fmla="*/ 2 w 14"/>
                          <a:gd name="T1" fmla="*/ 0 h 14"/>
                          <a:gd name="T2" fmla="*/ 4 w 14"/>
                          <a:gd name="T3" fmla="*/ 1 h 14"/>
                          <a:gd name="T4" fmla="*/ 4 w 14"/>
                          <a:gd name="T5" fmla="*/ 2 h 14"/>
                          <a:gd name="T6" fmla="*/ 4 w 14"/>
                          <a:gd name="T7" fmla="*/ 4 h 14"/>
                          <a:gd name="T8" fmla="*/ 2 w 14"/>
                          <a:gd name="T9" fmla="*/ 5 h 14"/>
                          <a:gd name="T10" fmla="*/ 0 w 14"/>
                          <a:gd name="T11" fmla="*/ 6 h 14"/>
                          <a:gd name="T12" fmla="*/ 2 w 14"/>
                          <a:gd name="T13" fmla="*/ 7 h 14"/>
                          <a:gd name="T14" fmla="*/ 5 w 14"/>
                          <a:gd name="T15" fmla="*/ 7 h 14"/>
                          <a:gd name="T16" fmla="*/ 8 w 14"/>
                          <a:gd name="T17" fmla="*/ 8 h 14"/>
                          <a:gd name="T18" fmla="*/ 13 w 14"/>
                          <a:gd name="T19" fmla="*/ 13 h 14"/>
                          <a:gd name="T20" fmla="*/ 6 w 14"/>
                          <a:gd name="T21" fmla="*/ 6 h 14"/>
                          <a:gd name="T22" fmla="*/ 5 w 14"/>
                          <a:gd name="T23" fmla="*/ 4 h 14"/>
                          <a:gd name="T24" fmla="*/ 5 w 14"/>
                          <a:gd name="T25" fmla="*/ 2 h 14"/>
                          <a:gd name="T26" fmla="*/ 6 w 14"/>
                          <a:gd name="T27" fmla="*/ 1 h 14"/>
                          <a:gd name="T28" fmla="*/ 2 w 14"/>
                          <a:gd name="T29" fmla="*/ 0 h 1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14"/>
                          <a:gd name="T47" fmla="*/ 14 w 14"/>
                          <a:gd name="T48" fmla="*/ 14 h 1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14">
                            <a:moveTo>
                              <a:pt x="2" y="0"/>
                            </a:moveTo>
                            <a:lnTo>
                              <a:pt x="4" y="1"/>
                            </a:lnTo>
                            <a:lnTo>
                              <a:pt x="4" y="2"/>
                            </a:lnTo>
                            <a:lnTo>
                              <a:pt x="4" y="4"/>
                            </a:lnTo>
                            <a:lnTo>
                              <a:pt x="2" y="5"/>
                            </a:lnTo>
                            <a:lnTo>
                              <a:pt x="0" y="6"/>
                            </a:lnTo>
                            <a:lnTo>
                              <a:pt x="2" y="7"/>
                            </a:lnTo>
                            <a:lnTo>
                              <a:pt x="5" y="7"/>
                            </a:lnTo>
                            <a:lnTo>
                              <a:pt x="8" y="8"/>
                            </a:lnTo>
                            <a:lnTo>
                              <a:pt x="13" y="13"/>
                            </a:lnTo>
                            <a:lnTo>
                              <a:pt x="6" y="6"/>
                            </a:lnTo>
                            <a:lnTo>
                              <a:pt x="5" y="4"/>
                            </a:lnTo>
                            <a:lnTo>
                              <a:pt x="5" y="2"/>
                            </a:lnTo>
                            <a:lnTo>
                              <a:pt x="6" y="1"/>
                            </a:lnTo>
                            <a:lnTo>
                              <a:pt x="2"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576" name="Group 98"/>
                    <p:cNvGrpSpPr>
                      <a:grpSpLocks/>
                    </p:cNvGrpSpPr>
                    <p:nvPr/>
                  </p:nvGrpSpPr>
                  <p:grpSpPr bwMode="auto">
                    <a:xfrm>
                      <a:off x="1192" y="2928"/>
                      <a:ext cx="248" cy="166"/>
                      <a:chOff x="1192" y="2928"/>
                      <a:chExt cx="248" cy="166"/>
                    </a:xfrm>
                  </p:grpSpPr>
                  <p:sp>
                    <p:nvSpPr>
                      <p:cNvPr id="36577" name="Freeform 99"/>
                      <p:cNvSpPr>
                        <a:spLocks/>
                      </p:cNvSpPr>
                      <p:nvPr/>
                    </p:nvSpPr>
                    <p:spPr bwMode="auto">
                      <a:xfrm>
                        <a:off x="1192" y="2928"/>
                        <a:ext cx="248" cy="166"/>
                      </a:xfrm>
                      <a:custGeom>
                        <a:avLst/>
                        <a:gdLst>
                          <a:gd name="T0" fmla="*/ 108 w 248"/>
                          <a:gd name="T1" fmla="*/ 0 h 166"/>
                          <a:gd name="T2" fmla="*/ 90 w 248"/>
                          <a:gd name="T3" fmla="*/ 2 h 166"/>
                          <a:gd name="T4" fmla="*/ 70 w 248"/>
                          <a:gd name="T5" fmla="*/ 7 h 166"/>
                          <a:gd name="T6" fmla="*/ 49 w 248"/>
                          <a:gd name="T7" fmla="*/ 18 h 166"/>
                          <a:gd name="T8" fmla="*/ 21 w 248"/>
                          <a:gd name="T9" fmla="*/ 32 h 166"/>
                          <a:gd name="T10" fmla="*/ 9 w 248"/>
                          <a:gd name="T11" fmla="*/ 38 h 166"/>
                          <a:gd name="T12" fmla="*/ 2 w 248"/>
                          <a:gd name="T13" fmla="*/ 45 h 166"/>
                          <a:gd name="T14" fmla="*/ 0 w 248"/>
                          <a:gd name="T15" fmla="*/ 52 h 166"/>
                          <a:gd name="T16" fmla="*/ 1 w 248"/>
                          <a:gd name="T17" fmla="*/ 60 h 166"/>
                          <a:gd name="T18" fmla="*/ 8 w 248"/>
                          <a:gd name="T19" fmla="*/ 67 h 166"/>
                          <a:gd name="T20" fmla="*/ 18 w 248"/>
                          <a:gd name="T21" fmla="*/ 70 h 166"/>
                          <a:gd name="T22" fmla="*/ 35 w 248"/>
                          <a:gd name="T23" fmla="*/ 72 h 166"/>
                          <a:gd name="T24" fmla="*/ 27 w 248"/>
                          <a:gd name="T25" fmla="*/ 64 h 166"/>
                          <a:gd name="T26" fmla="*/ 29 w 248"/>
                          <a:gd name="T27" fmla="*/ 53 h 166"/>
                          <a:gd name="T28" fmla="*/ 36 w 248"/>
                          <a:gd name="T29" fmla="*/ 47 h 166"/>
                          <a:gd name="T30" fmla="*/ 46 w 248"/>
                          <a:gd name="T31" fmla="*/ 41 h 166"/>
                          <a:gd name="T32" fmla="*/ 77 w 248"/>
                          <a:gd name="T33" fmla="*/ 34 h 166"/>
                          <a:gd name="T34" fmla="*/ 69 w 248"/>
                          <a:gd name="T35" fmla="*/ 39 h 166"/>
                          <a:gd name="T36" fmla="*/ 57 w 248"/>
                          <a:gd name="T37" fmla="*/ 42 h 166"/>
                          <a:gd name="T38" fmla="*/ 47 w 248"/>
                          <a:gd name="T39" fmla="*/ 45 h 166"/>
                          <a:gd name="T40" fmla="*/ 43 w 248"/>
                          <a:gd name="T41" fmla="*/ 50 h 166"/>
                          <a:gd name="T42" fmla="*/ 42 w 248"/>
                          <a:gd name="T43" fmla="*/ 56 h 166"/>
                          <a:gd name="T44" fmla="*/ 45 w 248"/>
                          <a:gd name="T45" fmla="*/ 64 h 166"/>
                          <a:gd name="T46" fmla="*/ 55 w 248"/>
                          <a:gd name="T47" fmla="*/ 76 h 166"/>
                          <a:gd name="T48" fmla="*/ 72 w 248"/>
                          <a:gd name="T49" fmla="*/ 99 h 166"/>
                          <a:gd name="T50" fmla="*/ 82 w 248"/>
                          <a:gd name="T51" fmla="*/ 108 h 166"/>
                          <a:gd name="T52" fmla="*/ 85 w 248"/>
                          <a:gd name="T53" fmla="*/ 132 h 166"/>
                          <a:gd name="T54" fmla="*/ 86 w 248"/>
                          <a:gd name="T55" fmla="*/ 139 h 166"/>
                          <a:gd name="T56" fmla="*/ 76 w 248"/>
                          <a:gd name="T57" fmla="*/ 144 h 166"/>
                          <a:gd name="T58" fmla="*/ 64 w 248"/>
                          <a:gd name="T59" fmla="*/ 149 h 166"/>
                          <a:gd name="T60" fmla="*/ 63 w 248"/>
                          <a:gd name="T61" fmla="*/ 154 h 166"/>
                          <a:gd name="T62" fmla="*/ 66 w 248"/>
                          <a:gd name="T63" fmla="*/ 157 h 166"/>
                          <a:gd name="T64" fmla="*/ 71 w 248"/>
                          <a:gd name="T65" fmla="*/ 162 h 166"/>
                          <a:gd name="T66" fmla="*/ 77 w 248"/>
                          <a:gd name="T67" fmla="*/ 164 h 166"/>
                          <a:gd name="T68" fmla="*/ 87 w 248"/>
                          <a:gd name="T69" fmla="*/ 165 h 166"/>
                          <a:gd name="T70" fmla="*/ 97 w 248"/>
                          <a:gd name="T71" fmla="*/ 164 h 166"/>
                          <a:gd name="T72" fmla="*/ 105 w 248"/>
                          <a:gd name="T73" fmla="*/ 162 h 166"/>
                          <a:gd name="T74" fmla="*/ 114 w 248"/>
                          <a:gd name="T75" fmla="*/ 158 h 166"/>
                          <a:gd name="T76" fmla="*/ 111 w 248"/>
                          <a:gd name="T77" fmla="*/ 127 h 166"/>
                          <a:gd name="T78" fmla="*/ 95 w 248"/>
                          <a:gd name="T79" fmla="*/ 107 h 166"/>
                          <a:gd name="T80" fmla="*/ 95 w 248"/>
                          <a:gd name="T81" fmla="*/ 98 h 166"/>
                          <a:gd name="T82" fmla="*/ 102 w 248"/>
                          <a:gd name="T83" fmla="*/ 92 h 166"/>
                          <a:gd name="T84" fmla="*/ 113 w 248"/>
                          <a:gd name="T85" fmla="*/ 91 h 166"/>
                          <a:gd name="T86" fmla="*/ 125 w 248"/>
                          <a:gd name="T87" fmla="*/ 95 h 166"/>
                          <a:gd name="T88" fmla="*/ 128 w 248"/>
                          <a:gd name="T89" fmla="*/ 102 h 166"/>
                          <a:gd name="T90" fmla="*/ 128 w 248"/>
                          <a:gd name="T91" fmla="*/ 110 h 166"/>
                          <a:gd name="T92" fmla="*/ 127 w 248"/>
                          <a:gd name="T93" fmla="*/ 116 h 166"/>
                          <a:gd name="T94" fmla="*/ 175 w 248"/>
                          <a:gd name="T95" fmla="*/ 137 h 166"/>
                          <a:gd name="T96" fmla="*/ 213 w 248"/>
                          <a:gd name="T97" fmla="*/ 135 h 166"/>
                          <a:gd name="T98" fmla="*/ 238 w 248"/>
                          <a:gd name="T99" fmla="*/ 128 h 166"/>
                          <a:gd name="T100" fmla="*/ 244 w 248"/>
                          <a:gd name="T101" fmla="*/ 121 h 166"/>
                          <a:gd name="T102" fmla="*/ 247 w 248"/>
                          <a:gd name="T103" fmla="*/ 108 h 166"/>
                          <a:gd name="T104" fmla="*/ 241 w 248"/>
                          <a:gd name="T105" fmla="*/ 88 h 166"/>
                          <a:gd name="T106" fmla="*/ 229 w 248"/>
                          <a:gd name="T107" fmla="*/ 55 h 166"/>
                          <a:gd name="T108" fmla="*/ 207 w 248"/>
                          <a:gd name="T109" fmla="*/ 27 h 166"/>
                          <a:gd name="T110" fmla="*/ 193 w 248"/>
                          <a:gd name="T111" fmla="*/ 14 h 166"/>
                          <a:gd name="T112" fmla="*/ 171 w 248"/>
                          <a:gd name="T113" fmla="*/ 6 h 166"/>
                          <a:gd name="T114" fmla="*/ 145 w 248"/>
                          <a:gd name="T115" fmla="*/ 0 h 166"/>
                          <a:gd name="T116" fmla="*/ 119 w 248"/>
                          <a:gd name="T117" fmla="*/ 0 h 1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8"/>
                          <a:gd name="T178" fmla="*/ 0 h 166"/>
                          <a:gd name="T179" fmla="*/ 248 w 248"/>
                          <a:gd name="T180" fmla="*/ 166 h 16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8" h="166">
                            <a:moveTo>
                              <a:pt x="119" y="0"/>
                            </a:moveTo>
                            <a:lnTo>
                              <a:pt x="108" y="0"/>
                            </a:lnTo>
                            <a:lnTo>
                              <a:pt x="99" y="1"/>
                            </a:lnTo>
                            <a:lnTo>
                              <a:pt x="90" y="2"/>
                            </a:lnTo>
                            <a:lnTo>
                              <a:pt x="79" y="5"/>
                            </a:lnTo>
                            <a:lnTo>
                              <a:pt x="70" y="7"/>
                            </a:lnTo>
                            <a:lnTo>
                              <a:pt x="59" y="12"/>
                            </a:lnTo>
                            <a:lnTo>
                              <a:pt x="49" y="18"/>
                            </a:lnTo>
                            <a:lnTo>
                              <a:pt x="41" y="24"/>
                            </a:lnTo>
                            <a:lnTo>
                              <a:pt x="21" y="32"/>
                            </a:lnTo>
                            <a:lnTo>
                              <a:pt x="14" y="35"/>
                            </a:lnTo>
                            <a:lnTo>
                              <a:pt x="9" y="38"/>
                            </a:lnTo>
                            <a:lnTo>
                              <a:pt x="6" y="41"/>
                            </a:lnTo>
                            <a:lnTo>
                              <a:pt x="2" y="45"/>
                            </a:lnTo>
                            <a:lnTo>
                              <a:pt x="1" y="48"/>
                            </a:lnTo>
                            <a:lnTo>
                              <a:pt x="0" y="52"/>
                            </a:lnTo>
                            <a:lnTo>
                              <a:pt x="0" y="55"/>
                            </a:lnTo>
                            <a:lnTo>
                              <a:pt x="1" y="60"/>
                            </a:lnTo>
                            <a:lnTo>
                              <a:pt x="5" y="65"/>
                            </a:lnTo>
                            <a:lnTo>
                              <a:pt x="8" y="67"/>
                            </a:lnTo>
                            <a:lnTo>
                              <a:pt x="13" y="69"/>
                            </a:lnTo>
                            <a:lnTo>
                              <a:pt x="18" y="70"/>
                            </a:lnTo>
                            <a:lnTo>
                              <a:pt x="25" y="71"/>
                            </a:lnTo>
                            <a:lnTo>
                              <a:pt x="35" y="72"/>
                            </a:lnTo>
                            <a:lnTo>
                              <a:pt x="29" y="68"/>
                            </a:lnTo>
                            <a:lnTo>
                              <a:pt x="27" y="64"/>
                            </a:lnTo>
                            <a:lnTo>
                              <a:pt x="28" y="58"/>
                            </a:lnTo>
                            <a:lnTo>
                              <a:pt x="29" y="53"/>
                            </a:lnTo>
                            <a:lnTo>
                              <a:pt x="32" y="50"/>
                            </a:lnTo>
                            <a:lnTo>
                              <a:pt x="36" y="47"/>
                            </a:lnTo>
                            <a:lnTo>
                              <a:pt x="41" y="44"/>
                            </a:lnTo>
                            <a:lnTo>
                              <a:pt x="46" y="41"/>
                            </a:lnTo>
                            <a:lnTo>
                              <a:pt x="53" y="38"/>
                            </a:lnTo>
                            <a:lnTo>
                              <a:pt x="77" y="34"/>
                            </a:lnTo>
                            <a:lnTo>
                              <a:pt x="72" y="37"/>
                            </a:lnTo>
                            <a:lnTo>
                              <a:pt x="69" y="39"/>
                            </a:lnTo>
                            <a:lnTo>
                              <a:pt x="64" y="40"/>
                            </a:lnTo>
                            <a:lnTo>
                              <a:pt x="57" y="42"/>
                            </a:lnTo>
                            <a:lnTo>
                              <a:pt x="52" y="43"/>
                            </a:lnTo>
                            <a:lnTo>
                              <a:pt x="47" y="45"/>
                            </a:lnTo>
                            <a:lnTo>
                              <a:pt x="44" y="47"/>
                            </a:lnTo>
                            <a:lnTo>
                              <a:pt x="43" y="50"/>
                            </a:lnTo>
                            <a:lnTo>
                              <a:pt x="42" y="53"/>
                            </a:lnTo>
                            <a:lnTo>
                              <a:pt x="42" y="56"/>
                            </a:lnTo>
                            <a:lnTo>
                              <a:pt x="44" y="59"/>
                            </a:lnTo>
                            <a:lnTo>
                              <a:pt x="45" y="64"/>
                            </a:lnTo>
                            <a:lnTo>
                              <a:pt x="49" y="69"/>
                            </a:lnTo>
                            <a:lnTo>
                              <a:pt x="55" y="76"/>
                            </a:lnTo>
                            <a:lnTo>
                              <a:pt x="65" y="91"/>
                            </a:lnTo>
                            <a:lnTo>
                              <a:pt x="72" y="99"/>
                            </a:lnTo>
                            <a:lnTo>
                              <a:pt x="80" y="101"/>
                            </a:lnTo>
                            <a:lnTo>
                              <a:pt x="82" y="108"/>
                            </a:lnTo>
                            <a:lnTo>
                              <a:pt x="83" y="127"/>
                            </a:lnTo>
                            <a:lnTo>
                              <a:pt x="85" y="132"/>
                            </a:lnTo>
                            <a:lnTo>
                              <a:pt x="86" y="136"/>
                            </a:lnTo>
                            <a:lnTo>
                              <a:pt x="86" y="139"/>
                            </a:lnTo>
                            <a:lnTo>
                              <a:pt x="81" y="142"/>
                            </a:lnTo>
                            <a:lnTo>
                              <a:pt x="76" y="144"/>
                            </a:lnTo>
                            <a:lnTo>
                              <a:pt x="69" y="147"/>
                            </a:lnTo>
                            <a:lnTo>
                              <a:pt x="64" y="149"/>
                            </a:lnTo>
                            <a:lnTo>
                              <a:pt x="63" y="151"/>
                            </a:lnTo>
                            <a:lnTo>
                              <a:pt x="63" y="154"/>
                            </a:lnTo>
                            <a:lnTo>
                              <a:pt x="64" y="156"/>
                            </a:lnTo>
                            <a:lnTo>
                              <a:pt x="66" y="157"/>
                            </a:lnTo>
                            <a:lnTo>
                              <a:pt x="67" y="160"/>
                            </a:lnTo>
                            <a:lnTo>
                              <a:pt x="71" y="162"/>
                            </a:lnTo>
                            <a:lnTo>
                              <a:pt x="74" y="164"/>
                            </a:lnTo>
                            <a:lnTo>
                              <a:pt x="77" y="164"/>
                            </a:lnTo>
                            <a:lnTo>
                              <a:pt x="82" y="165"/>
                            </a:lnTo>
                            <a:lnTo>
                              <a:pt x="87" y="165"/>
                            </a:lnTo>
                            <a:lnTo>
                              <a:pt x="91" y="165"/>
                            </a:lnTo>
                            <a:lnTo>
                              <a:pt x="97" y="164"/>
                            </a:lnTo>
                            <a:lnTo>
                              <a:pt x="101" y="163"/>
                            </a:lnTo>
                            <a:lnTo>
                              <a:pt x="105" y="162"/>
                            </a:lnTo>
                            <a:lnTo>
                              <a:pt x="111" y="159"/>
                            </a:lnTo>
                            <a:lnTo>
                              <a:pt x="114" y="158"/>
                            </a:lnTo>
                            <a:lnTo>
                              <a:pt x="114" y="151"/>
                            </a:lnTo>
                            <a:lnTo>
                              <a:pt x="111" y="127"/>
                            </a:lnTo>
                            <a:lnTo>
                              <a:pt x="98" y="112"/>
                            </a:lnTo>
                            <a:lnTo>
                              <a:pt x="95" y="107"/>
                            </a:lnTo>
                            <a:lnTo>
                              <a:pt x="93" y="101"/>
                            </a:lnTo>
                            <a:lnTo>
                              <a:pt x="95" y="98"/>
                            </a:lnTo>
                            <a:lnTo>
                              <a:pt x="98" y="94"/>
                            </a:lnTo>
                            <a:lnTo>
                              <a:pt x="102" y="92"/>
                            </a:lnTo>
                            <a:lnTo>
                              <a:pt x="108" y="90"/>
                            </a:lnTo>
                            <a:lnTo>
                              <a:pt x="113" y="91"/>
                            </a:lnTo>
                            <a:lnTo>
                              <a:pt x="119" y="92"/>
                            </a:lnTo>
                            <a:lnTo>
                              <a:pt x="125" y="95"/>
                            </a:lnTo>
                            <a:lnTo>
                              <a:pt x="127" y="97"/>
                            </a:lnTo>
                            <a:lnTo>
                              <a:pt x="128" y="102"/>
                            </a:lnTo>
                            <a:lnTo>
                              <a:pt x="129" y="106"/>
                            </a:lnTo>
                            <a:lnTo>
                              <a:pt x="128" y="110"/>
                            </a:lnTo>
                            <a:lnTo>
                              <a:pt x="127" y="113"/>
                            </a:lnTo>
                            <a:lnTo>
                              <a:pt x="127" y="116"/>
                            </a:lnTo>
                            <a:lnTo>
                              <a:pt x="129" y="118"/>
                            </a:lnTo>
                            <a:lnTo>
                              <a:pt x="175" y="137"/>
                            </a:lnTo>
                            <a:lnTo>
                              <a:pt x="193" y="136"/>
                            </a:lnTo>
                            <a:lnTo>
                              <a:pt x="213" y="135"/>
                            </a:lnTo>
                            <a:lnTo>
                              <a:pt x="231" y="133"/>
                            </a:lnTo>
                            <a:lnTo>
                              <a:pt x="238" y="128"/>
                            </a:lnTo>
                            <a:lnTo>
                              <a:pt x="243" y="126"/>
                            </a:lnTo>
                            <a:lnTo>
                              <a:pt x="244" y="121"/>
                            </a:lnTo>
                            <a:lnTo>
                              <a:pt x="246" y="116"/>
                            </a:lnTo>
                            <a:lnTo>
                              <a:pt x="247" y="108"/>
                            </a:lnTo>
                            <a:lnTo>
                              <a:pt x="243" y="102"/>
                            </a:lnTo>
                            <a:lnTo>
                              <a:pt x="241" y="88"/>
                            </a:lnTo>
                            <a:lnTo>
                              <a:pt x="234" y="69"/>
                            </a:lnTo>
                            <a:lnTo>
                              <a:pt x="229" y="55"/>
                            </a:lnTo>
                            <a:lnTo>
                              <a:pt x="218" y="40"/>
                            </a:lnTo>
                            <a:lnTo>
                              <a:pt x="207" y="27"/>
                            </a:lnTo>
                            <a:lnTo>
                              <a:pt x="202" y="21"/>
                            </a:lnTo>
                            <a:lnTo>
                              <a:pt x="193" y="14"/>
                            </a:lnTo>
                            <a:lnTo>
                              <a:pt x="187" y="10"/>
                            </a:lnTo>
                            <a:lnTo>
                              <a:pt x="171" y="6"/>
                            </a:lnTo>
                            <a:lnTo>
                              <a:pt x="159" y="2"/>
                            </a:lnTo>
                            <a:lnTo>
                              <a:pt x="145" y="0"/>
                            </a:lnTo>
                            <a:lnTo>
                              <a:pt x="131" y="0"/>
                            </a:lnTo>
                            <a:lnTo>
                              <a:pt x="119" y="0"/>
                            </a:lnTo>
                          </a:path>
                        </a:pathLst>
                      </a:custGeom>
                      <a:solidFill>
                        <a:srgbClr val="604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78" name="Freeform 100"/>
                      <p:cNvSpPr>
                        <a:spLocks/>
                      </p:cNvSpPr>
                      <p:nvPr/>
                    </p:nvSpPr>
                    <p:spPr bwMode="auto">
                      <a:xfrm>
                        <a:off x="1218" y="3013"/>
                        <a:ext cx="18" cy="8"/>
                      </a:xfrm>
                      <a:custGeom>
                        <a:avLst/>
                        <a:gdLst>
                          <a:gd name="T0" fmla="*/ 1 w 18"/>
                          <a:gd name="T1" fmla="*/ 0 h 8"/>
                          <a:gd name="T2" fmla="*/ 1 w 18"/>
                          <a:gd name="T3" fmla="*/ 1 h 8"/>
                          <a:gd name="T4" fmla="*/ 0 w 18"/>
                          <a:gd name="T5" fmla="*/ 3 h 8"/>
                          <a:gd name="T6" fmla="*/ 1 w 18"/>
                          <a:gd name="T7" fmla="*/ 4 h 8"/>
                          <a:gd name="T8" fmla="*/ 3 w 18"/>
                          <a:gd name="T9" fmla="*/ 5 h 8"/>
                          <a:gd name="T10" fmla="*/ 7 w 18"/>
                          <a:gd name="T11" fmla="*/ 6 h 8"/>
                          <a:gd name="T12" fmla="*/ 11 w 18"/>
                          <a:gd name="T13" fmla="*/ 6 h 8"/>
                          <a:gd name="T14" fmla="*/ 15 w 18"/>
                          <a:gd name="T15" fmla="*/ 7 h 8"/>
                          <a:gd name="T16" fmla="*/ 17 w 18"/>
                          <a:gd name="T17" fmla="*/ 7 h 8"/>
                          <a:gd name="T18" fmla="*/ 17 w 18"/>
                          <a:gd name="T19" fmla="*/ 6 h 8"/>
                          <a:gd name="T20" fmla="*/ 14 w 18"/>
                          <a:gd name="T21" fmla="*/ 4 h 8"/>
                          <a:gd name="T22" fmla="*/ 10 w 18"/>
                          <a:gd name="T23" fmla="*/ 2 h 8"/>
                          <a:gd name="T24" fmla="*/ 6 w 18"/>
                          <a:gd name="T25" fmla="*/ 1 h 8"/>
                          <a:gd name="T26" fmla="*/ 4 w 18"/>
                          <a:gd name="T27" fmla="*/ 1 h 8"/>
                          <a:gd name="T28" fmla="*/ 1 w 18"/>
                          <a:gd name="T29" fmla="*/ 0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8"/>
                          <a:gd name="T47" fmla="*/ 18 w 18"/>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8">
                            <a:moveTo>
                              <a:pt x="1" y="0"/>
                            </a:moveTo>
                            <a:lnTo>
                              <a:pt x="1" y="1"/>
                            </a:lnTo>
                            <a:lnTo>
                              <a:pt x="0" y="3"/>
                            </a:lnTo>
                            <a:lnTo>
                              <a:pt x="1" y="4"/>
                            </a:lnTo>
                            <a:lnTo>
                              <a:pt x="3" y="5"/>
                            </a:lnTo>
                            <a:lnTo>
                              <a:pt x="7" y="6"/>
                            </a:lnTo>
                            <a:lnTo>
                              <a:pt x="11" y="6"/>
                            </a:lnTo>
                            <a:lnTo>
                              <a:pt x="15" y="7"/>
                            </a:lnTo>
                            <a:lnTo>
                              <a:pt x="17" y="7"/>
                            </a:lnTo>
                            <a:lnTo>
                              <a:pt x="17" y="6"/>
                            </a:lnTo>
                            <a:lnTo>
                              <a:pt x="14" y="4"/>
                            </a:lnTo>
                            <a:lnTo>
                              <a:pt x="10" y="2"/>
                            </a:lnTo>
                            <a:lnTo>
                              <a:pt x="6" y="1"/>
                            </a:lnTo>
                            <a:lnTo>
                              <a:pt x="4" y="1"/>
                            </a:lnTo>
                            <a:lnTo>
                              <a:pt x="1" y="0"/>
                            </a:lnTo>
                          </a:path>
                        </a:pathLst>
                      </a:custGeom>
                      <a:solidFill>
                        <a:srgbClr val="604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79" name="Freeform 101"/>
                      <p:cNvSpPr>
                        <a:spLocks/>
                      </p:cNvSpPr>
                      <p:nvPr/>
                    </p:nvSpPr>
                    <p:spPr bwMode="auto">
                      <a:xfrm>
                        <a:off x="1225" y="3025"/>
                        <a:ext cx="9" cy="1"/>
                      </a:xfrm>
                      <a:custGeom>
                        <a:avLst/>
                        <a:gdLst>
                          <a:gd name="T0" fmla="*/ 5 w 9"/>
                          <a:gd name="T1" fmla="*/ 0 h 1"/>
                          <a:gd name="T2" fmla="*/ 4 w 9"/>
                          <a:gd name="T3" fmla="*/ 0 h 1"/>
                          <a:gd name="T4" fmla="*/ 3 w 9"/>
                          <a:gd name="T5" fmla="*/ 0 h 1"/>
                          <a:gd name="T6" fmla="*/ 0 w 9"/>
                          <a:gd name="T7" fmla="*/ 0 h 1"/>
                          <a:gd name="T8" fmla="*/ 3 w 9"/>
                          <a:gd name="T9" fmla="*/ 0 h 1"/>
                          <a:gd name="T10" fmla="*/ 6 w 9"/>
                          <a:gd name="T11" fmla="*/ 0 h 1"/>
                          <a:gd name="T12" fmla="*/ 8 w 9"/>
                          <a:gd name="T13" fmla="*/ 0 h 1"/>
                          <a:gd name="T14" fmla="*/ 5 w 9"/>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
                          <a:gd name="T26" fmla="*/ 9 w 9"/>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
                            <a:moveTo>
                              <a:pt x="5" y="0"/>
                            </a:moveTo>
                            <a:lnTo>
                              <a:pt x="4" y="0"/>
                            </a:lnTo>
                            <a:lnTo>
                              <a:pt x="3" y="0"/>
                            </a:lnTo>
                            <a:lnTo>
                              <a:pt x="0" y="0"/>
                            </a:lnTo>
                            <a:lnTo>
                              <a:pt x="3" y="0"/>
                            </a:lnTo>
                            <a:lnTo>
                              <a:pt x="6" y="0"/>
                            </a:lnTo>
                            <a:lnTo>
                              <a:pt x="8" y="0"/>
                            </a:lnTo>
                            <a:lnTo>
                              <a:pt x="5" y="0"/>
                            </a:lnTo>
                          </a:path>
                        </a:pathLst>
                      </a:custGeom>
                      <a:solidFill>
                        <a:srgbClr val="604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80" name="Freeform 102"/>
                      <p:cNvSpPr>
                        <a:spLocks/>
                      </p:cNvSpPr>
                      <p:nvPr/>
                    </p:nvSpPr>
                    <p:spPr bwMode="auto">
                      <a:xfrm>
                        <a:off x="1237" y="3051"/>
                        <a:ext cx="19" cy="15"/>
                      </a:xfrm>
                      <a:custGeom>
                        <a:avLst/>
                        <a:gdLst>
                          <a:gd name="T0" fmla="*/ 3 w 19"/>
                          <a:gd name="T1" fmla="*/ 0 h 15"/>
                          <a:gd name="T2" fmla="*/ 1 w 19"/>
                          <a:gd name="T3" fmla="*/ 2 h 15"/>
                          <a:gd name="T4" fmla="*/ 0 w 19"/>
                          <a:gd name="T5" fmla="*/ 4 h 15"/>
                          <a:gd name="T6" fmla="*/ 0 w 19"/>
                          <a:gd name="T7" fmla="*/ 6 h 15"/>
                          <a:gd name="T8" fmla="*/ 0 w 19"/>
                          <a:gd name="T9" fmla="*/ 7 h 15"/>
                          <a:gd name="T10" fmla="*/ 1 w 19"/>
                          <a:gd name="T11" fmla="*/ 9 h 15"/>
                          <a:gd name="T12" fmla="*/ 1 w 19"/>
                          <a:gd name="T13" fmla="*/ 11 h 15"/>
                          <a:gd name="T14" fmla="*/ 3 w 19"/>
                          <a:gd name="T15" fmla="*/ 12 h 15"/>
                          <a:gd name="T16" fmla="*/ 4 w 19"/>
                          <a:gd name="T17" fmla="*/ 12 h 15"/>
                          <a:gd name="T18" fmla="*/ 7 w 19"/>
                          <a:gd name="T19" fmla="*/ 12 h 15"/>
                          <a:gd name="T20" fmla="*/ 9 w 19"/>
                          <a:gd name="T21" fmla="*/ 12 h 15"/>
                          <a:gd name="T22" fmla="*/ 13 w 19"/>
                          <a:gd name="T23" fmla="*/ 13 h 15"/>
                          <a:gd name="T24" fmla="*/ 18 w 19"/>
                          <a:gd name="T25" fmla="*/ 14 h 15"/>
                          <a:gd name="T26" fmla="*/ 18 w 19"/>
                          <a:gd name="T27" fmla="*/ 12 h 15"/>
                          <a:gd name="T28" fmla="*/ 17 w 19"/>
                          <a:gd name="T29" fmla="*/ 10 h 15"/>
                          <a:gd name="T30" fmla="*/ 16 w 19"/>
                          <a:gd name="T31" fmla="*/ 8 h 15"/>
                          <a:gd name="T32" fmla="*/ 14 w 19"/>
                          <a:gd name="T33" fmla="*/ 6 h 15"/>
                          <a:gd name="T34" fmla="*/ 13 w 19"/>
                          <a:gd name="T35" fmla="*/ 5 h 15"/>
                          <a:gd name="T36" fmla="*/ 10 w 19"/>
                          <a:gd name="T37" fmla="*/ 3 h 15"/>
                          <a:gd name="T38" fmla="*/ 9 w 19"/>
                          <a:gd name="T39" fmla="*/ 2 h 15"/>
                          <a:gd name="T40" fmla="*/ 7 w 19"/>
                          <a:gd name="T41" fmla="*/ 1 h 15"/>
                          <a:gd name="T42" fmla="*/ 7 w 19"/>
                          <a:gd name="T43" fmla="*/ 0 h 15"/>
                          <a:gd name="T44" fmla="*/ 3 w 19"/>
                          <a:gd name="T45" fmla="*/ 0 h 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
                          <a:gd name="T70" fmla="*/ 0 h 15"/>
                          <a:gd name="T71" fmla="*/ 19 w 19"/>
                          <a:gd name="T72" fmla="*/ 15 h 1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 h="15">
                            <a:moveTo>
                              <a:pt x="3" y="0"/>
                            </a:moveTo>
                            <a:lnTo>
                              <a:pt x="1" y="2"/>
                            </a:lnTo>
                            <a:lnTo>
                              <a:pt x="0" y="4"/>
                            </a:lnTo>
                            <a:lnTo>
                              <a:pt x="0" y="6"/>
                            </a:lnTo>
                            <a:lnTo>
                              <a:pt x="0" y="7"/>
                            </a:lnTo>
                            <a:lnTo>
                              <a:pt x="1" y="9"/>
                            </a:lnTo>
                            <a:lnTo>
                              <a:pt x="1" y="11"/>
                            </a:lnTo>
                            <a:lnTo>
                              <a:pt x="3" y="12"/>
                            </a:lnTo>
                            <a:lnTo>
                              <a:pt x="4" y="12"/>
                            </a:lnTo>
                            <a:lnTo>
                              <a:pt x="7" y="12"/>
                            </a:lnTo>
                            <a:lnTo>
                              <a:pt x="9" y="12"/>
                            </a:lnTo>
                            <a:lnTo>
                              <a:pt x="13" y="13"/>
                            </a:lnTo>
                            <a:lnTo>
                              <a:pt x="18" y="14"/>
                            </a:lnTo>
                            <a:lnTo>
                              <a:pt x="18" y="12"/>
                            </a:lnTo>
                            <a:lnTo>
                              <a:pt x="17" y="10"/>
                            </a:lnTo>
                            <a:lnTo>
                              <a:pt x="16" y="8"/>
                            </a:lnTo>
                            <a:lnTo>
                              <a:pt x="14" y="6"/>
                            </a:lnTo>
                            <a:lnTo>
                              <a:pt x="13" y="5"/>
                            </a:lnTo>
                            <a:lnTo>
                              <a:pt x="10" y="3"/>
                            </a:lnTo>
                            <a:lnTo>
                              <a:pt x="9" y="2"/>
                            </a:lnTo>
                            <a:lnTo>
                              <a:pt x="7" y="1"/>
                            </a:lnTo>
                            <a:lnTo>
                              <a:pt x="7" y="0"/>
                            </a:lnTo>
                            <a:lnTo>
                              <a:pt x="3" y="0"/>
                            </a:lnTo>
                          </a:path>
                        </a:pathLst>
                      </a:custGeom>
                      <a:solidFill>
                        <a:srgbClr val="604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81" name="Freeform 103"/>
                      <p:cNvSpPr>
                        <a:spLocks/>
                      </p:cNvSpPr>
                      <p:nvPr/>
                    </p:nvSpPr>
                    <p:spPr bwMode="auto">
                      <a:xfrm>
                        <a:off x="1196" y="2957"/>
                        <a:ext cx="55" cy="35"/>
                      </a:xfrm>
                      <a:custGeom>
                        <a:avLst/>
                        <a:gdLst>
                          <a:gd name="T0" fmla="*/ 54 w 55"/>
                          <a:gd name="T1" fmla="*/ 0 h 35"/>
                          <a:gd name="T2" fmla="*/ 44 w 55"/>
                          <a:gd name="T3" fmla="*/ 2 h 35"/>
                          <a:gd name="T4" fmla="*/ 36 w 55"/>
                          <a:gd name="T5" fmla="*/ 3 h 35"/>
                          <a:gd name="T6" fmla="*/ 29 w 55"/>
                          <a:gd name="T7" fmla="*/ 4 h 35"/>
                          <a:gd name="T8" fmla="*/ 23 w 55"/>
                          <a:gd name="T9" fmla="*/ 6 h 35"/>
                          <a:gd name="T10" fmla="*/ 16 w 55"/>
                          <a:gd name="T11" fmla="*/ 8 h 35"/>
                          <a:gd name="T12" fmla="*/ 10 w 55"/>
                          <a:gd name="T13" fmla="*/ 11 h 35"/>
                          <a:gd name="T14" fmla="*/ 7 w 55"/>
                          <a:gd name="T15" fmla="*/ 14 h 35"/>
                          <a:gd name="T16" fmla="*/ 4 w 55"/>
                          <a:gd name="T17" fmla="*/ 16 h 35"/>
                          <a:gd name="T18" fmla="*/ 2 w 55"/>
                          <a:gd name="T19" fmla="*/ 19 h 35"/>
                          <a:gd name="T20" fmla="*/ 0 w 55"/>
                          <a:gd name="T21" fmla="*/ 21 h 35"/>
                          <a:gd name="T22" fmla="*/ 3 w 55"/>
                          <a:gd name="T23" fmla="*/ 19 h 35"/>
                          <a:gd name="T24" fmla="*/ 3 w 55"/>
                          <a:gd name="T25" fmla="*/ 22 h 35"/>
                          <a:gd name="T26" fmla="*/ 3 w 55"/>
                          <a:gd name="T27" fmla="*/ 28 h 35"/>
                          <a:gd name="T28" fmla="*/ 4 w 55"/>
                          <a:gd name="T29" fmla="*/ 30 h 35"/>
                          <a:gd name="T30" fmla="*/ 7 w 55"/>
                          <a:gd name="T31" fmla="*/ 34 h 35"/>
                          <a:gd name="T32" fmla="*/ 10 w 55"/>
                          <a:gd name="T33" fmla="*/ 28 h 35"/>
                          <a:gd name="T34" fmla="*/ 12 w 55"/>
                          <a:gd name="T35" fmla="*/ 22 h 35"/>
                          <a:gd name="T36" fmla="*/ 16 w 55"/>
                          <a:gd name="T37" fmla="*/ 17 h 35"/>
                          <a:gd name="T38" fmla="*/ 21 w 55"/>
                          <a:gd name="T39" fmla="*/ 12 h 35"/>
                          <a:gd name="T40" fmla="*/ 26 w 55"/>
                          <a:gd name="T41" fmla="*/ 9 h 35"/>
                          <a:gd name="T42" fmla="*/ 31 w 55"/>
                          <a:gd name="T43" fmla="*/ 7 h 35"/>
                          <a:gd name="T44" fmla="*/ 37 w 55"/>
                          <a:gd name="T45" fmla="*/ 5 h 35"/>
                          <a:gd name="T46" fmla="*/ 54 w 55"/>
                          <a:gd name="T47" fmla="*/ 0 h 3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5"/>
                          <a:gd name="T73" fmla="*/ 0 h 35"/>
                          <a:gd name="T74" fmla="*/ 55 w 55"/>
                          <a:gd name="T75" fmla="*/ 35 h 3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5" h="35">
                            <a:moveTo>
                              <a:pt x="54" y="0"/>
                            </a:moveTo>
                            <a:lnTo>
                              <a:pt x="44" y="2"/>
                            </a:lnTo>
                            <a:lnTo>
                              <a:pt x="36" y="3"/>
                            </a:lnTo>
                            <a:lnTo>
                              <a:pt x="29" y="4"/>
                            </a:lnTo>
                            <a:lnTo>
                              <a:pt x="23" y="6"/>
                            </a:lnTo>
                            <a:lnTo>
                              <a:pt x="16" y="8"/>
                            </a:lnTo>
                            <a:lnTo>
                              <a:pt x="10" y="11"/>
                            </a:lnTo>
                            <a:lnTo>
                              <a:pt x="7" y="14"/>
                            </a:lnTo>
                            <a:lnTo>
                              <a:pt x="4" y="16"/>
                            </a:lnTo>
                            <a:lnTo>
                              <a:pt x="2" y="19"/>
                            </a:lnTo>
                            <a:lnTo>
                              <a:pt x="0" y="21"/>
                            </a:lnTo>
                            <a:lnTo>
                              <a:pt x="3" y="19"/>
                            </a:lnTo>
                            <a:lnTo>
                              <a:pt x="3" y="22"/>
                            </a:lnTo>
                            <a:lnTo>
                              <a:pt x="3" y="28"/>
                            </a:lnTo>
                            <a:lnTo>
                              <a:pt x="4" y="30"/>
                            </a:lnTo>
                            <a:lnTo>
                              <a:pt x="7" y="34"/>
                            </a:lnTo>
                            <a:lnTo>
                              <a:pt x="10" y="28"/>
                            </a:lnTo>
                            <a:lnTo>
                              <a:pt x="12" y="22"/>
                            </a:lnTo>
                            <a:lnTo>
                              <a:pt x="16" y="17"/>
                            </a:lnTo>
                            <a:lnTo>
                              <a:pt x="21" y="12"/>
                            </a:lnTo>
                            <a:lnTo>
                              <a:pt x="26" y="9"/>
                            </a:lnTo>
                            <a:lnTo>
                              <a:pt x="31" y="7"/>
                            </a:lnTo>
                            <a:lnTo>
                              <a:pt x="37" y="5"/>
                            </a:lnTo>
                            <a:lnTo>
                              <a:pt x="54" y="0"/>
                            </a:lnTo>
                          </a:path>
                        </a:pathLst>
                      </a:custGeom>
                      <a:solidFill>
                        <a:srgbClr val="806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36573" name="Freeform 104"/>
                  <p:cNvSpPr>
                    <a:spLocks/>
                  </p:cNvSpPr>
                  <p:nvPr/>
                </p:nvSpPr>
                <p:spPr bwMode="auto">
                  <a:xfrm>
                    <a:off x="1333" y="3062"/>
                    <a:ext cx="68" cy="95"/>
                  </a:xfrm>
                  <a:custGeom>
                    <a:avLst/>
                    <a:gdLst>
                      <a:gd name="T0" fmla="*/ 67 w 68"/>
                      <a:gd name="T1" fmla="*/ 0 h 95"/>
                      <a:gd name="T2" fmla="*/ 14 w 68"/>
                      <a:gd name="T3" fmla="*/ 61 h 95"/>
                      <a:gd name="T4" fmla="*/ 0 w 68"/>
                      <a:gd name="T5" fmla="*/ 94 h 95"/>
                      <a:gd name="T6" fmla="*/ 23 w 68"/>
                      <a:gd name="T7" fmla="*/ 58 h 95"/>
                      <a:gd name="T8" fmla="*/ 67 w 68"/>
                      <a:gd name="T9" fmla="*/ 0 h 95"/>
                      <a:gd name="T10" fmla="*/ 0 60000 65536"/>
                      <a:gd name="T11" fmla="*/ 0 60000 65536"/>
                      <a:gd name="T12" fmla="*/ 0 60000 65536"/>
                      <a:gd name="T13" fmla="*/ 0 60000 65536"/>
                      <a:gd name="T14" fmla="*/ 0 60000 65536"/>
                      <a:gd name="T15" fmla="*/ 0 w 68"/>
                      <a:gd name="T16" fmla="*/ 0 h 95"/>
                      <a:gd name="T17" fmla="*/ 68 w 68"/>
                      <a:gd name="T18" fmla="*/ 95 h 95"/>
                    </a:gdLst>
                    <a:ahLst/>
                    <a:cxnLst>
                      <a:cxn ang="T10">
                        <a:pos x="T0" y="T1"/>
                      </a:cxn>
                      <a:cxn ang="T11">
                        <a:pos x="T2" y="T3"/>
                      </a:cxn>
                      <a:cxn ang="T12">
                        <a:pos x="T4" y="T5"/>
                      </a:cxn>
                      <a:cxn ang="T13">
                        <a:pos x="T6" y="T7"/>
                      </a:cxn>
                      <a:cxn ang="T14">
                        <a:pos x="T8" y="T9"/>
                      </a:cxn>
                    </a:cxnLst>
                    <a:rect l="T15" t="T16" r="T17" b="T18"/>
                    <a:pathLst>
                      <a:path w="68" h="95">
                        <a:moveTo>
                          <a:pt x="67" y="0"/>
                        </a:moveTo>
                        <a:lnTo>
                          <a:pt x="14" y="61"/>
                        </a:lnTo>
                        <a:lnTo>
                          <a:pt x="0" y="94"/>
                        </a:lnTo>
                        <a:lnTo>
                          <a:pt x="23" y="58"/>
                        </a:lnTo>
                        <a:lnTo>
                          <a:pt x="67"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74" name="Freeform 105"/>
                  <p:cNvSpPr>
                    <a:spLocks/>
                  </p:cNvSpPr>
                  <p:nvPr/>
                </p:nvSpPr>
                <p:spPr bwMode="auto">
                  <a:xfrm>
                    <a:off x="1260" y="3128"/>
                    <a:ext cx="23" cy="40"/>
                  </a:xfrm>
                  <a:custGeom>
                    <a:avLst/>
                    <a:gdLst>
                      <a:gd name="T0" fmla="*/ 12 w 23"/>
                      <a:gd name="T1" fmla="*/ 0 h 40"/>
                      <a:gd name="T2" fmla="*/ 12 w 23"/>
                      <a:gd name="T3" fmla="*/ 30 h 40"/>
                      <a:gd name="T4" fmla="*/ 22 w 23"/>
                      <a:gd name="T5" fmla="*/ 39 h 40"/>
                      <a:gd name="T6" fmla="*/ 8 w 23"/>
                      <a:gd name="T7" fmla="*/ 31 h 40"/>
                      <a:gd name="T8" fmla="*/ 0 w 23"/>
                      <a:gd name="T9" fmla="*/ 36 h 40"/>
                      <a:gd name="T10" fmla="*/ 4 w 23"/>
                      <a:gd name="T11" fmla="*/ 25 h 40"/>
                      <a:gd name="T12" fmla="*/ 7 w 23"/>
                      <a:gd name="T13" fmla="*/ 6 h 40"/>
                      <a:gd name="T14" fmla="*/ 12 w 23"/>
                      <a:gd name="T15" fmla="*/ 0 h 40"/>
                      <a:gd name="T16" fmla="*/ 0 60000 65536"/>
                      <a:gd name="T17" fmla="*/ 0 60000 65536"/>
                      <a:gd name="T18" fmla="*/ 0 60000 65536"/>
                      <a:gd name="T19" fmla="*/ 0 60000 65536"/>
                      <a:gd name="T20" fmla="*/ 0 60000 65536"/>
                      <a:gd name="T21" fmla="*/ 0 60000 65536"/>
                      <a:gd name="T22" fmla="*/ 0 60000 65536"/>
                      <a:gd name="T23" fmla="*/ 0 60000 65536"/>
                      <a:gd name="T24" fmla="*/ 0 w 23"/>
                      <a:gd name="T25" fmla="*/ 0 h 40"/>
                      <a:gd name="T26" fmla="*/ 23 w 23"/>
                      <a:gd name="T27" fmla="*/ 40 h 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 h="40">
                        <a:moveTo>
                          <a:pt x="12" y="0"/>
                        </a:moveTo>
                        <a:lnTo>
                          <a:pt x="12" y="30"/>
                        </a:lnTo>
                        <a:lnTo>
                          <a:pt x="22" y="39"/>
                        </a:lnTo>
                        <a:lnTo>
                          <a:pt x="8" y="31"/>
                        </a:lnTo>
                        <a:lnTo>
                          <a:pt x="0" y="36"/>
                        </a:lnTo>
                        <a:lnTo>
                          <a:pt x="4" y="25"/>
                        </a:lnTo>
                        <a:lnTo>
                          <a:pt x="7" y="6"/>
                        </a:lnTo>
                        <a:lnTo>
                          <a:pt x="12"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68" name="Freeform 106"/>
                <p:cNvSpPr>
                  <a:spLocks/>
                </p:cNvSpPr>
                <p:nvPr/>
              </p:nvSpPr>
              <p:spPr bwMode="auto">
                <a:xfrm>
                  <a:off x="1229" y="3187"/>
                  <a:ext cx="40" cy="44"/>
                </a:xfrm>
                <a:custGeom>
                  <a:avLst/>
                  <a:gdLst>
                    <a:gd name="T0" fmla="*/ 23 w 40"/>
                    <a:gd name="T1" fmla="*/ 0 h 44"/>
                    <a:gd name="T2" fmla="*/ 38 w 40"/>
                    <a:gd name="T3" fmla="*/ 22 h 44"/>
                    <a:gd name="T4" fmla="*/ 39 w 40"/>
                    <a:gd name="T5" fmla="*/ 43 h 44"/>
                    <a:gd name="T6" fmla="*/ 33 w 40"/>
                    <a:gd name="T7" fmla="*/ 19 h 44"/>
                    <a:gd name="T8" fmla="*/ 23 w 40"/>
                    <a:gd name="T9" fmla="*/ 9 h 44"/>
                    <a:gd name="T10" fmla="*/ 0 w 40"/>
                    <a:gd name="T11" fmla="*/ 18 h 44"/>
                    <a:gd name="T12" fmla="*/ 14 w 40"/>
                    <a:gd name="T13" fmla="*/ 10 h 44"/>
                    <a:gd name="T14" fmla="*/ 23 w 40"/>
                    <a:gd name="T15" fmla="*/ 0 h 44"/>
                    <a:gd name="T16" fmla="*/ 0 60000 65536"/>
                    <a:gd name="T17" fmla="*/ 0 60000 65536"/>
                    <a:gd name="T18" fmla="*/ 0 60000 65536"/>
                    <a:gd name="T19" fmla="*/ 0 60000 65536"/>
                    <a:gd name="T20" fmla="*/ 0 60000 65536"/>
                    <a:gd name="T21" fmla="*/ 0 60000 65536"/>
                    <a:gd name="T22" fmla="*/ 0 60000 65536"/>
                    <a:gd name="T23" fmla="*/ 0 60000 65536"/>
                    <a:gd name="T24" fmla="*/ 0 w 40"/>
                    <a:gd name="T25" fmla="*/ 0 h 44"/>
                    <a:gd name="T26" fmla="*/ 40 w 40"/>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 h="44">
                      <a:moveTo>
                        <a:pt x="23" y="0"/>
                      </a:moveTo>
                      <a:lnTo>
                        <a:pt x="38" y="22"/>
                      </a:lnTo>
                      <a:lnTo>
                        <a:pt x="39" y="43"/>
                      </a:lnTo>
                      <a:lnTo>
                        <a:pt x="33" y="19"/>
                      </a:lnTo>
                      <a:lnTo>
                        <a:pt x="23" y="9"/>
                      </a:lnTo>
                      <a:lnTo>
                        <a:pt x="0" y="18"/>
                      </a:lnTo>
                      <a:lnTo>
                        <a:pt x="14" y="10"/>
                      </a:lnTo>
                      <a:lnTo>
                        <a:pt x="23"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54" name="Freeform 107"/>
              <p:cNvSpPr>
                <a:spLocks/>
              </p:cNvSpPr>
              <p:nvPr/>
            </p:nvSpPr>
            <p:spPr bwMode="auto">
              <a:xfrm>
                <a:off x="1013" y="3261"/>
                <a:ext cx="26" cy="29"/>
              </a:xfrm>
              <a:custGeom>
                <a:avLst/>
                <a:gdLst>
                  <a:gd name="T0" fmla="*/ 18 w 26"/>
                  <a:gd name="T1" fmla="*/ 0 h 29"/>
                  <a:gd name="T2" fmla="*/ 1 w 26"/>
                  <a:gd name="T3" fmla="*/ 23 h 29"/>
                  <a:gd name="T4" fmla="*/ 0 w 26"/>
                  <a:gd name="T5" fmla="*/ 28 h 29"/>
                  <a:gd name="T6" fmla="*/ 5 w 26"/>
                  <a:gd name="T7" fmla="*/ 24 h 29"/>
                  <a:gd name="T8" fmla="*/ 25 w 26"/>
                  <a:gd name="T9" fmla="*/ 1 h 29"/>
                  <a:gd name="T10" fmla="*/ 23 w 26"/>
                  <a:gd name="T11" fmla="*/ 1 h 29"/>
                  <a:gd name="T12" fmla="*/ 20 w 26"/>
                  <a:gd name="T13" fmla="*/ 0 h 29"/>
                  <a:gd name="T14" fmla="*/ 18 w 26"/>
                  <a:gd name="T15" fmla="*/ 0 h 29"/>
                  <a:gd name="T16" fmla="*/ 0 60000 65536"/>
                  <a:gd name="T17" fmla="*/ 0 60000 65536"/>
                  <a:gd name="T18" fmla="*/ 0 60000 65536"/>
                  <a:gd name="T19" fmla="*/ 0 60000 65536"/>
                  <a:gd name="T20" fmla="*/ 0 60000 65536"/>
                  <a:gd name="T21" fmla="*/ 0 60000 65536"/>
                  <a:gd name="T22" fmla="*/ 0 60000 65536"/>
                  <a:gd name="T23" fmla="*/ 0 60000 65536"/>
                  <a:gd name="T24" fmla="*/ 0 w 26"/>
                  <a:gd name="T25" fmla="*/ 0 h 29"/>
                  <a:gd name="T26" fmla="*/ 26 w 26"/>
                  <a:gd name="T27" fmla="*/ 29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 h="29">
                    <a:moveTo>
                      <a:pt x="18" y="0"/>
                    </a:moveTo>
                    <a:lnTo>
                      <a:pt x="1" y="23"/>
                    </a:lnTo>
                    <a:lnTo>
                      <a:pt x="0" y="28"/>
                    </a:lnTo>
                    <a:lnTo>
                      <a:pt x="5" y="24"/>
                    </a:lnTo>
                    <a:lnTo>
                      <a:pt x="25" y="1"/>
                    </a:lnTo>
                    <a:lnTo>
                      <a:pt x="23" y="1"/>
                    </a:lnTo>
                    <a:lnTo>
                      <a:pt x="20" y="0"/>
                    </a:lnTo>
                    <a:lnTo>
                      <a:pt x="18"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55" name="Group 108"/>
              <p:cNvGrpSpPr>
                <a:grpSpLocks/>
              </p:cNvGrpSpPr>
              <p:nvPr/>
            </p:nvGrpSpPr>
            <p:grpSpPr bwMode="auto">
              <a:xfrm>
                <a:off x="1012" y="3229"/>
                <a:ext cx="106" cy="57"/>
                <a:chOff x="1012" y="3229"/>
                <a:chExt cx="106" cy="57"/>
              </a:xfrm>
            </p:grpSpPr>
            <p:grpSp>
              <p:nvGrpSpPr>
                <p:cNvPr id="36556" name="Group 109"/>
                <p:cNvGrpSpPr>
                  <a:grpSpLocks/>
                </p:cNvGrpSpPr>
                <p:nvPr/>
              </p:nvGrpSpPr>
              <p:grpSpPr bwMode="auto">
                <a:xfrm>
                  <a:off x="1012" y="3229"/>
                  <a:ext cx="101" cy="57"/>
                  <a:chOff x="1012" y="3229"/>
                  <a:chExt cx="101" cy="57"/>
                </a:xfrm>
              </p:grpSpPr>
              <p:sp>
                <p:nvSpPr>
                  <p:cNvPr id="36558" name="Freeform 110"/>
                  <p:cNvSpPr>
                    <a:spLocks/>
                  </p:cNvSpPr>
                  <p:nvPr/>
                </p:nvSpPr>
                <p:spPr bwMode="auto">
                  <a:xfrm>
                    <a:off x="1012" y="3237"/>
                    <a:ext cx="101" cy="49"/>
                  </a:xfrm>
                  <a:custGeom>
                    <a:avLst/>
                    <a:gdLst>
                      <a:gd name="T0" fmla="*/ 74 w 101"/>
                      <a:gd name="T1" fmla="*/ 6 h 49"/>
                      <a:gd name="T2" fmla="*/ 68 w 101"/>
                      <a:gd name="T3" fmla="*/ 7 h 49"/>
                      <a:gd name="T4" fmla="*/ 63 w 101"/>
                      <a:gd name="T5" fmla="*/ 6 h 49"/>
                      <a:gd name="T6" fmla="*/ 57 w 101"/>
                      <a:gd name="T7" fmla="*/ 4 h 49"/>
                      <a:gd name="T8" fmla="*/ 50 w 101"/>
                      <a:gd name="T9" fmla="*/ 3 h 49"/>
                      <a:gd name="T10" fmla="*/ 40 w 101"/>
                      <a:gd name="T11" fmla="*/ 1 h 49"/>
                      <a:gd name="T12" fmla="*/ 35 w 101"/>
                      <a:gd name="T13" fmla="*/ 0 h 49"/>
                      <a:gd name="T14" fmla="*/ 16 w 101"/>
                      <a:gd name="T15" fmla="*/ 3 h 49"/>
                      <a:gd name="T16" fmla="*/ 12 w 101"/>
                      <a:gd name="T17" fmla="*/ 4 h 49"/>
                      <a:gd name="T18" fmla="*/ 9 w 101"/>
                      <a:gd name="T19" fmla="*/ 5 h 49"/>
                      <a:gd name="T20" fmla="*/ 7 w 101"/>
                      <a:gd name="T21" fmla="*/ 7 h 49"/>
                      <a:gd name="T22" fmla="*/ 6 w 101"/>
                      <a:gd name="T23" fmla="*/ 10 h 49"/>
                      <a:gd name="T24" fmla="*/ 4 w 101"/>
                      <a:gd name="T25" fmla="*/ 15 h 49"/>
                      <a:gd name="T26" fmla="*/ 2 w 101"/>
                      <a:gd name="T27" fmla="*/ 21 h 49"/>
                      <a:gd name="T28" fmla="*/ 1 w 101"/>
                      <a:gd name="T29" fmla="*/ 26 h 49"/>
                      <a:gd name="T30" fmla="*/ 0 w 101"/>
                      <a:gd name="T31" fmla="*/ 30 h 49"/>
                      <a:gd name="T32" fmla="*/ 0 w 101"/>
                      <a:gd name="T33" fmla="*/ 32 h 49"/>
                      <a:gd name="T34" fmla="*/ 1 w 101"/>
                      <a:gd name="T35" fmla="*/ 34 h 49"/>
                      <a:gd name="T36" fmla="*/ 2 w 101"/>
                      <a:gd name="T37" fmla="*/ 35 h 49"/>
                      <a:gd name="T38" fmla="*/ 4 w 101"/>
                      <a:gd name="T39" fmla="*/ 38 h 49"/>
                      <a:gd name="T40" fmla="*/ 13 w 101"/>
                      <a:gd name="T41" fmla="*/ 43 h 49"/>
                      <a:gd name="T42" fmla="*/ 17 w 101"/>
                      <a:gd name="T43" fmla="*/ 44 h 49"/>
                      <a:gd name="T44" fmla="*/ 24 w 101"/>
                      <a:gd name="T45" fmla="*/ 47 h 49"/>
                      <a:gd name="T46" fmla="*/ 29 w 101"/>
                      <a:gd name="T47" fmla="*/ 48 h 49"/>
                      <a:gd name="T48" fmla="*/ 33 w 101"/>
                      <a:gd name="T49" fmla="*/ 47 h 49"/>
                      <a:gd name="T50" fmla="*/ 33 w 101"/>
                      <a:gd name="T51" fmla="*/ 45 h 49"/>
                      <a:gd name="T52" fmla="*/ 38 w 101"/>
                      <a:gd name="T53" fmla="*/ 45 h 49"/>
                      <a:gd name="T54" fmla="*/ 42 w 101"/>
                      <a:gd name="T55" fmla="*/ 45 h 49"/>
                      <a:gd name="T56" fmla="*/ 47 w 101"/>
                      <a:gd name="T57" fmla="*/ 46 h 49"/>
                      <a:gd name="T58" fmla="*/ 50 w 101"/>
                      <a:gd name="T59" fmla="*/ 46 h 49"/>
                      <a:gd name="T60" fmla="*/ 52 w 101"/>
                      <a:gd name="T61" fmla="*/ 44 h 49"/>
                      <a:gd name="T62" fmla="*/ 52 w 101"/>
                      <a:gd name="T63" fmla="*/ 43 h 49"/>
                      <a:gd name="T64" fmla="*/ 56 w 101"/>
                      <a:gd name="T65" fmla="*/ 44 h 49"/>
                      <a:gd name="T66" fmla="*/ 60 w 101"/>
                      <a:gd name="T67" fmla="*/ 44 h 49"/>
                      <a:gd name="T68" fmla="*/ 60 w 101"/>
                      <a:gd name="T69" fmla="*/ 43 h 49"/>
                      <a:gd name="T70" fmla="*/ 62 w 101"/>
                      <a:gd name="T71" fmla="*/ 41 h 49"/>
                      <a:gd name="T72" fmla="*/ 63 w 101"/>
                      <a:gd name="T73" fmla="*/ 39 h 49"/>
                      <a:gd name="T74" fmla="*/ 69 w 101"/>
                      <a:gd name="T75" fmla="*/ 39 h 49"/>
                      <a:gd name="T76" fmla="*/ 74 w 101"/>
                      <a:gd name="T77" fmla="*/ 39 h 49"/>
                      <a:gd name="T78" fmla="*/ 79 w 101"/>
                      <a:gd name="T79" fmla="*/ 38 h 49"/>
                      <a:gd name="T80" fmla="*/ 82 w 101"/>
                      <a:gd name="T81" fmla="*/ 37 h 49"/>
                      <a:gd name="T82" fmla="*/ 84 w 101"/>
                      <a:gd name="T83" fmla="*/ 35 h 49"/>
                      <a:gd name="T84" fmla="*/ 88 w 101"/>
                      <a:gd name="T85" fmla="*/ 33 h 49"/>
                      <a:gd name="T86" fmla="*/ 98 w 101"/>
                      <a:gd name="T87" fmla="*/ 32 h 49"/>
                      <a:gd name="T88" fmla="*/ 99 w 101"/>
                      <a:gd name="T89" fmla="*/ 25 h 49"/>
                      <a:gd name="T90" fmla="*/ 100 w 101"/>
                      <a:gd name="T91" fmla="*/ 20 h 49"/>
                      <a:gd name="T92" fmla="*/ 97 w 101"/>
                      <a:gd name="T93" fmla="*/ 14 h 49"/>
                      <a:gd name="T94" fmla="*/ 94 w 101"/>
                      <a:gd name="T95" fmla="*/ 11 h 49"/>
                      <a:gd name="T96" fmla="*/ 91 w 101"/>
                      <a:gd name="T97" fmla="*/ 9 h 49"/>
                      <a:gd name="T98" fmla="*/ 85 w 101"/>
                      <a:gd name="T99" fmla="*/ 7 h 49"/>
                      <a:gd name="T100" fmla="*/ 79 w 101"/>
                      <a:gd name="T101" fmla="*/ 6 h 49"/>
                      <a:gd name="T102" fmla="*/ 74 w 101"/>
                      <a:gd name="T103" fmla="*/ 6 h 4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1"/>
                      <a:gd name="T157" fmla="*/ 0 h 49"/>
                      <a:gd name="T158" fmla="*/ 101 w 101"/>
                      <a:gd name="T159" fmla="*/ 49 h 4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1" h="49">
                        <a:moveTo>
                          <a:pt x="74" y="6"/>
                        </a:moveTo>
                        <a:lnTo>
                          <a:pt x="68" y="7"/>
                        </a:lnTo>
                        <a:lnTo>
                          <a:pt x="63" y="6"/>
                        </a:lnTo>
                        <a:lnTo>
                          <a:pt x="57" y="4"/>
                        </a:lnTo>
                        <a:lnTo>
                          <a:pt x="50" y="3"/>
                        </a:lnTo>
                        <a:lnTo>
                          <a:pt x="40" y="1"/>
                        </a:lnTo>
                        <a:lnTo>
                          <a:pt x="35" y="0"/>
                        </a:lnTo>
                        <a:lnTo>
                          <a:pt x="16" y="3"/>
                        </a:lnTo>
                        <a:lnTo>
                          <a:pt x="12" y="4"/>
                        </a:lnTo>
                        <a:lnTo>
                          <a:pt x="9" y="5"/>
                        </a:lnTo>
                        <a:lnTo>
                          <a:pt x="7" y="7"/>
                        </a:lnTo>
                        <a:lnTo>
                          <a:pt x="6" y="10"/>
                        </a:lnTo>
                        <a:lnTo>
                          <a:pt x="4" y="15"/>
                        </a:lnTo>
                        <a:lnTo>
                          <a:pt x="2" y="21"/>
                        </a:lnTo>
                        <a:lnTo>
                          <a:pt x="1" y="26"/>
                        </a:lnTo>
                        <a:lnTo>
                          <a:pt x="0" y="30"/>
                        </a:lnTo>
                        <a:lnTo>
                          <a:pt x="0" y="32"/>
                        </a:lnTo>
                        <a:lnTo>
                          <a:pt x="1" y="34"/>
                        </a:lnTo>
                        <a:lnTo>
                          <a:pt x="2" y="35"/>
                        </a:lnTo>
                        <a:lnTo>
                          <a:pt x="4" y="38"/>
                        </a:lnTo>
                        <a:lnTo>
                          <a:pt x="13" y="43"/>
                        </a:lnTo>
                        <a:lnTo>
                          <a:pt x="17" y="44"/>
                        </a:lnTo>
                        <a:lnTo>
                          <a:pt x="24" y="47"/>
                        </a:lnTo>
                        <a:lnTo>
                          <a:pt x="29" y="48"/>
                        </a:lnTo>
                        <a:lnTo>
                          <a:pt x="33" y="47"/>
                        </a:lnTo>
                        <a:lnTo>
                          <a:pt x="33" y="45"/>
                        </a:lnTo>
                        <a:lnTo>
                          <a:pt x="38" y="45"/>
                        </a:lnTo>
                        <a:lnTo>
                          <a:pt x="42" y="45"/>
                        </a:lnTo>
                        <a:lnTo>
                          <a:pt x="47" y="46"/>
                        </a:lnTo>
                        <a:lnTo>
                          <a:pt x="50" y="46"/>
                        </a:lnTo>
                        <a:lnTo>
                          <a:pt x="52" y="44"/>
                        </a:lnTo>
                        <a:lnTo>
                          <a:pt x="52" y="43"/>
                        </a:lnTo>
                        <a:lnTo>
                          <a:pt x="56" y="44"/>
                        </a:lnTo>
                        <a:lnTo>
                          <a:pt x="60" y="44"/>
                        </a:lnTo>
                        <a:lnTo>
                          <a:pt x="60" y="43"/>
                        </a:lnTo>
                        <a:lnTo>
                          <a:pt x="62" y="41"/>
                        </a:lnTo>
                        <a:lnTo>
                          <a:pt x="63" y="39"/>
                        </a:lnTo>
                        <a:lnTo>
                          <a:pt x="69" y="39"/>
                        </a:lnTo>
                        <a:lnTo>
                          <a:pt x="74" y="39"/>
                        </a:lnTo>
                        <a:lnTo>
                          <a:pt x="79" y="38"/>
                        </a:lnTo>
                        <a:lnTo>
                          <a:pt x="82" y="37"/>
                        </a:lnTo>
                        <a:lnTo>
                          <a:pt x="84" y="35"/>
                        </a:lnTo>
                        <a:lnTo>
                          <a:pt x="88" y="33"/>
                        </a:lnTo>
                        <a:lnTo>
                          <a:pt x="98" y="32"/>
                        </a:lnTo>
                        <a:lnTo>
                          <a:pt x="99" y="25"/>
                        </a:lnTo>
                        <a:lnTo>
                          <a:pt x="100" y="20"/>
                        </a:lnTo>
                        <a:lnTo>
                          <a:pt x="97" y="14"/>
                        </a:lnTo>
                        <a:lnTo>
                          <a:pt x="94" y="11"/>
                        </a:lnTo>
                        <a:lnTo>
                          <a:pt x="91" y="9"/>
                        </a:lnTo>
                        <a:lnTo>
                          <a:pt x="85" y="7"/>
                        </a:lnTo>
                        <a:lnTo>
                          <a:pt x="79" y="6"/>
                        </a:lnTo>
                        <a:lnTo>
                          <a:pt x="74" y="6"/>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59" name="Freeform 111"/>
                  <p:cNvSpPr>
                    <a:spLocks/>
                  </p:cNvSpPr>
                  <p:nvPr/>
                </p:nvSpPr>
                <p:spPr bwMode="auto">
                  <a:xfrm>
                    <a:off x="1020" y="3246"/>
                    <a:ext cx="67" cy="37"/>
                  </a:xfrm>
                  <a:custGeom>
                    <a:avLst/>
                    <a:gdLst>
                      <a:gd name="T0" fmla="*/ 61 w 67"/>
                      <a:gd name="T1" fmla="*/ 15 h 37"/>
                      <a:gd name="T2" fmla="*/ 52 w 67"/>
                      <a:gd name="T3" fmla="*/ 14 h 37"/>
                      <a:gd name="T4" fmla="*/ 46 w 67"/>
                      <a:gd name="T5" fmla="*/ 11 h 37"/>
                      <a:gd name="T6" fmla="*/ 40 w 67"/>
                      <a:gd name="T7" fmla="*/ 13 h 37"/>
                      <a:gd name="T8" fmla="*/ 30 w 67"/>
                      <a:gd name="T9" fmla="*/ 15 h 37"/>
                      <a:gd name="T10" fmla="*/ 21 w 67"/>
                      <a:gd name="T11" fmla="*/ 15 h 37"/>
                      <a:gd name="T12" fmla="*/ 14 w 67"/>
                      <a:gd name="T13" fmla="*/ 14 h 37"/>
                      <a:gd name="T14" fmla="*/ 12 w 67"/>
                      <a:gd name="T15" fmla="*/ 10 h 37"/>
                      <a:gd name="T16" fmla="*/ 13 w 67"/>
                      <a:gd name="T17" fmla="*/ 7 h 37"/>
                      <a:gd name="T18" fmla="*/ 21 w 67"/>
                      <a:gd name="T19" fmla="*/ 6 h 37"/>
                      <a:gd name="T20" fmla="*/ 30 w 67"/>
                      <a:gd name="T21" fmla="*/ 5 h 37"/>
                      <a:gd name="T22" fmla="*/ 39 w 67"/>
                      <a:gd name="T23" fmla="*/ 2 h 37"/>
                      <a:gd name="T24" fmla="*/ 28 w 67"/>
                      <a:gd name="T25" fmla="*/ 0 h 37"/>
                      <a:gd name="T26" fmla="*/ 20 w 67"/>
                      <a:gd name="T27" fmla="*/ 1 h 37"/>
                      <a:gd name="T28" fmla="*/ 14 w 67"/>
                      <a:gd name="T29" fmla="*/ 3 h 37"/>
                      <a:gd name="T30" fmla="*/ 10 w 67"/>
                      <a:gd name="T31" fmla="*/ 2 h 37"/>
                      <a:gd name="T32" fmla="*/ 8 w 67"/>
                      <a:gd name="T33" fmla="*/ 4 h 37"/>
                      <a:gd name="T34" fmla="*/ 8 w 67"/>
                      <a:gd name="T35" fmla="*/ 14 h 37"/>
                      <a:gd name="T36" fmla="*/ 5 w 67"/>
                      <a:gd name="T37" fmla="*/ 17 h 37"/>
                      <a:gd name="T38" fmla="*/ 3 w 67"/>
                      <a:gd name="T39" fmla="*/ 18 h 37"/>
                      <a:gd name="T40" fmla="*/ 2 w 67"/>
                      <a:gd name="T41" fmla="*/ 24 h 37"/>
                      <a:gd name="T42" fmla="*/ 9 w 67"/>
                      <a:gd name="T43" fmla="*/ 22 h 37"/>
                      <a:gd name="T44" fmla="*/ 14 w 67"/>
                      <a:gd name="T45" fmla="*/ 27 h 37"/>
                      <a:gd name="T46" fmla="*/ 14 w 67"/>
                      <a:gd name="T47" fmla="*/ 28 h 37"/>
                      <a:gd name="T48" fmla="*/ 20 w 67"/>
                      <a:gd name="T49" fmla="*/ 30 h 37"/>
                      <a:gd name="T50" fmla="*/ 24 w 67"/>
                      <a:gd name="T51" fmla="*/ 34 h 37"/>
                      <a:gd name="T52" fmla="*/ 26 w 67"/>
                      <a:gd name="T53" fmla="*/ 33 h 37"/>
                      <a:gd name="T54" fmla="*/ 22 w 67"/>
                      <a:gd name="T55" fmla="*/ 28 h 37"/>
                      <a:gd name="T56" fmla="*/ 27 w 67"/>
                      <a:gd name="T57" fmla="*/ 26 h 37"/>
                      <a:gd name="T58" fmla="*/ 34 w 67"/>
                      <a:gd name="T59" fmla="*/ 27 h 37"/>
                      <a:gd name="T60" fmla="*/ 43 w 67"/>
                      <a:gd name="T61" fmla="*/ 24 h 37"/>
                      <a:gd name="T62" fmla="*/ 50 w 67"/>
                      <a:gd name="T63" fmla="*/ 24 h 37"/>
                      <a:gd name="T64" fmla="*/ 55 w 67"/>
                      <a:gd name="T65" fmla="*/ 24 h 37"/>
                      <a:gd name="T66" fmla="*/ 63 w 67"/>
                      <a:gd name="T67" fmla="*/ 25 h 37"/>
                      <a:gd name="T68" fmla="*/ 54 w 67"/>
                      <a:gd name="T69" fmla="*/ 19 h 37"/>
                      <a:gd name="T70" fmla="*/ 58 w 67"/>
                      <a:gd name="T71" fmla="*/ 15 h 37"/>
                      <a:gd name="T72" fmla="*/ 66 w 67"/>
                      <a:gd name="T73" fmla="*/ 12 h 3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7"/>
                      <a:gd name="T112" fmla="*/ 0 h 37"/>
                      <a:gd name="T113" fmla="*/ 67 w 67"/>
                      <a:gd name="T114" fmla="*/ 37 h 3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7" h="37">
                        <a:moveTo>
                          <a:pt x="66" y="12"/>
                        </a:moveTo>
                        <a:lnTo>
                          <a:pt x="61" y="15"/>
                        </a:lnTo>
                        <a:lnTo>
                          <a:pt x="56" y="15"/>
                        </a:lnTo>
                        <a:lnTo>
                          <a:pt x="52" y="14"/>
                        </a:lnTo>
                        <a:lnTo>
                          <a:pt x="49" y="13"/>
                        </a:lnTo>
                        <a:lnTo>
                          <a:pt x="46" y="11"/>
                        </a:lnTo>
                        <a:lnTo>
                          <a:pt x="43" y="11"/>
                        </a:lnTo>
                        <a:lnTo>
                          <a:pt x="40" y="13"/>
                        </a:lnTo>
                        <a:lnTo>
                          <a:pt x="34" y="14"/>
                        </a:lnTo>
                        <a:lnTo>
                          <a:pt x="30" y="15"/>
                        </a:lnTo>
                        <a:lnTo>
                          <a:pt x="26" y="15"/>
                        </a:lnTo>
                        <a:lnTo>
                          <a:pt x="21" y="15"/>
                        </a:lnTo>
                        <a:lnTo>
                          <a:pt x="17" y="15"/>
                        </a:lnTo>
                        <a:lnTo>
                          <a:pt x="14" y="14"/>
                        </a:lnTo>
                        <a:lnTo>
                          <a:pt x="12" y="13"/>
                        </a:lnTo>
                        <a:lnTo>
                          <a:pt x="12" y="10"/>
                        </a:lnTo>
                        <a:lnTo>
                          <a:pt x="12" y="8"/>
                        </a:lnTo>
                        <a:lnTo>
                          <a:pt x="13" y="7"/>
                        </a:lnTo>
                        <a:lnTo>
                          <a:pt x="16" y="6"/>
                        </a:lnTo>
                        <a:lnTo>
                          <a:pt x="21" y="6"/>
                        </a:lnTo>
                        <a:lnTo>
                          <a:pt x="26" y="5"/>
                        </a:lnTo>
                        <a:lnTo>
                          <a:pt x="30" y="5"/>
                        </a:lnTo>
                        <a:lnTo>
                          <a:pt x="34" y="3"/>
                        </a:lnTo>
                        <a:lnTo>
                          <a:pt x="39" y="2"/>
                        </a:lnTo>
                        <a:lnTo>
                          <a:pt x="32" y="2"/>
                        </a:lnTo>
                        <a:lnTo>
                          <a:pt x="28" y="0"/>
                        </a:lnTo>
                        <a:lnTo>
                          <a:pt x="24" y="0"/>
                        </a:lnTo>
                        <a:lnTo>
                          <a:pt x="20" y="1"/>
                        </a:lnTo>
                        <a:lnTo>
                          <a:pt x="15" y="2"/>
                        </a:lnTo>
                        <a:lnTo>
                          <a:pt x="14" y="3"/>
                        </a:lnTo>
                        <a:lnTo>
                          <a:pt x="8" y="0"/>
                        </a:lnTo>
                        <a:lnTo>
                          <a:pt x="10" y="2"/>
                        </a:lnTo>
                        <a:lnTo>
                          <a:pt x="11" y="4"/>
                        </a:lnTo>
                        <a:lnTo>
                          <a:pt x="8" y="4"/>
                        </a:lnTo>
                        <a:lnTo>
                          <a:pt x="11" y="5"/>
                        </a:lnTo>
                        <a:lnTo>
                          <a:pt x="8" y="14"/>
                        </a:lnTo>
                        <a:lnTo>
                          <a:pt x="6" y="15"/>
                        </a:lnTo>
                        <a:lnTo>
                          <a:pt x="5" y="17"/>
                        </a:lnTo>
                        <a:lnTo>
                          <a:pt x="0" y="17"/>
                        </a:lnTo>
                        <a:lnTo>
                          <a:pt x="3" y="18"/>
                        </a:lnTo>
                        <a:lnTo>
                          <a:pt x="5" y="20"/>
                        </a:lnTo>
                        <a:lnTo>
                          <a:pt x="2" y="24"/>
                        </a:lnTo>
                        <a:lnTo>
                          <a:pt x="1" y="28"/>
                        </a:lnTo>
                        <a:lnTo>
                          <a:pt x="9" y="22"/>
                        </a:lnTo>
                        <a:lnTo>
                          <a:pt x="12" y="24"/>
                        </a:lnTo>
                        <a:lnTo>
                          <a:pt x="14" y="27"/>
                        </a:lnTo>
                        <a:lnTo>
                          <a:pt x="8" y="29"/>
                        </a:lnTo>
                        <a:lnTo>
                          <a:pt x="14" y="28"/>
                        </a:lnTo>
                        <a:lnTo>
                          <a:pt x="19" y="28"/>
                        </a:lnTo>
                        <a:lnTo>
                          <a:pt x="20" y="30"/>
                        </a:lnTo>
                        <a:lnTo>
                          <a:pt x="23" y="32"/>
                        </a:lnTo>
                        <a:lnTo>
                          <a:pt x="24" y="34"/>
                        </a:lnTo>
                        <a:lnTo>
                          <a:pt x="26" y="36"/>
                        </a:lnTo>
                        <a:lnTo>
                          <a:pt x="26" y="33"/>
                        </a:lnTo>
                        <a:lnTo>
                          <a:pt x="24" y="30"/>
                        </a:lnTo>
                        <a:lnTo>
                          <a:pt x="22" y="28"/>
                        </a:lnTo>
                        <a:lnTo>
                          <a:pt x="24" y="27"/>
                        </a:lnTo>
                        <a:lnTo>
                          <a:pt x="27" y="26"/>
                        </a:lnTo>
                        <a:lnTo>
                          <a:pt x="30" y="27"/>
                        </a:lnTo>
                        <a:lnTo>
                          <a:pt x="34" y="27"/>
                        </a:lnTo>
                        <a:lnTo>
                          <a:pt x="39" y="25"/>
                        </a:lnTo>
                        <a:lnTo>
                          <a:pt x="43" y="24"/>
                        </a:lnTo>
                        <a:lnTo>
                          <a:pt x="47" y="24"/>
                        </a:lnTo>
                        <a:lnTo>
                          <a:pt x="50" y="24"/>
                        </a:lnTo>
                        <a:lnTo>
                          <a:pt x="52" y="23"/>
                        </a:lnTo>
                        <a:lnTo>
                          <a:pt x="55" y="24"/>
                        </a:lnTo>
                        <a:lnTo>
                          <a:pt x="54" y="22"/>
                        </a:lnTo>
                        <a:lnTo>
                          <a:pt x="63" y="25"/>
                        </a:lnTo>
                        <a:lnTo>
                          <a:pt x="61" y="23"/>
                        </a:lnTo>
                        <a:lnTo>
                          <a:pt x="54" y="19"/>
                        </a:lnTo>
                        <a:lnTo>
                          <a:pt x="56" y="18"/>
                        </a:lnTo>
                        <a:lnTo>
                          <a:pt x="58" y="15"/>
                        </a:lnTo>
                        <a:lnTo>
                          <a:pt x="62" y="15"/>
                        </a:lnTo>
                        <a:lnTo>
                          <a:pt x="66" y="12"/>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0" name="Freeform 112"/>
                  <p:cNvSpPr>
                    <a:spLocks/>
                  </p:cNvSpPr>
                  <p:nvPr/>
                </p:nvSpPr>
                <p:spPr bwMode="auto">
                  <a:xfrm>
                    <a:off x="1043" y="3229"/>
                    <a:ext cx="20" cy="21"/>
                  </a:xfrm>
                  <a:custGeom>
                    <a:avLst/>
                    <a:gdLst>
                      <a:gd name="T0" fmla="*/ 17 w 20"/>
                      <a:gd name="T1" fmla="*/ 0 h 21"/>
                      <a:gd name="T2" fmla="*/ 13 w 20"/>
                      <a:gd name="T3" fmla="*/ 1 h 21"/>
                      <a:gd name="T4" fmla="*/ 12 w 20"/>
                      <a:gd name="T5" fmla="*/ 2 h 21"/>
                      <a:gd name="T6" fmla="*/ 0 w 20"/>
                      <a:gd name="T7" fmla="*/ 20 h 21"/>
                      <a:gd name="T8" fmla="*/ 7 w 20"/>
                      <a:gd name="T9" fmla="*/ 20 h 21"/>
                      <a:gd name="T10" fmla="*/ 19 w 20"/>
                      <a:gd name="T11" fmla="*/ 3 h 21"/>
                      <a:gd name="T12" fmla="*/ 19 w 20"/>
                      <a:gd name="T13" fmla="*/ 1 h 21"/>
                      <a:gd name="T14" fmla="*/ 17 w 20"/>
                      <a:gd name="T15" fmla="*/ 0 h 21"/>
                      <a:gd name="T16" fmla="*/ 0 60000 65536"/>
                      <a:gd name="T17" fmla="*/ 0 60000 65536"/>
                      <a:gd name="T18" fmla="*/ 0 60000 65536"/>
                      <a:gd name="T19" fmla="*/ 0 60000 65536"/>
                      <a:gd name="T20" fmla="*/ 0 60000 65536"/>
                      <a:gd name="T21" fmla="*/ 0 60000 65536"/>
                      <a:gd name="T22" fmla="*/ 0 60000 65536"/>
                      <a:gd name="T23" fmla="*/ 0 60000 65536"/>
                      <a:gd name="T24" fmla="*/ 0 w 20"/>
                      <a:gd name="T25" fmla="*/ 0 h 21"/>
                      <a:gd name="T26" fmla="*/ 20 w 20"/>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 h="21">
                        <a:moveTo>
                          <a:pt x="17" y="0"/>
                        </a:moveTo>
                        <a:lnTo>
                          <a:pt x="13" y="1"/>
                        </a:lnTo>
                        <a:lnTo>
                          <a:pt x="12" y="2"/>
                        </a:lnTo>
                        <a:lnTo>
                          <a:pt x="0" y="20"/>
                        </a:lnTo>
                        <a:lnTo>
                          <a:pt x="7" y="20"/>
                        </a:lnTo>
                        <a:lnTo>
                          <a:pt x="19" y="3"/>
                        </a:lnTo>
                        <a:lnTo>
                          <a:pt x="19" y="1"/>
                        </a:lnTo>
                        <a:lnTo>
                          <a:pt x="17"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1" name="Freeform 113"/>
                  <p:cNvSpPr>
                    <a:spLocks/>
                  </p:cNvSpPr>
                  <p:nvPr/>
                </p:nvSpPr>
                <p:spPr bwMode="auto">
                  <a:xfrm>
                    <a:off x="1092" y="3249"/>
                    <a:ext cx="15" cy="19"/>
                  </a:xfrm>
                  <a:custGeom>
                    <a:avLst/>
                    <a:gdLst>
                      <a:gd name="T0" fmla="*/ 0 w 15"/>
                      <a:gd name="T1" fmla="*/ 0 h 19"/>
                      <a:gd name="T2" fmla="*/ 2 w 15"/>
                      <a:gd name="T3" fmla="*/ 3 h 19"/>
                      <a:gd name="T4" fmla="*/ 4 w 15"/>
                      <a:gd name="T5" fmla="*/ 5 h 19"/>
                      <a:gd name="T6" fmla="*/ 6 w 15"/>
                      <a:gd name="T7" fmla="*/ 8 h 19"/>
                      <a:gd name="T8" fmla="*/ 6 w 15"/>
                      <a:gd name="T9" fmla="*/ 10 h 19"/>
                      <a:gd name="T10" fmla="*/ 6 w 15"/>
                      <a:gd name="T11" fmla="*/ 14 h 19"/>
                      <a:gd name="T12" fmla="*/ 4 w 15"/>
                      <a:gd name="T13" fmla="*/ 18 h 19"/>
                      <a:gd name="T14" fmla="*/ 8 w 15"/>
                      <a:gd name="T15" fmla="*/ 10 h 19"/>
                      <a:gd name="T16" fmla="*/ 12 w 15"/>
                      <a:gd name="T17" fmla="*/ 7 h 19"/>
                      <a:gd name="T18" fmla="*/ 14 w 15"/>
                      <a:gd name="T19" fmla="*/ 5 h 19"/>
                      <a:gd name="T20" fmla="*/ 10 w 15"/>
                      <a:gd name="T21" fmla="*/ 4 h 19"/>
                      <a:gd name="T22" fmla="*/ 6 w 15"/>
                      <a:gd name="T23" fmla="*/ 2 h 19"/>
                      <a:gd name="T24" fmla="*/ 4 w 15"/>
                      <a:gd name="T25" fmla="*/ 0 h 19"/>
                      <a:gd name="T26" fmla="*/ 0 w 15"/>
                      <a:gd name="T27" fmla="*/ 0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
                      <a:gd name="T43" fmla="*/ 0 h 19"/>
                      <a:gd name="T44" fmla="*/ 15 w 15"/>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 h="19">
                        <a:moveTo>
                          <a:pt x="0" y="0"/>
                        </a:moveTo>
                        <a:lnTo>
                          <a:pt x="2" y="3"/>
                        </a:lnTo>
                        <a:lnTo>
                          <a:pt x="4" y="5"/>
                        </a:lnTo>
                        <a:lnTo>
                          <a:pt x="6" y="8"/>
                        </a:lnTo>
                        <a:lnTo>
                          <a:pt x="6" y="10"/>
                        </a:lnTo>
                        <a:lnTo>
                          <a:pt x="6" y="14"/>
                        </a:lnTo>
                        <a:lnTo>
                          <a:pt x="4" y="18"/>
                        </a:lnTo>
                        <a:lnTo>
                          <a:pt x="8" y="10"/>
                        </a:lnTo>
                        <a:lnTo>
                          <a:pt x="12" y="7"/>
                        </a:lnTo>
                        <a:lnTo>
                          <a:pt x="14" y="5"/>
                        </a:lnTo>
                        <a:lnTo>
                          <a:pt x="10" y="4"/>
                        </a:lnTo>
                        <a:lnTo>
                          <a:pt x="6" y="2"/>
                        </a:lnTo>
                        <a:lnTo>
                          <a:pt x="4" y="0"/>
                        </a:lnTo>
                        <a:lnTo>
                          <a:pt x="0" y="0"/>
                        </a:lnTo>
                      </a:path>
                    </a:pathLst>
                  </a:custGeom>
                  <a:solidFill>
                    <a:srgbClr val="E0A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62" name="Freeform 114"/>
                  <p:cNvSpPr>
                    <a:spLocks/>
                  </p:cNvSpPr>
                  <p:nvPr/>
                </p:nvSpPr>
                <p:spPr bwMode="auto">
                  <a:xfrm>
                    <a:off x="1052" y="3231"/>
                    <a:ext cx="10" cy="19"/>
                  </a:xfrm>
                  <a:custGeom>
                    <a:avLst/>
                    <a:gdLst>
                      <a:gd name="T0" fmla="*/ 9 w 10"/>
                      <a:gd name="T1" fmla="*/ 1 h 19"/>
                      <a:gd name="T2" fmla="*/ 9 w 10"/>
                      <a:gd name="T3" fmla="*/ 2 h 19"/>
                      <a:gd name="T4" fmla="*/ 1 w 10"/>
                      <a:gd name="T5" fmla="*/ 18 h 19"/>
                      <a:gd name="T6" fmla="*/ 0 w 10"/>
                      <a:gd name="T7" fmla="*/ 16 h 19"/>
                      <a:gd name="T8" fmla="*/ 1 w 10"/>
                      <a:gd name="T9" fmla="*/ 15 h 19"/>
                      <a:gd name="T10" fmla="*/ 2 w 10"/>
                      <a:gd name="T11" fmla="*/ 14 h 19"/>
                      <a:gd name="T12" fmla="*/ 3 w 10"/>
                      <a:gd name="T13" fmla="*/ 13 h 19"/>
                      <a:gd name="T14" fmla="*/ 9 w 10"/>
                      <a:gd name="T15" fmla="*/ 2 h 19"/>
                      <a:gd name="T16" fmla="*/ 5 w 10"/>
                      <a:gd name="T17" fmla="*/ 0 h 19"/>
                      <a:gd name="T18" fmla="*/ 9 w 10"/>
                      <a:gd name="T19" fmla="*/ 1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19"/>
                      <a:gd name="T32" fmla="*/ 10 w 10"/>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19">
                        <a:moveTo>
                          <a:pt x="9" y="1"/>
                        </a:moveTo>
                        <a:lnTo>
                          <a:pt x="9" y="2"/>
                        </a:lnTo>
                        <a:lnTo>
                          <a:pt x="1" y="18"/>
                        </a:lnTo>
                        <a:lnTo>
                          <a:pt x="0" y="16"/>
                        </a:lnTo>
                        <a:lnTo>
                          <a:pt x="1" y="15"/>
                        </a:lnTo>
                        <a:lnTo>
                          <a:pt x="2" y="14"/>
                        </a:lnTo>
                        <a:lnTo>
                          <a:pt x="3" y="13"/>
                        </a:lnTo>
                        <a:lnTo>
                          <a:pt x="9" y="2"/>
                        </a:lnTo>
                        <a:lnTo>
                          <a:pt x="5" y="0"/>
                        </a:lnTo>
                        <a:lnTo>
                          <a:pt x="9" y="1"/>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57" name="Freeform 115"/>
                <p:cNvSpPr>
                  <a:spLocks/>
                </p:cNvSpPr>
                <p:nvPr/>
              </p:nvSpPr>
              <p:spPr bwMode="auto">
                <a:xfrm>
                  <a:off x="1083" y="3242"/>
                  <a:ext cx="35" cy="30"/>
                </a:xfrm>
                <a:custGeom>
                  <a:avLst/>
                  <a:gdLst>
                    <a:gd name="T0" fmla="*/ 0 w 35"/>
                    <a:gd name="T1" fmla="*/ 2 h 30"/>
                    <a:gd name="T2" fmla="*/ 6 w 35"/>
                    <a:gd name="T3" fmla="*/ 3 h 30"/>
                    <a:gd name="T4" fmla="*/ 13 w 35"/>
                    <a:gd name="T5" fmla="*/ 6 h 30"/>
                    <a:gd name="T6" fmla="*/ 16 w 35"/>
                    <a:gd name="T7" fmla="*/ 8 h 30"/>
                    <a:gd name="T8" fmla="*/ 19 w 35"/>
                    <a:gd name="T9" fmla="*/ 10 h 30"/>
                    <a:gd name="T10" fmla="*/ 21 w 35"/>
                    <a:gd name="T11" fmla="*/ 13 h 30"/>
                    <a:gd name="T12" fmla="*/ 23 w 35"/>
                    <a:gd name="T13" fmla="*/ 16 h 30"/>
                    <a:gd name="T14" fmla="*/ 23 w 35"/>
                    <a:gd name="T15" fmla="*/ 21 h 30"/>
                    <a:gd name="T16" fmla="*/ 23 w 35"/>
                    <a:gd name="T17" fmla="*/ 26 h 30"/>
                    <a:gd name="T18" fmla="*/ 22 w 35"/>
                    <a:gd name="T19" fmla="*/ 29 h 30"/>
                    <a:gd name="T20" fmla="*/ 33 w 35"/>
                    <a:gd name="T21" fmla="*/ 29 h 30"/>
                    <a:gd name="T22" fmla="*/ 34 w 35"/>
                    <a:gd name="T23" fmla="*/ 23 h 30"/>
                    <a:gd name="T24" fmla="*/ 34 w 35"/>
                    <a:gd name="T25" fmla="*/ 19 h 30"/>
                    <a:gd name="T26" fmla="*/ 33 w 35"/>
                    <a:gd name="T27" fmla="*/ 14 h 30"/>
                    <a:gd name="T28" fmla="*/ 32 w 35"/>
                    <a:gd name="T29" fmla="*/ 11 h 30"/>
                    <a:gd name="T30" fmla="*/ 28 w 35"/>
                    <a:gd name="T31" fmla="*/ 6 h 30"/>
                    <a:gd name="T32" fmla="*/ 23 w 35"/>
                    <a:gd name="T33" fmla="*/ 4 h 30"/>
                    <a:gd name="T34" fmla="*/ 17 w 35"/>
                    <a:gd name="T35" fmla="*/ 2 h 30"/>
                    <a:gd name="T36" fmla="*/ 11 w 35"/>
                    <a:gd name="T37" fmla="*/ 0 h 30"/>
                    <a:gd name="T38" fmla="*/ 0 w 35"/>
                    <a:gd name="T39" fmla="*/ 2 h 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
                    <a:gd name="T61" fmla="*/ 0 h 30"/>
                    <a:gd name="T62" fmla="*/ 35 w 35"/>
                    <a:gd name="T63" fmla="*/ 30 h 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 h="30">
                      <a:moveTo>
                        <a:pt x="0" y="2"/>
                      </a:moveTo>
                      <a:lnTo>
                        <a:pt x="6" y="3"/>
                      </a:lnTo>
                      <a:lnTo>
                        <a:pt x="13" y="6"/>
                      </a:lnTo>
                      <a:lnTo>
                        <a:pt x="16" y="8"/>
                      </a:lnTo>
                      <a:lnTo>
                        <a:pt x="19" y="10"/>
                      </a:lnTo>
                      <a:lnTo>
                        <a:pt x="21" y="13"/>
                      </a:lnTo>
                      <a:lnTo>
                        <a:pt x="23" y="16"/>
                      </a:lnTo>
                      <a:lnTo>
                        <a:pt x="23" y="21"/>
                      </a:lnTo>
                      <a:lnTo>
                        <a:pt x="23" y="26"/>
                      </a:lnTo>
                      <a:lnTo>
                        <a:pt x="22" y="29"/>
                      </a:lnTo>
                      <a:lnTo>
                        <a:pt x="33" y="29"/>
                      </a:lnTo>
                      <a:lnTo>
                        <a:pt x="34" y="23"/>
                      </a:lnTo>
                      <a:lnTo>
                        <a:pt x="34" y="19"/>
                      </a:lnTo>
                      <a:lnTo>
                        <a:pt x="33" y="14"/>
                      </a:lnTo>
                      <a:lnTo>
                        <a:pt x="32" y="11"/>
                      </a:lnTo>
                      <a:lnTo>
                        <a:pt x="28" y="6"/>
                      </a:lnTo>
                      <a:lnTo>
                        <a:pt x="23" y="4"/>
                      </a:lnTo>
                      <a:lnTo>
                        <a:pt x="17" y="2"/>
                      </a:lnTo>
                      <a:lnTo>
                        <a:pt x="11" y="0"/>
                      </a:lnTo>
                      <a:lnTo>
                        <a:pt x="0" y="2"/>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6516" name="Group 116"/>
            <p:cNvGrpSpPr>
              <a:grpSpLocks/>
            </p:cNvGrpSpPr>
            <p:nvPr/>
          </p:nvGrpSpPr>
          <p:grpSpPr bwMode="auto">
            <a:xfrm>
              <a:off x="149" y="2963"/>
              <a:ext cx="520" cy="374"/>
              <a:chOff x="149" y="2963"/>
              <a:chExt cx="520" cy="374"/>
            </a:xfrm>
          </p:grpSpPr>
          <p:grpSp>
            <p:nvGrpSpPr>
              <p:cNvPr id="36517" name="Group 117"/>
              <p:cNvGrpSpPr>
                <a:grpSpLocks/>
              </p:cNvGrpSpPr>
              <p:nvPr/>
            </p:nvGrpSpPr>
            <p:grpSpPr bwMode="auto">
              <a:xfrm>
                <a:off x="317" y="3158"/>
                <a:ext cx="105" cy="128"/>
                <a:chOff x="317" y="3158"/>
                <a:chExt cx="105" cy="128"/>
              </a:xfrm>
            </p:grpSpPr>
            <p:sp>
              <p:nvSpPr>
                <p:cNvPr id="36551" name="Freeform 118"/>
                <p:cNvSpPr>
                  <a:spLocks/>
                </p:cNvSpPr>
                <p:nvPr/>
              </p:nvSpPr>
              <p:spPr bwMode="auto">
                <a:xfrm>
                  <a:off x="317" y="3158"/>
                  <a:ext cx="105" cy="126"/>
                </a:xfrm>
                <a:custGeom>
                  <a:avLst/>
                  <a:gdLst>
                    <a:gd name="T0" fmla="*/ 0 w 105"/>
                    <a:gd name="T1" fmla="*/ 0 h 126"/>
                    <a:gd name="T2" fmla="*/ 10 w 105"/>
                    <a:gd name="T3" fmla="*/ 3 h 126"/>
                    <a:gd name="T4" fmla="*/ 21 w 105"/>
                    <a:gd name="T5" fmla="*/ 6 h 126"/>
                    <a:gd name="T6" fmla="*/ 35 w 105"/>
                    <a:gd name="T7" fmla="*/ 7 h 126"/>
                    <a:gd name="T8" fmla="*/ 49 w 105"/>
                    <a:gd name="T9" fmla="*/ 9 h 126"/>
                    <a:gd name="T10" fmla="*/ 59 w 105"/>
                    <a:gd name="T11" fmla="*/ 9 h 126"/>
                    <a:gd name="T12" fmla="*/ 71 w 105"/>
                    <a:gd name="T13" fmla="*/ 7 h 126"/>
                    <a:gd name="T14" fmla="*/ 80 w 105"/>
                    <a:gd name="T15" fmla="*/ 5 h 126"/>
                    <a:gd name="T16" fmla="*/ 90 w 105"/>
                    <a:gd name="T17" fmla="*/ 1 h 126"/>
                    <a:gd name="T18" fmla="*/ 101 w 105"/>
                    <a:gd name="T19" fmla="*/ 31 h 126"/>
                    <a:gd name="T20" fmla="*/ 103 w 105"/>
                    <a:gd name="T21" fmla="*/ 50 h 126"/>
                    <a:gd name="T22" fmla="*/ 104 w 105"/>
                    <a:gd name="T23" fmla="*/ 58 h 126"/>
                    <a:gd name="T24" fmla="*/ 104 w 105"/>
                    <a:gd name="T25" fmla="*/ 74 h 126"/>
                    <a:gd name="T26" fmla="*/ 103 w 105"/>
                    <a:gd name="T27" fmla="*/ 88 h 126"/>
                    <a:gd name="T28" fmla="*/ 100 w 105"/>
                    <a:gd name="T29" fmla="*/ 105 h 126"/>
                    <a:gd name="T30" fmla="*/ 95 w 105"/>
                    <a:gd name="T31" fmla="*/ 120 h 126"/>
                    <a:gd name="T32" fmla="*/ 25 w 105"/>
                    <a:gd name="T33" fmla="*/ 125 h 126"/>
                    <a:gd name="T34" fmla="*/ 15 w 105"/>
                    <a:gd name="T35" fmla="*/ 70 h 126"/>
                    <a:gd name="T36" fmla="*/ 8 w 105"/>
                    <a:gd name="T37" fmla="*/ 33 h 126"/>
                    <a:gd name="T38" fmla="*/ 0 w 105"/>
                    <a:gd name="T39" fmla="*/ 0 h 1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5"/>
                    <a:gd name="T61" fmla="*/ 0 h 126"/>
                    <a:gd name="T62" fmla="*/ 105 w 105"/>
                    <a:gd name="T63" fmla="*/ 126 h 12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5" h="126">
                      <a:moveTo>
                        <a:pt x="0" y="0"/>
                      </a:moveTo>
                      <a:lnTo>
                        <a:pt x="10" y="3"/>
                      </a:lnTo>
                      <a:lnTo>
                        <a:pt x="21" y="6"/>
                      </a:lnTo>
                      <a:lnTo>
                        <a:pt x="35" y="7"/>
                      </a:lnTo>
                      <a:lnTo>
                        <a:pt x="49" y="9"/>
                      </a:lnTo>
                      <a:lnTo>
                        <a:pt x="59" y="9"/>
                      </a:lnTo>
                      <a:lnTo>
                        <a:pt x="71" y="7"/>
                      </a:lnTo>
                      <a:lnTo>
                        <a:pt x="80" y="5"/>
                      </a:lnTo>
                      <a:lnTo>
                        <a:pt x="90" y="1"/>
                      </a:lnTo>
                      <a:lnTo>
                        <a:pt x="101" y="31"/>
                      </a:lnTo>
                      <a:lnTo>
                        <a:pt x="103" y="50"/>
                      </a:lnTo>
                      <a:lnTo>
                        <a:pt x="104" y="58"/>
                      </a:lnTo>
                      <a:lnTo>
                        <a:pt x="104" y="74"/>
                      </a:lnTo>
                      <a:lnTo>
                        <a:pt x="103" y="88"/>
                      </a:lnTo>
                      <a:lnTo>
                        <a:pt x="100" y="105"/>
                      </a:lnTo>
                      <a:lnTo>
                        <a:pt x="95" y="120"/>
                      </a:lnTo>
                      <a:lnTo>
                        <a:pt x="25" y="125"/>
                      </a:lnTo>
                      <a:lnTo>
                        <a:pt x="15" y="70"/>
                      </a:lnTo>
                      <a:lnTo>
                        <a:pt x="8" y="33"/>
                      </a:lnTo>
                      <a:lnTo>
                        <a:pt x="0" y="0"/>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52" name="Freeform 119"/>
                <p:cNvSpPr>
                  <a:spLocks/>
                </p:cNvSpPr>
                <p:nvPr/>
              </p:nvSpPr>
              <p:spPr bwMode="auto">
                <a:xfrm>
                  <a:off x="333" y="3190"/>
                  <a:ext cx="89" cy="96"/>
                </a:xfrm>
                <a:custGeom>
                  <a:avLst/>
                  <a:gdLst>
                    <a:gd name="T0" fmla="*/ 0 w 89"/>
                    <a:gd name="T1" fmla="*/ 6 h 96"/>
                    <a:gd name="T2" fmla="*/ 36 w 89"/>
                    <a:gd name="T3" fmla="*/ 6 h 96"/>
                    <a:gd name="T4" fmla="*/ 55 w 89"/>
                    <a:gd name="T5" fmla="*/ 6 h 96"/>
                    <a:gd name="T6" fmla="*/ 74 w 89"/>
                    <a:gd name="T7" fmla="*/ 3 h 96"/>
                    <a:gd name="T8" fmla="*/ 87 w 89"/>
                    <a:gd name="T9" fmla="*/ 0 h 96"/>
                    <a:gd name="T10" fmla="*/ 88 w 89"/>
                    <a:gd name="T11" fmla="*/ 80 h 96"/>
                    <a:gd name="T12" fmla="*/ 25 w 89"/>
                    <a:gd name="T13" fmla="*/ 95 h 96"/>
                    <a:gd name="T14" fmla="*/ 0 w 89"/>
                    <a:gd name="T15" fmla="*/ 6 h 96"/>
                    <a:gd name="T16" fmla="*/ 0 60000 65536"/>
                    <a:gd name="T17" fmla="*/ 0 60000 65536"/>
                    <a:gd name="T18" fmla="*/ 0 60000 65536"/>
                    <a:gd name="T19" fmla="*/ 0 60000 65536"/>
                    <a:gd name="T20" fmla="*/ 0 60000 65536"/>
                    <a:gd name="T21" fmla="*/ 0 60000 65536"/>
                    <a:gd name="T22" fmla="*/ 0 60000 65536"/>
                    <a:gd name="T23" fmla="*/ 0 60000 65536"/>
                    <a:gd name="T24" fmla="*/ 0 w 89"/>
                    <a:gd name="T25" fmla="*/ 0 h 96"/>
                    <a:gd name="T26" fmla="*/ 89 w 89"/>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9" h="96">
                      <a:moveTo>
                        <a:pt x="0" y="6"/>
                      </a:moveTo>
                      <a:lnTo>
                        <a:pt x="36" y="6"/>
                      </a:lnTo>
                      <a:lnTo>
                        <a:pt x="55" y="6"/>
                      </a:lnTo>
                      <a:lnTo>
                        <a:pt x="74" y="3"/>
                      </a:lnTo>
                      <a:lnTo>
                        <a:pt x="87" y="0"/>
                      </a:lnTo>
                      <a:lnTo>
                        <a:pt x="88" y="80"/>
                      </a:lnTo>
                      <a:lnTo>
                        <a:pt x="25" y="95"/>
                      </a:lnTo>
                      <a:lnTo>
                        <a:pt x="0" y="6"/>
                      </a:lnTo>
                    </a:path>
                  </a:pathLst>
                </a:custGeom>
                <a:solidFill>
                  <a:srgbClr val="FFC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518" name="Group 120"/>
              <p:cNvGrpSpPr>
                <a:grpSpLocks/>
              </p:cNvGrpSpPr>
              <p:nvPr/>
            </p:nvGrpSpPr>
            <p:grpSpPr bwMode="auto">
              <a:xfrm>
                <a:off x="383" y="3125"/>
                <a:ext cx="211" cy="159"/>
                <a:chOff x="383" y="3125"/>
                <a:chExt cx="211" cy="159"/>
              </a:xfrm>
            </p:grpSpPr>
            <p:sp>
              <p:nvSpPr>
                <p:cNvPr id="36549" name="Freeform 121"/>
                <p:cNvSpPr>
                  <a:spLocks/>
                </p:cNvSpPr>
                <p:nvPr/>
              </p:nvSpPr>
              <p:spPr bwMode="auto">
                <a:xfrm>
                  <a:off x="383" y="3125"/>
                  <a:ext cx="211" cy="159"/>
                </a:xfrm>
                <a:custGeom>
                  <a:avLst/>
                  <a:gdLst>
                    <a:gd name="T0" fmla="*/ 8 w 211"/>
                    <a:gd name="T1" fmla="*/ 0 h 159"/>
                    <a:gd name="T2" fmla="*/ 21 w 211"/>
                    <a:gd name="T3" fmla="*/ 3 h 159"/>
                    <a:gd name="T4" fmla="*/ 35 w 211"/>
                    <a:gd name="T5" fmla="*/ 13 h 159"/>
                    <a:gd name="T6" fmla="*/ 86 w 211"/>
                    <a:gd name="T7" fmla="*/ 24 h 159"/>
                    <a:gd name="T8" fmla="*/ 100 w 211"/>
                    <a:gd name="T9" fmla="*/ 29 h 159"/>
                    <a:gd name="T10" fmla="*/ 115 w 211"/>
                    <a:gd name="T11" fmla="*/ 47 h 159"/>
                    <a:gd name="T12" fmla="*/ 115 w 211"/>
                    <a:gd name="T13" fmla="*/ 58 h 159"/>
                    <a:gd name="T14" fmla="*/ 118 w 211"/>
                    <a:gd name="T15" fmla="*/ 67 h 159"/>
                    <a:gd name="T16" fmla="*/ 126 w 211"/>
                    <a:gd name="T17" fmla="*/ 81 h 159"/>
                    <a:gd name="T18" fmla="*/ 151 w 211"/>
                    <a:gd name="T19" fmla="*/ 106 h 159"/>
                    <a:gd name="T20" fmla="*/ 167 w 211"/>
                    <a:gd name="T21" fmla="*/ 124 h 159"/>
                    <a:gd name="T22" fmla="*/ 186 w 211"/>
                    <a:gd name="T23" fmla="*/ 138 h 159"/>
                    <a:gd name="T24" fmla="*/ 210 w 211"/>
                    <a:gd name="T25" fmla="*/ 156 h 159"/>
                    <a:gd name="T26" fmla="*/ 11 w 211"/>
                    <a:gd name="T27" fmla="*/ 158 h 159"/>
                    <a:gd name="T28" fmla="*/ 23 w 211"/>
                    <a:gd name="T29" fmla="*/ 142 h 159"/>
                    <a:gd name="T30" fmla="*/ 29 w 211"/>
                    <a:gd name="T31" fmla="*/ 130 h 159"/>
                    <a:gd name="T32" fmla="*/ 32 w 211"/>
                    <a:gd name="T33" fmla="*/ 108 h 159"/>
                    <a:gd name="T34" fmla="*/ 31 w 211"/>
                    <a:gd name="T35" fmla="*/ 72 h 159"/>
                    <a:gd name="T36" fmla="*/ 25 w 211"/>
                    <a:gd name="T37" fmla="*/ 45 h 159"/>
                    <a:gd name="T38" fmla="*/ 17 w 211"/>
                    <a:gd name="T39" fmla="*/ 26 h 159"/>
                    <a:gd name="T40" fmla="*/ 0 w 211"/>
                    <a:gd name="T41" fmla="*/ 8 h 159"/>
                    <a:gd name="T42" fmla="*/ 8 w 211"/>
                    <a:gd name="T43" fmla="*/ 0 h 15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1"/>
                    <a:gd name="T67" fmla="*/ 0 h 159"/>
                    <a:gd name="T68" fmla="*/ 211 w 211"/>
                    <a:gd name="T69" fmla="*/ 159 h 15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1" h="159">
                      <a:moveTo>
                        <a:pt x="8" y="0"/>
                      </a:moveTo>
                      <a:lnTo>
                        <a:pt x="21" y="3"/>
                      </a:lnTo>
                      <a:lnTo>
                        <a:pt x="35" y="13"/>
                      </a:lnTo>
                      <a:lnTo>
                        <a:pt x="86" y="24"/>
                      </a:lnTo>
                      <a:lnTo>
                        <a:pt x="100" y="29"/>
                      </a:lnTo>
                      <a:lnTo>
                        <a:pt x="115" y="47"/>
                      </a:lnTo>
                      <a:lnTo>
                        <a:pt x="115" y="58"/>
                      </a:lnTo>
                      <a:lnTo>
                        <a:pt x="118" y="67"/>
                      </a:lnTo>
                      <a:lnTo>
                        <a:pt x="126" y="81"/>
                      </a:lnTo>
                      <a:lnTo>
                        <a:pt x="151" y="106"/>
                      </a:lnTo>
                      <a:lnTo>
                        <a:pt x="167" y="124"/>
                      </a:lnTo>
                      <a:lnTo>
                        <a:pt x="186" y="138"/>
                      </a:lnTo>
                      <a:lnTo>
                        <a:pt x="210" y="156"/>
                      </a:lnTo>
                      <a:lnTo>
                        <a:pt x="11" y="158"/>
                      </a:lnTo>
                      <a:lnTo>
                        <a:pt x="23" y="142"/>
                      </a:lnTo>
                      <a:lnTo>
                        <a:pt x="29" y="130"/>
                      </a:lnTo>
                      <a:lnTo>
                        <a:pt x="32" y="108"/>
                      </a:lnTo>
                      <a:lnTo>
                        <a:pt x="31" y="72"/>
                      </a:lnTo>
                      <a:lnTo>
                        <a:pt x="25" y="45"/>
                      </a:lnTo>
                      <a:lnTo>
                        <a:pt x="17" y="26"/>
                      </a:lnTo>
                      <a:lnTo>
                        <a:pt x="0" y="8"/>
                      </a:lnTo>
                      <a:lnTo>
                        <a:pt x="8" y="0"/>
                      </a:lnTo>
                    </a:path>
                  </a:pathLst>
                </a:custGeom>
                <a:solidFill>
                  <a:srgbClr val="FF6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50" name="Freeform 122"/>
                <p:cNvSpPr>
                  <a:spLocks/>
                </p:cNvSpPr>
                <p:nvPr/>
              </p:nvSpPr>
              <p:spPr bwMode="auto">
                <a:xfrm>
                  <a:off x="437" y="3145"/>
                  <a:ext cx="43" cy="82"/>
                </a:xfrm>
                <a:custGeom>
                  <a:avLst/>
                  <a:gdLst>
                    <a:gd name="T0" fmla="*/ 0 w 43"/>
                    <a:gd name="T1" fmla="*/ 0 h 82"/>
                    <a:gd name="T2" fmla="*/ 16 w 43"/>
                    <a:gd name="T3" fmla="*/ 7 h 82"/>
                    <a:gd name="T4" fmla="*/ 24 w 43"/>
                    <a:gd name="T5" fmla="*/ 16 h 82"/>
                    <a:gd name="T6" fmla="*/ 28 w 43"/>
                    <a:gd name="T7" fmla="*/ 25 h 82"/>
                    <a:gd name="T8" fmla="*/ 34 w 43"/>
                    <a:gd name="T9" fmla="*/ 34 h 82"/>
                    <a:gd name="T10" fmla="*/ 39 w 43"/>
                    <a:gd name="T11" fmla="*/ 45 h 82"/>
                    <a:gd name="T12" fmla="*/ 42 w 43"/>
                    <a:gd name="T13" fmla="*/ 56 h 82"/>
                    <a:gd name="T14" fmla="*/ 42 w 43"/>
                    <a:gd name="T15" fmla="*/ 72 h 82"/>
                    <a:gd name="T16" fmla="*/ 39 w 43"/>
                    <a:gd name="T17" fmla="*/ 81 h 82"/>
                    <a:gd name="T18" fmla="*/ 35 w 43"/>
                    <a:gd name="T19" fmla="*/ 64 h 82"/>
                    <a:gd name="T20" fmla="*/ 32 w 43"/>
                    <a:gd name="T21" fmla="*/ 52 h 82"/>
                    <a:gd name="T22" fmla="*/ 26 w 43"/>
                    <a:gd name="T23" fmla="*/ 46 h 82"/>
                    <a:gd name="T24" fmla="*/ 18 w 43"/>
                    <a:gd name="T25" fmla="*/ 43 h 82"/>
                    <a:gd name="T26" fmla="*/ 22 w 43"/>
                    <a:gd name="T27" fmla="*/ 37 h 82"/>
                    <a:gd name="T28" fmla="*/ 24 w 43"/>
                    <a:gd name="T29" fmla="*/ 27 h 82"/>
                    <a:gd name="T30" fmla="*/ 18 w 43"/>
                    <a:gd name="T31" fmla="*/ 18 h 82"/>
                    <a:gd name="T32" fmla="*/ 9 w 43"/>
                    <a:gd name="T33" fmla="*/ 9 h 82"/>
                    <a:gd name="T34" fmla="*/ 0 w 43"/>
                    <a:gd name="T35" fmla="*/ 0 h 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82"/>
                    <a:gd name="T56" fmla="*/ 43 w 43"/>
                    <a:gd name="T57" fmla="*/ 82 h 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82">
                      <a:moveTo>
                        <a:pt x="0" y="0"/>
                      </a:moveTo>
                      <a:lnTo>
                        <a:pt x="16" y="7"/>
                      </a:lnTo>
                      <a:lnTo>
                        <a:pt x="24" y="16"/>
                      </a:lnTo>
                      <a:lnTo>
                        <a:pt x="28" y="25"/>
                      </a:lnTo>
                      <a:lnTo>
                        <a:pt x="34" y="34"/>
                      </a:lnTo>
                      <a:lnTo>
                        <a:pt x="39" y="45"/>
                      </a:lnTo>
                      <a:lnTo>
                        <a:pt x="42" y="56"/>
                      </a:lnTo>
                      <a:lnTo>
                        <a:pt x="42" y="72"/>
                      </a:lnTo>
                      <a:lnTo>
                        <a:pt x="39" y="81"/>
                      </a:lnTo>
                      <a:lnTo>
                        <a:pt x="35" y="64"/>
                      </a:lnTo>
                      <a:lnTo>
                        <a:pt x="32" y="52"/>
                      </a:lnTo>
                      <a:lnTo>
                        <a:pt x="26" y="46"/>
                      </a:lnTo>
                      <a:lnTo>
                        <a:pt x="18" y="43"/>
                      </a:lnTo>
                      <a:lnTo>
                        <a:pt x="22" y="37"/>
                      </a:lnTo>
                      <a:lnTo>
                        <a:pt x="24" y="27"/>
                      </a:lnTo>
                      <a:lnTo>
                        <a:pt x="18" y="18"/>
                      </a:lnTo>
                      <a:lnTo>
                        <a:pt x="9" y="9"/>
                      </a:lnTo>
                      <a:lnTo>
                        <a:pt x="0" y="0"/>
                      </a:lnTo>
                    </a:path>
                  </a:pathLst>
                </a:custGeom>
                <a:solidFill>
                  <a:srgbClr val="E04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19" name="Freeform 123"/>
              <p:cNvSpPr>
                <a:spLocks/>
              </p:cNvSpPr>
              <p:nvPr/>
            </p:nvSpPr>
            <p:spPr bwMode="auto">
              <a:xfrm>
                <a:off x="364" y="3263"/>
                <a:ext cx="59" cy="30"/>
              </a:xfrm>
              <a:custGeom>
                <a:avLst/>
                <a:gdLst>
                  <a:gd name="T0" fmla="*/ 49 w 59"/>
                  <a:gd name="T1" fmla="*/ 5 h 30"/>
                  <a:gd name="T2" fmla="*/ 40 w 59"/>
                  <a:gd name="T3" fmla="*/ 0 h 30"/>
                  <a:gd name="T4" fmla="*/ 26 w 59"/>
                  <a:gd name="T5" fmla="*/ 2 h 30"/>
                  <a:gd name="T6" fmla="*/ 14 w 59"/>
                  <a:gd name="T7" fmla="*/ 5 h 30"/>
                  <a:gd name="T8" fmla="*/ 2 w 59"/>
                  <a:gd name="T9" fmla="*/ 8 h 30"/>
                  <a:gd name="T10" fmla="*/ 0 w 59"/>
                  <a:gd name="T11" fmla="*/ 10 h 30"/>
                  <a:gd name="T12" fmla="*/ 6 w 59"/>
                  <a:gd name="T13" fmla="*/ 15 h 30"/>
                  <a:gd name="T14" fmla="*/ 8 w 59"/>
                  <a:gd name="T15" fmla="*/ 19 h 30"/>
                  <a:gd name="T16" fmla="*/ 14 w 59"/>
                  <a:gd name="T17" fmla="*/ 23 h 30"/>
                  <a:gd name="T18" fmla="*/ 19 w 59"/>
                  <a:gd name="T19" fmla="*/ 25 h 30"/>
                  <a:gd name="T20" fmla="*/ 27 w 59"/>
                  <a:gd name="T21" fmla="*/ 26 h 30"/>
                  <a:gd name="T22" fmla="*/ 33 w 59"/>
                  <a:gd name="T23" fmla="*/ 29 h 30"/>
                  <a:gd name="T24" fmla="*/ 42 w 59"/>
                  <a:gd name="T25" fmla="*/ 29 h 30"/>
                  <a:gd name="T26" fmla="*/ 47 w 59"/>
                  <a:gd name="T27" fmla="*/ 29 h 30"/>
                  <a:gd name="T28" fmla="*/ 50 w 59"/>
                  <a:gd name="T29" fmla="*/ 26 h 30"/>
                  <a:gd name="T30" fmla="*/ 50 w 59"/>
                  <a:gd name="T31" fmla="*/ 23 h 30"/>
                  <a:gd name="T32" fmla="*/ 58 w 59"/>
                  <a:gd name="T33" fmla="*/ 23 h 30"/>
                  <a:gd name="T34" fmla="*/ 49 w 59"/>
                  <a:gd name="T35" fmla="*/ 20 h 30"/>
                  <a:gd name="T36" fmla="*/ 47 w 59"/>
                  <a:gd name="T37" fmla="*/ 16 h 30"/>
                  <a:gd name="T38" fmla="*/ 48 w 59"/>
                  <a:gd name="T39" fmla="*/ 13 h 30"/>
                  <a:gd name="T40" fmla="*/ 47 w 59"/>
                  <a:gd name="T41" fmla="*/ 10 h 30"/>
                  <a:gd name="T42" fmla="*/ 49 w 59"/>
                  <a:gd name="T43" fmla="*/ 5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9"/>
                  <a:gd name="T67" fmla="*/ 0 h 30"/>
                  <a:gd name="T68" fmla="*/ 59 w 59"/>
                  <a:gd name="T69" fmla="*/ 30 h 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9" h="30">
                    <a:moveTo>
                      <a:pt x="49" y="5"/>
                    </a:moveTo>
                    <a:lnTo>
                      <a:pt x="40" y="0"/>
                    </a:lnTo>
                    <a:lnTo>
                      <a:pt x="26" y="2"/>
                    </a:lnTo>
                    <a:lnTo>
                      <a:pt x="14" y="5"/>
                    </a:lnTo>
                    <a:lnTo>
                      <a:pt x="2" y="8"/>
                    </a:lnTo>
                    <a:lnTo>
                      <a:pt x="0" y="10"/>
                    </a:lnTo>
                    <a:lnTo>
                      <a:pt x="6" y="15"/>
                    </a:lnTo>
                    <a:lnTo>
                      <a:pt x="8" y="19"/>
                    </a:lnTo>
                    <a:lnTo>
                      <a:pt x="14" y="23"/>
                    </a:lnTo>
                    <a:lnTo>
                      <a:pt x="19" y="25"/>
                    </a:lnTo>
                    <a:lnTo>
                      <a:pt x="27" y="26"/>
                    </a:lnTo>
                    <a:lnTo>
                      <a:pt x="33" y="29"/>
                    </a:lnTo>
                    <a:lnTo>
                      <a:pt x="42" y="29"/>
                    </a:lnTo>
                    <a:lnTo>
                      <a:pt x="47" y="29"/>
                    </a:lnTo>
                    <a:lnTo>
                      <a:pt x="50" y="26"/>
                    </a:lnTo>
                    <a:lnTo>
                      <a:pt x="50" y="23"/>
                    </a:lnTo>
                    <a:lnTo>
                      <a:pt x="58" y="23"/>
                    </a:lnTo>
                    <a:lnTo>
                      <a:pt x="49" y="20"/>
                    </a:lnTo>
                    <a:lnTo>
                      <a:pt x="47" y="16"/>
                    </a:lnTo>
                    <a:lnTo>
                      <a:pt x="48" y="13"/>
                    </a:lnTo>
                    <a:lnTo>
                      <a:pt x="47" y="10"/>
                    </a:lnTo>
                    <a:lnTo>
                      <a:pt x="49" y="5"/>
                    </a:lnTo>
                  </a:path>
                </a:pathLst>
              </a:custGeom>
              <a:solidFill>
                <a:srgbClr val="FF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20" name="Freeform 124"/>
              <p:cNvSpPr>
                <a:spLocks/>
              </p:cNvSpPr>
              <p:nvPr/>
            </p:nvSpPr>
            <p:spPr bwMode="auto">
              <a:xfrm>
                <a:off x="274" y="3308"/>
                <a:ext cx="28" cy="21"/>
              </a:xfrm>
              <a:custGeom>
                <a:avLst/>
                <a:gdLst>
                  <a:gd name="T0" fmla="*/ 27 w 28"/>
                  <a:gd name="T1" fmla="*/ 0 h 21"/>
                  <a:gd name="T2" fmla="*/ 7 w 28"/>
                  <a:gd name="T3" fmla="*/ 20 h 21"/>
                  <a:gd name="T4" fmla="*/ 0 w 28"/>
                  <a:gd name="T5" fmla="*/ 6 h 21"/>
                  <a:gd name="T6" fmla="*/ 27 w 28"/>
                  <a:gd name="T7" fmla="*/ 0 h 21"/>
                  <a:gd name="T8" fmla="*/ 0 60000 65536"/>
                  <a:gd name="T9" fmla="*/ 0 60000 65536"/>
                  <a:gd name="T10" fmla="*/ 0 60000 65536"/>
                  <a:gd name="T11" fmla="*/ 0 60000 65536"/>
                  <a:gd name="T12" fmla="*/ 0 w 28"/>
                  <a:gd name="T13" fmla="*/ 0 h 21"/>
                  <a:gd name="T14" fmla="*/ 28 w 28"/>
                  <a:gd name="T15" fmla="*/ 21 h 21"/>
                </a:gdLst>
                <a:ahLst/>
                <a:cxnLst>
                  <a:cxn ang="T8">
                    <a:pos x="T0" y="T1"/>
                  </a:cxn>
                  <a:cxn ang="T9">
                    <a:pos x="T2" y="T3"/>
                  </a:cxn>
                  <a:cxn ang="T10">
                    <a:pos x="T4" y="T5"/>
                  </a:cxn>
                  <a:cxn ang="T11">
                    <a:pos x="T6" y="T7"/>
                  </a:cxn>
                </a:cxnLst>
                <a:rect l="T12" t="T13" r="T14" b="T15"/>
                <a:pathLst>
                  <a:path w="28" h="21">
                    <a:moveTo>
                      <a:pt x="27" y="0"/>
                    </a:moveTo>
                    <a:lnTo>
                      <a:pt x="7" y="20"/>
                    </a:lnTo>
                    <a:lnTo>
                      <a:pt x="0" y="6"/>
                    </a:lnTo>
                    <a:lnTo>
                      <a:pt x="27" y="0"/>
                    </a:lnTo>
                  </a:path>
                </a:pathLst>
              </a:custGeom>
              <a:solidFill>
                <a:srgbClr val="8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21" name="Group 125"/>
              <p:cNvGrpSpPr>
                <a:grpSpLocks/>
              </p:cNvGrpSpPr>
              <p:nvPr/>
            </p:nvGrpSpPr>
            <p:grpSpPr bwMode="auto">
              <a:xfrm>
                <a:off x="149" y="3114"/>
                <a:ext cx="214" cy="223"/>
                <a:chOff x="149" y="3114"/>
                <a:chExt cx="214" cy="223"/>
              </a:xfrm>
            </p:grpSpPr>
            <p:sp>
              <p:nvSpPr>
                <p:cNvPr id="36546" name="Freeform 126"/>
                <p:cNvSpPr>
                  <a:spLocks/>
                </p:cNvSpPr>
                <p:nvPr/>
              </p:nvSpPr>
              <p:spPr bwMode="auto">
                <a:xfrm>
                  <a:off x="149" y="3114"/>
                  <a:ext cx="214" cy="222"/>
                </a:xfrm>
                <a:custGeom>
                  <a:avLst/>
                  <a:gdLst>
                    <a:gd name="T0" fmla="*/ 165 w 214"/>
                    <a:gd name="T1" fmla="*/ 3 h 222"/>
                    <a:gd name="T2" fmla="*/ 135 w 214"/>
                    <a:gd name="T3" fmla="*/ 0 h 222"/>
                    <a:gd name="T4" fmla="*/ 115 w 214"/>
                    <a:gd name="T5" fmla="*/ 1 h 222"/>
                    <a:gd name="T6" fmla="*/ 90 w 214"/>
                    <a:gd name="T7" fmla="*/ 3 h 222"/>
                    <a:gd name="T8" fmla="*/ 78 w 214"/>
                    <a:gd name="T9" fmla="*/ 4 h 222"/>
                    <a:gd name="T10" fmla="*/ 71 w 214"/>
                    <a:gd name="T11" fmla="*/ 10 h 222"/>
                    <a:gd name="T12" fmla="*/ 62 w 214"/>
                    <a:gd name="T13" fmla="*/ 9 h 222"/>
                    <a:gd name="T14" fmla="*/ 49 w 214"/>
                    <a:gd name="T15" fmla="*/ 15 h 222"/>
                    <a:gd name="T16" fmla="*/ 40 w 214"/>
                    <a:gd name="T17" fmla="*/ 22 h 222"/>
                    <a:gd name="T18" fmla="*/ 32 w 214"/>
                    <a:gd name="T19" fmla="*/ 29 h 222"/>
                    <a:gd name="T20" fmla="*/ 24 w 214"/>
                    <a:gd name="T21" fmla="*/ 37 h 222"/>
                    <a:gd name="T22" fmla="*/ 20 w 214"/>
                    <a:gd name="T23" fmla="*/ 47 h 222"/>
                    <a:gd name="T24" fmla="*/ 15 w 214"/>
                    <a:gd name="T25" fmla="*/ 64 h 222"/>
                    <a:gd name="T26" fmla="*/ 13 w 214"/>
                    <a:gd name="T27" fmla="*/ 75 h 222"/>
                    <a:gd name="T28" fmla="*/ 13 w 214"/>
                    <a:gd name="T29" fmla="*/ 94 h 222"/>
                    <a:gd name="T30" fmla="*/ 18 w 214"/>
                    <a:gd name="T31" fmla="*/ 106 h 222"/>
                    <a:gd name="T32" fmla="*/ 17 w 214"/>
                    <a:gd name="T33" fmla="*/ 115 h 222"/>
                    <a:gd name="T34" fmla="*/ 13 w 214"/>
                    <a:gd name="T35" fmla="*/ 138 h 222"/>
                    <a:gd name="T36" fmla="*/ 9 w 214"/>
                    <a:gd name="T37" fmla="*/ 147 h 222"/>
                    <a:gd name="T38" fmla="*/ 7 w 214"/>
                    <a:gd name="T39" fmla="*/ 157 h 222"/>
                    <a:gd name="T40" fmla="*/ 3 w 214"/>
                    <a:gd name="T41" fmla="*/ 164 h 222"/>
                    <a:gd name="T42" fmla="*/ 0 w 214"/>
                    <a:gd name="T43" fmla="*/ 173 h 222"/>
                    <a:gd name="T44" fmla="*/ 1 w 214"/>
                    <a:gd name="T45" fmla="*/ 182 h 222"/>
                    <a:gd name="T46" fmla="*/ 7 w 214"/>
                    <a:gd name="T47" fmla="*/ 190 h 222"/>
                    <a:gd name="T48" fmla="*/ 18 w 214"/>
                    <a:gd name="T49" fmla="*/ 196 h 222"/>
                    <a:gd name="T50" fmla="*/ 38 w 214"/>
                    <a:gd name="T51" fmla="*/ 208 h 222"/>
                    <a:gd name="T52" fmla="*/ 49 w 214"/>
                    <a:gd name="T53" fmla="*/ 210 h 222"/>
                    <a:gd name="T54" fmla="*/ 64 w 214"/>
                    <a:gd name="T55" fmla="*/ 213 h 222"/>
                    <a:gd name="T56" fmla="*/ 75 w 214"/>
                    <a:gd name="T57" fmla="*/ 215 h 222"/>
                    <a:gd name="T58" fmla="*/ 85 w 214"/>
                    <a:gd name="T59" fmla="*/ 219 h 222"/>
                    <a:gd name="T60" fmla="*/ 131 w 214"/>
                    <a:gd name="T61" fmla="*/ 221 h 222"/>
                    <a:gd name="T62" fmla="*/ 162 w 214"/>
                    <a:gd name="T63" fmla="*/ 196 h 222"/>
                    <a:gd name="T64" fmla="*/ 174 w 214"/>
                    <a:gd name="T65" fmla="*/ 172 h 222"/>
                    <a:gd name="T66" fmla="*/ 213 w 214"/>
                    <a:gd name="T67" fmla="*/ 172 h 222"/>
                    <a:gd name="T68" fmla="*/ 210 w 214"/>
                    <a:gd name="T69" fmla="*/ 138 h 222"/>
                    <a:gd name="T70" fmla="*/ 203 w 214"/>
                    <a:gd name="T71" fmla="*/ 99 h 222"/>
                    <a:gd name="T72" fmla="*/ 190 w 214"/>
                    <a:gd name="T73" fmla="*/ 51 h 222"/>
                    <a:gd name="T74" fmla="*/ 184 w 214"/>
                    <a:gd name="T75" fmla="*/ 29 h 222"/>
                    <a:gd name="T76" fmla="*/ 165 w 214"/>
                    <a:gd name="T77" fmla="*/ 3 h 22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14"/>
                    <a:gd name="T118" fmla="*/ 0 h 222"/>
                    <a:gd name="T119" fmla="*/ 214 w 214"/>
                    <a:gd name="T120" fmla="*/ 222 h 22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14" h="222">
                      <a:moveTo>
                        <a:pt x="165" y="3"/>
                      </a:moveTo>
                      <a:lnTo>
                        <a:pt x="135" y="0"/>
                      </a:lnTo>
                      <a:lnTo>
                        <a:pt x="115" y="1"/>
                      </a:lnTo>
                      <a:lnTo>
                        <a:pt x="90" y="3"/>
                      </a:lnTo>
                      <a:lnTo>
                        <a:pt x="78" y="4"/>
                      </a:lnTo>
                      <a:lnTo>
                        <a:pt x="71" y="10"/>
                      </a:lnTo>
                      <a:lnTo>
                        <a:pt x="62" y="9"/>
                      </a:lnTo>
                      <a:lnTo>
                        <a:pt x="49" y="15"/>
                      </a:lnTo>
                      <a:lnTo>
                        <a:pt x="40" y="22"/>
                      </a:lnTo>
                      <a:lnTo>
                        <a:pt x="32" y="29"/>
                      </a:lnTo>
                      <a:lnTo>
                        <a:pt x="24" y="37"/>
                      </a:lnTo>
                      <a:lnTo>
                        <a:pt x="20" y="47"/>
                      </a:lnTo>
                      <a:lnTo>
                        <a:pt x="15" y="64"/>
                      </a:lnTo>
                      <a:lnTo>
                        <a:pt x="13" y="75"/>
                      </a:lnTo>
                      <a:lnTo>
                        <a:pt x="13" y="94"/>
                      </a:lnTo>
                      <a:lnTo>
                        <a:pt x="18" y="106"/>
                      </a:lnTo>
                      <a:lnTo>
                        <a:pt x="17" y="115"/>
                      </a:lnTo>
                      <a:lnTo>
                        <a:pt x="13" y="138"/>
                      </a:lnTo>
                      <a:lnTo>
                        <a:pt x="9" y="147"/>
                      </a:lnTo>
                      <a:lnTo>
                        <a:pt x="7" y="157"/>
                      </a:lnTo>
                      <a:lnTo>
                        <a:pt x="3" y="164"/>
                      </a:lnTo>
                      <a:lnTo>
                        <a:pt x="0" y="173"/>
                      </a:lnTo>
                      <a:lnTo>
                        <a:pt x="1" y="182"/>
                      </a:lnTo>
                      <a:lnTo>
                        <a:pt x="7" y="190"/>
                      </a:lnTo>
                      <a:lnTo>
                        <a:pt x="18" y="196"/>
                      </a:lnTo>
                      <a:lnTo>
                        <a:pt x="38" y="208"/>
                      </a:lnTo>
                      <a:lnTo>
                        <a:pt x="49" y="210"/>
                      </a:lnTo>
                      <a:lnTo>
                        <a:pt x="64" y="213"/>
                      </a:lnTo>
                      <a:lnTo>
                        <a:pt x="75" y="215"/>
                      </a:lnTo>
                      <a:lnTo>
                        <a:pt x="85" y="219"/>
                      </a:lnTo>
                      <a:lnTo>
                        <a:pt x="131" y="221"/>
                      </a:lnTo>
                      <a:lnTo>
                        <a:pt x="162" y="196"/>
                      </a:lnTo>
                      <a:lnTo>
                        <a:pt x="174" y="172"/>
                      </a:lnTo>
                      <a:lnTo>
                        <a:pt x="213" y="172"/>
                      </a:lnTo>
                      <a:lnTo>
                        <a:pt x="210" y="138"/>
                      </a:lnTo>
                      <a:lnTo>
                        <a:pt x="203" y="99"/>
                      </a:lnTo>
                      <a:lnTo>
                        <a:pt x="190" y="51"/>
                      </a:lnTo>
                      <a:lnTo>
                        <a:pt x="184" y="29"/>
                      </a:lnTo>
                      <a:lnTo>
                        <a:pt x="165" y="3"/>
                      </a:lnTo>
                    </a:path>
                  </a:pathLst>
                </a:custGeom>
                <a:solidFill>
                  <a:srgbClr val="FF6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47" name="Freeform 127"/>
                <p:cNvSpPr>
                  <a:spLocks/>
                </p:cNvSpPr>
                <p:nvPr/>
              </p:nvSpPr>
              <p:spPr bwMode="auto">
                <a:xfrm>
                  <a:off x="215" y="3265"/>
                  <a:ext cx="95" cy="72"/>
                </a:xfrm>
                <a:custGeom>
                  <a:avLst/>
                  <a:gdLst>
                    <a:gd name="T0" fmla="*/ 88 w 95"/>
                    <a:gd name="T1" fmla="*/ 3 h 72"/>
                    <a:gd name="T2" fmla="*/ 55 w 95"/>
                    <a:gd name="T3" fmla="*/ 1 h 72"/>
                    <a:gd name="T4" fmla="*/ 19 w 95"/>
                    <a:gd name="T5" fmla="*/ 0 h 72"/>
                    <a:gd name="T6" fmla="*/ 14 w 95"/>
                    <a:gd name="T7" fmla="*/ 5 h 72"/>
                    <a:gd name="T8" fmla="*/ 11 w 95"/>
                    <a:gd name="T9" fmla="*/ 9 h 72"/>
                    <a:gd name="T10" fmla="*/ 6 w 95"/>
                    <a:gd name="T11" fmla="*/ 14 h 72"/>
                    <a:gd name="T12" fmla="*/ 3 w 95"/>
                    <a:gd name="T13" fmla="*/ 22 h 72"/>
                    <a:gd name="T14" fmla="*/ 1 w 95"/>
                    <a:gd name="T15" fmla="*/ 29 h 72"/>
                    <a:gd name="T16" fmla="*/ 0 w 95"/>
                    <a:gd name="T17" fmla="*/ 35 h 72"/>
                    <a:gd name="T18" fmla="*/ 1 w 95"/>
                    <a:gd name="T19" fmla="*/ 42 h 72"/>
                    <a:gd name="T20" fmla="*/ 6 w 95"/>
                    <a:gd name="T21" fmla="*/ 52 h 72"/>
                    <a:gd name="T22" fmla="*/ 10 w 95"/>
                    <a:gd name="T23" fmla="*/ 60 h 72"/>
                    <a:gd name="T24" fmla="*/ 11 w 95"/>
                    <a:gd name="T25" fmla="*/ 67 h 72"/>
                    <a:gd name="T26" fmla="*/ 67 w 95"/>
                    <a:gd name="T27" fmla="*/ 71 h 72"/>
                    <a:gd name="T28" fmla="*/ 91 w 95"/>
                    <a:gd name="T29" fmla="*/ 46 h 72"/>
                    <a:gd name="T30" fmla="*/ 94 w 95"/>
                    <a:gd name="T31" fmla="*/ 40 h 72"/>
                    <a:gd name="T32" fmla="*/ 88 w 95"/>
                    <a:gd name="T33" fmla="*/ 3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5"/>
                    <a:gd name="T52" fmla="*/ 0 h 72"/>
                    <a:gd name="T53" fmla="*/ 95 w 95"/>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5" h="72">
                      <a:moveTo>
                        <a:pt x="88" y="3"/>
                      </a:moveTo>
                      <a:lnTo>
                        <a:pt x="55" y="1"/>
                      </a:lnTo>
                      <a:lnTo>
                        <a:pt x="19" y="0"/>
                      </a:lnTo>
                      <a:lnTo>
                        <a:pt x="14" y="5"/>
                      </a:lnTo>
                      <a:lnTo>
                        <a:pt x="11" y="9"/>
                      </a:lnTo>
                      <a:lnTo>
                        <a:pt x="6" y="14"/>
                      </a:lnTo>
                      <a:lnTo>
                        <a:pt x="3" y="22"/>
                      </a:lnTo>
                      <a:lnTo>
                        <a:pt x="1" y="29"/>
                      </a:lnTo>
                      <a:lnTo>
                        <a:pt x="0" y="35"/>
                      </a:lnTo>
                      <a:lnTo>
                        <a:pt x="1" y="42"/>
                      </a:lnTo>
                      <a:lnTo>
                        <a:pt x="6" y="52"/>
                      </a:lnTo>
                      <a:lnTo>
                        <a:pt x="10" y="60"/>
                      </a:lnTo>
                      <a:lnTo>
                        <a:pt x="11" y="67"/>
                      </a:lnTo>
                      <a:lnTo>
                        <a:pt x="67" y="71"/>
                      </a:lnTo>
                      <a:lnTo>
                        <a:pt x="91" y="46"/>
                      </a:lnTo>
                      <a:lnTo>
                        <a:pt x="94" y="40"/>
                      </a:lnTo>
                      <a:lnTo>
                        <a:pt x="88" y="3"/>
                      </a:lnTo>
                    </a:path>
                  </a:pathLst>
                </a:custGeom>
                <a:solidFill>
                  <a:srgbClr val="E02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48" name="Freeform 128"/>
                <p:cNvSpPr>
                  <a:spLocks/>
                </p:cNvSpPr>
                <p:nvPr/>
              </p:nvSpPr>
              <p:spPr bwMode="auto">
                <a:xfrm>
                  <a:off x="171" y="3128"/>
                  <a:ext cx="90" cy="142"/>
                </a:xfrm>
                <a:custGeom>
                  <a:avLst/>
                  <a:gdLst>
                    <a:gd name="T0" fmla="*/ 55 w 90"/>
                    <a:gd name="T1" fmla="*/ 0 h 142"/>
                    <a:gd name="T2" fmla="*/ 72 w 90"/>
                    <a:gd name="T3" fmla="*/ 18 h 142"/>
                    <a:gd name="T4" fmla="*/ 82 w 90"/>
                    <a:gd name="T5" fmla="*/ 36 h 142"/>
                    <a:gd name="T6" fmla="*/ 88 w 90"/>
                    <a:gd name="T7" fmla="*/ 58 h 142"/>
                    <a:gd name="T8" fmla="*/ 89 w 90"/>
                    <a:gd name="T9" fmla="*/ 82 h 142"/>
                    <a:gd name="T10" fmla="*/ 88 w 90"/>
                    <a:gd name="T11" fmla="*/ 111 h 142"/>
                    <a:gd name="T12" fmla="*/ 83 w 90"/>
                    <a:gd name="T13" fmla="*/ 123 h 142"/>
                    <a:gd name="T14" fmla="*/ 61 w 90"/>
                    <a:gd name="T15" fmla="*/ 134 h 142"/>
                    <a:gd name="T16" fmla="*/ 50 w 90"/>
                    <a:gd name="T17" fmla="*/ 130 h 142"/>
                    <a:gd name="T18" fmla="*/ 39 w 90"/>
                    <a:gd name="T19" fmla="*/ 128 h 142"/>
                    <a:gd name="T20" fmla="*/ 29 w 90"/>
                    <a:gd name="T21" fmla="*/ 130 h 142"/>
                    <a:gd name="T22" fmla="*/ 22 w 90"/>
                    <a:gd name="T23" fmla="*/ 136 h 142"/>
                    <a:gd name="T24" fmla="*/ 9 w 90"/>
                    <a:gd name="T25" fmla="*/ 139 h 142"/>
                    <a:gd name="T26" fmla="*/ 0 w 90"/>
                    <a:gd name="T27" fmla="*/ 141 h 142"/>
                    <a:gd name="T28" fmla="*/ 15 w 90"/>
                    <a:gd name="T29" fmla="*/ 132 h 142"/>
                    <a:gd name="T30" fmla="*/ 25 w 90"/>
                    <a:gd name="T31" fmla="*/ 130 h 142"/>
                    <a:gd name="T32" fmla="*/ 32 w 90"/>
                    <a:gd name="T33" fmla="*/ 125 h 142"/>
                    <a:gd name="T34" fmla="*/ 40 w 90"/>
                    <a:gd name="T35" fmla="*/ 125 h 142"/>
                    <a:gd name="T36" fmla="*/ 50 w 90"/>
                    <a:gd name="T37" fmla="*/ 119 h 142"/>
                    <a:gd name="T38" fmla="*/ 40 w 90"/>
                    <a:gd name="T39" fmla="*/ 112 h 142"/>
                    <a:gd name="T40" fmla="*/ 54 w 90"/>
                    <a:gd name="T41" fmla="*/ 114 h 142"/>
                    <a:gd name="T42" fmla="*/ 45 w 90"/>
                    <a:gd name="T43" fmla="*/ 94 h 142"/>
                    <a:gd name="T44" fmla="*/ 36 w 90"/>
                    <a:gd name="T45" fmla="*/ 77 h 142"/>
                    <a:gd name="T46" fmla="*/ 34 w 90"/>
                    <a:gd name="T47" fmla="*/ 65 h 142"/>
                    <a:gd name="T48" fmla="*/ 37 w 90"/>
                    <a:gd name="T49" fmla="*/ 48 h 142"/>
                    <a:gd name="T50" fmla="*/ 45 w 90"/>
                    <a:gd name="T51" fmla="*/ 67 h 142"/>
                    <a:gd name="T52" fmla="*/ 58 w 90"/>
                    <a:gd name="T53" fmla="*/ 89 h 142"/>
                    <a:gd name="T54" fmla="*/ 75 w 90"/>
                    <a:gd name="T55" fmla="*/ 113 h 142"/>
                    <a:gd name="T56" fmla="*/ 75 w 90"/>
                    <a:gd name="T57" fmla="*/ 81 h 142"/>
                    <a:gd name="T58" fmla="*/ 72 w 90"/>
                    <a:gd name="T59" fmla="*/ 59 h 142"/>
                    <a:gd name="T60" fmla="*/ 68 w 90"/>
                    <a:gd name="T61" fmla="*/ 26 h 142"/>
                    <a:gd name="T62" fmla="*/ 55 w 90"/>
                    <a:gd name="T63" fmla="*/ 0 h 1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0"/>
                    <a:gd name="T97" fmla="*/ 0 h 142"/>
                    <a:gd name="T98" fmla="*/ 90 w 90"/>
                    <a:gd name="T99" fmla="*/ 142 h 1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0" h="142">
                      <a:moveTo>
                        <a:pt x="55" y="0"/>
                      </a:moveTo>
                      <a:lnTo>
                        <a:pt x="72" y="18"/>
                      </a:lnTo>
                      <a:lnTo>
                        <a:pt x="82" y="36"/>
                      </a:lnTo>
                      <a:lnTo>
                        <a:pt x="88" y="58"/>
                      </a:lnTo>
                      <a:lnTo>
                        <a:pt x="89" y="82"/>
                      </a:lnTo>
                      <a:lnTo>
                        <a:pt x="88" y="111"/>
                      </a:lnTo>
                      <a:lnTo>
                        <a:pt x="83" y="123"/>
                      </a:lnTo>
                      <a:lnTo>
                        <a:pt x="61" y="134"/>
                      </a:lnTo>
                      <a:lnTo>
                        <a:pt x="50" y="130"/>
                      </a:lnTo>
                      <a:lnTo>
                        <a:pt x="39" y="128"/>
                      </a:lnTo>
                      <a:lnTo>
                        <a:pt x="29" y="130"/>
                      </a:lnTo>
                      <a:lnTo>
                        <a:pt x="22" y="136"/>
                      </a:lnTo>
                      <a:lnTo>
                        <a:pt x="9" y="139"/>
                      </a:lnTo>
                      <a:lnTo>
                        <a:pt x="0" y="141"/>
                      </a:lnTo>
                      <a:lnTo>
                        <a:pt x="15" y="132"/>
                      </a:lnTo>
                      <a:lnTo>
                        <a:pt x="25" y="130"/>
                      </a:lnTo>
                      <a:lnTo>
                        <a:pt x="32" y="125"/>
                      </a:lnTo>
                      <a:lnTo>
                        <a:pt x="40" y="125"/>
                      </a:lnTo>
                      <a:lnTo>
                        <a:pt x="50" y="119"/>
                      </a:lnTo>
                      <a:lnTo>
                        <a:pt x="40" y="112"/>
                      </a:lnTo>
                      <a:lnTo>
                        <a:pt x="54" y="114"/>
                      </a:lnTo>
                      <a:lnTo>
                        <a:pt x="45" y="94"/>
                      </a:lnTo>
                      <a:lnTo>
                        <a:pt x="36" y="77"/>
                      </a:lnTo>
                      <a:lnTo>
                        <a:pt x="34" y="65"/>
                      </a:lnTo>
                      <a:lnTo>
                        <a:pt x="37" y="48"/>
                      </a:lnTo>
                      <a:lnTo>
                        <a:pt x="45" y="67"/>
                      </a:lnTo>
                      <a:lnTo>
                        <a:pt x="58" y="89"/>
                      </a:lnTo>
                      <a:lnTo>
                        <a:pt x="75" y="113"/>
                      </a:lnTo>
                      <a:lnTo>
                        <a:pt x="75" y="81"/>
                      </a:lnTo>
                      <a:lnTo>
                        <a:pt x="72" y="59"/>
                      </a:lnTo>
                      <a:lnTo>
                        <a:pt x="68" y="26"/>
                      </a:lnTo>
                      <a:lnTo>
                        <a:pt x="55" y="0"/>
                      </a:lnTo>
                    </a:path>
                  </a:pathLst>
                </a:custGeom>
                <a:solidFill>
                  <a:srgbClr val="E04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22" name="Freeform 129"/>
              <p:cNvSpPr>
                <a:spLocks/>
              </p:cNvSpPr>
              <p:nvPr/>
            </p:nvSpPr>
            <p:spPr bwMode="auto">
              <a:xfrm>
                <a:off x="404" y="3207"/>
                <a:ext cx="265" cy="89"/>
              </a:xfrm>
              <a:custGeom>
                <a:avLst/>
                <a:gdLst>
                  <a:gd name="T0" fmla="*/ 0 w 265"/>
                  <a:gd name="T1" fmla="*/ 72 h 89"/>
                  <a:gd name="T2" fmla="*/ 102 w 265"/>
                  <a:gd name="T3" fmla="*/ 0 h 89"/>
                  <a:gd name="T4" fmla="*/ 264 w 265"/>
                  <a:gd name="T5" fmla="*/ 27 h 89"/>
                  <a:gd name="T6" fmla="*/ 197 w 265"/>
                  <a:gd name="T7" fmla="*/ 79 h 89"/>
                  <a:gd name="T8" fmla="*/ 156 w 265"/>
                  <a:gd name="T9" fmla="*/ 84 h 89"/>
                  <a:gd name="T10" fmla="*/ 113 w 265"/>
                  <a:gd name="T11" fmla="*/ 88 h 89"/>
                  <a:gd name="T12" fmla="*/ 21 w 265"/>
                  <a:gd name="T13" fmla="*/ 85 h 89"/>
                  <a:gd name="T14" fmla="*/ 0 w 265"/>
                  <a:gd name="T15" fmla="*/ 72 h 89"/>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89"/>
                  <a:gd name="T26" fmla="*/ 265 w 265"/>
                  <a:gd name="T27" fmla="*/ 89 h 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89">
                    <a:moveTo>
                      <a:pt x="0" y="72"/>
                    </a:moveTo>
                    <a:lnTo>
                      <a:pt x="102" y="0"/>
                    </a:lnTo>
                    <a:lnTo>
                      <a:pt x="264" y="27"/>
                    </a:lnTo>
                    <a:lnTo>
                      <a:pt x="197" y="79"/>
                    </a:lnTo>
                    <a:lnTo>
                      <a:pt x="156" y="84"/>
                    </a:lnTo>
                    <a:lnTo>
                      <a:pt x="113" y="88"/>
                    </a:lnTo>
                    <a:lnTo>
                      <a:pt x="21" y="85"/>
                    </a:lnTo>
                    <a:lnTo>
                      <a:pt x="0" y="72"/>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23" name="Freeform 130"/>
              <p:cNvSpPr>
                <a:spLocks/>
              </p:cNvSpPr>
              <p:nvPr/>
            </p:nvSpPr>
            <p:spPr bwMode="auto">
              <a:xfrm>
                <a:off x="270" y="3261"/>
                <a:ext cx="227" cy="57"/>
              </a:xfrm>
              <a:custGeom>
                <a:avLst/>
                <a:gdLst>
                  <a:gd name="T0" fmla="*/ 12 w 227"/>
                  <a:gd name="T1" fmla="*/ 13 h 57"/>
                  <a:gd name="T2" fmla="*/ 97 w 227"/>
                  <a:gd name="T3" fmla="*/ 7 h 57"/>
                  <a:gd name="T4" fmla="*/ 114 w 227"/>
                  <a:gd name="T5" fmla="*/ 3 h 57"/>
                  <a:gd name="T6" fmla="*/ 123 w 227"/>
                  <a:gd name="T7" fmla="*/ 1 h 57"/>
                  <a:gd name="T8" fmla="*/ 133 w 227"/>
                  <a:gd name="T9" fmla="*/ 0 h 57"/>
                  <a:gd name="T10" fmla="*/ 146 w 227"/>
                  <a:gd name="T11" fmla="*/ 1 h 57"/>
                  <a:gd name="T12" fmla="*/ 160 w 227"/>
                  <a:gd name="T13" fmla="*/ 3 h 57"/>
                  <a:gd name="T14" fmla="*/ 170 w 227"/>
                  <a:gd name="T15" fmla="*/ 4 h 57"/>
                  <a:gd name="T16" fmla="*/ 191 w 227"/>
                  <a:gd name="T17" fmla="*/ 5 h 57"/>
                  <a:gd name="T18" fmla="*/ 201 w 227"/>
                  <a:gd name="T19" fmla="*/ 5 h 57"/>
                  <a:gd name="T20" fmla="*/ 209 w 227"/>
                  <a:gd name="T21" fmla="*/ 6 h 57"/>
                  <a:gd name="T22" fmla="*/ 217 w 227"/>
                  <a:gd name="T23" fmla="*/ 7 h 57"/>
                  <a:gd name="T24" fmla="*/ 225 w 227"/>
                  <a:gd name="T25" fmla="*/ 9 h 57"/>
                  <a:gd name="T26" fmla="*/ 226 w 227"/>
                  <a:gd name="T27" fmla="*/ 11 h 57"/>
                  <a:gd name="T28" fmla="*/ 223 w 227"/>
                  <a:gd name="T29" fmla="*/ 13 h 57"/>
                  <a:gd name="T30" fmla="*/ 209 w 227"/>
                  <a:gd name="T31" fmla="*/ 13 h 57"/>
                  <a:gd name="T32" fmla="*/ 203 w 227"/>
                  <a:gd name="T33" fmla="*/ 13 h 57"/>
                  <a:gd name="T34" fmla="*/ 202 w 227"/>
                  <a:gd name="T35" fmla="*/ 20 h 57"/>
                  <a:gd name="T36" fmla="*/ 199 w 227"/>
                  <a:gd name="T37" fmla="*/ 22 h 57"/>
                  <a:gd name="T38" fmla="*/ 196 w 227"/>
                  <a:gd name="T39" fmla="*/ 22 h 57"/>
                  <a:gd name="T40" fmla="*/ 195 w 227"/>
                  <a:gd name="T41" fmla="*/ 26 h 57"/>
                  <a:gd name="T42" fmla="*/ 190 w 227"/>
                  <a:gd name="T43" fmla="*/ 29 h 57"/>
                  <a:gd name="T44" fmla="*/ 185 w 227"/>
                  <a:gd name="T45" fmla="*/ 30 h 57"/>
                  <a:gd name="T46" fmla="*/ 182 w 227"/>
                  <a:gd name="T47" fmla="*/ 33 h 57"/>
                  <a:gd name="T48" fmla="*/ 178 w 227"/>
                  <a:gd name="T49" fmla="*/ 34 h 57"/>
                  <a:gd name="T50" fmla="*/ 164 w 227"/>
                  <a:gd name="T51" fmla="*/ 38 h 57"/>
                  <a:gd name="T52" fmla="*/ 157 w 227"/>
                  <a:gd name="T53" fmla="*/ 39 h 57"/>
                  <a:gd name="T54" fmla="*/ 136 w 227"/>
                  <a:gd name="T55" fmla="*/ 40 h 57"/>
                  <a:gd name="T56" fmla="*/ 120 w 227"/>
                  <a:gd name="T57" fmla="*/ 39 h 57"/>
                  <a:gd name="T58" fmla="*/ 112 w 227"/>
                  <a:gd name="T59" fmla="*/ 37 h 57"/>
                  <a:gd name="T60" fmla="*/ 108 w 227"/>
                  <a:gd name="T61" fmla="*/ 36 h 57"/>
                  <a:gd name="T62" fmla="*/ 100 w 227"/>
                  <a:gd name="T63" fmla="*/ 37 h 57"/>
                  <a:gd name="T64" fmla="*/ 86 w 227"/>
                  <a:gd name="T65" fmla="*/ 37 h 57"/>
                  <a:gd name="T66" fmla="*/ 75 w 227"/>
                  <a:gd name="T67" fmla="*/ 38 h 57"/>
                  <a:gd name="T68" fmla="*/ 27 w 227"/>
                  <a:gd name="T69" fmla="*/ 49 h 57"/>
                  <a:gd name="T70" fmla="*/ 7 w 227"/>
                  <a:gd name="T71" fmla="*/ 56 h 57"/>
                  <a:gd name="T72" fmla="*/ 1 w 227"/>
                  <a:gd name="T73" fmla="*/ 45 h 57"/>
                  <a:gd name="T74" fmla="*/ 0 w 227"/>
                  <a:gd name="T75" fmla="*/ 37 h 57"/>
                  <a:gd name="T76" fmla="*/ 0 w 227"/>
                  <a:gd name="T77" fmla="*/ 31 h 57"/>
                  <a:gd name="T78" fmla="*/ 4 w 227"/>
                  <a:gd name="T79" fmla="*/ 24 h 57"/>
                  <a:gd name="T80" fmla="*/ 12 w 227"/>
                  <a:gd name="T81" fmla="*/ 13 h 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7"/>
                  <a:gd name="T124" fmla="*/ 0 h 57"/>
                  <a:gd name="T125" fmla="*/ 227 w 227"/>
                  <a:gd name="T126" fmla="*/ 57 h 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7" h="57">
                    <a:moveTo>
                      <a:pt x="12" y="13"/>
                    </a:moveTo>
                    <a:lnTo>
                      <a:pt x="97" y="7"/>
                    </a:lnTo>
                    <a:lnTo>
                      <a:pt x="114" y="3"/>
                    </a:lnTo>
                    <a:lnTo>
                      <a:pt x="123" y="1"/>
                    </a:lnTo>
                    <a:lnTo>
                      <a:pt x="133" y="0"/>
                    </a:lnTo>
                    <a:lnTo>
                      <a:pt x="146" y="1"/>
                    </a:lnTo>
                    <a:lnTo>
                      <a:pt x="160" y="3"/>
                    </a:lnTo>
                    <a:lnTo>
                      <a:pt x="170" y="4"/>
                    </a:lnTo>
                    <a:lnTo>
                      <a:pt x="191" y="5"/>
                    </a:lnTo>
                    <a:lnTo>
                      <a:pt x="201" y="5"/>
                    </a:lnTo>
                    <a:lnTo>
                      <a:pt x="209" y="6"/>
                    </a:lnTo>
                    <a:lnTo>
                      <a:pt x="217" y="7"/>
                    </a:lnTo>
                    <a:lnTo>
                      <a:pt x="225" y="9"/>
                    </a:lnTo>
                    <a:lnTo>
                      <a:pt x="226" y="11"/>
                    </a:lnTo>
                    <a:lnTo>
                      <a:pt x="223" y="13"/>
                    </a:lnTo>
                    <a:lnTo>
                      <a:pt x="209" y="13"/>
                    </a:lnTo>
                    <a:lnTo>
                      <a:pt x="203" y="13"/>
                    </a:lnTo>
                    <a:lnTo>
                      <a:pt x="202" y="20"/>
                    </a:lnTo>
                    <a:lnTo>
                      <a:pt x="199" y="22"/>
                    </a:lnTo>
                    <a:lnTo>
                      <a:pt x="196" y="22"/>
                    </a:lnTo>
                    <a:lnTo>
                      <a:pt x="195" y="26"/>
                    </a:lnTo>
                    <a:lnTo>
                      <a:pt x="190" y="29"/>
                    </a:lnTo>
                    <a:lnTo>
                      <a:pt x="185" y="30"/>
                    </a:lnTo>
                    <a:lnTo>
                      <a:pt x="182" y="33"/>
                    </a:lnTo>
                    <a:lnTo>
                      <a:pt x="178" y="34"/>
                    </a:lnTo>
                    <a:lnTo>
                      <a:pt x="164" y="38"/>
                    </a:lnTo>
                    <a:lnTo>
                      <a:pt x="157" y="39"/>
                    </a:lnTo>
                    <a:lnTo>
                      <a:pt x="136" y="40"/>
                    </a:lnTo>
                    <a:lnTo>
                      <a:pt x="120" y="39"/>
                    </a:lnTo>
                    <a:lnTo>
                      <a:pt x="112" y="37"/>
                    </a:lnTo>
                    <a:lnTo>
                      <a:pt x="108" y="36"/>
                    </a:lnTo>
                    <a:lnTo>
                      <a:pt x="100" y="37"/>
                    </a:lnTo>
                    <a:lnTo>
                      <a:pt x="86" y="37"/>
                    </a:lnTo>
                    <a:lnTo>
                      <a:pt x="75" y="38"/>
                    </a:lnTo>
                    <a:lnTo>
                      <a:pt x="27" y="49"/>
                    </a:lnTo>
                    <a:lnTo>
                      <a:pt x="7" y="56"/>
                    </a:lnTo>
                    <a:lnTo>
                      <a:pt x="1" y="45"/>
                    </a:lnTo>
                    <a:lnTo>
                      <a:pt x="0" y="37"/>
                    </a:lnTo>
                    <a:lnTo>
                      <a:pt x="0" y="31"/>
                    </a:lnTo>
                    <a:lnTo>
                      <a:pt x="4" y="24"/>
                    </a:lnTo>
                    <a:lnTo>
                      <a:pt x="12" y="13"/>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24" name="Group 131"/>
              <p:cNvGrpSpPr>
                <a:grpSpLocks/>
              </p:cNvGrpSpPr>
              <p:nvPr/>
            </p:nvGrpSpPr>
            <p:grpSpPr bwMode="auto">
              <a:xfrm>
                <a:off x="226" y="2963"/>
                <a:ext cx="249" cy="205"/>
                <a:chOff x="226" y="2963"/>
                <a:chExt cx="249" cy="205"/>
              </a:xfrm>
            </p:grpSpPr>
            <p:grpSp>
              <p:nvGrpSpPr>
                <p:cNvPr id="36525" name="Group 132"/>
                <p:cNvGrpSpPr>
                  <a:grpSpLocks/>
                </p:cNvGrpSpPr>
                <p:nvPr/>
              </p:nvGrpSpPr>
              <p:grpSpPr bwMode="auto">
                <a:xfrm>
                  <a:off x="454" y="3020"/>
                  <a:ext cx="18" cy="33"/>
                  <a:chOff x="454" y="3020"/>
                  <a:chExt cx="18" cy="33"/>
                </a:xfrm>
              </p:grpSpPr>
              <p:sp>
                <p:nvSpPr>
                  <p:cNvPr id="36544" name="Oval 133"/>
                  <p:cNvSpPr>
                    <a:spLocks noChangeArrowheads="1"/>
                  </p:cNvSpPr>
                  <p:nvPr/>
                </p:nvSpPr>
                <p:spPr bwMode="auto">
                  <a:xfrm>
                    <a:off x="454" y="3020"/>
                    <a:ext cx="18" cy="33"/>
                  </a:xfrm>
                  <a:prstGeom prst="ellipse">
                    <a:avLst/>
                  </a:prstGeom>
                  <a:solidFill>
                    <a:srgbClr val="8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545" name="Oval 134"/>
                  <p:cNvSpPr>
                    <a:spLocks noChangeArrowheads="1"/>
                  </p:cNvSpPr>
                  <p:nvPr/>
                </p:nvSpPr>
                <p:spPr bwMode="auto">
                  <a:xfrm>
                    <a:off x="455" y="3020"/>
                    <a:ext cx="16" cy="33"/>
                  </a:xfrm>
                  <a:prstGeom prst="ellipse">
                    <a:avLst/>
                  </a:prstGeom>
                  <a:solidFill>
                    <a:srgbClr val="FFE0C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36526" name="Group 135"/>
                <p:cNvGrpSpPr>
                  <a:grpSpLocks/>
                </p:cNvGrpSpPr>
                <p:nvPr/>
              </p:nvGrpSpPr>
              <p:grpSpPr bwMode="auto">
                <a:xfrm>
                  <a:off x="226" y="2963"/>
                  <a:ext cx="249" cy="205"/>
                  <a:chOff x="226" y="2963"/>
                  <a:chExt cx="249" cy="205"/>
                </a:xfrm>
              </p:grpSpPr>
              <p:grpSp>
                <p:nvGrpSpPr>
                  <p:cNvPr id="36533" name="Group 136"/>
                  <p:cNvGrpSpPr>
                    <a:grpSpLocks/>
                  </p:cNvGrpSpPr>
                  <p:nvPr/>
                </p:nvGrpSpPr>
                <p:grpSpPr bwMode="auto">
                  <a:xfrm>
                    <a:off x="285" y="2976"/>
                    <a:ext cx="190" cy="192"/>
                    <a:chOff x="285" y="2976"/>
                    <a:chExt cx="190" cy="192"/>
                  </a:xfrm>
                </p:grpSpPr>
                <p:sp>
                  <p:nvSpPr>
                    <p:cNvPr id="36540" name="Freeform 137"/>
                    <p:cNvSpPr>
                      <a:spLocks/>
                    </p:cNvSpPr>
                    <p:nvPr/>
                  </p:nvSpPr>
                  <p:spPr bwMode="auto">
                    <a:xfrm>
                      <a:off x="285" y="2976"/>
                      <a:ext cx="190" cy="192"/>
                    </a:xfrm>
                    <a:custGeom>
                      <a:avLst/>
                      <a:gdLst>
                        <a:gd name="T0" fmla="*/ 138 w 190"/>
                        <a:gd name="T1" fmla="*/ 7 h 192"/>
                        <a:gd name="T2" fmla="*/ 154 w 190"/>
                        <a:gd name="T3" fmla="*/ 16 h 192"/>
                        <a:gd name="T4" fmla="*/ 163 w 190"/>
                        <a:gd name="T5" fmla="*/ 27 h 192"/>
                        <a:gd name="T6" fmla="*/ 168 w 190"/>
                        <a:gd name="T7" fmla="*/ 42 h 192"/>
                        <a:gd name="T8" fmla="*/ 167 w 190"/>
                        <a:gd name="T9" fmla="*/ 56 h 192"/>
                        <a:gd name="T10" fmla="*/ 170 w 190"/>
                        <a:gd name="T11" fmla="*/ 67 h 192"/>
                        <a:gd name="T12" fmla="*/ 186 w 190"/>
                        <a:gd name="T13" fmla="*/ 77 h 192"/>
                        <a:gd name="T14" fmla="*/ 189 w 190"/>
                        <a:gd name="T15" fmla="*/ 82 h 192"/>
                        <a:gd name="T16" fmla="*/ 185 w 190"/>
                        <a:gd name="T17" fmla="*/ 84 h 192"/>
                        <a:gd name="T18" fmla="*/ 176 w 190"/>
                        <a:gd name="T19" fmla="*/ 87 h 192"/>
                        <a:gd name="T20" fmla="*/ 178 w 190"/>
                        <a:gd name="T21" fmla="*/ 92 h 192"/>
                        <a:gd name="T22" fmla="*/ 171 w 190"/>
                        <a:gd name="T23" fmla="*/ 96 h 192"/>
                        <a:gd name="T24" fmla="*/ 160 w 190"/>
                        <a:gd name="T25" fmla="*/ 99 h 192"/>
                        <a:gd name="T26" fmla="*/ 176 w 190"/>
                        <a:gd name="T27" fmla="*/ 103 h 192"/>
                        <a:gd name="T28" fmla="*/ 172 w 190"/>
                        <a:gd name="T29" fmla="*/ 112 h 192"/>
                        <a:gd name="T30" fmla="*/ 172 w 190"/>
                        <a:gd name="T31" fmla="*/ 122 h 192"/>
                        <a:gd name="T32" fmla="*/ 166 w 190"/>
                        <a:gd name="T33" fmla="*/ 126 h 192"/>
                        <a:gd name="T34" fmla="*/ 152 w 190"/>
                        <a:gd name="T35" fmla="*/ 129 h 192"/>
                        <a:gd name="T36" fmla="*/ 127 w 190"/>
                        <a:gd name="T37" fmla="*/ 132 h 192"/>
                        <a:gd name="T38" fmla="*/ 115 w 190"/>
                        <a:gd name="T39" fmla="*/ 136 h 192"/>
                        <a:gd name="T40" fmla="*/ 124 w 190"/>
                        <a:gd name="T41" fmla="*/ 186 h 192"/>
                        <a:gd name="T42" fmla="*/ 85 w 190"/>
                        <a:gd name="T43" fmla="*/ 191 h 192"/>
                        <a:gd name="T44" fmla="*/ 54 w 190"/>
                        <a:gd name="T45" fmla="*/ 187 h 192"/>
                        <a:gd name="T46" fmla="*/ 26 w 190"/>
                        <a:gd name="T47" fmla="*/ 117 h 192"/>
                        <a:gd name="T48" fmla="*/ 8 w 190"/>
                        <a:gd name="T49" fmla="*/ 95 h 192"/>
                        <a:gd name="T50" fmla="*/ 1 w 190"/>
                        <a:gd name="T51" fmla="*/ 79 h 192"/>
                        <a:gd name="T52" fmla="*/ 0 w 190"/>
                        <a:gd name="T53" fmla="*/ 57 h 192"/>
                        <a:gd name="T54" fmla="*/ 5 w 190"/>
                        <a:gd name="T55" fmla="*/ 36 h 192"/>
                        <a:gd name="T56" fmla="*/ 17 w 190"/>
                        <a:gd name="T57" fmla="*/ 19 h 192"/>
                        <a:gd name="T58" fmla="*/ 39 w 190"/>
                        <a:gd name="T59" fmla="*/ 6 h 192"/>
                        <a:gd name="T60" fmla="*/ 70 w 190"/>
                        <a:gd name="T61" fmla="*/ 1 h 192"/>
                        <a:gd name="T62" fmla="*/ 104 w 190"/>
                        <a:gd name="T63" fmla="*/ 1 h 1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0"/>
                        <a:gd name="T97" fmla="*/ 0 h 192"/>
                        <a:gd name="T98" fmla="*/ 190 w 190"/>
                        <a:gd name="T99" fmla="*/ 192 h 1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0" h="192">
                          <a:moveTo>
                            <a:pt x="122" y="4"/>
                          </a:moveTo>
                          <a:lnTo>
                            <a:pt x="138" y="7"/>
                          </a:lnTo>
                          <a:lnTo>
                            <a:pt x="149" y="11"/>
                          </a:lnTo>
                          <a:lnTo>
                            <a:pt x="154" y="16"/>
                          </a:lnTo>
                          <a:lnTo>
                            <a:pt x="159" y="21"/>
                          </a:lnTo>
                          <a:lnTo>
                            <a:pt x="163" y="27"/>
                          </a:lnTo>
                          <a:lnTo>
                            <a:pt x="165" y="34"/>
                          </a:lnTo>
                          <a:lnTo>
                            <a:pt x="168" y="42"/>
                          </a:lnTo>
                          <a:lnTo>
                            <a:pt x="169" y="51"/>
                          </a:lnTo>
                          <a:lnTo>
                            <a:pt x="167" y="56"/>
                          </a:lnTo>
                          <a:lnTo>
                            <a:pt x="166" y="62"/>
                          </a:lnTo>
                          <a:lnTo>
                            <a:pt x="170" y="67"/>
                          </a:lnTo>
                          <a:lnTo>
                            <a:pt x="183" y="75"/>
                          </a:lnTo>
                          <a:lnTo>
                            <a:pt x="186" y="77"/>
                          </a:lnTo>
                          <a:lnTo>
                            <a:pt x="189" y="80"/>
                          </a:lnTo>
                          <a:lnTo>
                            <a:pt x="189" y="82"/>
                          </a:lnTo>
                          <a:lnTo>
                            <a:pt x="188" y="84"/>
                          </a:lnTo>
                          <a:lnTo>
                            <a:pt x="185" y="84"/>
                          </a:lnTo>
                          <a:lnTo>
                            <a:pt x="179" y="86"/>
                          </a:lnTo>
                          <a:lnTo>
                            <a:pt x="176" y="87"/>
                          </a:lnTo>
                          <a:lnTo>
                            <a:pt x="179" y="90"/>
                          </a:lnTo>
                          <a:lnTo>
                            <a:pt x="178" y="92"/>
                          </a:lnTo>
                          <a:lnTo>
                            <a:pt x="176" y="94"/>
                          </a:lnTo>
                          <a:lnTo>
                            <a:pt x="171" y="96"/>
                          </a:lnTo>
                          <a:lnTo>
                            <a:pt x="164" y="98"/>
                          </a:lnTo>
                          <a:lnTo>
                            <a:pt x="160" y="99"/>
                          </a:lnTo>
                          <a:lnTo>
                            <a:pt x="174" y="101"/>
                          </a:lnTo>
                          <a:lnTo>
                            <a:pt x="176" y="103"/>
                          </a:lnTo>
                          <a:lnTo>
                            <a:pt x="173" y="107"/>
                          </a:lnTo>
                          <a:lnTo>
                            <a:pt x="172" y="112"/>
                          </a:lnTo>
                          <a:lnTo>
                            <a:pt x="172" y="119"/>
                          </a:lnTo>
                          <a:lnTo>
                            <a:pt x="172" y="122"/>
                          </a:lnTo>
                          <a:lnTo>
                            <a:pt x="170" y="124"/>
                          </a:lnTo>
                          <a:lnTo>
                            <a:pt x="166" y="126"/>
                          </a:lnTo>
                          <a:lnTo>
                            <a:pt x="160" y="128"/>
                          </a:lnTo>
                          <a:lnTo>
                            <a:pt x="152" y="129"/>
                          </a:lnTo>
                          <a:lnTo>
                            <a:pt x="136" y="130"/>
                          </a:lnTo>
                          <a:lnTo>
                            <a:pt x="127" y="132"/>
                          </a:lnTo>
                          <a:lnTo>
                            <a:pt x="120" y="134"/>
                          </a:lnTo>
                          <a:lnTo>
                            <a:pt x="115" y="136"/>
                          </a:lnTo>
                          <a:lnTo>
                            <a:pt x="98" y="152"/>
                          </a:lnTo>
                          <a:lnTo>
                            <a:pt x="124" y="186"/>
                          </a:lnTo>
                          <a:lnTo>
                            <a:pt x="108" y="188"/>
                          </a:lnTo>
                          <a:lnTo>
                            <a:pt x="85" y="191"/>
                          </a:lnTo>
                          <a:lnTo>
                            <a:pt x="65" y="191"/>
                          </a:lnTo>
                          <a:lnTo>
                            <a:pt x="54" y="187"/>
                          </a:lnTo>
                          <a:lnTo>
                            <a:pt x="26" y="134"/>
                          </a:lnTo>
                          <a:lnTo>
                            <a:pt x="26" y="117"/>
                          </a:lnTo>
                          <a:lnTo>
                            <a:pt x="18" y="107"/>
                          </a:lnTo>
                          <a:lnTo>
                            <a:pt x="8" y="95"/>
                          </a:lnTo>
                          <a:lnTo>
                            <a:pt x="4" y="88"/>
                          </a:lnTo>
                          <a:lnTo>
                            <a:pt x="1" y="79"/>
                          </a:lnTo>
                          <a:lnTo>
                            <a:pt x="0" y="69"/>
                          </a:lnTo>
                          <a:lnTo>
                            <a:pt x="0" y="57"/>
                          </a:lnTo>
                          <a:lnTo>
                            <a:pt x="2" y="46"/>
                          </a:lnTo>
                          <a:lnTo>
                            <a:pt x="5" y="36"/>
                          </a:lnTo>
                          <a:lnTo>
                            <a:pt x="10" y="27"/>
                          </a:lnTo>
                          <a:lnTo>
                            <a:pt x="17" y="19"/>
                          </a:lnTo>
                          <a:lnTo>
                            <a:pt x="26" y="12"/>
                          </a:lnTo>
                          <a:lnTo>
                            <a:pt x="39" y="6"/>
                          </a:lnTo>
                          <a:lnTo>
                            <a:pt x="54" y="2"/>
                          </a:lnTo>
                          <a:lnTo>
                            <a:pt x="70" y="1"/>
                          </a:lnTo>
                          <a:lnTo>
                            <a:pt x="85" y="0"/>
                          </a:lnTo>
                          <a:lnTo>
                            <a:pt x="104" y="1"/>
                          </a:lnTo>
                          <a:lnTo>
                            <a:pt x="122" y="4"/>
                          </a:lnTo>
                        </a:path>
                      </a:pathLst>
                    </a:custGeom>
                    <a:solidFill>
                      <a:srgbClr val="FF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41" name="Group 138"/>
                    <p:cNvGrpSpPr>
                      <a:grpSpLocks/>
                    </p:cNvGrpSpPr>
                    <p:nvPr/>
                  </p:nvGrpSpPr>
                  <p:grpSpPr bwMode="auto">
                    <a:xfrm>
                      <a:off x="365" y="3088"/>
                      <a:ext cx="88" cy="72"/>
                      <a:chOff x="365" y="3088"/>
                      <a:chExt cx="88" cy="72"/>
                    </a:xfrm>
                  </p:grpSpPr>
                  <p:sp>
                    <p:nvSpPr>
                      <p:cNvPr id="36542" name="Freeform 139"/>
                      <p:cNvSpPr>
                        <a:spLocks/>
                      </p:cNvSpPr>
                      <p:nvPr/>
                    </p:nvSpPr>
                    <p:spPr bwMode="auto">
                      <a:xfrm>
                        <a:off x="366" y="3088"/>
                        <a:ext cx="87" cy="23"/>
                      </a:xfrm>
                      <a:custGeom>
                        <a:avLst/>
                        <a:gdLst>
                          <a:gd name="T0" fmla="*/ 0 w 87"/>
                          <a:gd name="T1" fmla="*/ 0 h 23"/>
                          <a:gd name="T2" fmla="*/ 12 w 87"/>
                          <a:gd name="T3" fmla="*/ 3 h 23"/>
                          <a:gd name="T4" fmla="*/ 25 w 87"/>
                          <a:gd name="T5" fmla="*/ 6 h 23"/>
                          <a:gd name="T6" fmla="*/ 35 w 87"/>
                          <a:gd name="T7" fmla="*/ 7 h 23"/>
                          <a:gd name="T8" fmla="*/ 48 w 87"/>
                          <a:gd name="T9" fmla="*/ 9 h 23"/>
                          <a:gd name="T10" fmla="*/ 56 w 87"/>
                          <a:gd name="T11" fmla="*/ 10 h 23"/>
                          <a:gd name="T12" fmla="*/ 68 w 87"/>
                          <a:gd name="T13" fmla="*/ 11 h 23"/>
                          <a:gd name="T14" fmla="*/ 77 w 87"/>
                          <a:gd name="T15" fmla="*/ 11 h 23"/>
                          <a:gd name="T16" fmla="*/ 86 w 87"/>
                          <a:gd name="T17" fmla="*/ 11 h 23"/>
                          <a:gd name="T18" fmla="*/ 77 w 87"/>
                          <a:gd name="T19" fmla="*/ 13 h 23"/>
                          <a:gd name="T20" fmla="*/ 64 w 87"/>
                          <a:gd name="T21" fmla="*/ 14 h 23"/>
                          <a:gd name="T22" fmla="*/ 53 w 87"/>
                          <a:gd name="T23" fmla="*/ 16 h 23"/>
                          <a:gd name="T24" fmla="*/ 46 w 87"/>
                          <a:gd name="T25" fmla="*/ 17 h 23"/>
                          <a:gd name="T26" fmla="*/ 37 w 87"/>
                          <a:gd name="T27" fmla="*/ 19 h 23"/>
                          <a:gd name="T28" fmla="*/ 32 w 87"/>
                          <a:gd name="T29" fmla="*/ 20 h 23"/>
                          <a:gd name="T30" fmla="*/ 27 w 87"/>
                          <a:gd name="T31" fmla="*/ 22 h 23"/>
                          <a:gd name="T32" fmla="*/ 32 w 87"/>
                          <a:gd name="T33" fmla="*/ 19 h 23"/>
                          <a:gd name="T34" fmla="*/ 36 w 87"/>
                          <a:gd name="T35" fmla="*/ 16 h 23"/>
                          <a:gd name="T36" fmla="*/ 38 w 87"/>
                          <a:gd name="T37" fmla="*/ 14 h 23"/>
                          <a:gd name="T38" fmla="*/ 38 w 87"/>
                          <a:gd name="T39" fmla="*/ 13 h 23"/>
                          <a:gd name="T40" fmla="*/ 36 w 87"/>
                          <a:gd name="T41" fmla="*/ 11 h 23"/>
                          <a:gd name="T42" fmla="*/ 33 w 87"/>
                          <a:gd name="T43" fmla="*/ 10 h 23"/>
                          <a:gd name="T44" fmla="*/ 28 w 87"/>
                          <a:gd name="T45" fmla="*/ 9 h 23"/>
                          <a:gd name="T46" fmla="*/ 20 w 87"/>
                          <a:gd name="T47" fmla="*/ 8 h 23"/>
                          <a:gd name="T48" fmla="*/ 14 w 87"/>
                          <a:gd name="T49" fmla="*/ 8 h 23"/>
                          <a:gd name="T50" fmla="*/ 0 w 87"/>
                          <a:gd name="T51" fmla="*/ 0 h 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7"/>
                          <a:gd name="T79" fmla="*/ 0 h 23"/>
                          <a:gd name="T80" fmla="*/ 87 w 87"/>
                          <a:gd name="T81" fmla="*/ 23 h 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7" h="23">
                            <a:moveTo>
                              <a:pt x="0" y="0"/>
                            </a:moveTo>
                            <a:lnTo>
                              <a:pt x="12" y="3"/>
                            </a:lnTo>
                            <a:lnTo>
                              <a:pt x="25" y="6"/>
                            </a:lnTo>
                            <a:lnTo>
                              <a:pt x="35" y="7"/>
                            </a:lnTo>
                            <a:lnTo>
                              <a:pt x="48" y="9"/>
                            </a:lnTo>
                            <a:lnTo>
                              <a:pt x="56" y="10"/>
                            </a:lnTo>
                            <a:lnTo>
                              <a:pt x="68" y="11"/>
                            </a:lnTo>
                            <a:lnTo>
                              <a:pt x="77" y="11"/>
                            </a:lnTo>
                            <a:lnTo>
                              <a:pt x="86" y="11"/>
                            </a:lnTo>
                            <a:lnTo>
                              <a:pt x="77" y="13"/>
                            </a:lnTo>
                            <a:lnTo>
                              <a:pt x="64" y="14"/>
                            </a:lnTo>
                            <a:lnTo>
                              <a:pt x="53" y="16"/>
                            </a:lnTo>
                            <a:lnTo>
                              <a:pt x="46" y="17"/>
                            </a:lnTo>
                            <a:lnTo>
                              <a:pt x="37" y="19"/>
                            </a:lnTo>
                            <a:lnTo>
                              <a:pt x="32" y="20"/>
                            </a:lnTo>
                            <a:lnTo>
                              <a:pt x="27" y="22"/>
                            </a:lnTo>
                            <a:lnTo>
                              <a:pt x="32" y="19"/>
                            </a:lnTo>
                            <a:lnTo>
                              <a:pt x="36" y="16"/>
                            </a:lnTo>
                            <a:lnTo>
                              <a:pt x="38" y="14"/>
                            </a:lnTo>
                            <a:lnTo>
                              <a:pt x="38" y="13"/>
                            </a:lnTo>
                            <a:lnTo>
                              <a:pt x="36" y="11"/>
                            </a:lnTo>
                            <a:lnTo>
                              <a:pt x="33" y="10"/>
                            </a:lnTo>
                            <a:lnTo>
                              <a:pt x="28" y="9"/>
                            </a:lnTo>
                            <a:lnTo>
                              <a:pt x="20" y="8"/>
                            </a:lnTo>
                            <a:lnTo>
                              <a:pt x="14" y="8"/>
                            </a:lnTo>
                            <a:lnTo>
                              <a:pt x="0" y="0"/>
                            </a:lnTo>
                          </a:path>
                        </a:pathLst>
                      </a:custGeom>
                      <a:solidFill>
                        <a:srgbClr val="FF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43" name="Freeform 140"/>
                      <p:cNvSpPr>
                        <a:spLocks/>
                      </p:cNvSpPr>
                      <p:nvPr/>
                    </p:nvSpPr>
                    <p:spPr bwMode="auto">
                      <a:xfrm>
                        <a:off x="365" y="3126"/>
                        <a:ext cx="20" cy="34"/>
                      </a:xfrm>
                      <a:custGeom>
                        <a:avLst/>
                        <a:gdLst>
                          <a:gd name="T0" fmla="*/ 11 w 20"/>
                          <a:gd name="T1" fmla="*/ 4 h 34"/>
                          <a:gd name="T2" fmla="*/ 11 w 20"/>
                          <a:gd name="T3" fmla="*/ 1 h 34"/>
                          <a:gd name="T4" fmla="*/ 10 w 20"/>
                          <a:gd name="T5" fmla="*/ 0 h 34"/>
                          <a:gd name="T6" fmla="*/ 7 w 20"/>
                          <a:gd name="T7" fmla="*/ 0 h 34"/>
                          <a:gd name="T8" fmla="*/ 4 w 20"/>
                          <a:gd name="T9" fmla="*/ 1 h 34"/>
                          <a:gd name="T10" fmla="*/ 2 w 20"/>
                          <a:gd name="T11" fmla="*/ 3 h 34"/>
                          <a:gd name="T12" fmla="*/ 0 w 20"/>
                          <a:gd name="T13" fmla="*/ 6 h 34"/>
                          <a:gd name="T14" fmla="*/ 0 w 20"/>
                          <a:gd name="T15" fmla="*/ 9 h 34"/>
                          <a:gd name="T16" fmla="*/ 1 w 20"/>
                          <a:gd name="T17" fmla="*/ 19 h 34"/>
                          <a:gd name="T18" fmla="*/ 2 w 20"/>
                          <a:gd name="T19" fmla="*/ 22 h 34"/>
                          <a:gd name="T20" fmla="*/ 3 w 20"/>
                          <a:gd name="T21" fmla="*/ 25 h 34"/>
                          <a:gd name="T22" fmla="*/ 15 w 20"/>
                          <a:gd name="T23" fmla="*/ 33 h 34"/>
                          <a:gd name="T24" fmla="*/ 19 w 20"/>
                          <a:gd name="T25" fmla="*/ 25 h 34"/>
                          <a:gd name="T26" fmla="*/ 13 w 20"/>
                          <a:gd name="T27" fmla="*/ 20 h 34"/>
                          <a:gd name="T28" fmla="*/ 14 w 20"/>
                          <a:gd name="T29" fmla="*/ 23 h 34"/>
                          <a:gd name="T30" fmla="*/ 15 w 20"/>
                          <a:gd name="T31" fmla="*/ 27 h 34"/>
                          <a:gd name="T32" fmla="*/ 14 w 20"/>
                          <a:gd name="T33" fmla="*/ 28 h 34"/>
                          <a:gd name="T34" fmla="*/ 4 w 20"/>
                          <a:gd name="T35" fmla="*/ 21 h 34"/>
                          <a:gd name="T36" fmla="*/ 4 w 20"/>
                          <a:gd name="T37" fmla="*/ 18 h 34"/>
                          <a:gd name="T38" fmla="*/ 3 w 20"/>
                          <a:gd name="T39" fmla="*/ 14 h 34"/>
                          <a:gd name="T40" fmla="*/ 6 w 20"/>
                          <a:gd name="T41" fmla="*/ 10 h 34"/>
                          <a:gd name="T42" fmla="*/ 8 w 20"/>
                          <a:gd name="T43" fmla="*/ 6 h 34"/>
                          <a:gd name="T44" fmla="*/ 11 w 20"/>
                          <a:gd name="T45" fmla="*/ 4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
                          <a:gd name="T70" fmla="*/ 0 h 34"/>
                          <a:gd name="T71" fmla="*/ 20 w 20"/>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 h="34">
                            <a:moveTo>
                              <a:pt x="11" y="4"/>
                            </a:moveTo>
                            <a:lnTo>
                              <a:pt x="11" y="1"/>
                            </a:lnTo>
                            <a:lnTo>
                              <a:pt x="10" y="0"/>
                            </a:lnTo>
                            <a:lnTo>
                              <a:pt x="7" y="0"/>
                            </a:lnTo>
                            <a:lnTo>
                              <a:pt x="4" y="1"/>
                            </a:lnTo>
                            <a:lnTo>
                              <a:pt x="2" y="3"/>
                            </a:lnTo>
                            <a:lnTo>
                              <a:pt x="0" y="6"/>
                            </a:lnTo>
                            <a:lnTo>
                              <a:pt x="0" y="9"/>
                            </a:lnTo>
                            <a:lnTo>
                              <a:pt x="1" y="19"/>
                            </a:lnTo>
                            <a:lnTo>
                              <a:pt x="2" y="22"/>
                            </a:lnTo>
                            <a:lnTo>
                              <a:pt x="3" y="25"/>
                            </a:lnTo>
                            <a:lnTo>
                              <a:pt x="15" y="33"/>
                            </a:lnTo>
                            <a:lnTo>
                              <a:pt x="19" y="25"/>
                            </a:lnTo>
                            <a:lnTo>
                              <a:pt x="13" y="20"/>
                            </a:lnTo>
                            <a:lnTo>
                              <a:pt x="14" y="23"/>
                            </a:lnTo>
                            <a:lnTo>
                              <a:pt x="15" y="27"/>
                            </a:lnTo>
                            <a:lnTo>
                              <a:pt x="14" y="28"/>
                            </a:lnTo>
                            <a:lnTo>
                              <a:pt x="4" y="21"/>
                            </a:lnTo>
                            <a:lnTo>
                              <a:pt x="4" y="18"/>
                            </a:lnTo>
                            <a:lnTo>
                              <a:pt x="3" y="14"/>
                            </a:lnTo>
                            <a:lnTo>
                              <a:pt x="6" y="10"/>
                            </a:lnTo>
                            <a:lnTo>
                              <a:pt x="8" y="6"/>
                            </a:lnTo>
                            <a:lnTo>
                              <a:pt x="11" y="4"/>
                            </a:lnTo>
                          </a:path>
                        </a:pathLst>
                      </a:custGeom>
                      <a:solidFill>
                        <a:srgbClr val="FF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36534" name="Freeform 141"/>
                  <p:cNvSpPr>
                    <a:spLocks/>
                  </p:cNvSpPr>
                  <p:nvPr/>
                </p:nvSpPr>
                <p:spPr bwMode="auto">
                  <a:xfrm>
                    <a:off x="421" y="3039"/>
                    <a:ext cx="10" cy="4"/>
                  </a:xfrm>
                  <a:custGeom>
                    <a:avLst/>
                    <a:gdLst>
                      <a:gd name="T0" fmla="*/ 8 w 10"/>
                      <a:gd name="T1" fmla="*/ 0 h 4"/>
                      <a:gd name="T2" fmla="*/ 4 w 10"/>
                      <a:gd name="T3" fmla="*/ 1 h 4"/>
                      <a:gd name="T4" fmla="*/ 0 w 10"/>
                      <a:gd name="T5" fmla="*/ 2 h 4"/>
                      <a:gd name="T6" fmla="*/ 3 w 10"/>
                      <a:gd name="T7" fmla="*/ 3 h 4"/>
                      <a:gd name="T8" fmla="*/ 8 w 10"/>
                      <a:gd name="T9" fmla="*/ 3 h 4"/>
                      <a:gd name="T10" fmla="*/ 9 w 10"/>
                      <a:gd name="T11" fmla="*/ 3 h 4"/>
                      <a:gd name="T12" fmla="*/ 8 w 10"/>
                      <a:gd name="T13" fmla="*/ 0 h 4"/>
                      <a:gd name="T14" fmla="*/ 0 60000 65536"/>
                      <a:gd name="T15" fmla="*/ 0 60000 65536"/>
                      <a:gd name="T16" fmla="*/ 0 60000 65536"/>
                      <a:gd name="T17" fmla="*/ 0 60000 65536"/>
                      <a:gd name="T18" fmla="*/ 0 60000 65536"/>
                      <a:gd name="T19" fmla="*/ 0 60000 65536"/>
                      <a:gd name="T20" fmla="*/ 0 60000 65536"/>
                      <a:gd name="T21" fmla="*/ 0 w 10"/>
                      <a:gd name="T22" fmla="*/ 0 h 4"/>
                      <a:gd name="T23" fmla="*/ 10 w 10"/>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4">
                        <a:moveTo>
                          <a:pt x="8" y="0"/>
                        </a:moveTo>
                        <a:lnTo>
                          <a:pt x="4" y="1"/>
                        </a:lnTo>
                        <a:lnTo>
                          <a:pt x="0" y="2"/>
                        </a:lnTo>
                        <a:lnTo>
                          <a:pt x="3" y="3"/>
                        </a:lnTo>
                        <a:lnTo>
                          <a:pt x="8" y="3"/>
                        </a:lnTo>
                        <a:lnTo>
                          <a:pt x="9" y="3"/>
                        </a:lnTo>
                        <a:lnTo>
                          <a:pt x="8" y="0"/>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35" name="Freeform 142"/>
                  <p:cNvSpPr>
                    <a:spLocks/>
                  </p:cNvSpPr>
                  <p:nvPr/>
                </p:nvSpPr>
                <p:spPr bwMode="auto">
                  <a:xfrm>
                    <a:off x="414" y="3024"/>
                    <a:ext cx="22" cy="8"/>
                  </a:xfrm>
                  <a:custGeom>
                    <a:avLst/>
                    <a:gdLst>
                      <a:gd name="T0" fmla="*/ 21 w 22"/>
                      <a:gd name="T1" fmla="*/ 0 h 8"/>
                      <a:gd name="T2" fmla="*/ 17 w 22"/>
                      <a:gd name="T3" fmla="*/ 1 h 8"/>
                      <a:gd name="T4" fmla="*/ 13 w 22"/>
                      <a:gd name="T5" fmla="*/ 2 h 8"/>
                      <a:gd name="T6" fmla="*/ 10 w 22"/>
                      <a:gd name="T7" fmla="*/ 4 h 8"/>
                      <a:gd name="T8" fmla="*/ 7 w 22"/>
                      <a:gd name="T9" fmla="*/ 5 h 8"/>
                      <a:gd name="T10" fmla="*/ 0 w 22"/>
                      <a:gd name="T11" fmla="*/ 7 h 8"/>
                      <a:gd name="T12" fmla="*/ 8 w 22"/>
                      <a:gd name="T13" fmla="*/ 6 h 8"/>
                      <a:gd name="T14" fmla="*/ 12 w 22"/>
                      <a:gd name="T15" fmla="*/ 5 h 8"/>
                      <a:gd name="T16" fmla="*/ 17 w 22"/>
                      <a:gd name="T17" fmla="*/ 3 h 8"/>
                      <a:gd name="T18" fmla="*/ 20 w 22"/>
                      <a:gd name="T19" fmla="*/ 3 h 8"/>
                      <a:gd name="T20" fmla="*/ 21 w 22"/>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21" y="0"/>
                        </a:moveTo>
                        <a:lnTo>
                          <a:pt x="17" y="1"/>
                        </a:lnTo>
                        <a:lnTo>
                          <a:pt x="13" y="2"/>
                        </a:lnTo>
                        <a:lnTo>
                          <a:pt x="10" y="4"/>
                        </a:lnTo>
                        <a:lnTo>
                          <a:pt x="7" y="5"/>
                        </a:lnTo>
                        <a:lnTo>
                          <a:pt x="0" y="7"/>
                        </a:lnTo>
                        <a:lnTo>
                          <a:pt x="8" y="6"/>
                        </a:lnTo>
                        <a:lnTo>
                          <a:pt x="12" y="5"/>
                        </a:lnTo>
                        <a:lnTo>
                          <a:pt x="17" y="3"/>
                        </a:lnTo>
                        <a:lnTo>
                          <a:pt x="20" y="3"/>
                        </a:lnTo>
                        <a:lnTo>
                          <a:pt x="21" y="0"/>
                        </a:lnTo>
                      </a:path>
                    </a:pathLst>
                  </a:custGeom>
                  <a:solidFill>
                    <a:srgbClr val="604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536" name="Group 143"/>
                  <p:cNvGrpSpPr>
                    <a:grpSpLocks/>
                  </p:cNvGrpSpPr>
                  <p:nvPr/>
                </p:nvGrpSpPr>
                <p:grpSpPr bwMode="auto">
                  <a:xfrm>
                    <a:off x="418" y="3031"/>
                    <a:ext cx="15" cy="12"/>
                    <a:chOff x="418" y="3031"/>
                    <a:chExt cx="15" cy="12"/>
                  </a:xfrm>
                </p:grpSpPr>
                <p:sp>
                  <p:nvSpPr>
                    <p:cNvPr id="36538" name="Oval 144"/>
                    <p:cNvSpPr>
                      <a:spLocks noChangeArrowheads="1"/>
                    </p:cNvSpPr>
                    <p:nvPr/>
                  </p:nvSpPr>
                  <p:spPr bwMode="auto">
                    <a:xfrm>
                      <a:off x="427" y="3039"/>
                      <a:ext cx="3" cy="3"/>
                    </a:xfrm>
                    <a:prstGeom prst="ellipse">
                      <a:avLst/>
                    </a:prstGeom>
                    <a:solidFill>
                      <a:srgbClr val="608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539" name="Freeform 145"/>
                    <p:cNvSpPr>
                      <a:spLocks/>
                    </p:cNvSpPr>
                    <p:nvPr/>
                  </p:nvSpPr>
                  <p:spPr bwMode="auto">
                    <a:xfrm>
                      <a:off x="418" y="3031"/>
                      <a:ext cx="15" cy="12"/>
                    </a:xfrm>
                    <a:custGeom>
                      <a:avLst/>
                      <a:gdLst>
                        <a:gd name="T0" fmla="*/ 12 w 15"/>
                        <a:gd name="T1" fmla="*/ 2 h 12"/>
                        <a:gd name="T2" fmla="*/ 8 w 15"/>
                        <a:gd name="T3" fmla="*/ 5 h 12"/>
                        <a:gd name="T4" fmla="*/ 9 w 15"/>
                        <a:gd name="T5" fmla="*/ 0 h 12"/>
                        <a:gd name="T6" fmla="*/ 6 w 15"/>
                        <a:gd name="T7" fmla="*/ 5 h 12"/>
                        <a:gd name="T8" fmla="*/ 4 w 15"/>
                        <a:gd name="T9" fmla="*/ 7 h 12"/>
                        <a:gd name="T10" fmla="*/ 0 w 15"/>
                        <a:gd name="T11" fmla="*/ 9 h 12"/>
                        <a:gd name="T12" fmla="*/ 5 w 15"/>
                        <a:gd name="T13" fmla="*/ 11 h 12"/>
                        <a:gd name="T14" fmla="*/ 8 w 15"/>
                        <a:gd name="T15" fmla="*/ 11 h 12"/>
                        <a:gd name="T16" fmla="*/ 12 w 15"/>
                        <a:gd name="T17" fmla="*/ 11 h 12"/>
                        <a:gd name="T18" fmla="*/ 12 w 15"/>
                        <a:gd name="T19" fmla="*/ 9 h 12"/>
                        <a:gd name="T20" fmla="*/ 8 w 15"/>
                        <a:gd name="T21" fmla="*/ 10 h 12"/>
                        <a:gd name="T22" fmla="*/ 5 w 15"/>
                        <a:gd name="T23" fmla="*/ 9 h 12"/>
                        <a:gd name="T24" fmla="*/ 2 w 15"/>
                        <a:gd name="T25" fmla="*/ 8 h 12"/>
                        <a:gd name="T26" fmla="*/ 5 w 15"/>
                        <a:gd name="T27" fmla="*/ 7 h 12"/>
                        <a:gd name="T28" fmla="*/ 9 w 15"/>
                        <a:gd name="T29" fmla="*/ 6 h 12"/>
                        <a:gd name="T30" fmla="*/ 14 w 15"/>
                        <a:gd name="T31" fmla="*/ 5 h 12"/>
                        <a:gd name="T32" fmla="*/ 12 w 15"/>
                        <a:gd name="T33" fmla="*/ 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
                        <a:gd name="T52" fmla="*/ 0 h 12"/>
                        <a:gd name="T53" fmla="*/ 15 w 15"/>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 h="12">
                          <a:moveTo>
                            <a:pt x="12" y="2"/>
                          </a:moveTo>
                          <a:lnTo>
                            <a:pt x="8" y="5"/>
                          </a:lnTo>
                          <a:lnTo>
                            <a:pt x="9" y="0"/>
                          </a:lnTo>
                          <a:lnTo>
                            <a:pt x="6" y="5"/>
                          </a:lnTo>
                          <a:lnTo>
                            <a:pt x="4" y="7"/>
                          </a:lnTo>
                          <a:lnTo>
                            <a:pt x="0" y="9"/>
                          </a:lnTo>
                          <a:lnTo>
                            <a:pt x="5" y="11"/>
                          </a:lnTo>
                          <a:lnTo>
                            <a:pt x="8" y="11"/>
                          </a:lnTo>
                          <a:lnTo>
                            <a:pt x="12" y="11"/>
                          </a:lnTo>
                          <a:lnTo>
                            <a:pt x="12" y="9"/>
                          </a:lnTo>
                          <a:lnTo>
                            <a:pt x="8" y="10"/>
                          </a:lnTo>
                          <a:lnTo>
                            <a:pt x="5" y="9"/>
                          </a:lnTo>
                          <a:lnTo>
                            <a:pt x="2" y="8"/>
                          </a:lnTo>
                          <a:lnTo>
                            <a:pt x="5" y="7"/>
                          </a:lnTo>
                          <a:lnTo>
                            <a:pt x="9" y="6"/>
                          </a:lnTo>
                          <a:lnTo>
                            <a:pt x="14" y="5"/>
                          </a:lnTo>
                          <a:lnTo>
                            <a:pt x="12" y="2"/>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537" name="Freeform 146"/>
                  <p:cNvSpPr>
                    <a:spLocks/>
                  </p:cNvSpPr>
                  <p:nvPr/>
                </p:nvSpPr>
                <p:spPr bwMode="auto">
                  <a:xfrm>
                    <a:off x="226" y="2963"/>
                    <a:ext cx="233" cy="166"/>
                  </a:xfrm>
                  <a:custGeom>
                    <a:avLst/>
                    <a:gdLst>
                      <a:gd name="T0" fmla="*/ 225 w 233"/>
                      <a:gd name="T1" fmla="*/ 49 h 166"/>
                      <a:gd name="T2" fmla="*/ 228 w 233"/>
                      <a:gd name="T3" fmla="*/ 48 h 166"/>
                      <a:gd name="T4" fmla="*/ 231 w 233"/>
                      <a:gd name="T5" fmla="*/ 45 h 166"/>
                      <a:gd name="T6" fmla="*/ 232 w 233"/>
                      <a:gd name="T7" fmla="*/ 40 h 166"/>
                      <a:gd name="T8" fmla="*/ 232 w 233"/>
                      <a:gd name="T9" fmla="*/ 30 h 166"/>
                      <a:gd name="T10" fmla="*/ 228 w 233"/>
                      <a:gd name="T11" fmla="*/ 22 h 166"/>
                      <a:gd name="T12" fmla="*/ 222 w 233"/>
                      <a:gd name="T13" fmla="*/ 18 h 166"/>
                      <a:gd name="T14" fmla="*/ 213 w 233"/>
                      <a:gd name="T15" fmla="*/ 13 h 166"/>
                      <a:gd name="T16" fmla="*/ 196 w 233"/>
                      <a:gd name="T17" fmla="*/ 11 h 166"/>
                      <a:gd name="T18" fmla="*/ 170 w 233"/>
                      <a:gd name="T19" fmla="*/ 9 h 166"/>
                      <a:gd name="T20" fmla="*/ 148 w 233"/>
                      <a:gd name="T21" fmla="*/ 5 h 166"/>
                      <a:gd name="T22" fmla="*/ 130 w 233"/>
                      <a:gd name="T23" fmla="*/ 3 h 166"/>
                      <a:gd name="T24" fmla="*/ 107 w 233"/>
                      <a:gd name="T25" fmla="*/ 0 h 166"/>
                      <a:gd name="T26" fmla="*/ 96 w 233"/>
                      <a:gd name="T27" fmla="*/ 3 h 166"/>
                      <a:gd name="T28" fmla="*/ 83 w 233"/>
                      <a:gd name="T29" fmla="*/ 9 h 166"/>
                      <a:gd name="T30" fmla="*/ 71 w 233"/>
                      <a:gd name="T31" fmla="*/ 16 h 166"/>
                      <a:gd name="T32" fmla="*/ 63 w 233"/>
                      <a:gd name="T33" fmla="*/ 23 h 166"/>
                      <a:gd name="T34" fmla="*/ 53 w 233"/>
                      <a:gd name="T35" fmla="*/ 35 h 166"/>
                      <a:gd name="T36" fmla="*/ 47 w 233"/>
                      <a:gd name="T37" fmla="*/ 47 h 166"/>
                      <a:gd name="T38" fmla="*/ 44 w 233"/>
                      <a:gd name="T39" fmla="*/ 58 h 166"/>
                      <a:gd name="T40" fmla="*/ 40 w 233"/>
                      <a:gd name="T41" fmla="*/ 71 h 166"/>
                      <a:gd name="T42" fmla="*/ 40 w 233"/>
                      <a:gd name="T43" fmla="*/ 82 h 166"/>
                      <a:gd name="T44" fmla="*/ 34 w 233"/>
                      <a:gd name="T45" fmla="*/ 95 h 166"/>
                      <a:gd name="T46" fmla="*/ 27 w 233"/>
                      <a:gd name="T47" fmla="*/ 106 h 166"/>
                      <a:gd name="T48" fmla="*/ 19 w 233"/>
                      <a:gd name="T49" fmla="*/ 114 h 166"/>
                      <a:gd name="T50" fmla="*/ 10 w 233"/>
                      <a:gd name="T51" fmla="*/ 119 h 166"/>
                      <a:gd name="T52" fmla="*/ 1 w 233"/>
                      <a:gd name="T53" fmla="*/ 126 h 166"/>
                      <a:gd name="T54" fmla="*/ 1 w 233"/>
                      <a:gd name="T55" fmla="*/ 127 h 166"/>
                      <a:gd name="T56" fmla="*/ 0 w 233"/>
                      <a:gd name="T57" fmla="*/ 133 h 166"/>
                      <a:gd name="T58" fmla="*/ 0 w 233"/>
                      <a:gd name="T59" fmla="*/ 141 h 166"/>
                      <a:gd name="T60" fmla="*/ 4 w 233"/>
                      <a:gd name="T61" fmla="*/ 148 h 166"/>
                      <a:gd name="T62" fmla="*/ 12 w 233"/>
                      <a:gd name="T63" fmla="*/ 152 h 166"/>
                      <a:gd name="T64" fmla="*/ 34 w 233"/>
                      <a:gd name="T65" fmla="*/ 152 h 166"/>
                      <a:gd name="T66" fmla="*/ 53 w 233"/>
                      <a:gd name="T67" fmla="*/ 154 h 166"/>
                      <a:gd name="T68" fmla="*/ 71 w 233"/>
                      <a:gd name="T69" fmla="*/ 162 h 166"/>
                      <a:gd name="T70" fmla="*/ 91 w 233"/>
                      <a:gd name="T71" fmla="*/ 165 h 166"/>
                      <a:gd name="T72" fmla="*/ 108 w 233"/>
                      <a:gd name="T73" fmla="*/ 165 h 166"/>
                      <a:gd name="T74" fmla="*/ 122 w 233"/>
                      <a:gd name="T75" fmla="*/ 160 h 166"/>
                      <a:gd name="T76" fmla="*/ 128 w 233"/>
                      <a:gd name="T77" fmla="*/ 152 h 166"/>
                      <a:gd name="T78" fmla="*/ 127 w 233"/>
                      <a:gd name="T79" fmla="*/ 142 h 166"/>
                      <a:gd name="T80" fmla="*/ 119 w 233"/>
                      <a:gd name="T81" fmla="*/ 134 h 166"/>
                      <a:gd name="T82" fmla="*/ 118 w 233"/>
                      <a:gd name="T83" fmla="*/ 127 h 166"/>
                      <a:gd name="T84" fmla="*/ 119 w 233"/>
                      <a:gd name="T85" fmla="*/ 118 h 166"/>
                      <a:gd name="T86" fmla="*/ 130 w 233"/>
                      <a:gd name="T87" fmla="*/ 111 h 166"/>
                      <a:gd name="T88" fmla="*/ 144 w 233"/>
                      <a:gd name="T89" fmla="*/ 109 h 166"/>
                      <a:gd name="T90" fmla="*/ 152 w 233"/>
                      <a:gd name="T91" fmla="*/ 104 h 166"/>
                      <a:gd name="T92" fmla="*/ 159 w 233"/>
                      <a:gd name="T93" fmla="*/ 98 h 166"/>
                      <a:gd name="T94" fmla="*/ 160 w 233"/>
                      <a:gd name="T95" fmla="*/ 86 h 166"/>
                      <a:gd name="T96" fmla="*/ 160 w 233"/>
                      <a:gd name="T97" fmla="*/ 82 h 166"/>
                      <a:gd name="T98" fmla="*/ 170 w 233"/>
                      <a:gd name="T99" fmla="*/ 80 h 166"/>
                      <a:gd name="T100" fmla="*/ 181 w 233"/>
                      <a:gd name="T101" fmla="*/ 75 h 166"/>
                      <a:gd name="T102" fmla="*/ 187 w 233"/>
                      <a:gd name="T103" fmla="*/ 66 h 166"/>
                      <a:gd name="T104" fmla="*/ 192 w 233"/>
                      <a:gd name="T105" fmla="*/ 54 h 166"/>
                      <a:gd name="T106" fmla="*/ 189 w 233"/>
                      <a:gd name="T107" fmla="*/ 39 h 166"/>
                      <a:gd name="T108" fmla="*/ 185 w 233"/>
                      <a:gd name="T109" fmla="*/ 30 h 166"/>
                      <a:gd name="T110" fmla="*/ 172 w 233"/>
                      <a:gd name="T111" fmla="*/ 24 h 166"/>
                      <a:gd name="T112" fmla="*/ 202 w 233"/>
                      <a:gd name="T113" fmla="*/ 30 h 166"/>
                      <a:gd name="T114" fmla="*/ 212 w 233"/>
                      <a:gd name="T115" fmla="*/ 40 h 166"/>
                      <a:gd name="T116" fmla="*/ 223 w 233"/>
                      <a:gd name="T117" fmla="*/ 46 h 166"/>
                      <a:gd name="T118" fmla="*/ 225 w 233"/>
                      <a:gd name="T119" fmla="*/ 49 h 16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33"/>
                      <a:gd name="T181" fmla="*/ 0 h 166"/>
                      <a:gd name="T182" fmla="*/ 233 w 233"/>
                      <a:gd name="T183" fmla="*/ 166 h 16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33" h="166">
                        <a:moveTo>
                          <a:pt x="225" y="49"/>
                        </a:moveTo>
                        <a:lnTo>
                          <a:pt x="228" y="48"/>
                        </a:lnTo>
                        <a:lnTo>
                          <a:pt x="231" y="45"/>
                        </a:lnTo>
                        <a:lnTo>
                          <a:pt x="232" y="40"/>
                        </a:lnTo>
                        <a:lnTo>
                          <a:pt x="232" y="30"/>
                        </a:lnTo>
                        <a:lnTo>
                          <a:pt x="228" y="22"/>
                        </a:lnTo>
                        <a:lnTo>
                          <a:pt x="222" y="18"/>
                        </a:lnTo>
                        <a:lnTo>
                          <a:pt x="213" y="13"/>
                        </a:lnTo>
                        <a:lnTo>
                          <a:pt x="196" y="11"/>
                        </a:lnTo>
                        <a:lnTo>
                          <a:pt x="170" y="9"/>
                        </a:lnTo>
                        <a:lnTo>
                          <a:pt x="148" y="5"/>
                        </a:lnTo>
                        <a:lnTo>
                          <a:pt x="130" y="3"/>
                        </a:lnTo>
                        <a:lnTo>
                          <a:pt x="107" y="0"/>
                        </a:lnTo>
                        <a:lnTo>
                          <a:pt x="96" y="3"/>
                        </a:lnTo>
                        <a:lnTo>
                          <a:pt x="83" y="9"/>
                        </a:lnTo>
                        <a:lnTo>
                          <a:pt x="71" y="16"/>
                        </a:lnTo>
                        <a:lnTo>
                          <a:pt x="63" y="23"/>
                        </a:lnTo>
                        <a:lnTo>
                          <a:pt x="53" y="35"/>
                        </a:lnTo>
                        <a:lnTo>
                          <a:pt x="47" y="47"/>
                        </a:lnTo>
                        <a:lnTo>
                          <a:pt x="44" y="58"/>
                        </a:lnTo>
                        <a:lnTo>
                          <a:pt x="40" y="71"/>
                        </a:lnTo>
                        <a:lnTo>
                          <a:pt x="40" y="82"/>
                        </a:lnTo>
                        <a:lnTo>
                          <a:pt x="34" y="95"/>
                        </a:lnTo>
                        <a:lnTo>
                          <a:pt x="27" y="106"/>
                        </a:lnTo>
                        <a:lnTo>
                          <a:pt x="19" y="114"/>
                        </a:lnTo>
                        <a:lnTo>
                          <a:pt x="10" y="119"/>
                        </a:lnTo>
                        <a:lnTo>
                          <a:pt x="1" y="126"/>
                        </a:lnTo>
                        <a:lnTo>
                          <a:pt x="1" y="127"/>
                        </a:lnTo>
                        <a:lnTo>
                          <a:pt x="0" y="133"/>
                        </a:lnTo>
                        <a:lnTo>
                          <a:pt x="0" y="141"/>
                        </a:lnTo>
                        <a:lnTo>
                          <a:pt x="4" y="148"/>
                        </a:lnTo>
                        <a:lnTo>
                          <a:pt x="12" y="152"/>
                        </a:lnTo>
                        <a:lnTo>
                          <a:pt x="34" y="152"/>
                        </a:lnTo>
                        <a:lnTo>
                          <a:pt x="53" y="154"/>
                        </a:lnTo>
                        <a:lnTo>
                          <a:pt x="71" y="162"/>
                        </a:lnTo>
                        <a:lnTo>
                          <a:pt x="91" y="165"/>
                        </a:lnTo>
                        <a:lnTo>
                          <a:pt x="108" y="165"/>
                        </a:lnTo>
                        <a:lnTo>
                          <a:pt x="122" y="160"/>
                        </a:lnTo>
                        <a:lnTo>
                          <a:pt x="128" y="152"/>
                        </a:lnTo>
                        <a:lnTo>
                          <a:pt x="127" y="142"/>
                        </a:lnTo>
                        <a:lnTo>
                          <a:pt x="119" y="134"/>
                        </a:lnTo>
                        <a:lnTo>
                          <a:pt x="118" y="127"/>
                        </a:lnTo>
                        <a:lnTo>
                          <a:pt x="119" y="118"/>
                        </a:lnTo>
                        <a:lnTo>
                          <a:pt x="130" y="111"/>
                        </a:lnTo>
                        <a:lnTo>
                          <a:pt x="144" y="109"/>
                        </a:lnTo>
                        <a:lnTo>
                          <a:pt x="152" y="104"/>
                        </a:lnTo>
                        <a:lnTo>
                          <a:pt x="159" y="98"/>
                        </a:lnTo>
                        <a:lnTo>
                          <a:pt x="160" y="86"/>
                        </a:lnTo>
                        <a:lnTo>
                          <a:pt x="160" y="82"/>
                        </a:lnTo>
                        <a:lnTo>
                          <a:pt x="170" y="80"/>
                        </a:lnTo>
                        <a:lnTo>
                          <a:pt x="181" y="75"/>
                        </a:lnTo>
                        <a:lnTo>
                          <a:pt x="187" y="66"/>
                        </a:lnTo>
                        <a:lnTo>
                          <a:pt x="192" y="54"/>
                        </a:lnTo>
                        <a:lnTo>
                          <a:pt x="189" y="39"/>
                        </a:lnTo>
                        <a:lnTo>
                          <a:pt x="185" y="30"/>
                        </a:lnTo>
                        <a:lnTo>
                          <a:pt x="172" y="24"/>
                        </a:lnTo>
                        <a:lnTo>
                          <a:pt x="202" y="30"/>
                        </a:lnTo>
                        <a:lnTo>
                          <a:pt x="212" y="40"/>
                        </a:lnTo>
                        <a:lnTo>
                          <a:pt x="223" y="46"/>
                        </a:lnTo>
                        <a:lnTo>
                          <a:pt x="225" y="49"/>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527" name="Group 147"/>
                <p:cNvGrpSpPr>
                  <a:grpSpLocks/>
                </p:cNvGrpSpPr>
                <p:nvPr/>
              </p:nvGrpSpPr>
              <p:grpSpPr bwMode="auto">
                <a:xfrm>
                  <a:off x="399" y="3020"/>
                  <a:ext cx="60" cy="36"/>
                  <a:chOff x="399" y="3020"/>
                  <a:chExt cx="60" cy="36"/>
                </a:xfrm>
              </p:grpSpPr>
              <p:sp>
                <p:nvSpPr>
                  <p:cNvPr id="36528" name="Line 148"/>
                  <p:cNvSpPr>
                    <a:spLocks noChangeShapeType="1"/>
                  </p:cNvSpPr>
                  <p:nvPr/>
                </p:nvSpPr>
                <p:spPr bwMode="auto">
                  <a:xfrm>
                    <a:off x="458" y="3036"/>
                    <a:ext cx="1" cy="0"/>
                  </a:xfrm>
                  <a:prstGeom prst="line">
                    <a:avLst/>
                  </a:prstGeom>
                  <a:noFill/>
                  <a:ln w="12700">
                    <a:solidFill>
                      <a:srgbClr val="804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6529" name="Group 149"/>
                  <p:cNvGrpSpPr>
                    <a:grpSpLocks/>
                  </p:cNvGrpSpPr>
                  <p:nvPr/>
                </p:nvGrpSpPr>
                <p:grpSpPr bwMode="auto">
                  <a:xfrm>
                    <a:off x="399" y="3020"/>
                    <a:ext cx="50" cy="36"/>
                    <a:chOff x="399" y="3020"/>
                    <a:chExt cx="50" cy="36"/>
                  </a:xfrm>
                </p:grpSpPr>
                <p:sp>
                  <p:nvSpPr>
                    <p:cNvPr id="36530" name="Freeform 150"/>
                    <p:cNvSpPr>
                      <a:spLocks/>
                    </p:cNvSpPr>
                    <p:nvPr/>
                  </p:nvSpPr>
                  <p:spPr bwMode="auto">
                    <a:xfrm>
                      <a:off x="399" y="3042"/>
                      <a:ext cx="35" cy="12"/>
                    </a:xfrm>
                    <a:custGeom>
                      <a:avLst/>
                      <a:gdLst>
                        <a:gd name="T0" fmla="*/ 4 w 35"/>
                        <a:gd name="T1" fmla="*/ 0 h 12"/>
                        <a:gd name="T2" fmla="*/ 11 w 35"/>
                        <a:gd name="T3" fmla="*/ 3 h 12"/>
                        <a:gd name="T4" fmla="*/ 15 w 35"/>
                        <a:gd name="T5" fmla="*/ 5 h 12"/>
                        <a:gd name="T6" fmla="*/ 19 w 35"/>
                        <a:gd name="T7" fmla="*/ 6 h 12"/>
                        <a:gd name="T8" fmla="*/ 24 w 35"/>
                        <a:gd name="T9" fmla="*/ 7 h 12"/>
                        <a:gd name="T10" fmla="*/ 30 w 35"/>
                        <a:gd name="T11" fmla="*/ 7 h 12"/>
                        <a:gd name="T12" fmla="*/ 33 w 35"/>
                        <a:gd name="T13" fmla="*/ 7 h 12"/>
                        <a:gd name="T14" fmla="*/ 34 w 35"/>
                        <a:gd name="T15" fmla="*/ 11 h 12"/>
                        <a:gd name="T16" fmla="*/ 29 w 35"/>
                        <a:gd name="T17" fmla="*/ 11 h 12"/>
                        <a:gd name="T18" fmla="*/ 24 w 35"/>
                        <a:gd name="T19" fmla="*/ 11 h 12"/>
                        <a:gd name="T20" fmla="*/ 19 w 35"/>
                        <a:gd name="T21" fmla="*/ 10 h 12"/>
                        <a:gd name="T22" fmla="*/ 14 w 35"/>
                        <a:gd name="T23" fmla="*/ 7 h 12"/>
                        <a:gd name="T24" fmla="*/ 10 w 35"/>
                        <a:gd name="T25" fmla="*/ 6 h 12"/>
                        <a:gd name="T26" fmla="*/ 0 w 35"/>
                        <a:gd name="T27" fmla="*/ 1 h 12"/>
                        <a:gd name="T28" fmla="*/ 4 w 35"/>
                        <a:gd name="T29" fmla="*/ 0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
                        <a:gd name="T46" fmla="*/ 0 h 12"/>
                        <a:gd name="T47" fmla="*/ 35 w 35"/>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 h="12">
                          <a:moveTo>
                            <a:pt x="4" y="0"/>
                          </a:moveTo>
                          <a:lnTo>
                            <a:pt x="11" y="3"/>
                          </a:lnTo>
                          <a:lnTo>
                            <a:pt x="15" y="5"/>
                          </a:lnTo>
                          <a:lnTo>
                            <a:pt x="19" y="6"/>
                          </a:lnTo>
                          <a:lnTo>
                            <a:pt x="24" y="7"/>
                          </a:lnTo>
                          <a:lnTo>
                            <a:pt x="30" y="7"/>
                          </a:lnTo>
                          <a:lnTo>
                            <a:pt x="33" y="7"/>
                          </a:lnTo>
                          <a:lnTo>
                            <a:pt x="34" y="11"/>
                          </a:lnTo>
                          <a:lnTo>
                            <a:pt x="29" y="11"/>
                          </a:lnTo>
                          <a:lnTo>
                            <a:pt x="24" y="11"/>
                          </a:lnTo>
                          <a:lnTo>
                            <a:pt x="19" y="10"/>
                          </a:lnTo>
                          <a:lnTo>
                            <a:pt x="14" y="7"/>
                          </a:lnTo>
                          <a:lnTo>
                            <a:pt x="10" y="6"/>
                          </a:lnTo>
                          <a:lnTo>
                            <a:pt x="0" y="1"/>
                          </a:lnTo>
                          <a:lnTo>
                            <a:pt x="4" y="0"/>
                          </a:lnTo>
                        </a:path>
                      </a:pathLst>
                    </a:custGeom>
                    <a:solidFill>
                      <a:srgbClr val="804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531" name="Oval 151"/>
                    <p:cNvSpPr>
                      <a:spLocks noChangeArrowheads="1"/>
                    </p:cNvSpPr>
                    <p:nvPr/>
                  </p:nvSpPr>
                  <p:spPr bwMode="auto">
                    <a:xfrm>
                      <a:off x="432" y="3020"/>
                      <a:ext cx="17" cy="36"/>
                    </a:xfrm>
                    <a:prstGeom prst="ellipse">
                      <a:avLst/>
                    </a:prstGeom>
                    <a:solidFill>
                      <a:srgbClr val="8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532" name="Oval 152"/>
                    <p:cNvSpPr>
                      <a:spLocks noChangeArrowheads="1"/>
                    </p:cNvSpPr>
                    <p:nvPr/>
                  </p:nvSpPr>
                  <p:spPr bwMode="auto">
                    <a:xfrm>
                      <a:off x="435" y="3020"/>
                      <a:ext cx="14" cy="36"/>
                    </a:xfrm>
                    <a:prstGeom prst="ellipse">
                      <a:avLst/>
                    </a:prstGeom>
                    <a:solidFill>
                      <a:srgbClr val="FFE0C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grpSp>
      </p:grpSp>
      <p:grpSp>
        <p:nvGrpSpPr>
          <p:cNvPr id="35855" name="Group 153"/>
          <p:cNvGrpSpPr>
            <a:grpSpLocks/>
          </p:cNvGrpSpPr>
          <p:nvPr/>
        </p:nvGrpSpPr>
        <p:grpSpPr bwMode="auto">
          <a:xfrm>
            <a:off x="3943350" y="5022850"/>
            <a:ext cx="2357438" cy="1285875"/>
            <a:chOff x="2256" y="3744"/>
            <a:chExt cx="1634" cy="918"/>
          </a:xfrm>
        </p:grpSpPr>
        <p:sp>
          <p:nvSpPr>
            <p:cNvPr id="36413" name="Freeform 154"/>
            <p:cNvSpPr>
              <a:spLocks/>
            </p:cNvSpPr>
            <p:nvPr/>
          </p:nvSpPr>
          <p:spPr bwMode="auto">
            <a:xfrm>
              <a:off x="3440" y="4274"/>
              <a:ext cx="8" cy="7"/>
            </a:xfrm>
            <a:custGeom>
              <a:avLst/>
              <a:gdLst>
                <a:gd name="T0" fmla="*/ 2 w 8"/>
                <a:gd name="T1" fmla="*/ 0 h 7"/>
                <a:gd name="T2" fmla="*/ 7 w 8"/>
                <a:gd name="T3" fmla="*/ 6 h 7"/>
                <a:gd name="T4" fmla="*/ 0 w 8"/>
                <a:gd name="T5" fmla="*/ 5 h 7"/>
                <a:gd name="T6" fmla="*/ 2 w 8"/>
                <a:gd name="T7" fmla="*/ 0 h 7"/>
                <a:gd name="T8" fmla="*/ 0 60000 65536"/>
                <a:gd name="T9" fmla="*/ 0 60000 65536"/>
                <a:gd name="T10" fmla="*/ 0 60000 65536"/>
                <a:gd name="T11" fmla="*/ 0 60000 65536"/>
                <a:gd name="T12" fmla="*/ 0 w 8"/>
                <a:gd name="T13" fmla="*/ 0 h 7"/>
                <a:gd name="T14" fmla="*/ 8 w 8"/>
                <a:gd name="T15" fmla="*/ 7 h 7"/>
              </a:gdLst>
              <a:ahLst/>
              <a:cxnLst>
                <a:cxn ang="T8">
                  <a:pos x="T0" y="T1"/>
                </a:cxn>
                <a:cxn ang="T9">
                  <a:pos x="T2" y="T3"/>
                </a:cxn>
                <a:cxn ang="T10">
                  <a:pos x="T4" y="T5"/>
                </a:cxn>
                <a:cxn ang="T11">
                  <a:pos x="T6" y="T7"/>
                </a:cxn>
              </a:cxnLst>
              <a:rect l="T12" t="T13" r="T14" b="T15"/>
              <a:pathLst>
                <a:path w="8" h="7">
                  <a:moveTo>
                    <a:pt x="2" y="0"/>
                  </a:moveTo>
                  <a:lnTo>
                    <a:pt x="7" y="6"/>
                  </a:lnTo>
                  <a:lnTo>
                    <a:pt x="0" y="5"/>
                  </a:lnTo>
                  <a:lnTo>
                    <a:pt x="2" y="0"/>
                  </a:lnTo>
                </a:path>
              </a:pathLst>
            </a:custGeom>
            <a:solidFill>
              <a:srgbClr val="7FFFDF"/>
            </a:solidFill>
            <a:ln w="12700" cap="rnd">
              <a:solidFill>
                <a:schemeClr val="tx1"/>
              </a:solidFill>
              <a:round/>
              <a:headEnd/>
              <a:tailEnd/>
            </a:ln>
          </p:spPr>
          <p:txBody>
            <a:bodyPr/>
            <a:lstStyle/>
            <a:p>
              <a:endParaRPr lang="en-US"/>
            </a:p>
          </p:txBody>
        </p:sp>
        <p:sp>
          <p:nvSpPr>
            <p:cNvPr id="36414" name="Freeform 155"/>
            <p:cNvSpPr>
              <a:spLocks/>
            </p:cNvSpPr>
            <p:nvPr/>
          </p:nvSpPr>
          <p:spPr bwMode="auto">
            <a:xfrm>
              <a:off x="3488" y="4290"/>
              <a:ext cx="33" cy="19"/>
            </a:xfrm>
            <a:custGeom>
              <a:avLst/>
              <a:gdLst>
                <a:gd name="T0" fmla="*/ 23 w 33"/>
                <a:gd name="T1" fmla="*/ 0 h 19"/>
                <a:gd name="T2" fmla="*/ 32 w 33"/>
                <a:gd name="T3" fmla="*/ 2 h 19"/>
                <a:gd name="T4" fmla="*/ 29 w 33"/>
                <a:gd name="T5" fmla="*/ 8 h 19"/>
                <a:gd name="T6" fmla="*/ 29 w 33"/>
                <a:gd name="T7" fmla="*/ 18 h 19"/>
                <a:gd name="T8" fmla="*/ 22 w 33"/>
                <a:gd name="T9" fmla="*/ 13 h 19"/>
                <a:gd name="T10" fmla="*/ 17 w 33"/>
                <a:gd name="T11" fmla="*/ 12 h 19"/>
                <a:gd name="T12" fmla="*/ 16 w 33"/>
                <a:gd name="T13" fmla="*/ 16 h 19"/>
                <a:gd name="T14" fmla="*/ 10 w 33"/>
                <a:gd name="T15" fmla="*/ 16 h 19"/>
                <a:gd name="T16" fmla="*/ 0 w 33"/>
                <a:gd name="T17" fmla="*/ 15 h 19"/>
                <a:gd name="T18" fmla="*/ 11 w 33"/>
                <a:gd name="T19" fmla="*/ 12 h 19"/>
                <a:gd name="T20" fmla="*/ 11 w 33"/>
                <a:gd name="T21" fmla="*/ 4 h 19"/>
                <a:gd name="T22" fmla="*/ 22 w 33"/>
                <a:gd name="T23" fmla="*/ 9 h 19"/>
                <a:gd name="T24" fmla="*/ 23 w 33"/>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19"/>
                <a:gd name="T41" fmla="*/ 33 w 33"/>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19">
                  <a:moveTo>
                    <a:pt x="23" y="0"/>
                  </a:moveTo>
                  <a:lnTo>
                    <a:pt x="32" y="2"/>
                  </a:lnTo>
                  <a:lnTo>
                    <a:pt x="29" y="8"/>
                  </a:lnTo>
                  <a:lnTo>
                    <a:pt x="29" y="18"/>
                  </a:lnTo>
                  <a:lnTo>
                    <a:pt x="22" y="13"/>
                  </a:lnTo>
                  <a:lnTo>
                    <a:pt x="17" y="12"/>
                  </a:lnTo>
                  <a:lnTo>
                    <a:pt x="16" y="16"/>
                  </a:lnTo>
                  <a:lnTo>
                    <a:pt x="10" y="16"/>
                  </a:lnTo>
                  <a:lnTo>
                    <a:pt x="0" y="15"/>
                  </a:lnTo>
                  <a:lnTo>
                    <a:pt x="11" y="12"/>
                  </a:lnTo>
                  <a:lnTo>
                    <a:pt x="11" y="4"/>
                  </a:lnTo>
                  <a:lnTo>
                    <a:pt x="22" y="9"/>
                  </a:lnTo>
                  <a:lnTo>
                    <a:pt x="23" y="0"/>
                  </a:lnTo>
                </a:path>
              </a:pathLst>
            </a:custGeom>
            <a:solidFill>
              <a:srgbClr val="7FFFDF"/>
            </a:solidFill>
            <a:ln w="12700" cap="rnd">
              <a:solidFill>
                <a:schemeClr val="tx1"/>
              </a:solidFill>
              <a:round/>
              <a:headEnd/>
              <a:tailEnd/>
            </a:ln>
          </p:spPr>
          <p:txBody>
            <a:bodyPr/>
            <a:lstStyle/>
            <a:p>
              <a:endParaRPr lang="en-US"/>
            </a:p>
          </p:txBody>
        </p:sp>
        <p:grpSp>
          <p:nvGrpSpPr>
            <p:cNvPr id="36415" name="Group 156"/>
            <p:cNvGrpSpPr>
              <a:grpSpLocks/>
            </p:cNvGrpSpPr>
            <p:nvPr/>
          </p:nvGrpSpPr>
          <p:grpSpPr bwMode="auto">
            <a:xfrm>
              <a:off x="3391" y="4212"/>
              <a:ext cx="182" cy="129"/>
              <a:chOff x="3391" y="4212"/>
              <a:chExt cx="182" cy="129"/>
            </a:xfrm>
          </p:grpSpPr>
          <p:sp>
            <p:nvSpPr>
              <p:cNvPr id="36502" name="Freeform 157"/>
              <p:cNvSpPr>
                <a:spLocks/>
              </p:cNvSpPr>
              <p:nvPr/>
            </p:nvSpPr>
            <p:spPr bwMode="auto">
              <a:xfrm>
                <a:off x="3391" y="4280"/>
                <a:ext cx="51" cy="39"/>
              </a:xfrm>
              <a:custGeom>
                <a:avLst/>
                <a:gdLst>
                  <a:gd name="T0" fmla="*/ 38 w 51"/>
                  <a:gd name="T1" fmla="*/ 0 h 39"/>
                  <a:gd name="T2" fmla="*/ 50 w 51"/>
                  <a:gd name="T3" fmla="*/ 2 h 39"/>
                  <a:gd name="T4" fmla="*/ 38 w 51"/>
                  <a:gd name="T5" fmla="*/ 20 h 39"/>
                  <a:gd name="T6" fmla="*/ 27 w 51"/>
                  <a:gd name="T7" fmla="*/ 22 h 39"/>
                  <a:gd name="T8" fmla="*/ 22 w 51"/>
                  <a:gd name="T9" fmla="*/ 27 h 39"/>
                  <a:gd name="T10" fmla="*/ 12 w 51"/>
                  <a:gd name="T11" fmla="*/ 31 h 39"/>
                  <a:gd name="T12" fmla="*/ 8 w 51"/>
                  <a:gd name="T13" fmla="*/ 38 h 39"/>
                  <a:gd name="T14" fmla="*/ 0 w 51"/>
                  <a:gd name="T15" fmla="*/ 34 h 39"/>
                  <a:gd name="T16" fmla="*/ 25 w 51"/>
                  <a:gd name="T17" fmla="*/ 18 h 39"/>
                  <a:gd name="T18" fmla="*/ 26 w 51"/>
                  <a:gd name="T19" fmla="*/ 12 h 39"/>
                  <a:gd name="T20" fmla="*/ 30 w 51"/>
                  <a:gd name="T21" fmla="*/ 12 h 39"/>
                  <a:gd name="T22" fmla="*/ 31 w 51"/>
                  <a:gd name="T23" fmla="*/ 5 h 39"/>
                  <a:gd name="T24" fmla="*/ 38 w 51"/>
                  <a:gd name="T25" fmla="*/ 0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
                  <a:gd name="T40" fmla="*/ 0 h 39"/>
                  <a:gd name="T41" fmla="*/ 51 w 51"/>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 h="39">
                    <a:moveTo>
                      <a:pt x="38" y="0"/>
                    </a:moveTo>
                    <a:lnTo>
                      <a:pt x="50" y="2"/>
                    </a:lnTo>
                    <a:lnTo>
                      <a:pt x="38" y="20"/>
                    </a:lnTo>
                    <a:lnTo>
                      <a:pt x="27" y="22"/>
                    </a:lnTo>
                    <a:lnTo>
                      <a:pt x="22" y="27"/>
                    </a:lnTo>
                    <a:lnTo>
                      <a:pt x="12" y="31"/>
                    </a:lnTo>
                    <a:lnTo>
                      <a:pt x="8" y="38"/>
                    </a:lnTo>
                    <a:lnTo>
                      <a:pt x="0" y="34"/>
                    </a:lnTo>
                    <a:lnTo>
                      <a:pt x="25" y="18"/>
                    </a:lnTo>
                    <a:lnTo>
                      <a:pt x="26" y="12"/>
                    </a:lnTo>
                    <a:lnTo>
                      <a:pt x="30" y="12"/>
                    </a:lnTo>
                    <a:lnTo>
                      <a:pt x="31" y="5"/>
                    </a:lnTo>
                    <a:lnTo>
                      <a:pt x="38" y="0"/>
                    </a:lnTo>
                  </a:path>
                </a:pathLst>
              </a:custGeom>
              <a:solidFill>
                <a:srgbClr val="7FFFDF"/>
              </a:solidFill>
              <a:ln w="12700" cap="rnd">
                <a:solidFill>
                  <a:schemeClr val="tx1"/>
                </a:solidFill>
                <a:round/>
                <a:headEnd/>
                <a:tailEnd/>
              </a:ln>
            </p:spPr>
            <p:txBody>
              <a:bodyPr/>
              <a:lstStyle/>
              <a:p>
                <a:endParaRPr lang="en-US"/>
              </a:p>
            </p:txBody>
          </p:sp>
          <p:sp>
            <p:nvSpPr>
              <p:cNvPr id="36503" name="Freeform 158"/>
              <p:cNvSpPr>
                <a:spLocks/>
              </p:cNvSpPr>
              <p:nvPr/>
            </p:nvSpPr>
            <p:spPr bwMode="auto">
              <a:xfrm>
                <a:off x="3446" y="4267"/>
                <a:ext cx="23" cy="13"/>
              </a:xfrm>
              <a:custGeom>
                <a:avLst/>
                <a:gdLst>
                  <a:gd name="T0" fmla="*/ 12 w 23"/>
                  <a:gd name="T1" fmla="*/ 0 h 13"/>
                  <a:gd name="T2" fmla="*/ 1 w 23"/>
                  <a:gd name="T3" fmla="*/ 0 h 13"/>
                  <a:gd name="T4" fmla="*/ 0 w 23"/>
                  <a:gd name="T5" fmla="*/ 3 h 13"/>
                  <a:gd name="T6" fmla="*/ 0 w 23"/>
                  <a:gd name="T7" fmla="*/ 5 h 13"/>
                  <a:gd name="T8" fmla="*/ 14 w 23"/>
                  <a:gd name="T9" fmla="*/ 6 h 13"/>
                  <a:gd name="T10" fmla="*/ 9 w 23"/>
                  <a:gd name="T11" fmla="*/ 8 h 13"/>
                  <a:gd name="T12" fmla="*/ 8 w 23"/>
                  <a:gd name="T13" fmla="*/ 11 h 13"/>
                  <a:gd name="T14" fmla="*/ 13 w 23"/>
                  <a:gd name="T15" fmla="*/ 12 h 13"/>
                  <a:gd name="T16" fmla="*/ 20 w 23"/>
                  <a:gd name="T17" fmla="*/ 10 h 13"/>
                  <a:gd name="T18" fmla="*/ 22 w 23"/>
                  <a:gd name="T19" fmla="*/ 6 h 13"/>
                  <a:gd name="T20" fmla="*/ 18 w 23"/>
                  <a:gd name="T21" fmla="*/ 3 h 13"/>
                  <a:gd name="T22" fmla="*/ 12 w 23"/>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13"/>
                  <a:gd name="T38" fmla="*/ 23 w 23"/>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13">
                    <a:moveTo>
                      <a:pt x="12" y="0"/>
                    </a:moveTo>
                    <a:lnTo>
                      <a:pt x="1" y="0"/>
                    </a:lnTo>
                    <a:lnTo>
                      <a:pt x="0" y="3"/>
                    </a:lnTo>
                    <a:lnTo>
                      <a:pt x="0" y="5"/>
                    </a:lnTo>
                    <a:lnTo>
                      <a:pt x="14" y="6"/>
                    </a:lnTo>
                    <a:lnTo>
                      <a:pt x="9" y="8"/>
                    </a:lnTo>
                    <a:lnTo>
                      <a:pt x="8" y="11"/>
                    </a:lnTo>
                    <a:lnTo>
                      <a:pt x="13" y="12"/>
                    </a:lnTo>
                    <a:lnTo>
                      <a:pt x="20" y="10"/>
                    </a:lnTo>
                    <a:lnTo>
                      <a:pt x="22" y="6"/>
                    </a:lnTo>
                    <a:lnTo>
                      <a:pt x="18" y="3"/>
                    </a:lnTo>
                    <a:lnTo>
                      <a:pt x="12" y="0"/>
                    </a:lnTo>
                  </a:path>
                </a:pathLst>
              </a:custGeom>
              <a:solidFill>
                <a:srgbClr val="7FFFDF"/>
              </a:solidFill>
              <a:ln w="12700" cap="rnd">
                <a:solidFill>
                  <a:schemeClr val="tx1"/>
                </a:solidFill>
                <a:round/>
                <a:headEnd/>
                <a:tailEnd/>
              </a:ln>
            </p:spPr>
            <p:txBody>
              <a:bodyPr/>
              <a:lstStyle/>
              <a:p>
                <a:endParaRPr lang="en-US"/>
              </a:p>
            </p:txBody>
          </p:sp>
          <p:sp>
            <p:nvSpPr>
              <p:cNvPr id="36504" name="Freeform 159"/>
              <p:cNvSpPr>
                <a:spLocks/>
              </p:cNvSpPr>
              <p:nvPr/>
            </p:nvSpPr>
            <p:spPr bwMode="auto">
              <a:xfrm>
                <a:off x="3516" y="4254"/>
                <a:ext cx="13" cy="8"/>
              </a:xfrm>
              <a:custGeom>
                <a:avLst/>
                <a:gdLst>
                  <a:gd name="T0" fmla="*/ 1 w 13"/>
                  <a:gd name="T1" fmla="*/ 0 h 8"/>
                  <a:gd name="T2" fmla="*/ 12 w 13"/>
                  <a:gd name="T3" fmla="*/ 2 h 8"/>
                  <a:gd name="T4" fmla="*/ 7 w 13"/>
                  <a:gd name="T5" fmla="*/ 7 h 8"/>
                  <a:gd name="T6" fmla="*/ 0 w 13"/>
                  <a:gd name="T7" fmla="*/ 5 h 8"/>
                  <a:gd name="T8" fmla="*/ 1 w 13"/>
                  <a:gd name="T9" fmla="*/ 0 h 8"/>
                  <a:gd name="T10" fmla="*/ 0 60000 65536"/>
                  <a:gd name="T11" fmla="*/ 0 60000 65536"/>
                  <a:gd name="T12" fmla="*/ 0 60000 65536"/>
                  <a:gd name="T13" fmla="*/ 0 60000 65536"/>
                  <a:gd name="T14" fmla="*/ 0 60000 65536"/>
                  <a:gd name="T15" fmla="*/ 0 w 13"/>
                  <a:gd name="T16" fmla="*/ 0 h 8"/>
                  <a:gd name="T17" fmla="*/ 13 w 13"/>
                  <a:gd name="T18" fmla="*/ 8 h 8"/>
                </a:gdLst>
                <a:ahLst/>
                <a:cxnLst>
                  <a:cxn ang="T10">
                    <a:pos x="T0" y="T1"/>
                  </a:cxn>
                  <a:cxn ang="T11">
                    <a:pos x="T2" y="T3"/>
                  </a:cxn>
                  <a:cxn ang="T12">
                    <a:pos x="T4" y="T5"/>
                  </a:cxn>
                  <a:cxn ang="T13">
                    <a:pos x="T6" y="T7"/>
                  </a:cxn>
                  <a:cxn ang="T14">
                    <a:pos x="T8" y="T9"/>
                  </a:cxn>
                </a:cxnLst>
                <a:rect l="T15" t="T16" r="T17" b="T18"/>
                <a:pathLst>
                  <a:path w="13" h="8">
                    <a:moveTo>
                      <a:pt x="1" y="0"/>
                    </a:moveTo>
                    <a:lnTo>
                      <a:pt x="12" y="2"/>
                    </a:lnTo>
                    <a:lnTo>
                      <a:pt x="7" y="7"/>
                    </a:lnTo>
                    <a:lnTo>
                      <a:pt x="0" y="5"/>
                    </a:lnTo>
                    <a:lnTo>
                      <a:pt x="1" y="0"/>
                    </a:lnTo>
                  </a:path>
                </a:pathLst>
              </a:custGeom>
              <a:solidFill>
                <a:srgbClr val="7FFFDF"/>
              </a:solidFill>
              <a:ln w="12700" cap="rnd">
                <a:solidFill>
                  <a:schemeClr val="tx1"/>
                </a:solidFill>
                <a:round/>
                <a:headEnd/>
                <a:tailEnd/>
              </a:ln>
            </p:spPr>
            <p:txBody>
              <a:bodyPr/>
              <a:lstStyle/>
              <a:p>
                <a:endParaRPr lang="en-US"/>
              </a:p>
            </p:txBody>
          </p:sp>
          <p:sp>
            <p:nvSpPr>
              <p:cNvPr id="36505" name="Freeform 160"/>
              <p:cNvSpPr>
                <a:spLocks/>
              </p:cNvSpPr>
              <p:nvPr/>
            </p:nvSpPr>
            <p:spPr bwMode="auto">
              <a:xfrm>
                <a:off x="3520" y="4269"/>
                <a:ext cx="36" cy="28"/>
              </a:xfrm>
              <a:custGeom>
                <a:avLst/>
                <a:gdLst>
                  <a:gd name="T0" fmla="*/ 9 w 36"/>
                  <a:gd name="T1" fmla="*/ 0 h 28"/>
                  <a:gd name="T2" fmla="*/ 21 w 36"/>
                  <a:gd name="T3" fmla="*/ 3 h 28"/>
                  <a:gd name="T4" fmla="*/ 29 w 36"/>
                  <a:gd name="T5" fmla="*/ 3 h 28"/>
                  <a:gd name="T6" fmla="*/ 29 w 36"/>
                  <a:gd name="T7" fmla="*/ 10 h 28"/>
                  <a:gd name="T8" fmla="*/ 35 w 36"/>
                  <a:gd name="T9" fmla="*/ 16 h 28"/>
                  <a:gd name="T10" fmla="*/ 19 w 36"/>
                  <a:gd name="T11" fmla="*/ 16 h 28"/>
                  <a:gd name="T12" fmla="*/ 18 w 36"/>
                  <a:gd name="T13" fmla="*/ 20 h 28"/>
                  <a:gd name="T14" fmla="*/ 25 w 36"/>
                  <a:gd name="T15" fmla="*/ 21 h 28"/>
                  <a:gd name="T16" fmla="*/ 24 w 36"/>
                  <a:gd name="T17" fmla="*/ 23 h 28"/>
                  <a:gd name="T18" fmla="*/ 11 w 36"/>
                  <a:gd name="T19" fmla="*/ 27 h 28"/>
                  <a:gd name="T20" fmla="*/ 11 w 36"/>
                  <a:gd name="T21" fmla="*/ 21 h 28"/>
                  <a:gd name="T22" fmla="*/ 8 w 36"/>
                  <a:gd name="T23" fmla="*/ 21 h 28"/>
                  <a:gd name="T24" fmla="*/ 7 w 36"/>
                  <a:gd name="T25" fmla="*/ 18 h 28"/>
                  <a:gd name="T26" fmla="*/ 0 w 36"/>
                  <a:gd name="T27" fmla="*/ 15 h 28"/>
                  <a:gd name="T28" fmla="*/ 1 w 36"/>
                  <a:gd name="T29" fmla="*/ 14 h 28"/>
                  <a:gd name="T30" fmla="*/ 6 w 36"/>
                  <a:gd name="T31" fmla="*/ 12 h 28"/>
                  <a:gd name="T32" fmla="*/ 11 w 36"/>
                  <a:gd name="T33" fmla="*/ 12 h 28"/>
                  <a:gd name="T34" fmla="*/ 6 w 36"/>
                  <a:gd name="T35" fmla="*/ 10 h 28"/>
                  <a:gd name="T36" fmla="*/ 7 w 36"/>
                  <a:gd name="T37" fmla="*/ 8 h 28"/>
                  <a:gd name="T38" fmla="*/ 1 w 36"/>
                  <a:gd name="T39" fmla="*/ 7 h 28"/>
                  <a:gd name="T40" fmla="*/ 3 w 36"/>
                  <a:gd name="T41" fmla="*/ 3 h 28"/>
                  <a:gd name="T42" fmla="*/ 9 w 36"/>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28"/>
                  <a:gd name="T68" fmla="*/ 36 w 36"/>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28">
                    <a:moveTo>
                      <a:pt x="9" y="0"/>
                    </a:moveTo>
                    <a:lnTo>
                      <a:pt x="21" y="3"/>
                    </a:lnTo>
                    <a:lnTo>
                      <a:pt x="29" y="3"/>
                    </a:lnTo>
                    <a:lnTo>
                      <a:pt x="29" y="10"/>
                    </a:lnTo>
                    <a:lnTo>
                      <a:pt x="35" y="16"/>
                    </a:lnTo>
                    <a:lnTo>
                      <a:pt x="19" y="16"/>
                    </a:lnTo>
                    <a:lnTo>
                      <a:pt x="18" y="20"/>
                    </a:lnTo>
                    <a:lnTo>
                      <a:pt x="25" y="21"/>
                    </a:lnTo>
                    <a:lnTo>
                      <a:pt x="24" y="23"/>
                    </a:lnTo>
                    <a:lnTo>
                      <a:pt x="11" y="27"/>
                    </a:lnTo>
                    <a:lnTo>
                      <a:pt x="11" y="21"/>
                    </a:lnTo>
                    <a:lnTo>
                      <a:pt x="8" y="21"/>
                    </a:lnTo>
                    <a:lnTo>
                      <a:pt x="7" y="18"/>
                    </a:lnTo>
                    <a:lnTo>
                      <a:pt x="0" y="15"/>
                    </a:lnTo>
                    <a:lnTo>
                      <a:pt x="1" y="14"/>
                    </a:lnTo>
                    <a:lnTo>
                      <a:pt x="6" y="12"/>
                    </a:lnTo>
                    <a:lnTo>
                      <a:pt x="11" y="12"/>
                    </a:lnTo>
                    <a:lnTo>
                      <a:pt x="6" y="10"/>
                    </a:lnTo>
                    <a:lnTo>
                      <a:pt x="7" y="8"/>
                    </a:lnTo>
                    <a:lnTo>
                      <a:pt x="1" y="7"/>
                    </a:lnTo>
                    <a:lnTo>
                      <a:pt x="3" y="3"/>
                    </a:lnTo>
                    <a:lnTo>
                      <a:pt x="9" y="0"/>
                    </a:lnTo>
                  </a:path>
                </a:pathLst>
              </a:custGeom>
              <a:solidFill>
                <a:srgbClr val="7FFFDF"/>
              </a:solidFill>
              <a:ln w="12700" cap="rnd">
                <a:solidFill>
                  <a:schemeClr val="tx1"/>
                </a:solidFill>
                <a:round/>
                <a:headEnd/>
                <a:tailEnd/>
              </a:ln>
            </p:spPr>
            <p:txBody>
              <a:bodyPr/>
              <a:lstStyle/>
              <a:p>
                <a:endParaRPr lang="en-US"/>
              </a:p>
            </p:txBody>
          </p:sp>
          <p:sp>
            <p:nvSpPr>
              <p:cNvPr id="36506" name="Freeform 161"/>
              <p:cNvSpPr>
                <a:spLocks/>
              </p:cNvSpPr>
              <p:nvPr/>
            </p:nvSpPr>
            <p:spPr bwMode="auto">
              <a:xfrm>
                <a:off x="3472" y="4272"/>
                <a:ext cx="46" cy="28"/>
              </a:xfrm>
              <a:custGeom>
                <a:avLst/>
                <a:gdLst>
                  <a:gd name="T0" fmla="*/ 29 w 46"/>
                  <a:gd name="T1" fmla="*/ 0 h 28"/>
                  <a:gd name="T2" fmla="*/ 35 w 46"/>
                  <a:gd name="T3" fmla="*/ 2 h 28"/>
                  <a:gd name="T4" fmla="*/ 45 w 46"/>
                  <a:gd name="T5" fmla="*/ 5 h 28"/>
                  <a:gd name="T6" fmla="*/ 44 w 46"/>
                  <a:gd name="T7" fmla="*/ 8 h 28"/>
                  <a:gd name="T8" fmla="*/ 29 w 46"/>
                  <a:gd name="T9" fmla="*/ 8 h 28"/>
                  <a:gd name="T10" fmla="*/ 34 w 46"/>
                  <a:gd name="T11" fmla="*/ 13 h 28"/>
                  <a:gd name="T12" fmla="*/ 25 w 46"/>
                  <a:gd name="T13" fmla="*/ 16 h 28"/>
                  <a:gd name="T14" fmla="*/ 19 w 46"/>
                  <a:gd name="T15" fmla="*/ 21 h 28"/>
                  <a:gd name="T16" fmla="*/ 0 w 46"/>
                  <a:gd name="T17" fmla="*/ 27 h 28"/>
                  <a:gd name="T18" fmla="*/ 7 w 46"/>
                  <a:gd name="T19" fmla="*/ 7 h 28"/>
                  <a:gd name="T20" fmla="*/ 23 w 46"/>
                  <a:gd name="T21" fmla="*/ 7 h 28"/>
                  <a:gd name="T22" fmla="*/ 23 w 46"/>
                  <a:gd name="T23" fmla="*/ 3 h 28"/>
                  <a:gd name="T24" fmla="*/ 29 w 46"/>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
                  <a:gd name="T40" fmla="*/ 0 h 28"/>
                  <a:gd name="T41" fmla="*/ 46 w 46"/>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 h="28">
                    <a:moveTo>
                      <a:pt x="29" y="0"/>
                    </a:moveTo>
                    <a:lnTo>
                      <a:pt x="35" y="2"/>
                    </a:lnTo>
                    <a:lnTo>
                      <a:pt x="45" y="5"/>
                    </a:lnTo>
                    <a:lnTo>
                      <a:pt x="44" y="8"/>
                    </a:lnTo>
                    <a:lnTo>
                      <a:pt x="29" y="8"/>
                    </a:lnTo>
                    <a:lnTo>
                      <a:pt x="34" y="13"/>
                    </a:lnTo>
                    <a:lnTo>
                      <a:pt x="25" y="16"/>
                    </a:lnTo>
                    <a:lnTo>
                      <a:pt x="19" y="21"/>
                    </a:lnTo>
                    <a:lnTo>
                      <a:pt x="0" y="27"/>
                    </a:lnTo>
                    <a:lnTo>
                      <a:pt x="7" y="7"/>
                    </a:lnTo>
                    <a:lnTo>
                      <a:pt x="23" y="7"/>
                    </a:lnTo>
                    <a:lnTo>
                      <a:pt x="23" y="3"/>
                    </a:lnTo>
                    <a:lnTo>
                      <a:pt x="29" y="0"/>
                    </a:lnTo>
                  </a:path>
                </a:pathLst>
              </a:custGeom>
              <a:solidFill>
                <a:srgbClr val="7FFFDF"/>
              </a:solidFill>
              <a:ln w="12700" cap="rnd">
                <a:solidFill>
                  <a:schemeClr val="tx1"/>
                </a:solidFill>
                <a:round/>
                <a:headEnd/>
                <a:tailEnd/>
              </a:ln>
            </p:spPr>
            <p:txBody>
              <a:bodyPr/>
              <a:lstStyle/>
              <a:p>
                <a:endParaRPr lang="en-US"/>
              </a:p>
            </p:txBody>
          </p:sp>
          <p:sp>
            <p:nvSpPr>
              <p:cNvPr id="36507" name="Freeform 162"/>
              <p:cNvSpPr>
                <a:spLocks/>
              </p:cNvSpPr>
              <p:nvPr/>
            </p:nvSpPr>
            <p:spPr bwMode="auto">
              <a:xfrm>
                <a:off x="3425" y="4212"/>
                <a:ext cx="92" cy="58"/>
              </a:xfrm>
              <a:custGeom>
                <a:avLst/>
                <a:gdLst>
                  <a:gd name="T0" fmla="*/ 18 w 92"/>
                  <a:gd name="T1" fmla="*/ 4 h 58"/>
                  <a:gd name="T2" fmla="*/ 29 w 92"/>
                  <a:gd name="T3" fmla="*/ 3 h 58"/>
                  <a:gd name="T4" fmla="*/ 42 w 92"/>
                  <a:gd name="T5" fmla="*/ 6 h 58"/>
                  <a:gd name="T6" fmla="*/ 46 w 92"/>
                  <a:gd name="T7" fmla="*/ 4 h 58"/>
                  <a:gd name="T8" fmla="*/ 46 w 92"/>
                  <a:gd name="T9" fmla="*/ 0 h 58"/>
                  <a:gd name="T10" fmla="*/ 53 w 92"/>
                  <a:gd name="T11" fmla="*/ 6 h 58"/>
                  <a:gd name="T12" fmla="*/ 59 w 92"/>
                  <a:gd name="T13" fmla="*/ 9 h 58"/>
                  <a:gd name="T14" fmla="*/ 54 w 92"/>
                  <a:gd name="T15" fmla="*/ 11 h 58"/>
                  <a:gd name="T16" fmla="*/ 54 w 92"/>
                  <a:gd name="T17" fmla="*/ 14 h 58"/>
                  <a:gd name="T18" fmla="*/ 60 w 92"/>
                  <a:gd name="T19" fmla="*/ 20 h 58"/>
                  <a:gd name="T20" fmla="*/ 54 w 92"/>
                  <a:gd name="T21" fmla="*/ 23 h 58"/>
                  <a:gd name="T22" fmla="*/ 54 w 92"/>
                  <a:gd name="T23" fmla="*/ 29 h 58"/>
                  <a:gd name="T24" fmla="*/ 43 w 92"/>
                  <a:gd name="T25" fmla="*/ 29 h 58"/>
                  <a:gd name="T26" fmla="*/ 43 w 92"/>
                  <a:gd name="T27" fmla="*/ 33 h 58"/>
                  <a:gd name="T28" fmla="*/ 46 w 92"/>
                  <a:gd name="T29" fmla="*/ 36 h 58"/>
                  <a:gd name="T30" fmla="*/ 54 w 92"/>
                  <a:gd name="T31" fmla="*/ 36 h 58"/>
                  <a:gd name="T32" fmla="*/ 54 w 92"/>
                  <a:gd name="T33" fmla="*/ 38 h 58"/>
                  <a:gd name="T34" fmla="*/ 47 w 92"/>
                  <a:gd name="T35" fmla="*/ 41 h 58"/>
                  <a:gd name="T36" fmla="*/ 43 w 92"/>
                  <a:gd name="T37" fmla="*/ 41 h 58"/>
                  <a:gd name="T38" fmla="*/ 47 w 92"/>
                  <a:gd name="T39" fmla="*/ 44 h 58"/>
                  <a:gd name="T40" fmla="*/ 58 w 92"/>
                  <a:gd name="T41" fmla="*/ 44 h 58"/>
                  <a:gd name="T42" fmla="*/ 70 w 92"/>
                  <a:gd name="T43" fmla="*/ 41 h 58"/>
                  <a:gd name="T44" fmla="*/ 79 w 92"/>
                  <a:gd name="T45" fmla="*/ 46 h 58"/>
                  <a:gd name="T46" fmla="*/ 86 w 92"/>
                  <a:gd name="T47" fmla="*/ 48 h 58"/>
                  <a:gd name="T48" fmla="*/ 87 w 92"/>
                  <a:gd name="T49" fmla="*/ 54 h 58"/>
                  <a:gd name="T50" fmla="*/ 91 w 92"/>
                  <a:gd name="T51" fmla="*/ 54 h 58"/>
                  <a:gd name="T52" fmla="*/ 91 w 92"/>
                  <a:gd name="T53" fmla="*/ 57 h 58"/>
                  <a:gd name="T54" fmla="*/ 81 w 92"/>
                  <a:gd name="T55" fmla="*/ 57 h 58"/>
                  <a:gd name="T56" fmla="*/ 77 w 92"/>
                  <a:gd name="T57" fmla="*/ 55 h 58"/>
                  <a:gd name="T58" fmla="*/ 70 w 92"/>
                  <a:gd name="T59" fmla="*/ 54 h 58"/>
                  <a:gd name="T60" fmla="*/ 65 w 92"/>
                  <a:gd name="T61" fmla="*/ 52 h 58"/>
                  <a:gd name="T62" fmla="*/ 63 w 92"/>
                  <a:gd name="T63" fmla="*/ 55 h 58"/>
                  <a:gd name="T64" fmla="*/ 54 w 92"/>
                  <a:gd name="T65" fmla="*/ 57 h 58"/>
                  <a:gd name="T66" fmla="*/ 54 w 92"/>
                  <a:gd name="T67" fmla="*/ 54 h 58"/>
                  <a:gd name="T68" fmla="*/ 59 w 92"/>
                  <a:gd name="T69" fmla="*/ 52 h 58"/>
                  <a:gd name="T70" fmla="*/ 54 w 92"/>
                  <a:gd name="T71" fmla="*/ 48 h 58"/>
                  <a:gd name="T72" fmla="*/ 22 w 92"/>
                  <a:gd name="T73" fmla="*/ 51 h 58"/>
                  <a:gd name="T74" fmla="*/ 21 w 92"/>
                  <a:gd name="T75" fmla="*/ 48 h 58"/>
                  <a:gd name="T76" fmla="*/ 28 w 92"/>
                  <a:gd name="T77" fmla="*/ 45 h 58"/>
                  <a:gd name="T78" fmla="*/ 27 w 92"/>
                  <a:gd name="T79" fmla="*/ 41 h 58"/>
                  <a:gd name="T80" fmla="*/ 22 w 92"/>
                  <a:gd name="T81" fmla="*/ 41 h 58"/>
                  <a:gd name="T82" fmla="*/ 4 w 92"/>
                  <a:gd name="T83" fmla="*/ 35 h 58"/>
                  <a:gd name="T84" fmla="*/ 6 w 92"/>
                  <a:gd name="T85" fmla="*/ 31 h 58"/>
                  <a:gd name="T86" fmla="*/ 0 w 92"/>
                  <a:gd name="T87" fmla="*/ 29 h 58"/>
                  <a:gd name="T88" fmla="*/ 1 w 92"/>
                  <a:gd name="T89" fmla="*/ 25 h 58"/>
                  <a:gd name="T90" fmla="*/ 7 w 92"/>
                  <a:gd name="T91" fmla="*/ 25 h 58"/>
                  <a:gd name="T92" fmla="*/ 4 w 92"/>
                  <a:gd name="T93" fmla="*/ 29 h 58"/>
                  <a:gd name="T94" fmla="*/ 9 w 92"/>
                  <a:gd name="T95" fmla="*/ 30 h 58"/>
                  <a:gd name="T96" fmla="*/ 16 w 92"/>
                  <a:gd name="T97" fmla="*/ 29 h 58"/>
                  <a:gd name="T98" fmla="*/ 15 w 92"/>
                  <a:gd name="T99" fmla="*/ 22 h 58"/>
                  <a:gd name="T100" fmla="*/ 10 w 92"/>
                  <a:gd name="T101" fmla="*/ 21 h 58"/>
                  <a:gd name="T102" fmla="*/ 9 w 92"/>
                  <a:gd name="T103" fmla="*/ 17 h 58"/>
                  <a:gd name="T104" fmla="*/ 6 w 92"/>
                  <a:gd name="T105" fmla="*/ 14 h 58"/>
                  <a:gd name="T106" fmla="*/ 15 w 92"/>
                  <a:gd name="T107" fmla="*/ 0 h 58"/>
                  <a:gd name="T108" fmla="*/ 18 w 92"/>
                  <a:gd name="T109" fmla="*/ 4 h 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2"/>
                  <a:gd name="T166" fmla="*/ 0 h 58"/>
                  <a:gd name="T167" fmla="*/ 92 w 92"/>
                  <a:gd name="T168" fmla="*/ 58 h 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2" h="58">
                    <a:moveTo>
                      <a:pt x="18" y="4"/>
                    </a:moveTo>
                    <a:lnTo>
                      <a:pt x="29" y="3"/>
                    </a:lnTo>
                    <a:lnTo>
                      <a:pt x="42" y="6"/>
                    </a:lnTo>
                    <a:lnTo>
                      <a:pt x="46" y="4"/>
                    </a:lnTo>
                    <a:lnTo>
                      <a:pt x="46" y="0"/>
                    </a:lnTo>
                    <a:lnTo>
                      <a:pt x="53" y="6"/>
                    </a:lnTo>
                    <a:lnTo>
                      <a:pt x="59" y="9"/>
                    </a:lnTo>
                    <a:lnTo>
                      <a:pt x="54" y="11"/>
                    </a:lnTo>
                    <a:lnTo>
                      <a:pt x="54" y="14"/>
                    </a:lnTo>
                    <a:lnTo>
                      <a:pt x="60" y="20"/>
                    </a:lnTo>
                    <a:lnTo>
                      <a:pt x="54" y="23"/>
                    </a:lnTo>
                    <a:lnTo>
                      <a:pt x="54" y="29"/>
                    </a:lnTo>
                    <a:lnTo>
                      <a:pt x="43" y="29"/>
                    </a:lnTo>
                    <a:lnTo>
                      <a:pt x="43" y="33"/>
                    </a:lnTo>
                    <a:lnTo>
                      <a:pt x="46" y="36"/>
                    </a:lnTo>
                    <a:lnTo>
                      <a:pt x="54" y="36"/>
                    </a:lnTo>
                    <a:lnTo>
                      <a:pt x="54" y="38"/>
                    </a:lnTo>
                    <a:lnTo>
                      <a:pt x="47" y="41"/>
                    </a:lnTo>
                    <a:lnTo>
                      <a:pt x="43" y="41"/>
                    </a:lnTo>
                    <a:lnTo>
                      <a:pt x="47" y="44"/>
                    </a:lnTo>
                    <a:lnTo>
                      <a:pt x="58" y="44"/>
                    </a:lnTo>
                    <a:lnTo>
                      <a:pt x="70" y="41"/>
                    </a:lnTo>
                    <a:lnTo>
                      <a:pt x="79" y="46"/>
                    </a:lnTo>
                    <a:lnTo>
                      <a:pt x="86" y="48"/>
                    </a:lnTo>
                    <a:lnTo>
                      <a:pt x="87" y="54"/>
                    </a:lnTo>
                    <a:lnTo>
                      <a:pt x="91" y="54"/>
                    </a:lnTo>
                    <a:lnTo>
                      <a:pt x="91" y="57"/>
                    </a:lnTo>
                    <a:lnTo>
                      <a:pt x="81" y="57"/>
                    </a:lnTo>
                    <a:lnTo>
                      <a:pt x="77" y="55"/>
                    </a:lnTo>
                    <a:lnTo>
                      <a:pt x="70" y="54"/>
                    </a:lnTo>
                    <a:lnTo>
                      <a:pt x="65" y="52"/>
                    </a:lnTo>
                    <a:lnTo>
                      <a:pt x="63" y="55"/>
                    </a:lnTo>
                    <a:lnTo>
                      <a:pt x="54" y="57"/>
                    </a:lnTo>
                    <a:lnTo>
                      <a:pt x="54" y="54"/>
                    </a:lnTo>
                    <a:lnTo>
                      <a:pt x="59" y="52"/>
                    </a:lnTo>
                    <a:lnTo>
                      <a:pt x="54" y="48"/>
                    </a:lnTo>
                    <a:lnTo>
                      <a:pt x="22" y="51"/>
                    </a:lnTo>
                    <a:lnTo>
                      <a:pt x="21" y="48"/>
                    </a:lnTo>
                    <a:lnTo>
                      <a:pt x="28" y="45"/>
                    </a:lnTo>
                    <a:lnTo>
                      <a:pt x="27" y="41"/>
                    </a:lnTo>
                    <a:lnTo>
                      <a:pt x="22" y="41"/>
                    </a:lnTo>
                    <a:lnTo>
                      <a:pt x="4" y="35"/>
                    </a:lnTo>
                    <a:lnTo>
                      <a:pt x="6" y="31"/>
                    </a:lnTo>
                    <a:lnTo>
                      <a:pt x="0" y="29"/>
                    </a:lnTo>
                    <a:lnTo>
                      <a:pt x="1" y="25"/>
                    </a:lnTo>
                    <a:lnTo>
                      <a:pt x="7" y="25"/>
                    </a:lnTo>
                    <a:lnTo>
                      <a:pt x="4" y="29"/>
                    </a:lnTo>
                    <a:lnTo>
                      <a:pt x="9" y="30"/>
                    </a:lnTo>
                    <a:lnTo>
                      <a:pt x="16" y="29"/>
                    </a:lnTo>
                    <a:lnTo>
                      <a:pt x="15" y="22"/>
                    </a:lnTo>
                    <a:lnTo>
                      <a:pt x="10" y="21"/>
                    </a:lnTo>
                    <a:lnTo>
                      <a:pt x="9" y="17"/>
                    </a:lnTo>
                    <a:lnTo>
                      <a:pt x="6" y="14"/>
                    </a:lnTo>
                    <a:lnTo>
                      <a:pt x="15" y="0"/>
                    </a:lnTo>
                    <a:lnTo>
                      <a:pt x="18" y="4"/>
                    </a:lnTo>
                  </a:path>
                </a:pathLst>
              </a:custGeom>
              <a:solidFill>
                <a:srgbClr val="7FFFDF"/>
              </a:solidFill>
              <a:ln w="12700" cap="rnd">
                <a:solidFill>
                  <a:schemeClr val="tx1"/>
                </a:solidFill>
                <a:round/>
                <a:headEnd/>
                <a:tailEnd/>
              </a:ln>
            </p:spPr>
            <p:txBody>
              <a:bodyPr/>
              <a:lstStyle/>
              <a:p>
                <a:endParaRPr lang="en-US"/>
              </a:p>
            </p:txBody>
          </p:sp>
          <p:sp>
            <p:nvSpPr>
              <p:cNvPr id="36508" name="Freeform 163"/>
              <p:cNvSpPr>
                <a:spLocks/>
              </p:cNvSpPr>
              <p:nvPr/>
            </p:nvSpPr>
            <p:spPr bwMode="auto">
              <a:xfrm>
                <a:off x="3548" y="4288"/>
                <a:ext cx="12" cy="8"/>
              </a:xfrm>
              <a:custGeom>
                <a:avLst/>
                <a:gdLst>
                  <a:gd name="T0" fmla="*/ 0 w 12"/>
                  <a:gd name="T1" fmla="*/ 0 h 8"/>
                  <a:gd name="T2" fmla="*/ 11 w 12"/>
                  <a:gd name="T3" fmla="*/ 4 h 8"/>
                  <a:gd name="T4" fmla="*/ 4 w 12"/>
                  <a:gd name="T5" fmla="*/ 7 h 8"/>
                  <a:gd name="T6" fmla="*/ 0 w 12"/>
                  <a:gd name="T7" fmla="*/ 0 h 8"/>
                  <a:gd name="T8" fmla="*/ 0 60000 65536"/>
                  <a:gd name="T9" fmla="*/ 0 60000 65536"/>
                  <a:gd name="T10" fmla="*/ 0 60000 65536"/>
                  <a:gd name="T11" fmla="*/ 0 60000 65536"/>
                  <a:gd name="T12" fmla="*/ 0 w 12"/>
                  <a:gd name="T13" fmla="*/ 0 h 8"/>
                  <a:gd name="T14" fmla="*/ 12 w 12"/>
                  <a:gd name="T15" fmla="*/ 8 h 8"/>
                </a:gdLst>
                <a:ahLst/>
                <a:cxnLst>
                  <a:cxn ang="T8">
                    <a:pos x="T0" y="T1"/>
                  </a:cxn>
                  <a:cxn ang="T9">
                    <a:pos x="T2" y="T3"/>
                  </a:cxn>
                  <a:cxn ang="T10">
                    <a:pos x="T4" y="T5"/>
                  </a:cxn>
                  <a:cxn ang="T11">
                    <a:pos x="T6" y="T7"/>
                  </a:cxn>
                </a:cxnLst>
                <a:rect l="T12" t="T13" r="T14" b="T15"/>
                <a:pathLst>
                  <a:path w="12" h="8">
                    <a:moveTo>
                      <a:pt x="0" y="0"/>
                    </a:moveTo>
                    <a:lnTo>
                      <a:pt x="11" y="4"/>
                    </a:lnTo>
                    <a:lnTo>
                      <a:pt x="4" y="7"/>
                    </a:lnTo>
                    <a:lnTo>
                      <a:pt x="0" y="0"/>
                    </a:lnTo>
                  </a:path>
                </a:pathLst>
              </a:custGeom>
              <a:solidFill>
                <a:srgbClr val="7FFFDF"/>
              </a:solidFill>
              <a:ln w="12700" cap="rnd">
                <a:solidFill>
                  <a:schemeClr val="tx1"/>
                </a:solidFill>
                <a:round/>
                <a:headEnd/>
                <a:tailEnd/>
              </a:ln>
            </p:spPr>
            <p:txBody>
              <a:bodyPr/>
              <a:lstStyle/>
              <a:p>
                <a:endParaRPr lang="en-US"/>
              </a:p>
            </p:txBody>
          </p:sp>
          <p:sp>
            <p:nvSpPr>
              <p:cNvPr id="36509" name="Freeform 164"/>
              <p:cNvSpPr>
                <a:spLocks/>
              </p:cNvSpPr>
              <p:nvPr/>
            </p:nvSpPr>
            <p:spPr bwMode="auto">
              <a:xfrm>
                <a:off x="3560" y="4293"/>
                <a:ext cx="9" cy="11"/>
              </a:xfrm>
              <a:custGeom>
                <a:avLst/>
                <a:gdLst>
                  <a:gd name="T0" fmla="*/ 3 w 9"/>
                  <a:gd name="T1" fmla="*/ 0 h 11"/>
                  <a:gd name="T2" fmla="*/ 8 w 9"/>
                  <a:gd name="T3" fmla="*/ 5 h 11"/>
                  <a:gd name="T4" fmla="*/ 8 w 9"/>
                  <a:gd name="T5" fmla="*/ 10 h 11"/>
                  <a:gd name="T6" fmla="*/ 3 w 9"/>
                  <a:gd name="T7" fmla="*/ 7 h 11"/>
                  <a:gd name="T8" fmla="*/ 0 w 9"/>
                  <a:gd name="T9" fmla="*/ 5 h 11"/>
                  <a:gd name="T10" fmla="*/ 3 w 9"/>
                  <a:gd name="T11" fmla="*/ 0 h 11"/>
                  <a:gd name="T12" fmla="*/ 0 60000 65536"/>
                  <a:gd name="T13" fmla="*/ 0 60000 65536"/>
                  <a:gd name="T14" fmla="*/ 0 60000 65536"/>
                  <a:gd name="T15" fmla="*/ 0 60000 65536"/>
                  <a:gd name="T16" fmla="*/ 0 60000 65536"/>
                  <a:gd name="T17" fmla="*/ 0 60000 65536"/>
                  <a:gd name="T18" fmla="*/ 0 w 9"/>
                  <a:gd name="T19" fmla="*/ 0 h 11"/>
                  <a:gd name="T20" fmla="*/ 9 w 9"/>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9" h="11">
                    <a:moveTo>
                      <a:pt x="3" y="0"/>
                    </a:moveTo>
                    <a:lnTo>
                      <a:pt x="8" y="5"/>
                    </a:lnTo>
                    <a:lnTo>
                      <a:pt x="8" y="10"/>
                    </a:lnTo>
                    <a:lnTo>
                      <a:pt x="3" y="7"/>
                    </a:lnTo>
                    <a:lnTo>
                      <a:pt x="0" y="5"/>
                    </a:lnTo>
                    <a:lnTo>
                      <a:pt x="3" y="0"/>
                    </a:lnTo>
                  </a:path>
                </a:pathLst>
              </a:custGeom>
              <a:solidFill>
                <a:srgbClr val="7FFFDF"/>
              </a:solidFill>
              <a:ln w="12700" cap="rnd">
                <a:solidFill>
                  <a:schemeClr val="tx1"/>
                </a:solidFill>
                <a:round/>
                <a:headEnd/>
                <a:tailEnd/>
              </a:ln>
            </p:spPr>
            <p:txBody>
              <a:bodyPr/>
              <a:lstStyle/>
              <a:p>
                <a:endParaRPr lang="en-US"/>
              </a:p>
            </p:txBody>
          </p:sp>
          <p:sp>
            <p:nvSpPr>
              <p:cNvPr id="36510" name="Freeform 165"/>
              <p:cNvSpPr>
                <a:spLocks/>
              </p:cNvSpPr>
              <p:nvPr/>
            </p:nvSpPr>
            <p:spPr bwMode="auto">
              <a:xfrm>
                <a:off x="3480" y="4299"/>
                <a:ext cx="93" cy="42"/>
              </a:xfrm>
              <a:custGeom>
                <a:avLst/>
                <a:gdLst>
                  <a:gd name="T0" fmla="*/ 65 w 93"/>
                  <a:gd name="T1" fmla="*/ 0 h 42"/>
                  <a:gd name="T2" fmla="*/ 75 w 93"/>
                  <a:gd name="T3" fmla="*/ 0 h 42"/>
                  <a:gd name="T4" fmla="*/ 75 w 93"/>
                  <a:gd name="T5" fmla="*/ 3 h 42"/>
                  <a:gd name="T6" fmla="*/ 80 w 93"/>
                  <a:gd name="T7" fmla="*/ 3 h 42"/>
                  <a:gd name="T8" fmla="*/ 87 w 93"/>
                  <a:gd name="T9" fmla="*/ 6 h 42"/>
                  <a:gd name="T10" fmla="*/ 87 w 93"/>
                  <a:gd name="T11" fmla="*/ 10 h 42"/>
                  <a:gd name="T12" fmla="*/ 92 w 93"/>
                  <a:gd name="T13" fmla="*/ 13 h 42"/>
                  <a:gd name="T14" fmla="*/ 92 w 93"/>
                  <a:gd name="T15" fmla="*/ 24 h 42"/>
                  <a:gd name="T16" fmla="*/ 86 w 93"/>
                  <a:gd name="T17" fmla="*/ 29 h 42"/>
                  <a:gd name="T18" fmla="*/ 86 w 93"/>
                  <a:gd name="T19" fmla="*/ 32 h 42"/>
                  <a:gd name="T20" fmla="*/ 79 w 93"/>
                  <a:gd name="T21" fmla="*/ 32 h 42"/>
                  <a:gd name="T22" fmla="*/ 80 w 93"/>
                  <a:gd name="T23" fmla="*/ 27 h 42"/>
                  <a:gd name="T24" fmla="*/ 69 w 93"/>
                  <a:gd name="T25" fmla="*/ 28 h 42"/>
                  <a:gd name="T26" fmla="*/ 69 w 93"/>
                  <a:gd name="T27" fmla="*/ 29 h 42"/>
                  <a:gd name="T28" fmla="*/ 75 w 93"/>
                  <a:gd name="T29" fmla="*/ 30 h 42"/>
                  <a:gd name="T30" fmla="*/ 75 w 93"/>
                  <a:gd name="T31" fmla="*/ 35 h 42"/>
                  <a:gd name="T32" fmla="*/ 69 w 93"/>
                  <a:gd name="T33" fmla="*/ 37 h 42"/>
                  <a:gd name="T34" fmla="*/ 66 w 93"/>
                  <a:gd name="T35" fmla="*/ 41 h 42"/>
                  <a:gd name="T36" fmla="*/ 60 w 93"/>
                  <a:gd name="T37" fmla="*/ 37 h 42"/>
                  <a:gd name="T38" fmla="*/ 51 w 93"/>
                  <a:gd name="T39" fmla="*/ 37 h 42"/>
                  <a:gd name="T40" fmla="*/ 44 w 93"/>
                  <a:gd name="T41" fmla="*/ 33 h 42"/>
                  <a:gd name="T42" fmla="*/ 37 w 93"/>
                  <a:gd name="T43" fmla="*/ 30 h 42"/>
                  <a:gd name="T44" fmla="*/ 37 w 93"/>
                  <a:gd name="T45" fmla="*/ 29 h 42"/>
                  <a:gd name="T46" fmla="*/ 44 w 93"/>
                  <a:gd name="T47" fmla="*/ 24 h 42"/>
                  <a:gd name="T48" fmla="*/ 37 w 93"/>
                  <a:gd name="T49" fmla="*/ 25 h 42"/>
                  <a:gd name="T50" fmla="*/ 34 w 93"/>
                  <a:gd name="T51" fmla="*/ 22 h 42"/>
                  <a:gd name="T52" fmla="*/ 32 w 93"/>
                  <a:gd name="T53" fmla="*/ 24 h 42"/>
                  <a:gd name="T54" fmla="*/ 17 w 93"/>
                  <a:gd name="T55" fmla="*/ 25 h 42"/>
                  <a:gd name="T56" fmla="*/ 16 w 93"/>
                  <a:gd name="T57" fmla="*/ 20 h 42"/>
                  <a:gd name="T58" fmla="*/ 10 w 93"/>
                  <a:gd name="T59" fmla="*/ 25 h 42"/>
                  <a:gd name="T60" fmla="*/ 11 w 93"/>
                  <a:gd name="T61" fmla="*/ 29 h 42"/>
                  <a:gd name="T62" fmla="*/ 5 w 93"/>
                  <a:gd name="T63" fmla="*/ 32 h 42"/>
                  <a:gd name="T64" fmla="*/ 0 w 93"/>
                  <a:gd name="T65" fmla="*/ 30 h 42"/>
                  <a:gd name="T66" fmla="*/ 0 w 93"/>
                  <a:gd name="T67" fmla="*/ 21 h 42"/>
                  <a:gd name="T68" fmla="*/ 6 w 93"/>
                  <a:gd name="T69" fmla="*/ 19 h 42"/>
                  <a:gd name="T70" fmla="*/ 14 w 93"/>
                  <a:gd name="T71" fmla="*/ 18 h 42"/>
                  <a:gd name="T72" fmla="*/ 16 w 93"/>
                  <a:gd name="T73" fmla="*/ 16 h 42"/>
                  <a:gd name="T74" fmla="*/ 21 w 93"/>
                  <a:gd name="T75" fmla="*/ 15 h 42"/>
                  <a:gd name="T76" fmla="*/ 26 w 93"/>
                  <a:gd name="T77" fmla="*/ 13 h 42"/>
                  <a:gd name="T78" fmla="*/ 37 w 93"/>
                  <a:gd name="T79" fmla="*/ 13 h 42"/>
                  <a:gd name="T80" fmla="*/ 41 w 93"/>
                  <a:gd name="T81" fmla="*/ 15 h 42"/>
                  <a:gd name="T82" fmla="*/ 42 w 93"/>
                  <a:gd name="T83" fmla="*/ 13 h 42"/>
                  <a:gd name="T84" fmla="*/ 52 w 93"/>
                  <a:gd name="T85" fmla="*/ 13 h 42"/>
                  <a:gd name="T86" fmla="*/ 52 w 93"/>
                  <a:gd name="T87" fmla="*/ 8 h 42"/>
                  <a:gd name="T88" fmla="*/ 65 w 93"/>
                  <a:gd name="T89" fmla="*/ 6 h 42"/>
                  <a:gd name="T90" fmla="*/ 65 w 93"/>
                  <a:gd name="T91" fmla="*/ 0 h 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3"/>
                  <a:gd name="T139" fmla="*/ 0 h 42"/>
                  <a:gd name="T140" fmla="*/ 93 w 93"/>
                  <a:gd name="T141" fmla="*/ 42 h 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3" h="42">
                    <a:moveTo>
                      <a:pt x="65" y="0"/>
                    </a:moveTo>
                    <a:lnTo>
                      <a:pt x="75" y="0"/>
                    </a:lnTo>
                    <a:lnTo>
                      <a:pt x="75" y="3"/>
                    </a:lnTo>
                    <a:lnTo>
                      <a:pt x="80" y="3"/>
                    </a:lnTo>
                    <a:lnTo>
                      <a:pt x="87" y="6"/>
                    </a:lnTo>
                    <a:lnTo>
                      <a:pt x="87" y="10"/>
                    </a:lnTo>
                    <a:lnTo>
                      <a:pt x="92" y="13"/>
                    </a:lnTo>
                    <a:lnTo>
                      <a:pt x="92" y="24"/>
                    </a:lnTo>
                    <a:lnTo>
                      <a:pt x="86" y="29"/>
                    </a:lnTo>
                    <a:lnTo>
                      <a:pt x="86" y="32"/>
                    </a:lnTo>
                    <a:lnTo>
                      <a:pt x="79" y="32"/>
                    </a:lnTo>
                    <a:lnTo>
                      <a:pt x="80" y="27"/>
                    </a:lnTo>
                    <a:lnTo>
                      <a:pt x="69" y="28"/>
                    </a:lnTo>
                    <a:lnTo>
                      <a:pt x="69" y="29"/>
                    </a:lnTo>
                    <a:lnTo>
                      <a:pt x="75" y="30"/>
                    </a:lnTo>
                    <a:lnTo>
                      <a:pt x="75" y="35"/>
                    </a:lnTo>
                    <a:lnTo>
                      <a:pt x="69" y="37"/>
                    </a:lnTo>
                    <a:lnTo>
                      <a:pt x="66" y="41"/>
                    </a:lnTo>
                    <a:lnTo>
                      <a:pt x="60" y="37"/>
                    </a:lnTo>
                    <a:lnTo>
                      <a:pt x="51" y="37"/>
                    </a:lnTo>
                    <a:lnTo>
                      <a:pt x="44" y="33"/>
                    </a:lnTo>
                    <a:lnTo>
                      <a:pt x="37" y="30"/>
                    </a:lnTo>
                    <a:lnTo>
                      <a:pt x="37" y="29"/>
                    </a:lnTo>
                    <a:lnTo>
                      <a:pt x="44" y="24"/>
                    </a:lnTo>
                    <a:lnTo>
                      <a:pt x="37" y="25"/>
                    </a:lnTo>
                    <a:lnTo>
                      <a:pt x="34" y="22"/>
                    </a:lnTo>
                    <a:lnTo>
                      <a:pt x="32" y="24"/>
                    </a:lnTo>
                    <a:lnTo>
                      <a:pt x="17" y="25"/>
                    </a:lnTo>
                    <a:lnTo>
                      <a:pt x="16" y="20"/>
                    </a:lnTo>
                    <a:lnTo>
                      <a:pt x="10" y="25"/>
                    </a:lnTo>
                    <a:lnTo>
                      <a:pt x="11" y="29"/>
                    </a:lnTo>
                    <a:lnTo>
                      <a:pt x="5" y="32"/>
                    </a:lnTo>
                    <a:lnTo>
                      <a:pt x="0" y="30"/>
                    </a:lnTo>
                    <a:lnTo>
                      <a:pt x="0" y="21"/>
                    </a:lnTo>
                    <a:lnTo>
                      <a:pt x="6" y="19"/>
                    </a:lnTo>
                    <a:lnTo>
                      <a:pt x="14" y="18"/>
                    </a:lnTo>
                    <a:lnTo>
                      <a:pt x="16" y="16"/>
                    </a:lnTo>
                    <a:lnTo>
                      <a:pt x="21" y="15"/>
                    </a:lnTo>
                    <a:lnTo>
                      <a:pt x="26" y="13"/>
                    </a:lnTo>
                    <a:lnTo>
                      <a:pt x="37" y="13"/>
                    </a:lnTo>
                    <a:lnTo>
                      <a:pt x="41" y="15"/>
                    </a:lnTo>
                    <a:lnTo>
                      <a:pt x="42" y="13"/>
                    </a:lnTo>
                    <a:lnTo>
                      <a:pt x="52" y="13"/>
                    </a:lnTo>
                    <a:lnTo>
                      <a:pt x="52" y="8"/>
                    </a:lnTo>
                    <a:lnTo>
                      <a:pt x="65" y="6"/>
                    </a:lnTo>
                    <a:lnTo>
                      <a:pt x="65" y="0"/>
                    </a:lnTo>
                  </a:path>
                </a:pathLst>
              </a:custGeom>
              <a:solidFill>
                <a:srgbClr val="7FFFDF"/>
              </a:solidFill>
              <a:ln w="12700" cap="rnd">
                <a:solidFill>
                  <a:schemeClr val="tx1"/>
                </a:solidFill>
                <a:round/>
                <a:headEnd/>
                <a:tailEnd/>
              </a:ln>
            </p:spPr>
            <p:txBody>
              <a:bodyPr/>
              <a:lstStyle/>
              <a:p>
                <a:endParaRPr lang="en-US"/>
              </a:p>
            </p:txBody>
          </p:sp>
        </p:grpSp>
        <p:grpSp>
          <p:nvGrpSpPr>
            <p:cNvPr id="36416" name="Group 166"/>
            <p:cNvGrpSpPr>
              <a:grpSpLocks/>
            </p:cNvGrpSpPr>
            <p:nvPr/>
          </p:nvGrpSpPr>
          <p:grpSpPr bwMode="auto">
            <a:xfrm>
              <a:off x="3292" y="3769"/>
              <a:ext cx="189" cy="302"/>
              <a:chOff x="3292" y="3769"/>
              <a:chExt cx="189" cy="302"/>
            </a:xfrm>
          </p:grpSpPr>
          <p:sp>
            <p:nvSpPr>
              <p:cNvPr id="36493" name="Freeform 167"/>
              <p:cNvSpPr>
                <a:spLocks/>
              </p:cNvSpPr>
              <p:nvPr/>
            </p:nvSpPr>
            <p:spPr bwMode="auto">
              <a:xfrm>
                <a:off x="3406" y="3999"/>
                <a:ext cx="11" cy="10"/>
              </a:xfrm>
              <a:custGeom>
                <a:avLst/>
                <a:gdLst>
                  <a:gd name="T0" fmla="*/ 2 w 11"/>
                  <a:gd name="T1" fmla="*/ 5 h 10"/>
                  <a:gd name="T2" fmla="*/ 3 w 11"/>
                  <a:gd name="T3" fmla="*/ 5 h 10"/>
                  <a:gd name="T4" fmla="*/ 4 w 11"/>
                  <a:gd name="T5" fmla="*/ 2 h 10"/>
                  <a:gd name="T6" fmla="*/ 5 w 11"/>
                  <a:gd name="T7" fmla="*/ 0 h 10"/>
                  <a:gd name="T8" fmla="*/ 8 w 11"/>
                  <a:gd name="T9" fmla="*/ 0 h 10"/>
                  <a:gd name="T10" fmla="*/ 10 w 11"/>
                  <a:gd name="T11" fmla="*/ 2 h 10"/>
                  <a:gd name="T12" fmla="*/ 8 w 11"/>
                  <a:gd name="T13" fmla="*/ 5 h 10"/>
                  <a:gd name="T14" fmla="*/ 7 w 11"/>
                  <a:gd name="T15" fmla="*/ 7 h 10"/>
                  <a:gd name="T16" fmla="*/ 6 w 11"/>
                  <a:gd name="T17" fmla="*/ 9 h 10"/>
                  <a:gd name="T18" fmla="*/ 4 w 11"/>
                  <a:gd name="T19" fmla="*/ 9 h 10"/>
                  <a:gd name="T20" fmla="*/ 2 w 11"/>
                  <a:gd name="T21" fmla="*/ 9 h 10"/>
                  <a:gd name="T22" fmla="*/ 2 w 11"/>
                  <a:gd name="T23" fmla="*/ 8 h 10"/>
                  <a:gd name="T24" fmla="*/ 0 w 11"/>
                  <a:gd name="T25" fmla="*/ 7 h 10"/>
                  <a:gd name="T26" fmla="*/ 2 w 11"/>
                  <a:gd name="T27" fmla="*/ 5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
                  <a:gd name="T43" fmla="*/ 0 h 10"/>
                  <a:gd name="T44" fmla="*/ 11 w 11"/>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 h="10">
                    <a:moveTo>
                      <a:pt x="2" y="5"/>
                    </a:moveTo>
                    <a:lnTo>
                      <a:pt x="3" y="5"/>
                    </a:lnTo>
                    <a:lnTo>
                      <a:pt x="4" y="2"/>
                    </a:lnTo>
                    <a:lnTo>
                      <a:pt x="5" y="0"/>
                    </a:lnTo>
                    <a:lnTo>
                      <a:pt x="8" y="0"/>
                    </a:lnTo>
                    <a:lnTo>
                      <a:pt x="10" y="2"/>
                    </a:lnTo>
                    <a:lnTo>
                      <a:pt x="8" y="5"/>
                    </a:lnTo>
                    <a:lnTo>
                      <a:pt x="7" y="7"/>
                    </a:lnTo>
                    <a:lnTo>
                      <a:pt x="6" y="9"/>
                    </a:lnTo>
                    <a:lnTo>
                      <a:pt x="4" y="9"/>
                    </a:lnTo>
                    <a:lnTo>
                      <a:pt x="2" y="9"/>
                    </a:lnTo>
                    <a:lnTo>
                      <a:pt x="2" y="8"/>
                    </a:lnTo>
                    <a:lnTo>
                      <a:pt x="0" y="7"/>
                    </a:lnTo>
                    <a:lnTo>
                      <a:pt x="2" y="5"/>
                    </a:lnTo>
                  </a:path>
                </a:pathLst>
              </a:custGeom>
              <a:solidFill>
                <a:srgbClr val="BF7F3F"/>
              </a:solidFill>
              <a:ln w="12700" cap="rnd">
                <a:solidFill>
                  <a:schemeClr val="tx1"/>
                </a:solidFill>
                <a:round/>
                <a:headEnd/>
                <a:tailEnd/>
              </a:ln>
            </p:spPr>
            <p:txBody>
              <a:bodyPr/>
              <a:lstStyle/>
              <a:p>
                <a:endParaRPr lang="en-US"/>
              </a:p>
            </p:txBody>
          </p:sp>
          <p:grpSp>
            <p:nvGrpSpPr>
              <p:cNvPr id="36494" name="Group 168"/>
              <p:cNvGrpSpPr>
                <a:grpSpLocks/>
              </p:cNvGrpSpPr>
              <p:nvPr/>
            </p:nvGrpSpPr>
            <p:grpSpPr bwMode="auto">
              <a:xfrm>
                <a:off x="3292" y="3769"/>
                <a:ext cx="189" cy="302"/>
                <a:chOff x="3292" y="3769"/>
                <a:chExt cx="189" cy="302"/>
              </a:xfrm>
            </p:grpSpPr>
            <p:sp>
              <p:nvSpPr>
                <p:cNvPr id="36495" name="Freeform 169"/>
                <p:cNvSpPr>
                  <a:spLocks/>
                </p:cNvSpPr>
                <p:nvPr/>
              </p:nvSpPr>
              <p:spPr bwMode="auto">
                <a:xfrm>
                  <a:off x="3292" y="3769"/>
                  <a:ext cx="93" cy="66"/>
                </a:xfrm>
                <a:custGeom>
                  <a:avLst/>
                  <a:gdLst>
                    <a:gd name="T0" fmla="*/ 63 w 93"/>
                    <a:gd name="T1" fmla="*/ 0 h 66"/>
                    <a:gd name="T2" fmla="*/ 67 w 93"/>
                    <a:gd name="T3" fmla="*/ 7 h 66"/>
                    <a:gd name="T4" fmla="*/ 63 w 93"/>
                    <a:gd name="T5" fmla="*/ 10 h 66"/>
                    <a:gd name="T6" fmla="*/ 56 w 93"/>
                    <a:gd name="T7" fmla="*/ 10 h 66"/>
                    <a:gd name="T8" fmla="*/ 53 w 93"/>
                    <a:gd name="T9" fmla="*/ 12 h 66"/>
                    <a:gd name="T10" fmla="*/ 38 w 93"/>
                    <a:gd name="T11" fmla="*/ 16 h 66"/>
                    <a:gd name="T12" fmla="*/ 21 w 93"/>
                    <a:gd name="T13" fmla="*/ 14 h 66"/>
                    <a:gd name="T14" fmla="*/ 4 w 93"/>
                    <a:gd name="T15" fmla="*/ 15 h 66"/>
                    <a:gd name="T16" fmla="*/ 0 w 93"/>
                    <a:gd name="T17" fmla="*/ 14 h 66"/>
                    <a:gd name="T18" fmla="*/ 0 w 93"/>
                    <a:gd name="T19" fmla="*/ 18 h 66"/>
                    <a:gd name="T20" fmla="*/ 4 w 93"/>
                    <a:gd name="T21" fmla="*/ 20 h 66"/>
                    <a:gd name="T22" fmla="*/ 8 w 93"/>
                    <a:gd name="T23" fmla="*/ 24 h 66"/>
                    <a:gd name="T24" fmla="*/ 14 w 93"/>
                    <a:gd name="T25" fmla="*/ 23 h 66"/>
                    <a:gd name="T26" fmla="*/ 17 w 93"/>
                    <a:gd name="T27" fmla="*/ 25 h 66"/>
                    <a:gd name="T28" fmla="*/ 21 w 93"/>
                    <a:gd name="T29" fmla="*/ 25 h 66"/>
                    <a:gd name="T30" fmla="*/ 24 w 93"/>
                    <a:gd name="T31" fmla="*/ 30 h 66"/>
                    <a:gd name="T32" fmla="*/ 30 w 93"/>
                    <a:gd name="T33" fmla="*/ 32 h 66"/>
                    <a:gd name="T34" fmla="*/ 28 w 93"/>
                    <a:gd name="T35" fmla="*/ 34 h 66"/>
                    <a:gd name="T36" fmla="*/ 35 w 93"/>
                    <a:gd name="T37" fmla="*/ 38 h 66"/>
                    <a:gd name="T38" fmla="*/ 33 w 93"/>
                    <a:gd name="T39" fmla="*/ 43 h 66"/>
                    <a:gd name="T40" fmla="*/ 22 w 93"/>
                    <a:gd name="T41" fmla="*/ 45 h 66"/>
                    <a:gd name="T42" fmla="*/ 25 w 93"/>
                    <a:gd name="T43" fmla="*/ 47 h 66"/>
                    <a:gd name="T44" fmla="*/ 30 w 93"/>
                    <a:gd name="T45" fmla="*/ 50 h 66"/>
                    <a:gd name="T46" fmla="*/ 33 w 93"/>
                    <a:gd name="T47" fmla="*/ 53 h 66"/>
                    <a:gd name="T48" fmla="*/ 35 w 93"/>
                    <a:gd name="T49" fmla="*/ 56 h 66"/>
                    <a:gd name="T50" fmla="*/ 42 w 93"/>
                    <a:gd name="T51" fmla="*/ 61 h 66"/>
                    <a:gd name="T52" fmla="*/ 47 w 93"/>
                    <a:gd name="T53" fmla="*/ 59 h 66"/>
                    <a:gd name="T54" fmla="*/ 53 w 93"/>
                    <a:gd name="T55" fmla="*/ 63 h 66"/>
                    <a:gd name="T56" fmla="*/ 58 w 93"/>
                    <a:gd name="T57" fmla="*/ 65 h 66"/>
                    <a:gd name="T58" fmla="*/ 60 w 93"/>
                    <a:gd name="T59" fmla="*/ 65 h 66"/>
                    <a:gd name="T60" fmla="*/ 61 w 93"/>
                    <a:gd name="T61" fmla="*/ 61 h 66"/>
                    <a:gd name="T62" fmla="*/ 60 w 93"/>
                    <a:gd name="T63" fmla="*/ 57 h 66"/>
                    <a:gd name="T64" fmla="*/ 63 w 93"/>
                    <a:gd name="T65" fmla="*/ 55 h 66"/>
                    <a:gd name="T66" fmla="*/ 65 w 93"/>
                    <a:gd name="T67" fmla="*/ 53 h 66"/>
                    <a:gd name="T68" fmla="*/ 57 w 93"/>
                    <a:gd name="T69" fmla="*/ 52 h 66"/>
                    <a:gd name="T70" fmla="*/ 48 w 93"/>
                    <a:gd name="T71" fmla="*/ 54 h 66"/>
                    <a:gd name="T72" fmla="*/ 40 w 93"/>
                    <a:gd name="T73" fmla="*/ 54 h 66"/>
                    <a:gd name="T74" fmla="*/ 44 w 93"/>
                    <a:gd name="T75" fmla="*/ 50 h 66"/>
                    <a:gd name="T76" fmla="*/ 50 w 93"/>
                    <a:gd name="T77" fmla="*/ 50 h 66"/>
                    <a:gd name="T78" fmla="*/ 56 w 93"/>
                    <a:gd name="T79" fmla="*/ 47 h 66"/>
                    <a:gd name="T80" fmla="*/ 58 w 93"/>
                    <a:gd name="T81" fmla="*/ 42 h 66"/>
                    <a:gd name="T82" fmla="*/ 66 w 93"/>
                    <a:gd name="T83" fmla="*/ 40 h 66"/>
                    <a:gd name="T84" fmla="*/ 70 w 93"/>
                    <a:gd name="T85" fmla="*/ 39 h 66"/>
                    <a:gd name="T86" fmla="*/ 80 w 93"/>
                    <a:gd name="T87" fmla="*/ 39 h 66"/>
                    <a:gd name="T88" fmla="*/ 81 w 93"/>
                    <a:gd name="T89" fmla="*/ 38 h 66"/>
                    <a:gd name="T90" fmla="*/ 88 w 93"/>
                    <a:gd name="T91" fmla="*/ 37 h 66"/>
                    <a:gd name="T92" fmla="*/ 80 w 93"/>
                    <a:gd name="T93" fmla="*/ 32 h 66"/>
                    <a:gd name="T94" fmla="*/ 77 w 93"/>
                    <a:gd name="T95" fmla="*/ 29 h 66"/>
                    <a:gd name="T96" fmla="*/ 79 w 93"/>
                    <a:gd name="T97" fmla="*/ 25 h 66"/>
                    <a:gd name="T98" fmla="*/ 79 w 93"/>
                    <a:gd name="T99" fmla="*/ 21 h 66"/>
                    <a:gd name="T100" fmla="*/ 87 w 93"/>
                    <a:gd name="T101" fmla="*/ 17 h 66"/>
                    <a:gd name="T102" fmla="*/ 85 w 93"/>
                    <a:gd name="T103" fmla="*/ 15 h 66"/>
                    <a:gd name="T104" fmla="*/ 88 w 93"/>
                    <a:gd name="T105" fmla="*/ 14 h 66"/>
                    <a:gd name="T106" fmla="*/ 88 w 93"/>
                    <a:gd name="T107" fmla="*/ 11 h 66"/>
                    <a:gd name="T108" fmla="*/ 92 w 93"/>
                    <a:gd name="T109" fmla="*/ 10 h 66"/>
                    <a:gd name="T110" fmla="*/ 88 w 93"/>
                    <a:gd name="T111" fmla="*/ 8 h 66"/>
                    <a:gd name="T112" fmla="*/ 85 w 93"/>
                    <a:gd name="T113" fmla="*/ 8 h 66"/>
                    <a:gd name="T114" fmla="*/ 73 w 93"/>
                    <a:gd name="T115" fmla="*/ 3 h 66"/>
                    <a:gd name="T116" fmla="*/ 63 w 93"/>
                    <a:gd name="T117" fmla="*/ 0 h 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3"/>
                    <a:gd name="T178" fmla="*/ 0 h 66"/>
                    <a:gd name="T179" fmla="*/ 93 w 93"/>
                    <a:gd name="T180" fmla="*/ 66 h 6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3" h="66">
                      <a:moveTo>
                        <a:pt x="63" y="0"/>
                      </a:moveTo>
                      <a:lnTo>
                        <a:pt x="67" y="7"/>
                      </a:lnTo>
                      <a:lnTo>
                        <a:pt x="63" y="10"/>
                      </a:lnTo>
                      <a:lnTo>
                        <a:pt x="56" y="10"/>
                      </a:lnTo>
                      <a:lnTo>
                        <a:pt x="53" y="12"/>
                      </a:lnTo>
                      <a:lnTo>
                        <a:pt x="38" y="16"/>
                      </a:lnTo>
                      <a:lnTo>
                        <a:pt x="21" y="14"/>
                      </a:lnTo>
                      <a:lnTo>
                        <a:pt x="4" y="15"/>
                      </a:lnTo>
                      <a:lnTo>
                        <a:pt x="0" y="14"/>
                      </a:lnTo>
                      <a:lnTo>
                        <a:pt x="0" y="18"/>
                      </a:lnTo>
                      <a:lnTo>
                        <a:pt x="4" y="20"/>
                      </a:lnTo>
                      <a:lnTo>
                        <a:pt x="8" y="24"/>
                      </a:lnTo>
                      <a:lnTo>
                        <a:pt x="14" y="23"/>
                      </a:lnTo>
                      <a:lnTo>
                        <a:pt x="17" y="25"/>
                      </a:lnTo>
                      <a:lnTo>
                        <a:pt x="21" y="25"/>
                      </a:lnTo>
                      <a:lnTo>
                        <a:pt x="24" y="30"/>
                      </a:lnTo>
                      <a:lnTo>
                        <a:pt x="30" y="32"/>
                      </a:lnTo>
                      <a:lnTo>
                        <a:pt x="28" y="34"/>
                      </a:lnTo>
                      <a:lnTo>
                        <a:pt x="35" y="38"/>
                      </a:lnTo>
                      <a:lnTo>
                        <a:pt x="33" y="43"/>
                      </a:lnTo>
                      <a:lnTo>
                        <a:pt x="22" y="45"/>
                      </a:lnTo>
                      <a:lnTo>
                        <a:pt x="25" y="47"/>
                      </a:lnTo>
                      <a:lnTo>
                        <a:pt x="30" y="50"/>
                      </a:lnTo>
                      <a:lnTo>
                        <a:pt x="33" y="53"/>
                      </a:lnTo>
                      <a:lnTo>
                        <a:pt x="35" y="56"/>
                      </a:lnTo>
                      <a:lnTo>
                        <a:pt x="42" y="61"/>
                      </a:lnTo>
                      <a:lnTo>
                        <a:pt x="47" y="59"/>
                      </a:lnTo>
                      <a:lnTo>
                        <a:pt x="53" y="63"/>
                      </a:lnTo>
                      <a:lnTo>
                        <a:pt x="58" y="65"/>
                      </a:lnTo>
                      <a:lnTo>
                        <a:pt x="60" y="65"/>
                      </a:lnTo>
                      <a:lnTo>
                        <a:pt x="61" y="61"/>
                      </a:lnTo>
                      <a:lnTo>
                        <a:pt x="60" y="57"/>
                      </a:lnTo>
                      <a:lnTo>
                        <a:pt x="63" y="55"/>
                      </a:lnTo>
                      <a:lnTo>
                        <a:pt x="65" y="53"/>
                      </a:lnTo>
                      <a:lnTo>
                        <a:pt x="57" y="52"/>
                      </a:lnTo>
                      <a:lnTo>
                        <a:pt x="48" y="54"/>
                      </a:lnTo>
                      <a:lnTo>
                        <a:pt x="40" y="54"/>
                      </a:lnTo>
                      <a:lnTo>
                        <a:pt x="44" y="50"/>
                      </a:lnTo>
                      <a:lnTo>
                        <a:pt x="50" y="50"/>
                      </a:lnTo>
                      <a:lnTo>
                        <a:pt x="56" y="47"/>
                      </a:lnTo>
                      <a:lnTo>
                        <a:pt x="58" y="42"/>
                      </a:lnTo>
                      <a:lnTo>
                        <a:pt x="66" y="40"/>
                      </a:lnTo>
                      <a:lnTo>
                        <a:pt x="70" y="39"/>
                      </a:lnTo>
                      <a:lnTo>
                        <a:pt x="80" y="39"/>
                      </a:lnTo>
                      <a:lnTo>
                        <a:pt x="81" y="38"/>
                      </a:lnTo>
                      <a:lnTo>
                        <a:pt x="88" y="37"/>
                      </a:lnTo>
                      <a:lnTo>
                        <a:pt x="80" y="32"/>
                      </a:lnTo>
                      <a:lnTo>
                        <a:pt x="77" y="29"/>
                      </a:lnTo>
                      <a:lnTo>
                        <a:pt x="79" y="25"/>
                      </a:lnTo>
                      <a:lnTo>
                        <a:pt x="79" y="21"/>
                      </a:lnTo>
                      <a:lnTo>
                        <a:pt x="87" y="17"/>
                      </a:lnTo>
                      <a:lnTo>
                        <a:pt x="85" y="15"/>
                      </a:lnTo>
                      <a:lnTo>
                        <a:pt x="88" y="14"/>
                      </a:lnTo>
                      <a:lnTo>
                        <a:pt x="88" y="11"/>
                      </a:lnTo>
                      <a:lnTo>
                        <a:pt x="92" y="10"/>
                      </a:lnTo>
                      <a:lnTo>
                        <a:pt x="88" y="8"/>
                      </a:lnTo>
                      <a:lnTo>
                        <a:pt x="85" y="8"/>
                      </a:lnTo>
                      <a:lnTo>
                        <a:pt x="73" y="3"/>
                      </a:lnTo>
                      <a:lnTo>
                        <a:pt x="63" y="0"/>
                      </a:lnTo>
                    </a:path>
                  </a:pathLst>
                </a:custGeom>
                <a:solidFill>
                  <a:srgbClr val="BF7F3F"/>
                </a:solidFill>
                <a:ln w="12700" cap="rnd">
                  <a:solidFill>
                    <a:schemeClr val="tx1"/>
                  </a:solidFill>
                  <a:round/>
                  <a:headEnd/>
                  <a:tailEnd/>
                </a:ln>
              </p:spPr>
              <p:txBody>
                <a:bodyPr/>
                <a:lstStyle/>
                <a:p>
                  <a:endParaRPr lang="en-US"/>
                </a:p>
              </p:txBody>
            </p:sp>
            <p:sp>
              <p:nvSpPr>
                <p:cNvPr id="36496" name="Freeform 170"/>
                <p:cNvSpPr>
                  <a:spLocks/>
                </p:cNvSpPr>
                <p:nvPr/>
              </p:nvSpPr>
              <p:spPr bwMode="auto">
                <a:xfrm>
                  <a:off x="3353" y="3824"/>
                  <a:ext cx="128" cy="148"/>
                </a:xfrm>
                <a:custGeom>
                  <a:avLst/>
                  <a:gdLst>
                    <a:gd name="T0" fmla="*/ 40 w 128"/>
                    <a:gd name="T1" fmla="*/ 5 h 148"/>
                    <a:gd name="T2" fmla="*/ 53 w 128"/>
                    <a:gd name="T3" fmla="*/ 7 h 148"/>
                    <a:gd name="T4" fmla="*/ 66 w 128"/>
                    <a:gd name="T5" fmla="*/ 12 h 148"/>
                    <a:gd name="T6" fmla="*/ 72 w 128"/>
                    <a:gd name="T7" fmla="*/ 19 h 148"/>
                    <a:gd name="T8" fmla="*/ 83 w 128"/>
                    <a:gd name="T9" fmla="*/ 27 h 148"/>
                    <a:gd name="T10" fmla="*/ 78 w 128"/>
                    <a:gd name="T11" fmla="*/ 30 h 148"/>
                    <a:gd name="T12" fmla="*/ 99 w 128"/>
                    <a:gd name="T13" fmla="*/ 40 h 148"/>
                    <a:gd name="T14" fmla="*/ 105 w 128"/>
                    <a:gd name="T15" fmla="*/ 48 h 148"/>
                    <a:gd name="T16" fmla="*/ 123 w 128"/>
                    <a:gd name="T17" fmla="*/ 54 h 148"/>
                    <a:gd name="T18" fmla="*/ 127 w 128"/>
                    <a:gd name="T19" fmla="*/ 66 h 148"/>
                    <a:gd name="T20" fmla="*/ 108 w 128"/>
                    <a:gd name="T21" fmla="*/ 68 h 148"/>
                    <a:gd name="T22" fmla="*/ 105 w 128"/>
                    <a:gd name="T23" fmla="*/ 75 h 148"/>
                    <a:gd name="T24" fmla="*/ 107 w 128"/>
                    <a:gd name="T25" fmla="*/ 82 h 148"/>
                    <a:gd name="T26" fmla="*/ 102 w 128"/>
                    <a:gd name="T27" fmla="*/ 89 h 148"/>
                    <a:gd name="T28" fmla="*/ 91 w 128"/>
                    <a:gd name="T29" fmla="*/ 96 h 148"/>
                    <a:gd name="T30" fmla="*/ 88 w 128"/>
                    <a:gd name="T31" fmla="*/ 102 h 148"/>
                    <a:gd name="T32" fmla="*/ 93 w 128"/>
                    <a:gd name="T33" fmla="*/ 109 h 148"/>
                    <a:gd name="T34" fmla="*/ 92 w 128"/>
                    <a:gd name="T35" fmla="*/ 118 h 148"/>
                    <a:gd name="T36" fmla="*/ 80 w 128"/>
                    <a:gd name="T37" fmla="*/ 117 h 148"/>
                    <a:gd name="T38" fmla="*/ 71 w 128"/>
                    <a:gd name="T39" fmla="*/ 112 h 148"/>
                    <a:gd name="T40" fmla="*/ 66 w 128"/>
                    <a:gd name="T41" fmla="*/ 107 h 148"/>
                    <a:gd name="T42" fmla="*/ 54 w 128"/>
                    <a:gd name="T43" fmla="*/ 112 h 148"/>
                    <a:gd name="T44" fmla="*/ 48 w 128"/>
                    <a:gd name="T45" fmla="*/ 119 h 148"/>
                    <a:gd name="T46" fmla="*/ 40 w 128"/>
                    <a:gd name="T47" fmla="*/ 126 h 148"/>
                    <a:gd name="T48" fmla="*/ 33 w 128"/>
                    <a:gd name="T49" fmla="*/ 131 h 148"/>
                    <a:gd name="T50" fmla="*/ 32 w 128"/>
                    <a:gd name="T51" fmla="*/ 139 h 148"/>
                    <a:gd name="T52" fmla="*/ 20 w 128"/>
                    <a:gd name="T53" fmla="*/ 141 h 148"/>
                    <a:gd name="T54" fmla="*/ 8 w 128"/>
                    <a:gd name="T55" fmla="*/ 147 h 148"/>
                    <a:gd name="T56" fmla="*/ 11 w 128"/>
                    <a:gd name="T57" fmla="*/ 133 h 148"/>
                    <a:gd name="T58" fmla="*/ 12 w 128"/>
                    <a:gd name="T59" fmla="*/ 120 h 148"/>
                    <a:gd name="T60" fmla="*/ 18 w 128"/>
                    <a:gd name="T61" fmla="*/ 114 h 148"/>
                    <a:gd name="T62" fmla="*/ 29 w 128"/>
                    <a:gd name="T63" fmla="*/ 111 h 148"/>
                    <a:gd name="T64" fmla="*/ 40 w 128"/>
                    <a:gd name="T65" fmla="*/ 102 h 148"/>
                    <a:gd name="T66" fmla="*/ 47 w 128"/>
                    <a:gd name="T67" fmla="*/ 100 h 148"/>
                    <a:gd name="T68" fmla="*/ 52 w 128"/>
                    <a:gd name="T69" fmla="*/ 91 h 148"/>
                    <a:gd name="T70" fmla="*/ 44 w 128"/>
                    <a:gd name="T71" fmla="*/ 78 h 148"/>
                    <a:gd name="T72" fmla="*/ 36 w 128"/>
                    <a:gd name="T73" fmla="*/ 71 h 148"/>
                    <a:gd name="T74" fmla="*/ 40 w 128"/>
                    <a:gd name="T75" fmla="*/ 65 h 148"/>
                    <a:gd name="T76" fmla="*/ 43 w 128"/>
                    <a:gd name="T77" fmla="*/ 72 h 148"/>
                    <a:gd name="T78" fmla="*/ 51 w 128"/>
                    <a:gd name="T79" fmla="*/ 74 h 148"/>
                    <a:gd name="T80" fmla="*/ 55 w 128"/>
                    <a:gd name="T81" fmla="*/ 69 h 148"/>
                    <a:gd name="T82" fmla="*/ 60 w 128"/>
                    <a:gd name="T83" fmla="*/ 65 h 148"/>
                    <a:gd name="T84" fmla="*/ 54 w 128"/>
                    <a:gd name="T85" fmla="*/ 49 h 148"/>
                    <a:gd name="T86" fmla="*/ 53 w 128"/>
                    <a:gd name="T87" fmla="*/ 42 h 148"/>
                    <a:gd name="T88" fmla="*/ 48 w 128"/>
                    <a:gd name="T89" fmla="*/ 36 h 148"/>
                    <a:gd name="T90" fmla="*/ 38 w 128"/>
                    <a:gd name="T91" fmla="*/ 29 h 148"/>
                    <a:gd name="T92" fmla="*/ 32 w 128"/>
                    <a:gd name="T93" fmla="*/ 25 h 148"/>
                    <a:gd name="T94" fmla="*/ 23 w 128"/>
                    <a:gd name="T95" fmla="*/ 25 h 148"/>
                    <a:gd name="T96" fmla="*/ 18 w 128"/>
                    <a:gd name="T97" fmla="*/ 19 h 148"/>
                    <a:gd name="T98" fmla="*/ 12 w 128"/>
                    <a:gd name="T99" fmla="*/ 17 h 148"/>
                    <a:gd name="T100" fmla="*/ 6 w 128"/>
                    <a:gd name="T101" fmla="*/ 10 h 148"/>
                    <a:gd name="T102" fmla="*/ 15 w 128"/>
                    <a:gd name="T103" fmla="*/ 9 h 148"/>
                    <a:gd name="T104" fmla="*/ 20 w 128"/>
                    <a:gd name="T105" fmla="*/ 8 h 148"/>
                    <a:gd name="T106" fmla="*/ 18 w 128"/>
                    <a:gd name="T107" fmla="*/ 3 h 148"/>
                    <a:gd name="T108" fmla="*/ 10 w 128"/>
                    <a:gd name="T109" fmla="*/ 5 h 148"/>
                    <a:gd name="T110" fmla="*/ 17 w 128"/>
                    <a:gd name="T111" fmla="*/ 0 h 148"/>
                    <a:gd name="T112" fmla="*/ 31 w 128"/>
                    <a:gd name="T113" fmla="*/ 6 h 14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8"/>
                    <a:gd name="T172" fmla="*/ 0 h 148"/>
                    <a:gd name="T173" fmla="*/ 128 w 128"/>
                    <a:gd name="T174" fmla="*/ 148 h 14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8" h="148">
                      <a:moveTo>
                        <a:pt x="31" y="6"/>
                      </a:moveTo>
                      <a:lnTo>
                        <a:pt x="40" y="5"/>
                      </a:lnTo>
                      <a:lnTo>
                        <a:pt x="47" y="7"/>
                      </a:lnTo>
                      <a:lnTo>
                        <a:pt x="53" y="7"/>
                      </a:lnTo>
                      <a:lnTo>
                        <a:pt x="61" y="9"/>
                      </a:lnTo>
                      <a:lnTo>
                        <a:pt x="66" y="12"/>
                      </a:lnTo>
                      <a:lnTo>
                        <a:pt x="71" y="14"/>
                      </a:lnTo>
                      <a:lnTo>
                        <a:pt x="72" y="19"/>
                      </a:lnTo>
                      <a:lnTo>
                        <a:pt x="75" y="23"/>
                      </a:lnTo>
                      <a:lnTo>
                        <a:pt x="83" y="27"/>
                      </a:lnTo>
                      <a:lnTo>
                        <a:pt x="74" y="28"/>
                      </a:lnTo>
                      <a:lnTo>
                        <a:pt x="78" y="30"/>
                      </a:lnTo>
                      <a:lnTo>
                        <a:pt x="81" y="33"/>
                      </a:lnTo>
                      <a:lnTo>
                        <a:pt x="99" y="40"/>
                      </a:lnTo>
                      <a:lnTo>
                        <a:pt x="100" y="44"/>
                      </a:lnTo>
                      <a:lnTo>
                        <a:pt x="105" y="48"/>
                      </a:lnTo>
                      <a:lnTo>
                        <a:pt x="111" y="52"/>
                      </a:lnTo>
                      <a:lnTo>
                        <a:pt x="123" y="54"/>
                      </a:lnTo>
                      <a:lnTo>
                        <a:pt x="120" y="59"/>
                      </a:lnTo>
                      <a:lnTo>
                        <a:pt x="127" y="66"/>
                      </a:lnTo>
                      <a:lnTo>
                        <a:pt x="126" y="68"/>
                      </a:lnTo>
                      <a:lnTo>
                        <a:pt x="108" y="68"/>
                      </a:lnTo>
                      <a:lnTo>
                        <a:pt x="108" y="72"/>
                      </a:lnTo>
                      <a:lnTo>
                        <a:pt x="105" y="75"/>
                      </a:lnTo>
                      <a:lnTo>
                        <a:pt x="105" y="77"/>
                      </a:lnTo>
                      <a:lnTo>
                        <a:pt x="107" y="82"/>
                      </a:lnTo>
                      <a:lnTo>
                        <a:pt x="105" y="85"/>
                      </a:lnTo>
                      <a:lnTo>
                        <a:pt x="102" y="89"/>
                      </a:lnTo>
                      <a:lnTo>
                        <a:pt x="98" y="91"/>
                      </a:lnTo>
                      <a:lnTo>
                        <a:pt x="91" y="96"/>
                      </a:lnTo>
                      <a:lnTo>
                        <a:pt x="95" y="100"/>
                      </a:lnTo>
                      <a:lnTo>
                        <a:pt x="88" y="102"/>
                      </a:lnTo>
                      <a:lnTo>
                        <a:pt x="92" y="106"/>
                      </a:lnTo>
                      <a:lnTo>
                        <a:pt x="93" y="109"/>
                      </a:lnTo>
                      <a:lnTo>
                        <a:pt x="95" y="115"/>
                      </a:lnTo>
                      <a:lnTo>
                        <a:pt x="92" y="118"/>
                      </a:lnTo>
                      <a:lnTo>
                        <a:pt x="85" y="116"/>
                      </a:lnTo>
                      <a:lnTo>
                        <a:pt x="80" y="117"/>
                      </a:lnTo>
                      <a:lnTo>
                        <a:pt x="75" y="115"/>
                      </a:lnTo>
                      <a:lnTo>
                        <a:pt x="71" y="112"/>
                      </a:lnTo>
                      <a:lnTo>
                        <a:pt x="70" y="109"/>
                      </a:lnTo>
                      <a:lnTo>
                        <a:pt x="66" y="107"/>
                      </a:lnTo>
                      <a:lnTo>
                        <a:pt x="60" y="110"/>
                      </a:lnTo>
                      <a:lnTo>
                        <a:pt x="54" y="112"/>
                      </a:lnTo>
                      <a:lnTo>
                        <a:pt x="48" y="115"/>
                      </a:lnTo>
                      <a:lnTo>
                        <a:pt x="48" y="119"/>
                      </a:lnTo>
                      <a:lnTo>
                        <a:pt x="44" y="123"/>
                      </a:lnTo>
                      <a:lnTo>
                        <a:pt x="40" y="126"/>
                      </a:lnTo>
                      <a:lnTo>
                        <a:pt x="40" y="129"/>
                      </a:lnTo>
                      <a:lnTo>
                        <a:pt x="33" y="131"/>
                      </a:lnTo>
                      <a:lnTo>
                        <a:pt x="25" y="134"/>
                      </a:lnTo>
                      <a:lnTo>
                        <a:pt x="32" y="139"/>
                      </a:lnTo>
                      <a:lnTo>
                        <a:pt x="28" y="142"/>
                      </a:lnTo>
                      <a:lnTo>
                        <a:pt x="20" y="141"/>
                      </a:lnTo>
                      <a:lnTo>
                        <a:pt x="12" y="147"/>
                      </a:lnTo>
                      <a:lnTo>
                        <a:pt x="8" y="147"/>
                      </a:lnTo>
                      <a:lnTo>
                        <a:pt x="0" y="146"/>
                      </a:lnTo>
                      <a:lnTo>
                        <a:pt x="11" y="133"/>
                      </a:lnTo>
                      <a:lnTo>
                        <a:pt x="8" y="124"/>
                      </a:lnTo>
                      <a:lnTo>
                        <a:pt x="12" y="120"/>
                      </a:lnTo>
                      <a:lnTo>
                        <a:pt x="12" y="116"/>
                      </a:lnTo>
                      <a:lnTo>
                        <a:pt x="18" y="114"/>
                      </a:lnTo>
                      <a:lnTo>
                        <a:pt x="20" y="115"/>
                      </a:lnTo>
                      <a:lnTo>
                        <a:pt x="29" y="111"/>
                      </a:lnTo>
                      <a:lnTo>
                        <a:pt x="33" y="104"/>
                      </a:lnTo>
                      <a:lnTo>
                        <a:pt x="40" y="102"/>
                      </a:lnTo>
                      <a:lnTo>
                        <a:pt x="43" y="98"/>
                      </a:lnTo>
                      <a:lnTo>
                        <a:pt x="47" y="100"/>
                      </a:lnTo>
                      <a:lnTo>
                        <a:pt x="54" y="95"/>
                      </a:lnTo>
                      <a:lnTo>
                        <a:pt x="52" y="91"/>
                      </a:lnTo>
                      <a:lnTo>
                        <a:pt x="48" y="90"/>
                      </a:lnTo>
                      <a:lnTo>
                        <a:pt x="44" y="78"/>
                      </a:lnTo>
                      <a:lnTo>
                        <a:pt x="38" y="75"/>
                      </a:lnTo>
                      <a:lnTo>
                        <a:pt x="36" y="71"/>
                      </a:lnTo>
                      <a:lnTo>
                        <a:pt x="36" y="68"/>
                      </a:lnTo>
                      <a:lnTo>
                        <a:pt x="40" y="65"/>
                      </a:lnTo>
                      <a:lnTo>
                        <a:pt x="43" y="66"/>
                      </a:lnTo>
                      <a:lnTo>
                        <a:pt x="43" y="72"/>
                      </a:lnTo>
                      <a:lnTo>
                        <a:pt x="48" y="73"/>
                      </a:lnTo>
                      <a:lnTo>
                        <a:pt x="51" y="74"/>
                      </a:lnTo>
                      <a:lnTo>
                        <a:pt x="54" y="73"/>
                      </a:lnTo>
                      <a:lnTo>
                        <a:pt x="55" y="69"/>
                      </a:lnTo>
                      <a:lnTo>
                        <a:pt x="55" y="66"/>
                      </a:lnTo>
                      <a:lnTo>
                        <a:pt x="60" y="65"/>
                      </a:lnTo>
                      <a:lnTo>
                        <a:pt x="59" y="58"/>
                      </a:lnTo>
                      <a:lnTo>
                        <a:pt x="54" y="49"/>
                      </a:lnTo>
                      <a:lnTo>
                        <a:pt x="57" y="46"/>
                      </a:lnTo>
                      <a:lnTo>
                        <a:pt x="53" y="42"/>
                      </a:lnTo>
                      <a:lnTo>
                        <a:pt x="48" y="39"/>
                      </a:lnTo>
                      <a:lnTo>
                        <a:pt x="48" y="36"/>
                      </a:lnTo>
                      <a:lnTo>
                        <a:pt x="42" y="32"/>
                      </a:lnTo>
                      <a:lnTo>
                        <a:pt x="38" y="29"/>
                      </a:lnTo>
                      <a:lnTo>
                        <a:pt x="37" y="26"/>
                      </a:lnTo>
                      <a:lnTo>
                        <a:pt x="32" y="25"/>
                      </a:lnTo>
                      <a:lnTo>
                        <a:pt x="26" y="27"/>
                      </a:lnTo>
                      <a:lnTo>
                        <a:pt x="23" y="25"/>
                      </a:lnTo>
                      <a:lnTo>
                        <a:pt x="20" y="22"/>
                      </a:lnTo>
                      <a:lnTo>
                        <a:pt x="18" y="19"/>
                      </a:lnTo>
                      <a:lnTo>
                        <a:pt x="12" y="21"/>
                      </a:lnTo>
                      <a:lnTo>
                        <a:pt x="12" y="17"/>
                      </a:lnTo>
                      <a:lnTo>
                        <a:pt x="12" y="14"/>
                      </a:lnTo>
                      <a:lnTo>
                        <a:pt x="6" y="10"/>
                      </a:lnTo>
                      <a:lnTo>
                        <a:pt x="8" y="9"/>
                      </a:lnTo>
                      <a:lnTo>
                        <a:pt x="15" y="9"/>
                      </a:lnTo>
                      <a:lnTo>
                        <a:pt x="20" y="9"/>
                      </a:lnTo>
                      <a:lnTo>
                        <a:pt x="20" y="8"/>
                      </a:lnTo>
                      <a:lnTo>
                        <a:pt x="24" y="5"/>
                      </a:lnTo>
                      <a:lnTo>
                        <a:pt x="18" y="3"/>
                      </a:lnTo>
                      <a:lnTo>
                        <a:pt x="13" y="5"/>
                      </a:lnTo>
                      <a:lnTo>
                        <a:pt x="10" y="5"/>
                      </a:lnTo>
                      <a:lnTo>
                        <a:pt x="12" y="1"/>
                      </a:lnTo>
                      <a:lnTo>
                        <a:pt x="17" y="0"/>
                      </a:lnTo>
                      <a:lnTo>
                        <a:pt x="23" y="2"/>
                      </a:lnTo>
                      <a:lnTo>
                        <a:pt x="31" y="6"/>
                      </a:lnTo>
                    </a:path>
                  </a:pathLst>
                </a:custGeom>
                <a:solidFill>
                  <a:srgbClr val="BF7F3F"/>
                </a:solidFill>
                <a:ln w="12700" cap="rnd">
                  <a:solidFill>
                    <a:schemeClr val="tx1"/>
                  </a:solidFill>
                  <a:round/>
                  <a:headEnd/>
                  <a:tailEnd/>
                </a:ln>
              </p:spPr>
              <p:txBody>
                <a:bodyPr/>
                <a:lstStyle/>
                <a:p>
                  <a:endParaRPr lang="en-US"/>
                </a:p>
              </p:txBody>
            </p:sp>
            <p:sp>
              <p:nvSpPr>
                <p:cNvPr id="36497" name="Freeform 171"/>
                <p:cNvSpPr>
                  <a:spLocks/>
                </p:cNvSpPr>
                <p:nvPr/>
              </p:nvSpPr>
              <p:spPr bwMode="auto">
                <a:xfrm>
                  <a:off x="3394" y="3944"/>
                  <a:ext cx="35" cy="29"/>
                </a:xfrm>
                <a:custGeom>
                  <a:avLst/>
                  <a:gdLst>
                    <a:gd name="T0" fmla="*/ 32 w 35"/>
                    <a:gd name="T1" fmla="*/ 2 h 29"/>
                    <a:gd name="T2" fmla="*/ 23 w 35"/>
                    <a:gd name="T3" fmla="*/ 0 h 29"/>
                    <a:gd name="T4" fmla="*/ 19 w 35"/>
                    <a:gd name="T5" fmla="*/ 1 h 29"/>
                    <a:gd name="T6" fmla="*/ 14 w 35"/>
                    <a:gd name="T7" fmla="*/ 2 h 29"/>
                    <a:gd name="T8" fmla="*/ 11 w 35"/>
                    <a:gd name="T9" fmla="*/ 6 h 29"/>
                    <a:gd name="T10" fmla="*/ 9 w 35"/>
                    <a:gd name="T11" fmla="*/ 7 h 29"/>
                    <a:gd name="T12" fmla="*/ 8 w 35"/>
                    <a:gd name="T13" fmla="*/ 11 h 29"/>
                    <a:gd name="T14" fmla="*/ 6 w 35"/>
                    <a:gd name="T15" fmla="*/ 14 h 29"/>
                    <a:gd name="T16" fmla="*/ 0 w 35"/>
                    <a:gd name="T17" fmla="*/ 15 h 29"/>
                    <a:gd name="T18" fmla="*/ 2 w 35"/>
                    <a:gd name="T19" fmla="*/ 19 h 29"/>
                    <a:gd name="T20" fmla="*/ 3 w 35"/>
                    <a:gd name="T21" fmla="*/ 21 h 29"/>
                    <a:gd name="T22" fmla="*/ 0 w 35"/>
                    <a:gd name="T23" fmla="*/ 24 h 29"/>
                    <a:gd name="T24" fmla="*/ 3 w 35"/>
                    <a:gd name="T25" fmla="*/ 27 h 29"/>
                    <a:gd name="T26" fmla="*/ 7 w 35"/>
                    <a:gd name="T27" fmla="*/ 24 h 29"/>
                    <a:gd name="T28" fmla="*/ 9 w 35"/>
                    <a:gd name="T29" fmla="*/ 27 h 29"/>
                    <a:gd name="T30" fmla="*/ 13 w 35"/>
                    <a:gd name="T31" fmla="*/ 28 h 29"/>
                    <a:gd name="T32" fmla="*/ 17 w 35"/>
                    <a:gd name="T33" fmla="*/ 28 h 29"/>
                    <a:gd name="T34" fmla="*/ 23 w 35"/>
                    <a:gd name="T35" fmla="*/ 28 h 29"/>
                    <a:gd name="T36" fmla="*/ 26 w 35"/>
                    <a:gd name="T37" fmla="*/ 24 h 29"/>
                    <a:gd name="T38" fmla="*/ 22 w 35"/>
                    <a:gd name="T39" fmla="*/ 22 h 29"/>
                    <a:gd name="T40" fmla="*/ 22 w 35"/>
                    <a:gd name="T41" fmla="*/ 18 h 29"/>
                    <a:gd name="T42" fmla="*/ 19 w 35"/>
                    <a:gd name="T43" fmla="*/ 15 h 29"/>
                    <a:gd name="T44" fmla="*/ 24 w 35"/>
                    <a:gd name="T45" fmla="*/ 13 h 29"/>
                    <a:gd name="T46" fmla="*/ 26 w 35"/>
                    <a:gd name="T47" fmla="*/ 12 h 29"/>
                    <a:gd name="T48" fmla="*/ 31 w 35"/>
                    <a:gd name="T49" fmla="*/ 11 h 29"/>
                    <a:gd name="T50" fmla="*/ 34 w 35"/>
                    <a:gd name="T51" fmla="*/ 10 h 29"/>
                    <a:gd name="T52" fmla="*/ 34 w 35"/>
                    <a:gd name="T53" fmla="*/ 8 h 29"/>
                    <a:gd name="T54" fmla="*/ 29 w 35"/>
                    <a:gd name="T55" fmla="*/ 7 h 29"/>
                    <a:gd name="T56" fmla="*/ 32 w 35"/>
                    <a:gd name="T57" fmla="*/ 2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5"/>
                    <a:gd name="T88" fmla="*/ 0 h 29"/>
                    <a:gd name="T89" fmla="*/ 35 w 35"/>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5" h="29">
                      <a:moveTo>
                        <a:pt x="32" y="2"/>
                      </a:moveTo>
                      <a:lnTo>
                        <a:pt x="23" y="0"/>
                      </a:lnTo>
                      <a:lnTo>
                        <a:pt x="19" y="1"/>
                      </a:lnTo>
                      <a:lnTo>
                        <a:pt x="14" y="2"/>
                      </a:lnTo>
                      <a:lnTo>
                        <a:pt x="11" y="6"/>
                      </a:lnTo>
                      <a:lnTo>
                        <a:pt x="9" y="7"/>
                      </a:lnTo>
                      <a:lnTo>
                        <a:pt x="8" y="11"/>
                      </a:lnTo>
                      <a:lnTo>
                        <a:pt x="6" y="14"/>
                      </a:lnTo>
                      <a:lnTo>
                        <a:pt x="0" y="15"/>
                      </a:lnTo>
                      <a:lnTo>
                        <a:pt x="2" y="19"/>
                      </a:lnTo>
                      <a:lnTo>
                        <a:pt x="3" y="21"/>
                      </a:lnTo>
                      <a:lnTo>
                        <a:pt x="0" y="24"/>
                      </a:lnTo>
                      <a:lnTo>
                        <a:pt x="3" y="27"/>
                      </a:lnTo>
                      <a:lnTo>
                        <a:pt x="7" y="24"/>
                      </a:lnTo>
                      <a:lnTo>
                        <a:pt x="9" y="27"/>
                      </a:lnTo>
                      <a:lnTo>
                        <a:pt x="13" y="28"/>
                      </a:lnTo>
                      <a:lnTo>
                        <a:pt x="17" y="28"/>
                      </a:lnTo>
                      <a:lnTo>
                        <a:pt x="23" y="28"/>
                      </a:lnTo>
                      <a:lnTo>
                        <a:pt x="26" y="24"/>
                      </a:lnTo>
                      <a:lnTo>
                        <a:pt x="22" y="22"/>
                      </a:lnTo>
                      <a:lnTo>
                        <a:pt x="22" y="18"/>
                      </a:lnTo>
                      <a:lnTo>
                        <a:pt x="19" y="15"/>
                      </a:lnTo>
                      <a:lnTo>
                        <a:pt x="24" y="13"/>
                      </a:lnTo>
                      <a:lnTo>
                        <a:pt x="26" y="12"/>
                      </a:lnTo>
                      <a:lnTo>
                        <a:pt x="31" y="11"/>
                      </a:lnTo>
                      <a:lnTo>
                        <a:pt x="34" y="10"/>
                      </a:lnTo>
                      <a:lnTo>
                        <a:pt x="34" y="8"/>
                      </a:lnTo>
                      <a:lnTo>
                        <a:pt x="29" y="7"/>
                      </a:lnTo>
                      <a:lnTo>
                        <a:pt x="32" y="2"/>
                      </a:lnTo>
                    </a:path>
                  </a:pathLst>
                </a:custGeom>
                <a:solidFill>
                  <a:srgbClr val="BF7F3F"/>
                </a:solidFill>
                <a:ln w="12700" cap="rnd">
                  <a:solidFill>
                    <a:schemeClr val="tx1"/>
                  </a:solidFill>
                  <a:round/>
                  <a:headEnd/>
                  <a:tailEnd/>
                </a:ln>
              </p:spPr>
              <p:txBody>
                <a:bodyPr/>
                <a:lstStyle/>
                <a:p>
                  <a:endParaRPr lang="en-US"/>
                </a:p>
              </p:txBody>
            </p:sp>
            <p:sp>
              <p:nvSpPr>
                <p:cNvPr id="36498" name="Freeform 172"/>
                <p:cNvSpPr>
                  <a:spLocks/>
                </p:cNvSpPr>
                <p:nvPr/>
              </p:nvSpPr>
              <p:spPr bwMode="auto">
                <a:xfrm>
                  <a:off x="3353" y="3974"/>
                  <a:ext cx="61" cy="28"/>
                </a:xfrm>
                <a:custGeom>
                  <a:avLst/>
                  <a:gdLst>
                    <a:gd name="T0" fmla="*/ 25 w 61"/>
                    <a:gd name="T1" fmla="*/ 0 h 28"/>
                    <a:gd name="T2" fmla="*/ 15 w 61"/>
                    <a:gd name="T3" fmla="*/ 2 h 28"/>
                    <a:gd name="T4" fmla="*/ 11 w 61"/>
                    <a:gd name="T5" fmla="*/ 2 h 28"/>
                    <a:gd name="T6" fmla="*/ 8 w 61"/>
                    <a:gd name="T7" fmla="*/ 6 h 28"/>
                    <a:gd name="T8" fmla="*/ 6 w 61"/>
                    <a:gd name="T9" fmla="*/ 10 h 28"/>
                    <a:gd name="T10" fmla="*/ 5 w 61"/>
                    <a:gd name="T11" fmla="*/ 11 h 28"/>
                    <a:gd name="T12" fmla="*/ 6 w 61"/>
                    <a:gd name="T13" fmla="*/ 14 h 28"/>
                    <a:gd name="T14" fmla="*/ 0 w 61"/>
                    <a:gd name="T15" fmla="*/ 15 h 28"/>
                    <a:gd name="T16" fmla="*/ 5 w 61"/>
                    <a:gd name="T17" fmla="*/ 18 h 28"/>
                    <a:gd name="T18" fmla="*/ 13 w 61"/>
                    <a:gd name="T19" fmla="*/ 20 h 28"/>
                    <a:gd name="T20" fmla="*/ 18 w 61"/>
                    <a:gd name="T21" fmla="*/ 17 h 28"/>
                    <a:gd name="T22" fmla="*/ 13 w 61"/>
                    <a:gd name="T23" fmla="*/ 11 h 28"/>
                    <a:gd name="T24" fmla="*/ 23 w 61"/>
                    <a:gd name="T25" fmla="*/ 12 h 28"/>
                    <a:gd name="T26" fmla="*/ 31 w 61"/>
                    <a:gd name="T27" fmla="*/ 13 h 28"/>
                    <a:gd name="T28" fmla="*/ 34 w 61"/>
                    <a:gd name="T29" fmla="*/ 14 h 28"/>
                    <a:gd name="T30" fmla="*/ 35 w 61"/>
                    <a:gd name="T31" fmla="*/ 24 h 28"/>
                    <a:gd name="T32" fmla="*/ 40 w 61"/>
                    <a:gd name="T33" fmla="*/ 26 h 28"/>
                    <a:gd name="T34" fmla="*/ 45 w 61"/>
                    <a:gd name="T35" fmla="*/ 27 h 28"/>
                    <a:gd name="T36" fmla="*/ 50 w 61"/>
                    <a:gd name="T37" fmla="*/ 25 h 28"/>
                    <a:gd name="T38" fmla="*/ 52 w 61"/>
                    <a:gd name="T39" fmla="*/ 23 h 28"/>
                    <a:gd name="T40" fmla="*/ 60 w 61"/>
                    <a:gd name="T41" fmla="*/ 20 h 28"/>
                    <a:gd name="T42" fmla="*/ 59 w 61"/>
                    <a:gd name="T43" fmla="*/ 17 h 28"/>
                    <a:gd name="T44" fmla="*/ 55 w 61"/>
                    <a:gd name="T45" fmla="*/ 15 h 28"/>
                    <a:gd name="T46" fmla="*/ 51 w 61"/>
                    <a:gd name="T47" fmla="*/ 11 h 28"/>
                    <a:gd name="T48" fmla="*/ 48 w 61"/>
                    <a:gd name="T49" fmla="*/ 8 h 28"/>
                    <a:gd name="T50" fmla="*/ 46 w 61"/>
                    <a:gd name="T51" fmla="*/ 3 h 28"/>
                    <a:gd name="T52" fmla="*/ 45 w 61"/>
                    <a:gd name="T53" fmla="*/ 0 h 28"/>
                    <a:gd name="T54" fmla="*/ 37 w 61"/>
                    <a:gd name="T55" fmla="*/ 1 h 28"/>
                    <a:gd name="T56" fmla="*/ 25 w 61"/>
                    <a:gd name="T57" fmla="*/ 0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1"/>
                    <a:gd name="T88" fmla="*/ 0 h 28"/>
                    <a:gd name="T89" fmla="*/ 61 w 61"/>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1" h="28">
                      <a:moveTo>
                        <a:pt x="25" y="0"/>
                      </a:moveTo>
                      <a:lnTo>
                        <a:pt x="15" y="2"/>
                      </a:lnTo>
                      <a:lnTo>
                        <a:pt x="11" y="2"/>
                      </a:lnTo>
                      <a:lnTo>
                        <a:pt x="8" y="6"/>
                      </a:lnTo>
                      <a:lnTo>
                        <a:pt x="6" y="10"/>
                      </a:lnTo>
                      <a:lnTo>
                        <a:pt x="5" y="11"/>
                      </a:lnTo>
                      <a:lnTo>
                        <a:pt x="6" y="14"/>
                      </a:lnTo>
                      <a:lnTo>
                        <a:pt x="0" y="15"/>
                      </a:lnTo>
                      <a:lnTo>
                        <a:pt x="5" y="18"/>
                      </a:lnTo>
                      <a:lnTo>
                        <a:pt x="13" y="20"/>
                      </a:lnTo>
                      <a:lnTo>
                        <a:pt x="18" y="17"/>
                      </a:lnTo>
                      <a:lnTo>
                        <a:pt x="13" y="11"/>
                      </a:lnTo>
                      <a:lnTo>
                        <a:pt x="23" y="12"/>
                      </a:lnTo>
                      <a:lnTo>
                        <a:pt x="31" y="13"/>
                      </a:lnTo>
                      <a:lnTo>
                        <a:pt x="34" y="14"/>
                      </a:lnTo>
                      <a:lnTo>
                        <a:pt x="35" y="24"/>
                      </a:lnTo>
                      <a:lnTo>
                        <a:pt x="40" y="26"/>
                      </a:lnTo>
                      <a:lnTo>
                        <a:pt x="45" y="27"/>
                      </a:lnTo>
                      <a:lnTo>
                        <a:pt x="50" y="25"/>
                      </a:lnTo>
                      <a:lnTo>
                        <a:pt x="52" y="23"/>
                      </a:lnTo>
                      <a:lnTo>
                        <a:pt x="60" y="20"/>
                      </a:lnTo>
                      <a:lnTo>
                        <a:pt x="59" y="17"/>
                      </a:lnTo>
                      <a:lnTo>
                        <a:pt x="55" y="15"/>
                      </a:lnTo>
                      <a:lnTo>
                        <a:pt x="51" y="11"/>
                      </a:lnTo>
                      <a:lnTo>
                        <a:pt x="48" y="8"/>
                      </a:lnTo>
                      <a:lnTo>
                        <a:pt x="46" y="3"/>
                      </a:lnTo>
                      <a:lnTo>
                        <a:pt x="45" y="0"/>
                      </a:lnTo>
                      <a:lnTo>
                        <a:pt x="37" y="1"/>
                      </a:lnTo>
                      <a:lnTo>
                        <a:pt x="25" y="0"/>
                      </a:lnTo>
                    </a:path>
                  </a:pathLst>
                </a:custGeom>
                <a:solidFill>
                  <a:srgbClr val="BF7F3F"/>
                </a:solidFill>
                <a:ln w="12700" cap="rnd">
                  <a:solidFill>
                    <a:schemeClr val="tx1"/>
                  </a:solidFill>
                  <a:round/>
                  <a:headEnd/>
                  <a:tailEnd/>
                </a:ln>
              </p:spPr>
              <p:txBody>
                <a:bodyPr/>
                <a:lstStyle/>
                <a:p>
                  <a:endParaRPr lang="en-US"/>
                </a:p>
              </p:txBody>
            </p:sp>
            <p:sp>
              <p:nvSpPr>
                <p:cNvPr id="36499" name="Freeform 173"/>
                <p:cNvSpPr>
                  <a:spLocks/>
                </p:cNvSpPr>
                <p:nvPr/>
              </p:nvSpPr>
              <p:spPr bwMode="auto">
                <a:xfrm>
                  <a:off x="3391" y="4007"/>
                  <a:ext cx="11" cy="5"/>
                </a:xfrm>
                <a:custGeom>
                  <a:avLst/>
                  <a:gdLst>
                    <a:gd name="T0" fmla="*/ 5 w 11"/>
                    <a:gd name="T1" fmla="*/ 0 h 5"/>
                    <a:gd name="T2" fmla="*/ 1 w 11"/>
                    <a:gd name="T3" fmla="*/ 0 h 5"/>
                    <a:gd name="T4" fmla="*/ 0 w 11"/>
                    <a:gd name="T5" fmla="*/ 3 h 5"/>
                    <a:gd name="T6" fmla="*/ 2 w 11"/>
                    <a:gd name="T7" fmla="*/ 4 h 5"/>
                    <a:gd name="T8" fmla="*/ 7 w 11"/>
                    <a:gd name="T9" fmla="*/ 4 h 5"/>
                    <a:gd name="T10" fmla="*/ 10 w 11"/>
                    <a:gd name="T11" fmla="*/ 3 h 5"/>
                    <a:gd name="T12" fmla="*/ 9 w 11"/>
                    <a:gd name="T13" fmla="*/ 1 h 5"/>
                    <a:gd name="T14" fmla="*/ 5 w 11"/>
                    <a:gd name="T15" fmla="*/ 0 h 5"/>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5"/>
                    <a:gd name="T26" fmla="*/ 11 w 11"/>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5">
                      <a:moveTo>
                        <a:pt x="5" y="0"/>
                      </a:moveTo>
                      <a:lnTo>
                        <a:pt x="1" y="0"/>
                      </a:lnTo>
                      <a:lnTo>
                        <a:pt x="0" y="3"/>
                      </a:lnTo>
                      <a:lnTo>
                        <a:pt x="2" y="4"/>
                      </a:lnTo>
                      <a:lnTo>
                        <a:pt x="7" y="4"/>
                      </a:lnTo>
                      <a:lnTo>
                        <a:pt x="10" y="3"/>
                      </a:lnTo>
                      <a:lnTo>
                        <a:pt x="9" y="1"/>
                      </a:lnTo>
                      <a:lnTo>
                        <a:pt x="5" y="0"/>
                      </a:lnTo>
                    </a:path>
                  </a:pathLst>
                </a:custGeom>
                <a:solidFill>
                  <a:srgbClr val="BF7F3F"/>
                </a:solidFill>
                <a:ln w="12700" cap="rnd">
                  <a:solidFill>
                    <a:schemeClr val="tx1"/>
                  </a:solidFill>
                  <a:round/>
                  <a:headEnd/>
                  <a:tailEnd/>
                </a:ln>
              </p:spPr>
              <p:txBody>
                <a:bodyPr/>
                <a:lstStyle/>
                <a:p>
                  <a:endParaRPr lang="en-US"/>
                </a:p>
              </p:txBody>
            </p:sp>
            <p:sp>
              <p:nvSpPr>
                <p:cNvPr id="36500" name="Freeform 174"/>
                <p:cNvSpPr>
                  <a:spLocks/>
                </p:cNvSpPr>
                <p:nvPr/>
              </p:nvSpPr>
              <p:spPr bwMode="auto">
                <a:xfrm>
                  <a:off x="3391" y="4022"/>
                  <a:ext cx="46" cy="27"/>
                </a:xfrm>
                <a:custGeom>
                  <a:avLst/>
                  <a:gdLst>
                    <a:gd name="T0" fmla="*/ 4 w 46"/>
                    <a:gd name="T1" fmla="*/ 17 h 27"/>
                    <a:gd name="T2" fmla="*/ 12 w 46"/>
                    <a:gd name="T3" fmla="*/ 11 h 27"/>
                    <a:gd name="T4" fmla="*/ 18 w 46"/>
                    <a:gd name="T5" fmla="*/ 5 h 27"/>
                    <a:gd name="T6" fmla="*/ 20 w 46"/>
                    <a:gd name="T7" fmla="*/ 1 h 27"/>
                    <a:gd name="T8" fmla="*/ 35 w 46"/>
                    <a:gd name="T9" fmla="*/ 0 h 27"/>
                    <a:gd name="T10" fmla="*/ 45 w 46"/>
                    <a:gd name="T11" fmla="*/ 6 h 27"/>
                    <a:gd name="T12" fmla="*/ 38 w 46"/>
                    <a:gd name="T13" fmla="*/ 17 h 27"/>
                    <a:gd name="T14" fmla="*/ 30 w 46"/>
                    <a:gd name="T15" fmla="*/ 20 h 27"/>
                    <a:gd name="T16" fmla="*/ 26 w 46"/>
                    <a:gd name="T17" fmla="*/ 24 h 27"/>
                    <a:gd name="T18" fmla="*/ 15 w 46"/>
                    <a:gd name="T19" fmla="*/ 26 h 27"/>
                    <a:gd name="T20" fmla="*/ 4 w 46"/>
                    <a:gd name="T21" fmla="*/ 26 h 27"/>
                    <a:gd name="T22" fmla="*/ 4 w 46"/>
                    <a:gd name="T23" fmla="*/ 24 h 27"/>
                    <a:gd name="T24" fmla="*/ 0 w 46"/>
                    <a:gd name="T25" fmla="*/ 21 h 27"/>
                    <a:gd name="T26" fmla="*/ 4 w 46"/>
                    <a:gd name="T27" fmla="*/ 17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
                    <a:gd name="T43" fmla="*/ 0 h 27"/>
                    <a:gd name="T44" fmla="*/ 46 w 46"/>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 h="27">
                      <a:moveTo>
                        <a:pt x="4" y="17"/>
                      </a:moveTo>
                      <a:lnTo>
                        <a:pt x="12" y="11"/>
                      </a:lnTo>
                      <a:lnTo>
                        <a:pt x="18" y="5"/>
                      </a:lnTo>
                      <a:lnTo>
                        <a:pt x="20" y="1"/>
                      </a:lnTo>
                      <a:lnTo>
                        <a:pt x="35" y="0"/>
                      </a:lnTo>
                      <a:lnTo>
                        <a:pt x="45" y="6"/>
                      </a:lnTo>
                      <a:lnTo>
                        <a:pt x="38" y="17"/>
                      </a:lnTo>
                      <a:lnTo>
                        <a:pt x="30" y="20"/>
                      </a:lnTo>
                      <a:lnTo>
                        <a:pt x="26" y="24"/>
                      </a:lnTo>
                      <a:lnTo>
                        <a:pt x="15" y="26"/>
                      </a:lnTo>
                      <a:lnTo>
                        <a:pt x="4" y="26"/>
                      </a:lnTo>
                      <a:lnTo>
                        <a:pt x="4" y="24"/>
                      </a:lnTo>
                      <a:lnTo>
                        <a:pt x="0" y="21"/>
                      </a:lnTo>
                      <a:lnTo>
                        <a:pt x="4" y="17"/>
                      </a:lnTo>
                    </a:path>
                  </a:pathLst>
                </a:custGeom>
                <a:solidFill>
                  <a:srgbClr val="BF7F3F"/>
                </a:solidFill>
                <a:ln w="12700" cap="rnd">
                  <a:solidFill>
                    <a:schemeClr val="tx1"/>
                  </a:solidFill>
                  <a:round/>
                  <a:headEnd/>
                  <a:tailEnd/>
                </a:ln>
              </p:spPr>
              <p:txBody>
                <a:bodyPr/>
                <a:lstStyle/>
                <a:p>
                  <a:endParaRPr lang="en-US"/>
                </a:p>
              </p:txBody>
            </p:sp>
            <p:sp>
              <p:nvSpPr>
                <p:cNvPr id="36501" name="Freeform 175"/>
                <p:cNvSpPr>
                  <a:spLocks/>
                </p:cNvSpPr>
                <p:nvPr/>
              </p:nvSpPr>
              <p:spPr bwMode="auto">
                <a:xfrm>
                  <a:off x="3385" y="4059"/>
                  <a:ext cx="25" cy="12"/>
                </a:xfrm>
                <a:custGeom>
                  <a:avLst/>
                  <a:gdLst>
                    <a:gd name="T0" fmla="*/ 13 w 25"/>
                    <a:gd name="T1" fmla="*/ 0 h 12"/>
                    <a:gd name="T2" fmla="*/ 3 w 25"/>
                    <a:gd name="T3" fmla="*/ 1 h 12"/>
                    <a:gd name="T4" fmla="*/ 0 w 25"/>
                    <a:gd name="T5" fmla="*/ 8 h 12"/>
                    <a:gd name="T6" fmla="*/ 5 w 25"/>
                    <a:gd name="T7" fmla="*/ 11 h 12"/>
                    <a:gd name="T8" fmla="*/ 18 w 25"/>
                    <a:gd name="T9" fmla="*/ 11 h 12"/>
                    <a:gd name="T10" fmla="*/ 24 w 25"/>
                    <a:gd name="T11" fmla="*/ 6 h 12"/>
                    <a:gd name="T12" fmla="*/ 23 w 25"/>
                    <a:gd name="T13" fmla="*/ 2 h 12"/>
                    <a:gd name="T14" fmla="*/ 13 w 25"/>
                    <a:gd name="T15" fmla="*/ 0 h 12"/>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12"/>
                    <a:gd name="T26" fmla="*/ 25 w 25"/>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12">
                      <a:moveTo>
                        <a:pt x="13" y="0"/>
                      </a:moveTo>
                      <a:lnTo>
                        <a:pt x="3" y="1"/>
                      </a:lnTo>
                      <a:lnTo>
                        <a:pt x="0" y="8"/>
                      </a:lnTo>
                      <a:lnTo>
                        <a:pt x="5" y="11"/>
                      </a:lnTo>
                      <a:lnTo>
                        <a:pt x="18" y="11"/>
                      </a:lnTo>
                      <a:lnTo>
                        <a:pt x="24" y="6"/>
                      </a:lnTo>
                      <a:lnTo>
                        <a:pt x="23" y="2"/>
                      </a:lnTo>
                      <a:lnTo>
                        <a:pt x="13" y="0"/>
                      </a:lnTo>
                    </a:path>
                  </a:pathLst>
                </a:custGeom>
                <a:solidFill>
                  <a:srgbClr val="BF7F3F"/>
                </a:solidFill>
                <a:ln w="12700" cap="rnd">
                  <a:solidFill>
                    <a:schemeClr val="tx1"/>
                  </a:solidFill>
                  <a:round/>
                  <a:headEnd/>
                  <a:tailEnd/>
                </a:ln>
              </p:spPr>
              <p:txBody>
                <a:bodyPr/>
                <a:lstStyle/>
                <a:p>
                  <a:endParaRPr lang="en-US"/>
                </a:p>
              </p:txBody>
            </p:sp>
          </p:grpSp>
        </p:grpSp>
        <p:sp>
          <p:nvSpPr>
            <p:cNvPr id="36417" name="Freeform 176"/>
            <p:cNvSpPr>
              <a:spLocks/>
            </p:cNvSpPr>
            <p:nvPr/>
          </p:nvSpPr>
          <p:spPr bwMode="auto">
            <a:xfrm>
              <a:off x="2503" y="3822"/>
              <a:ext cx="786" cy="371"/>
            </a:xfrm>
            <a:custGeom>
              <a:avLst/>
              <a:gdLst>
                <a:gd name="T0" fmla="*/ 533 w 786"/>
                <a:gd name="T1" fmla="*/ 22 h 371"/>
                <a:gd name="T2" fmla="*/ 511 w 786"/>
                <a:gd name="T3" fmla="*/ 59 h 371"/>
                <a:gd name="T4" fmla="*/ 563 w 786"/>
                <a:gd name="T5" fmla="*/ 71 h 371"/>
                <a:gd name="T6" fmla="*/ 541 w 786"/>
                <a:gd name="T7" fmla="*/ 101 h 371"/>
                <a:gd name="T8" fmla="*/ 506 w 786"/>
                <a:gd name="T9" fmla="*/ 114 h 371"/>
                <a:gd name="T10" fmla="*/ 508 w 786"/>
                <a:gd name="T11" fmla="*/ 143 h 371"/>
                <a:gd name="T12" fmla="*/ 456 w 786"/>
                <a:gd name="T13" fmla="*/ 166 h 371"/>
                <a:gd name="T14" fmla="*/ 353 w 786"/>
                <a:gd name="T15" fmla="*/ 171 h 371"/>
                <a:gd name="T16" fmla="*/ 305 w 786"/>
                <a:gd name="T17" fmla="*/ 166 h 371"/>
                <a:gd name="T18" fmla="*/ 236 w 786"/>
                <a:gd name="T19" fmla="*/ 160 h 371"/>
                <a:gd name="T20" fmla="*/ 211 w 786"/>
                <a:gd name="T21" fmla="*/ 138 h 371"/>
                <a:gd name="T22" fmla="*/ 159 w 786"/>
                <a:gd name="T23" fmla="*/ 137 h 371"/>
                <a:gd name="T24" fmla="*/ 91 w 786"/>
                <a:gd name="T25" fmla="*/ 205 h 371"/>
                <a:gd name="T26" fmla="*/ 58 w 786"/>
                <a:gd name="T27" fmla="*/ 216 h 371"/>
                <a:gd name="T28" fmla="*/ 14 w 786"/>
                <a:gd name="T29" fmla="*/ 225 h 371"/>
                <a:gd name="T30" fmla="*/ 22 w 786"/>
                <a:gd name="T31" fmla="*/ 249 h 371"/>
                <a:gd name="T32" fmla="*/ 33 w 786"/>
                <a:gd name="T33" fmla="*/ 270 h 371"/>
                <a:gd name="T34" fmla="*/ 95 w 786"/>
                <a:gd name="T35" fmla="*/ 285 h 371"/>
                <a:gd name="T36" fmla="*/ 80 w 786"/>
                <a:gd name="T37" fmla="*/ 303 h 371"/>
                <a:gd name="T38" fmla="*/ 256 w 786"/>
                <a:gd name="T39" fmla="*/ 337 h 371"/>
                <a:gd name="T40" fmla="*/ 281 w 786"/>
                <a:gd name="T41" fmla="*/ 333 h 371"/>
                <a:gd name="T42" fmla="*/ 315 w 786"/>
                <a:gd name="T43" fmla="*/ 332 h 371"/>
                <a:gd name="T44" fmla="*/ 382 w 786"/>
                <a:gd name="T45" fmla="*/ 315 h 371"/>
                <a:gd name="T46" fmla="*/ 422 w 786"/>
                <a:gd name="T47" fmla="*/ 313 h 371"/>
                <a:gd name="T48" fmla="*/ 439 w 786"/>
                <a:gd name="T49" fmla="*/ 338 h 371"/>
                <a:gd name="T50" fmla="*/ 450 w 786"/>
                <a:gd name="T51" fmla="*/ 353 h 371"/>
                <a:gd name="T52" fmla="*/ 512 w 786"/>
                <a:gd name="T53" fmla="*/ 355 h 371"/>
                <a:gd name="T54" fmla="*/ 559 w 786"/>
                <a:gd name="T55" fmla="*/ 344 h 371"/>
                <a:gd name="T56" fmla="*/ 587 w 786"/>
                <a:gd name="T57" fmla="*/ 339 h 371"/>
                <a:gd name="T58" fmla="*/ 612 w 786"/>
                <a:gd name="T59" fmla="*/ 344 h 371"/>
                <a:gd name="T60" fmla="*/ 653 w 786"/>
                <a:gd name="T61" fmla="*/ 341 h 371"/>
                <a:gd name="T62" fmla="*/ 663 w 786"/>
                <a:gd name="T63" fmla="*/ 349 h 371"/>
                <a:gd name="T64" fmla="*/ 694 w 786"/>
                <a:gd name="T65" fmla="*/ 337 h 371"/>
                <a:gd name="T66" fmla="*/ 704 w 786"/>
                <a:gd name="T67" fmla="*/ 328 h 371"/>
                <a:gd name="T68" fmla="*/ 711 w 786"/>
                <a:gd name="T69" fmla="*/ 309 h 371"/>
                <a:gd name="T70" fmla="*/ 753 w 786"/>
                <a:gd name="T71" fmla="*/ 300 h 371"/>
                <a:gd name="T72" fmla="*/ 773 w 786"/>
                <a:gd name="T73" fmla="*/ 271 h 371"/>
                <a:gd name="T74" fmla="*/ 785 w 786"/>
                <a:gd name="T75" fmla="*/ 241 h 371"/>
                <a:gd name="T76" fmla="*/ 773 w 786"/>
                <a:gd name="T77" fmla="*/ 215 h 371"/>
                <a:gd name="T78" fmla="*/ 753 w 786"/>
                <a:gd name="T79" fmla="*/ 217 h 371"/>
                <a:gd name="T80" fmla="*/ 758 w 786"/>
                <a:gd name="T81" fmla="*/ 201 h 371"/>
                <a:gd name="T82" fmla="*/ 727 w 786"/>
                <a:gd name="T83" fmla="*/ 201 h 371"/>
                <a:gd name="T84" fmla="*/ 757 w 786"/>
                <a:gd name="T85" fmla="*/ 196 h 371"/>
                <a:gd name="T86" fmla="*/ 706 w 786"/>
                <a:gd name="T87" fmla="*/ 183 h 371"/>
                <a:gd name="T88" fmla="*/ 690 w 786"/>
                <a:gd name="T89" fmla="*/ 163 h 371"/>
                <a:gd name="T90" fmla="*/ 710 w 786"/>
                <a:gd name="T91" fmla="*/ 150 h 371"/>
                <a:gd name="T92" fmla="*/ 698 w 786"/>
                <a:gd name="T93" fmla="*/ 147 h 371"/>
                <a:gd name="T94" fmla="*/ 669 w 786"/>
                <a:gd name="T95" fmla="*/ 161 h 371"/>
                <a:gd name="T96" fmla="*/ 642 w 786"/>
                <a:gd name="T97" fmla="*/ 137 h 371"/>
                <a:gd name="T98" fmla="*/ 663 w 786"/>
                <a:gd name="T99" fmla="*/ 116 h 371"/>
                <a:gd name="T100" fmla="*/ 678 w 786"/>
                <a:gd name="T101" fmla="*/ 135 h 371"/>
                <a:gd name="T102" fmla="*/ 701 w 786"/>
                <a:gd name="T103" fmla="*/ 113 h 371"/>
                <a:gd name="T104" fmla="*/ 710 w 786"/>
                <a:gd name="T105" fmla="*/ 98 h 371"/>
                <a:gd name="T106" fmla="*/ 733 w 786"/>
                <a:gd name="T107" fmla="*/ 85 h 371"/>
                <a:gd name="T108" fmla="*/ 735 w 786"/>
                <a:gd name="T109" fmla="*/ 62 h 371"/>
                <a:gd name="T110" fmla="*/ 741 w 786"/>
                <a:gd name="T111" fmla="*/ 55 h 371"/>
                <a:gd name="T112" fmla="*/ 731 w 786"/>
                <a:gd name="T113" fmla="*/ 32 h 371"/>
                <a:gd name="T114" fmla="*/ 700 w 786"/>
                <a:gd name="T115" fmla="*/ 0 h 371"/>
                <a:gd name="T116" fmla="*/ 657 w 786"/>
                <a:gd name="T117" fmla="*/ 10 h 371"/>
                <a:gd name="T118" fmla="*/ 559 w 786"/>
                <a:gd name="T119" fmla="*/ 0 h 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86"/>
                <a:gd name="T181" fmla="*/ 0 h 371"/>
                <a:gd name="T182" fmla="*/ 786 w 786"/>
                <a:gd name="T183" fmla="*/ 371 h 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86" h="371">
                  <a:moveTo>
                    <a:pt x="559" y="0"/>
                  </a:moveTo>
                  <a:lnTo>
                    <a:pt x="518" y="19"/>
                  </a:lnTo>
                  <a:lnTo>
                    <a:pt x="533" y="22"/>
                  </a:lnTo>
                  <a:lnTo>
                    <a:pt x="532" y="40"/>
                  </a:lnTo>
                  <a:lnTo>
                    <a:pt x="537" y="49"/>
                  </a:lnTo>
                  <a:lnTo>
                    <a:pt x="511" y="59"/>
                  </a:lnTo>
                  <a:lnTo>
                    <a:pt x="522" y="78"/>
                  </a:lnTo>
                  <a:lnTo>
                    <a:pt x="549" y="71"/>
                  </a:lnTo>
                  <a:lnTo>
                    <a:pt x="563" y="71"/>
                  </a:lnTo>
                  <a:lnTo>
                    <a:pt x="557" y="81"/>
                  </a:lnTo>
                  <a:lnTo>
                    <a:pt x="547" y="91"/>
                  </a:lnTo>
                  <a:lnTo>
                    <a:pt x="541" y="101"/>
                  </a:lnTo>
                  <a:lnTo>
                    <a:pt x="535" y="109"/>
                  </a:lnTo>
                  <a:lnTo>
                    <a:pt x="524" y="114"/>
                  </a:lnTo>
                  <a:lnTo>
                    <a:pt x="506" y="114"/>
                  </a:lnTo>
                  <a:lnTo>
                    <a:pt x="505" y="124"/>
                  </a:lnTo>
                  <a:lnTo>
                    <a:pt x="515" y="128"/>
                  </a:lnTo>
                  <a:lnTo>
                    <a:pt x="508" y="143"/>
                  </a:lnTo>
                  <a:lnTo>
                    <a:pt x="497" y="146"/>
                  </a:lnTo>
                  <a:lnTo>
                    <a:pt x="475" y="158"/>
                  </a:lnTo>
                  <a:lnTo>
                    <a:pt x="456" y="166"/>
                  </a:lnTo>
                  <a:lnTo>
                    <a:pt x="423" y="167"/>
                  </a:lnTo>
                  <a:lnTo>
                    <a:pt x="366" y="167"/>
                  </a:lnTo>
                  <a:lnTo>
                    <a:pt x="353" y="171"/>
                  </a:lnTo>
                  <a:lnTo>
                    <a:pt x="337" y="176"/>
                  </a:lnTo>
                  <a:lnTo>
                    <a:pt x="322" y="169"/>
                  </a:lnTo>
                  <a:lnTo>
                    <a:pt x="305" y="166"/>
                  </a:lnTo>
                  <a:lnTo>
                    <a:pt x="293" y="163"/>
                  </a:lnTo>
                  <a:lnTo>
                    <a:pt x="277" y="160"/>
                  </a:lnTo>
                  <a:lnTo>
                    <a:pt x="236" y="160"/>
                  </a:lnTo>
                  <a:lnTo>
                    <a:pt x="236" y="152"/>
                  </a:lnTo>
                  <a:lnTo>
                    <a:pt x="228" y="141"/>
                  </a:lnTo>
                  <a:lnTo>
                    <a:pt x="211" y="138"/>
                  </a:lnTo>
                  <a:lnTo>
                    <a:pt x="186" y="135"/>
                  </a:lnTo>
                  <a:lnTo>
                    <a:pt x="178" y="130"/>
                  </a:lnTo>
                  <a:lnTo>
                    <a:pt x="159" y="137"/>
                  </a:lnTo>
                  <a:lnTo>
                    <a:pt x="154" y="150"/>
                  </a:lnTo>
                  <a:lnTo>
                    <a:pt x="123" y="152"/>
                  </a:lnTo>
                  <a:lnTo>
                    <a:pt x="91" y="205"/>
                  </a:lnTo>
                  <a:lnTo>
                    <a:pt x="96" y="206"/>
                  </a:lnTo>
                  <a:lnTo>
                    <a:pt x="73" y="211"/>
                  </a:lnTo>
                  <a:lnTo>
                    <a:pt x="58" y="216"/>
                  </a:lnTo>
                  <a:lnTo>
                    <a:pt x="44" y="220"/>
                  </a:lnTo>
                  <a:lnTo>
                    <a:pt x="28" y="220"/>
                  </a:lnTo>
                  <a:lnTo>
                    <a:pt x="14" y="225"/>
                  </a:lnTo>
                  <a:lnTo>
                    <a:pt x="0" y="231"/>
                  </a:lnTo>
                  <a:lnTo>
                    <a:pt x="10" y="242"/>
                  </a:lnTo>
                  <a:lnTo>
                    <a:pt x="22" y="249"/>
                  </a:lnTo>
                  <a:lnTo>
                    <a:pt x="28" y="253"/>
                  </a:lnTo>
                  <a:lnTo>
                    <a:pt x="16" y="254"/>
                  </a:lnTo>
                  <a:lnTo>
                    <a:pt x="33" y="270"/>
                  </a:lnTo>
                  <a:lnTo>
                    <a:pt x="83" y="270"/>
                  </a:lnTo>
                  <a:lnTo>
                    <a:pt x="107" y="280"/>
                  </a:lnTo>
                  <a:lnTo>
                    <a:pt x="95" y="285"/>
                  </a:lnTo>
                  <a:lnTo>
                    <a:pt x="85" y="288"/>
                  </a:lnTo>
                  <a:lnTo>
                    <a:pt x="84" y="294"/>
                  </a:lnTo>
                  <a:lnTo>
                    <a:pt x="80" y="303"/>
                  </a:lnTo>
                  <a:lnTo>
                    <a:pt x="85" y="310"/>
                  </a:lnTo>
                  <a:lnTo>
                    <a:pt x="98" y="321"/>
                  </a:lnTo>
                  <a:lnTo>
                    <a:pt x="256" y="337"/>
                  </a:lnTo>
                  <a:lnTo>
                    <a:pt x="269" y="336"/>
                  </a:lnTo>
                  <a:lnTo>
                    <a:pt x="275" y="337"/>
                  </a:lnTo>
                  <a:lnTo>
                    <a:pt x="281" y="333"/>
                  </a:lnTo>
                  <a:lnTo>
                    <a:pt x="283" y="329"/>
                  </a:lnTo>
                  <a:lnTo>
                    <a:pt x="292" y="326"/>
                  </a:lnTo>
                  <a:lnTo>
                    <a:pt x="315" y="332"/>
                  </a:lnTo>
                  <a:lnTo>
                    <a:pt x="345" y="319"/>
                  </a:lnTo>
                  <a:lnTo>
                    <a:pt x="363" y="306"/>
                  </a:lnTo>
                  <a:lnTo>
                    <a:pt x="382" y="315"/>
                  </a:lnTo>
                  <a:lnTo>
                    <a:pt x="391" y="315"/>
                  </a:lnTo>
                  <a:lnTo>
                    <a:pt x="400" y="318"/>
                  </a:lnTo>
                  <a:lnTo>
                    <a:pt x="422" y="313"/>
                  </a:lnTo>
                  <a:lnTo>
                    <a:pt x="432" y="318"/>
                  </a:lnTo>
                  <a:lnTo>
                    <a:pt x="439" y="325"/>
                  </a:lnTo>
                  <a:lnTo>
                    <a:pt x="439" y="338"/>
                  </a:lnTo>
                  <a:lnTo>
                    <a:pt x="436" y="348"/>
                  </a:lnTo>
                  <a:lnTo>
                    <a:pt x="436" y="357"/>
                  </a:lnTo>
                  <a:lnTo>
                    <a:pt x="450" y="353"/>
                  </a:lnTo>
                  <a:lnTo>
                    <a:pt x="452" y="350"/>
                  </a:lnTo>
                  <a:lnTo>
                    <a:pt x="490" y="370"/>
                  </a:lnTo>
                  <a:lnTo>
                    <a:pt x="512" y="355"/>
                  </a:lnTo>
                  <a:lnTo>
                    <a:pt x="524" y="353"/>
                  </a:lnTo>
                  <a:lnTo>
                    <a:pt x="544" y="348"/>
                  </a:lnTo>
                  <a:lnTo>
                    <a:pt x="559" y="344"/>
                  </a:lnTo>
                  <a:lnTo>
                    <a:pt x="569" y="344"/>
                  </a:lnTo>
                  <a:lnTo>
                    <a:pt x="583" y="339"/>
                  </a:lnTo>
                  <a:lnTo>
                    <a:pt x="587" y="339"/>
                  </a:lnTo>
                  <a:lnTo>
                    <a:pt x="588" y="342"/>
                  </a:lnTo>
                  <a:lnTo>
                    <a:pt x="601" y="344"/>
                  </a:lnTo>
                  <a:lnTo>
                    <a:pt x="612" y="344"/>
                  </a:lnTo>
                  <a:lnTo>
                    <a:pt x="621" y="343"/>
                  </a:lnTo>
                  <a:lnTo>
                    <a:pt x="633" y="341"/>
                  </a:lnTo>
                  <a:lnTo>
                    <a:pt x="653" y="341"/>
                  </a:lnTo>
                  <a:lnTo>
                    <a:pt x="653" y="347"/>
                  </a:lnTo>
                  <a:lnTo>
                    <a:pt x="656" y="349"/>
                  </a:lnTo>
                  <a:lnTo>
                    <a:pt x="663" y="349"/>
                  </a:lnTo>
                  <a:lnTo>
                    <a:pt x="670" y="345"/>
                  </a:lnTo>
                  <a:lnTo>
                    <a:pt x="678" y="339"/>
                  </a:lnTo>
                  <a:lnTo>
                    <a:pt x="694" y="337"/>
                  </a:lnTo>
                  <a:lnTo>
                    <a:pt x="701" y="336"/>
                  </a:lnTo>
                  <a:lnTo>
                    <a:pt x="706" y="333"/>
                  </a:lnTo>
                  <a:lnTo>
                    <a:pt x="704" y="328"/>
                  </a:lnTo>
                  <a:lnTo>
                    <a:pt x="711" y="322"/>
                  </a:lnTo>
                  <a:lnTo>
                    <a:pt x="705" y="318"/>
                  </a:lnTo>
                  <a:lnTo>
                    <a:pt x="711" y="309"/>
                  </a:lnTo>
                  <a:lnTo>
                    <a:pt x="722" y="309"/>
                  </a:lnTo>
                  <a:lnTo>
                    <a:pt x="736" y="306"/>
                  </a:lnTo>
                  <a:lnTo>
                    <a:pt x="753" y="300"/>
                  </a:lnTo>
                  <a:lnTo>
                    <a:pt x="757" y="294"/>
                  </a:lnTo>
                  <a:lnTo>
                    <a:pt x="764" y="285"/>
                  </a:lnTo>
                  <a:lnTo>
                    <a:pt x="773" y="271"/>
                  </a:lnTo>
                  <a:lnTo>
                    <a:pt x="774" y="263"/>
                  </a:lnTo>
                  <a:lnTo>
                    <a:pt x="778" y="254"/>
                  </a:lnTo>
                  <a:lnTo>
                    <a:pt x="785" y="241"/>
                  </a:lnTo>
                  <a:lnTo>
                    <a:pt x="778" y="232"/>
                  </a:lnTo>
                  <a:lnTo>
                    <a:pt x="778" y="222"/>
                  </a:lnTo>
                  <a:lnTo>
                    <a:pt x="773" y="215"/>
                  </a:lnTo>
                  <a:lnTo>
                    <a:pt x="763" y="212"/>
                  </a:lnTo>
                  <a:lnTo>
                    <a:pt x="763" y="218"/>
                  </a:lnTo>
                  <a:lnTo>
                    <a:pt x="753" y="217"/>
                  </a:lnTo>
                  <a:lnTo>
                    <a:pt x="753" y="211"/>
                  </a:lnTo>
                  <a:lnTo>
                    <a:pt x="758" y="206"/>
                  </a:lnTo>
                  <a:lnTo>
                    <a:pt x="758" y="201"/>
                  </a:lnTo>
                  <a:lnTo>
                    <a:pt x="747" y="204"/>
                  </a:lnTo>
                  <a:lnTo>
                    <a:pt x="732" y="204"/>
                  </a:lnTo>
                  <a:lnTo>
                    <a:pt x="727" y="201"/>
                  </a:lnTo>
                  <a:lnTo>
                    <a:pt x="735" y="200"/>
                  </a:lnTo>
                  <a:lnTo>
                    <a:pt x="743" y="196"/>
                  </a:lnTo>
                  <a:lnTo>
                    <a:pt x="757" y="196"/>
                  </a:lnTo>
                  <a:lnTo>
                    <a:pt x="746" y="189"/>
                  </a:lnTo>
                  <a:lnTo>
                    <a:pt x="725" y="187"/>
                  </a:lnTo>
                  <a:lnTo>
                    <a:pt x="706" y="183"/>
                  </a:lnTo>
                  <a:lnTo>
                    <a:pt x="697" y="177"/>
                  </a:lnTo>
                  <a:lnTo>
                    <a:pt x="690" y="173"/>
                  </a:lnTo>
                  <a:lnTo>
                    <a:pt x="690" y="163"/>
                  </a:lnTo>
                  <a:lnTo>
                    <a:pt x="696" y="159"/>
                  </a:lnTo>
                  <a:lnTo>
                    <a:pt x="700" y="155"/>
                  </a:lnTo>
                  <a:lnTo>
                    <a:pt x="710" y="150"/>
                  </a:lnTo>
                  <a:lnTo>
                    <a:pt x="711" y="145"/>
                  </a:lnTo>
                  <a:lnTo>
                    <a:pt x="706" y="144"/>
                  </a:lnTo>
                  <a:lnTo>
                    <a:pt x="698" y="147"/>
                  </a:lnTo>
                  <a:lnTo>
                    <a:pt x="674" y="149"/>
                  </a:lnTo>
                  <a:lnTo>
                    <a:pt x="673" y="155"/>
                  </a:lnTo>
                  <a:lnTo>
                    <a:pt x="669" y="161"/>
                  </a:lnTo>
                  <a:lnTo>
                    <a:pt x="641" y="152"/>
                  </a:lnTo>
                  <a:lnTo>
                    <a:pt x="637" y="143"/>
                  </a:lnTo>
                  <a:lnTo>
                    <a:pt x="642" y="137"/>
                  </a:lnTo>
                  <a:lnTo>
                    <a:pt x="646" y="127"/>
                  </a:lnTo>
                  <a:lnTo>
                    <a:pt x="654" y="121"/>
                  </a:lnTo>
                  <a:lnTo>
                    <a:pt x="663" y="116"/>
                  </a:lnTo>
                  <a:lnTo>
                    <a:pt x="673" y="122"/>
                  </a:lnTo>
                  <a:lnTo>
                    <a:pt x="673" y="130"/>
                  </a:lnTo>
                  <a:lnTo>
                    <a:pt x="678" y="135"/>
                  </a:lnTo>
                  <a:lnTo>
                    <a:pt x="680" y="138"/>
                  </a:lnTo>
                  <a:lnTo>
                    <a:pt x="701" y="122"/>
                  </a:lnTo>
                  <a:lnTo>
                    <a:pt x="701" y="113"/>
                  </a:lnTo>
                  <a:lnTo>
                    <a:pt x="706" y="112"/>
                  </a:lnTo>
                  <a:lnTo>
                    <a:pt x="706" y="107"/>
                  </a:lnTo>
                  <a:lnTo>
                    <a:pt x="710" y="98"/>
                  </a:lnTo>
                  <a:lnTo>
                    <a:pt x="707" y="91"/>
                  </a:lnTo>
                  <a:lnTo>
                    <a:pt x="713" y="88"/>
                  </a:lnTo>
                  <a:lnTo>
                    <a:pt x="733" y="85"/>
                  </a:lnTo>
                  <a:lnTo>
                    <a:pt x="716" y="79"/>
                  </a:lnTo>
                  <a:lnTo>
                    <a:pt x="727" y="71"/>
                  </a:lnTo>
                  <a:lnTo>
                    <a:pt x="735" y="62"/>
                  </a:lnTo>
                  <a:lnTo>
                    <a:pt x="747" y="65"/>
                  </a:lnTo>
                  <a:lnTo>
                    <a:pt x="748" y="60"/>
                  </a:lnTo>
                  <a:lnTo>
                    <a:pt x="741" y="55"/>
                  </a:lnTo>
                  <a:lnTo>
                    <a:pt x="722" y="44"/>
                  </a:lnTo>
                  <a:lnTo>
                    <a:pt x="717" y="38"/>
                  </a:lnTo>
                  <a:lnTo>
                    <a:pt x="731" y="32"/>
                  </a:lnTo>
                  <a:lnTo>
                    <a:pt x="727" y="10"/>
                  </a:lnTo>
                  <a:lnTo>
                    <a:pt x="710" y="0"/>
                  </a:lnTo>
                  <a:lnTo>
                    <a:pt x="700" y="0"/>
                  </a:lnTo>
                  <a:lnTo>
                    <a:pt x="696" y="16"/>
                  </a:lnTo>
                  <a:lnTo>
                    <a:pt x="678" y="20"/>
                  </a:lnTo>
                  <a:lnTo>
                    <a:pt x="657" y="10"/>
                  </a:lnTo>
                  <a:lnTo>
                    <a:pt x="615" y="20"/>
                  </a:lnTo>
                  <a:lnTo>
                    <a:pt x="588" y="5"/>
                  </a:lnTo>
                  <a:lnTo>
                    <a:pt x="559" y="0"/>
                  </a:lnTo>
                </a:path>
              </a:pathLst>
            </a:custGeom>
            <a:solidFill>
              <a:srgbClr val="800000"/>
            </a:solidFill>
            <a:ln w="12700" cap="rnd">
              <a:solidFill>
                <a:schemeClr val="tx1"/>
              </a:solidFill>
              <a:round/>
              <a:headEnd/>
              <a:tailEnd/>
            </a:ln>
          </p:spPr>
          <p:txBody>
            <a:bodyPr/>
            <a:lstStyle/>
            <a:p>
              <a:endParaRPr lang="en-US"/>
            </a:p>
          </p:txBody>
        </p:sp>
        <p:sp>
          <p:nvSpPr>
            <p:cNvPr id="36418" name="Freeform 177"/>
            <p:cNvSpPr>
              <a:spLocks/>
            </p:cNvSpPr>
            <p:nvPr/>
          </p:nvSpPr>
          <p:spPr bwMode="auto">
            <a:xfrm>
              <a:off x="3200" y="3744"/>
              <a:ext cx="75" cy="32"/>
            </a:xfrm>
            <a:custGeom>
              <a:avLst/>
              <a:gdLst>
                <a:gd name="T0" fmla="*/ 0 w 75"/>
                <a:gd name="T1" fmla="*/ 0 h 32"/>
                <a:gd name="T2" fmla="*/ 0 w 75"/>
                <a:gd name="T3" fmla="*/ 4 h 32"/>
                <a:gd name="T4" fmla="*/ 7 w 75"/>
                <a:gd name="T5" fmla="*/ 8 h 32"/>
                <a:gd name="T6" fmla="*/ 21 w 75"/>
                <a:gd name="T7" fmla="*/ 10 h 32"/>
                <a:gd name="T8" fmla="*/ 29 w 75"/>
                <a:gd name="T9" fmla="*/ 14 h 32"/>
                <a:gd name="T10" fmla="*/ 41 w 75"/>
                <a:gd name="T11" fmla="*/ 20 h 32"/>
                <a:gd name="T12" fmla="*/ 48 w 75"/>
                <a:gd name="T13" fmla="*/ 21 h 32"/>
                <a:gd name="T14" fmla="*/ 63 w 75"/>
                <a:gd name="T15" fmla="*/ 28 h 32"/>
                <a:gd name="T16" fmla="*/ 72 w 75"/>
                <a:gd name="T17" fmla="*/ 31 h 32"/>
                <a:gd name="T18" fmla="*/ 71 w 75"/>
                <a:gd name="T19" fmla="*/ 29 h 32"/>
                <a:gd name="T20" fmla="*/ 74 w 75"/>
                <a:gd name="T21" fmla="*/ 28 h 32"/>
                <a:gd name="T22" fmla="*/ 63 w 75"/>
                <a:gd name="T23" fmla="*/ 25 h 32"/>
                <a:gd name="T24" fmla="*/ 59 w 75"/>
                <a:gd name="T25" fmla="*/ 24 h 32"/>
                <a:gd name="T26" fmla="*/ 70 w 75"/>
                <a:gd name="T27" fmla="*/ 23 h 32"/>
                <a:gd name="T28" fmla="*/ 60 w 75"/>
                <a:gd name="T29" fmla="*/ 19 h 32"/>
                <a:gd name="T30" fmla="*/ 51 w 75"/>
                <a:gd name="T31" fmla="*/ 16 h 32"/>
                <a:gd name="T32" fmla="*/ 37 w 75"/>
                <a:gd name="T33" fmla="*/ 12 h 32"/>
                <a:gd name="T34" fmla="*/ 28 w 75"/>
                <a:gd name="T35" fmla="*/ 7 h 32"/>
                <a:gd name="T36" fmla="*/ 14 w 75"/>
                <a:gd name="T37" fmla="*/ 3 h 32"/>
                <a:gd name="T38" fmla="*/ 0 w 75"/>
                <a:gd name="T39" fmla="*/ 0 h 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32"/>
                <a:gd name="T62" fmla="*/ 75 w 75"/>
                <a:gd name="T63" fmla="*/ 32 h 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32">
                  <a:moveTo>
                    <a:pt x="0" y="0"/>
                  </a:moveTo>
                  <a:lnTo>
                    <a:pt x="0" y="4"/>
                  </a:lnTo>
                  <a:lnTo>
                    <a:pt x="7" y="8"/>
                  </a:lnTo>
                  <a:lnTo>
                    <a:pt x="21" y="10"/>
                  </a:lnTo>
                  <a:lnTo>
                    <a:pt x="29" y="14"/>
                  </a:lnTo>
                  <a:lnTo>
                    <a:pt x="41" y="20"/>
                  </a:lnTo>
                  <a:lnTo>
                    <a:pt x="48" y="21"/>
                  </a:lnTo>
                  <a:lnTo>
                    <a:pt x="63" y="28"/>
                  </a:lnTo>
                  <a:lnTo>
                    <a:pt x="72" y="31"/>
                  </a:lnTo>
                  <a:lnTo>
                    <a:pt x="71" y="29"/>
                  </a:lnTo>
                  <a:lnTo>
                    <a:pt x="74" y="28"/>
                  </a:lnTo>
                  <a:lnTo>
                    <a:pt x="63" y="25"/>
                  </a:lnTo>
                  <a:lnTo>
                    <a:pt x="59" y="24"/>
                  </a:lnTo>
                  <a:lnTo>
                    <a:pt x="70" y="23"/>
                  </a:lnTo>
                  <a:lnTo>
                    <a:pt x="60" y="19"/>
                  </a:lnTo>
                  <a:lnTo>
                    <a:pt x="51" y="16"/>
                  </a:lnTo>
                  <a:lnTo>
                    <a:pt x="37" y="12"/>
                  </a:lnTo>
                  <a:lnTo>
                    <a:pt x="28" y="7"/>
                  </a:lnTo>
                  <a:lnTo>
                    <a:pt x="14" y="3"/>
                  </a:lnTo>
                  <a:lnTo>
                    <a:pt x="0" y="0"/>
                  </a:lnTo>
                </a:path>
              </a:pathLst>
            </a:custGeom>
            <a:solidFill>
              <a:srgbClr val="FF0000"/>
            </a:solidFill>
            <a:ln w="12700" cap="rnd">
              <a:solidFill>
                <a:schemeClr val="tx1"/>
              </a:solidFill>
              <a:round/>
              <a:headEnd/>
              <a:tailEnd/>
            </a:ln>
          </p:spPr>
          <p:txBody>
            <a:bodyPr/>
            <a:lstStyle/>
            <a:p>
              <a:endParaRPr lang="en-US"/>
            </a:p>
          </p:txBody>
        </p:sp>
        <p:sp>
          <p:nvSpPr>
            <p:cNvPr id="36419" name="Freeform 178"/>
            <p:cNvSpPr>
              <a:spLocks/>
            </p:cNvSpPr>
            <p:nvPr/>
          </p:nvSpPr>
          <p:spPr bwMode="auto">
            <a:xfrm>
              <a:off x="3304" y="4074"/>
              <a:ext cx="36" cy="44"/>
            </a:xfrm>
            <a:custGeom>
              <a:avLst/>
              <a:gdLst>
                <a:gd name="T0" fmla="*/ 16 w 36"/>
                <a:gd name="T1" fmla="*/ 0 h 44"/>
                <a:gd name="T2" fmla="*/ 6 w 36"/>
                <a:gd name="T3" fmla="*/ 2 h 44"/>
                <a:gd name="T4" fmla="*/ 0 w 36"/>
                <a:gd name="T5" fmla="*/ 8 h 44"/>
                <a:gd name="T6" fmla="*/ 0 w 36"/>
                <a:gd name="T7" fmla="*/ 16 h 44"/>
                <a:gd name="T8" fmla="*/ 0 w 36"/>
                <a:gd name="T9" fmla="*/ 24 h 44"/>
                <a:gd name="T10" fmla="*/ 4 w 36"/>
                <a:gd name="T11" fmla="*/ 33 h 44"/>
                <a:gd name="T12" fmla="*/ 11 w 36"/>
                <a:gd name="T13" fmla="*/ 37 h 44"/>
                <a:gd name="T14" fmla="*/ 15 w 36"/>
                <a:gd name="T15" fmla="*/ 38 h 44"/>
                <a:gd name="T16" fmla="*/ 20 w 36"/>
                <a:gd name="T17" fmla="*/ 42 h 44"/>
                <a:gd name="T18" fmla="*/ 28 w 36"/>
                <a:gd name="T19" fmla="*/ 43 h 44"/>
                <a:gd name="T20" fmla="*/ 31 w 36"/>
                <a:gd name="T21" fmla="*/ 41 h 44"/>
                <a:gd name="T22" fmla="*/ 25 w 36"/>
                <a:gd name="T23" fmla="*/ 37 h 44"/>
                <a:gd name="T24" fmla="*/ 25 w 36"/>
                <a:gd name="T25" fmla="*/ 35 h 44"/>
                <a:gd name="T26" fmla="*/ 32 w 36"/>
                <a:gd name="T27" fmla="*/ 31 h 44"/>
                <a:gd name="T28" fmla="*/ 35 w 36"/>
                <a:gd name="T29" fmla="*/ 27 h 44"/>
                <a:gd name="T30" fmla="*/ 32 w 36"/>
                <a:gd name="T31" fmla="*/ 22 h 44"/>
                <a:gd name="T32" fmla="*/ 29 w 36"/>
                <a:gd name="T33" fmla="*/ 21 h 44"/>
                <a:gd name="T34" fmla="*/ 30 w 36"/>
                <a:gd name="T35" fmla="*/ 15 h 44"/>
                <a:gd name="T36" fmla="*/ 25 w 36"/>
                <a:gd name="T37" fmla="*/ 13 h 44"/>
                <a:gd name="T38" fmla="*/ 23 w 36"/>
                <a:gd name="T39" fmla="*/ 11 h 44"/>
                <a:gd name="T40" fmla="*/ 27 w 36"/>
                <a:gd name="T41" fmla="*/ 11 h 44"/>
                <a:gd name="T42" fmla="*/ 27 w 36"/>
                <a:gd name="T43" fmla="*/ 7 h 44"/>
                <a:gd name="T44" fmla="*/ 25 w 36"/>
                <a:gd name="T45" fmla="*/ 5 h 44"/>
                <a:gd name="T46" fmla="*/ 16 w 36"/>
                <a:gd name="T47" fmla="*/ 0 h 4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6"/>
                <a:gd name="T73" fmla="*/ 0 h 44"/>
                <a:gd name="T74" fmla="*/ 36 w 36"/>
                <a:gd name="T75" fmla="*/ 44 h 4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6" h="44">
                  <a:moveTo>
                    <a:pt x="16" y="0"/>
                  </a:moveTo>
                  <a:lnTo>
                    <a:pt x="6" y="2"/>
                  </a:lnTo>
                  <a:lnTo>
                    <a:pt x="0" y="8"/>
                  </a:lnTo>
                  <a:lnTo>
                    <a:pt x="0" y="16"/>
                  </a:lnTo>
                  <a:lnTo>
                    <a:pt x="0" y="24"/>
                  </a:lnTo>
                  <a:lnTo>
                    <a:pt x="4" y="33"/>
                  </a:lnTo>
                  <a:lnTo>
                    <a:pt x="11" y="37"/>
                  </a:lnTo>
                  <a:lnTo>
                    <a:pt x="15" y="38"/>
                  </a:lnTo>
                  <a:lnTo>
                    <a:pt x="20" y="42"/>
                  </a:lnTo>
                  <a:lnTo>
                    <a:pt x="28" y="43"/>
                  </a:lnTo>
                  <a:lnTo>
                    <a:pt x="31" y="41"/>
                  </a:lnTo>
                  <a:lnTo>
                    <a:pt x="25" y="37"/>
                  </a:lnTo>
                  <a:lnTo>
                    <a:pt x="25" y="35"/>
                  </a:lnTo>
                  <a:lnTo>
                    <a:pt x="32" y="31"/>
                  </a:lnTo>
                  <a:lnTo>
                    <a:pt x="35" y="27"/>
                  </a:lnTo>
                  <a:lnTo>
                    <a:pt x="32" y="22"/>
                  </a:lnTo>
                  <a:lnTo>
                    <a:pt x="29" y="21"/>
                  </a:lnTo>
                  <a:lnTo>
                    <a:pt x="30" y="15"/>
                  </a:lnTo>
                  <a:lnTo>
                    <a:pt x="25" y="13"/>
                  </a:lnTo>
                  <a:lnTo>
                    <a:pt x="23" y="11"/>
                  </a:lnTo>
                  <a:lnTo>
                    <a:pt x="27" y="11"/>
                  </a:lnTo>
                  <a:lnTo>
                    <a:pt x="27" y="7"/>
                  </a:lnTo>
                  <a:lnTo>
                    <a:pt x="25" y="5"/>
                  </a:lnTo>
                  <a:lnTo>
                    <a:pt x="16" y="0"/>
                  </a:lnTo>
                </a:path>
              </a:pathLst>
            </a:custGeom>
            <a:solidFill>
              <a:srgbClr val="5FC000"/>
            </a:solidFill>
            <a:ln w="12700" cap="rnd">
              <a:solidFill>
                <a:schemeClr val="tx1"/>
              </a:solidFill>
              <a:round/>
              <a:headEnd/>
              <a:tailEnd/>
            </a:ln>
          </p:spPr>
          <p:txBody>
            <a:bodyPr/>
            <a:lstStyle/>
            <a:p>
              <a:endParaRPr lang="en-US"/>
            </a:p>
          </p:txBody>
        </p:sp>
        <p:sp>
          <p:nvSpPr>
            <p:cNvPr id="36420" name="Freeform 179"/>
            <p:cNvSpPr>
              <a:spLocks/>
            </p:cNvSpPr>
            <p:nvPr/>
          </p:nvSpPr>
          <p:spPr bwMode="auto">
            <a:xfrm>
              <a:off x="3142" y="4172"/>
              <a:ext cx="52" cy="30"/>
            </a:xfrm>
            <a:custGeom>
              <a:avLst/>
              <a:gdLst>
                <a:gd name="T0" fmla="*/ 41 w 52"/>
                <a:gd name="T1" fmla="*/ 0 h 30"/>
                <a:gd name="T2" fmla="*/ 35 w 52"/>
                <a:gd name="T3" fmla="*/ 4 h 30"/>
                <a:gd name="T4" fmla="*/ 23 w 52"/>
                <a:gd name="T5" fmla="*/ 6 h 30"/>
                <a:gd name="T6" fmla="*/ 13 w 52"/>
                <a:gd name="T7" fmla="*/ 7 h 30"/>
                <a:gd name="T8" fmla="*/ 7 w 52"/>
                <a:gd name="T9" fmla="*/ 9 h 30"/>
                <a:gd name="T10" fmla="*/ 4 w 52"/>
                <a:gd name="T11" fmla="*/ 11 h 30"/>
                <a:gd name="T12" fmla="*/ 0 w 52"/>
                <a:gd name="T13" fmla="*/ 16 h 30"/>
                <a:gd name="T14" fmla="*/ 2 w 52"/>
                <a:gd name="T15" fmla="*/ 19 h 30"/>
                <a:gd name="T16" fmla="*/ 9 w 52"/>
                <a:gd name="T17" fmla="*/ 23 h 30"/>
                <a:gd name="T18" fmla="*/ 18 w 52"/>
                <a:gd name="T19" fmla="*/ 26 h 30"/>
                <a:gd name="T20" fmla="*/ 25 w 52"/>
                <a:gd name="T21" fmla="*/ 29 h 30"/>
                <a:gd name="T22" fmla="*/ 32 w 52"/>
                <a:gd name="T23" fmla="*/ 28 h 30"/>
                <a:gd name="T24" fmla="*/ 38 w 52"/>
                <a:gd name="T25" fmla="*/ 25 h 30"/>
                <a:gd name="T26" fmla="*/ 42 w 52"/>
                <a:gd name="T27" fmla="*/ 23 h 30"/>
                <a:gd name="T28" fmla="*/ 45 w 52"/>
                <a:gd name="T29" fmla="*/ 19 h 30"/>
                <a:gd name="T30" fmla="*/ 48 w 52"/>
                <a:gd name="T31" fmla="*/ 14 h 30"/>
                <a:gd name="T32" fmla="*/ 47 w 52"/>
                <a:gd name="T33" fmla="*/ 12 h 30"/>
                <a:gd name="T34" fmla="*/ 51 w 52"/>
                <a:gd name="T35" fmla="*/ 9 h 30"/>
                <a:gd name="T36" fmla="*/ 51 w 52"/>
                <a:gd name="T37" fmla="*/ 6 h 30"/>
                <a:gd name="T38" fmla="*/ 49 w 52"/>
                <a:gd name="T39" fmla="*/ 2 h 30"/>
                <a:gd name="T40" fmla="*/ 47 w 52"/>
                <a:gd name="T41" fmla="*/ 0 h 30"/>
                <a:gd name="T42" fmla="*/ 41 w 52"/>
                <a:gd name="T43" fmla="*/ 0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30"/>
                <a:gd name="T68" fmla="*/ 52 w 52"/>
                <a:gd name="T69" fmla="*/ 30 h 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30">
                  <a:moveTo>
                    <a:pt x="41" y="0"/>
                  </a:moveTo>
                  <a:lnTo>
                    <a:pt x="35" y="4"/>
                  </a:lnTo>
                  <a:lnTo>
                    <a:pt x="23" y="6"/>
                  </a:lnTo>
                  <a:lnTo>
                    <a:pt x="13" y="7"/>
                  </a:lnTo>
                  <a:lnTo>
                    <a:pt x="7" y="9"/>
                  </a:lnTo>
                  <a:lnTo>
                    <a:pt x="4" y="11"/>
                  </a:lnTo>
                  <a:lnTo>
                    <a:pt x="0" y="16"/>
                  </a:lnTo>
                  <a:lnTo>
                    <a:pt x="2" y="19"/>
                  </a:lnTo>
                  <a:lnTo>
                    <a:pt x="9" y="23"/>
                  </a:lnTo>
                  <a:lnTo>
                    <a:pt x="18" y="26"/>
                  </a:lnTo>
                  <a:lnTo>
                    <a:pt x="25" y="29"/>
                  </a:lnTo>
                  <a:lnTo>
                    <a:pt x="32" y="28"/>
                  </a:lnTo>
                  <a:lnTo>
                    <a:pt x="38" y="25"/>
                  </a:lnTo>
                  <a:lnTo>
                    <a:pt x="42" y="23"/>
                  </a:lnTo>
                  <a:lnTo>
                    <a:pt x="45" y="19"/>
                  </a:lnTo>
                  <a:lnTo>
                    <a:pt x="48" y="14"/>
                  </a:lnTo>
                  <a:lnTo>
                    <a:pt x="47" y="12"/>
                  </a:lnTo>
                  <a:lnTo>
                    <a:pt x="51" y="9"/>
                  </a:lnTo>
                  <a:lnTo>
                    <a:pt x="51" y="6"/>
                  </a:lnTo>
                  <a:lnTo>
                    <a:pt x="49" y="2"/>
                  </a:lnTo>
                  <a:lnTo>
                    <a:pt x="47" y="0"/>
                  </a:lnTo>
                  <a:lnTo>
                    <a:pt x="41" y="0"/>
                  </a:lnTo>
                </a:path>
              </a:pathLst>
            </a:custGeom>
            <a:solidFill>
              <a:srgbClr val="00BF9F"/>
            </a:solidFill>
            <a:ln w="12700" cap="rnd">
              <a:solidFill>
                <a:schemeClr val="tx1"/>
              </a:solidFill>
              <a:round/>
              <a:headEnd/>
              <a:tailEnd/>
            </a:ln>
          </p:spPr>
          <p:txBody>
            <a:bodyPr/>
            <a:lstStyle/>
            <a:p>
              <a:endParaRPr lang="en-US"/>
            </a:p>
          </p:txBody>
        </p:sp>
        <p:sp>
          <p:nvSpPr>
            <p:cNvPr id="36421" name="Freeform 180"/>
            <p:cNvSpPr>
              <a:spLocks/>
            </p:cNvSpPr>
            <p:nvPr/>
          </p:nvSpPr>
          <p:spPr bwMode="auto">
            <a:xfrm>
              <a:off x="3013" y="4160"/>
              <a:ext cx="188" cy="147"/>
            </a:xfrm>
            <a:custGeom>
              <a:avLst/>
              <a:gdLst>
                <a:gd name="T0" fmla="*/ 112 w 188"/>
                <a:gd name="T1" fmla="*/ 4 h 147"/>
                <a:gd name="T2" fmla="*/ 103 w 188"/>
                <a:gd name="T3" fmla="*/ 6 h 147"/>
                <a:gd name="T4" fmla="*/ 91 w 188"/>
                <a:gd name="T5" fmla="*/ 6 h 147"/>
                <a:gd name="T6" fmla="*/ 79 w 188"/>
                <a:gd name="T7" fmla="*/ 2 h 147"/>
                <a:gd name="T8" fmla="*/ 79 w 188"/>
                <a:gd name="T9" fmla="*/ 0 h 147"/>
                <a:gd name="T10" fmla="*/ 73 w 188"/>
                <a:gd name="T11" fmla="*/ 0 h 147"/>
                <a:gd name="T12" fmla="*/ 58 w 188"/>
                <a:gd name="T13" fmla="*/ 6 h 147"/>
                <a:gd name="T14" fmla="*/ 49 w 188"/>
                <a:gd name="T15" fmla="*/ 6 h 147"/>
                <a:gd name="T16" fmla="*/ 27 w 188"/>
                <a:gd name="T17" fmla="*/ 10 h 147"/>
                <a:gd name="T18" fmla="*/ 0 w 188"/>
                <a:gd name="T19" fmla="*/ 16 h 147"/>
                <a:gd name="T20" fmla="*/ 11 w 188"/>
                <a:gd name="T21" fmla="*/ 22 h 147"/>
                <a:gd name="T22" fmla="*/ 33 w 188"/>
                <a:gd name="T23" fmla="*/ 28 h 147"/>
                <a:gd name="T24" fmla="*/ 33 w 188"/>
                <a:gd name="T25" fmla="*/ 31 h 147"/>
                <a:gd name="T26" fmla="*/ 43 w 188"/>
                <a:gd name="T27" fmla="*/ 31 h 147"/>
                <a:gd name="T28" fmla="*/ 48 w 188"/>
                <a:gd name="T29" fmla="*/ 28 h 147"/>
                <a:gd name="T30" fmla="*/ 58 w 188"/>
                <a:gd name="T31" fmla="*/ 33 h 147"/>
                <a:gd name="T32" fmla="*/ 62 w 188"/>
                <a:gd name="T33" fmla="*/ 33 h 147"/>
                <a:gd name="T34" fmla="*/ 53 w 188"/>
                <a:gd name="T35" fmla="*/ 37 h 147"/>
                <a:gd name="T36" fmla="*/ 58 w 188"/>
                <a:gd name="T37" fmla="*/ 46 h 147"/>
                <a:gd name="T38" fmla="*/ 72 w 188"/>
                <a:gd name="T39" fmla="*/ 49 h 147"/>
                <a:gd name="T40" fmla="*/ 93 w 188"/>
                <a:gd name="T41" fmla="*/ 52 h 147"/>
                <a:gd name="T42" fmla="*/ 106 w 188"/>
                <a:gd name="T43" fmla="*/ 60 h 147"/>
                <a:gd name="T44" fmla="*/ 121 w 188"/>
                <a:gd name="T45" fmla="*/ 63 h 147"/>
                <a:gd name="T46" fmla="*/ 126 w 188"/>
                <a:gd name="T47" fmla="*/ 65 h 147"/>
                <a:gd name="T48" fmla="*/ 136 w 188"/>
                <a:gd name="T49" fmla="*/ 74 h 147"/>
                <a:gd name="T50" fmla="*/ 137 w 188"/>
                <a:gd name="T51" fmla="*/ 78 h 147"/>
                <a:gd name="T52" fmla="*/ 145 w 188"/>
                <a:gd name="T53" fmla="*/ 83 h 147"/>
                <a:gd name="T54" fmla="*/ 151 w 188"/>
                <a:gd name="T55" fmla="*/ 87 h 147"/>
                <a:gd name="T56" fmla="*/ 153 w 188"/>
                <a:gd name="T57" fmla="*/ 90 h 147"/>
                <a:gd name="T58" fmla="*/ 148 w 188"/>
                <a:gd name="T59" fmla="*/ 97 h 147"/>
                <a:gd name="T60" fmla="*/ 138 w 188"/>
                <a:gd name="T61" fmla="*/ 105 h 147"/>
                <a:gd name="T62" fmla="*/ 126 w 188"/>
                <a:gd name="T63" fmla="*/ 109 h 147"/>
                <a:gd name="T64" fmla="*/ 129 w 188"/>
                <a:gd name="T65" fmla="*/ 113 h 147"/>
                <a:gd name="T66" fmla="*/ 131 w 188"/>
                <a:gd name="T67" fmla="*/ 114 h 147"/>
                <a:gd name="T68" fmla="*/ 131 w 188"/>
                <a:gd name="T69" fmla="*/ 117 h 147"/>
                <a:gd name="T70" fmla="*/ 121 w 188"/>
                <a:gd name="T71" fmla="*/ 120 h 147"/>
                <a:gd name="T72" fmla="*/ 116 w 188"/>
                <a:gd name="T73" fmla="*/ 125 h 147"/>
                <a:gd name="T74" fmla="*/ 116 w 188"/>
                <a:gd name="T75" fmla="*/ 128 h 147"/>
                <a:gd name="T76" fmla="*/ 122 w 188"/>
                <a:gd name="T77" fmla="*/ 127 h 147"/>
                <a:gd name="T78" fmla="*/ 116 w 188"/>
                <a:gd name="T79" fmla="*/ 133 h 147"/>
                <a:gd name="T80" fmla="*/ 121 w 188"/>
                <a:gd name="T81" fmla="*/ 146 h 147"/>
                <a:gd name="T82" fmla="*/ 129 w 188"/>
                <a:gd name="T83" fmla="*/ 146 h 147"/>
                <a:gd name="T84" fmla="*/ 144 w 188"/>
                <a:gd name="T85" fmla="*/ 135 h 147"/>
                <a:gd name="T86" fmla="*/ 148 w 188"/>
                <a:gd name="T87" fmla="*/ 120 h 147"/>
                <a:gd name="T88" fmla="*/ 179 w 188"/>
                <a:gd name="T89" fmla="*/ 113 h 147"/>
                <a:gd name="T90" fmla="*/ 185 w 188"/>
                <a:gd name="T91" fmla="*/ 104 h 147"/>
                <a:gd name="T92" fmla="*/ 187 w 188"/>
                <a:gd name="T93" fmla="*/ 93 h 147"/>
                <a:gd name="T94" fmla="*/ 183 w 188"/>
                <a:gd name="T95" fmla="*/ 89 h 147"/>
                <a:gd name="T96" fmla="*/ 186 w 188"/>
                <a:gd name="T97" fmla="*/ 87 h 147"/>
                <a:gd name="T98" fmla="*/ 174 w 188"/>
                <a:gd name="T99" fmla="*/ 75 h 147"/>
                <a:gd name="T100" fmla="*/ 162 w 188"/>
                <a:gd name="T101" fmla="*/ 70 h 147"/>
                <a:gd name="T102" fmla="*/ 159 w 188"/>
                <a:gd name="T103" fmla="*/ 65 h 147"/>
                <a:gd name="T104" fmla="*/ 152 w 188"/>
                <a:gd name="T105" fmla="*/ 62 h 147"/>
                <a:gd name="T106" fmla="*/ 144 w 188"/>
                <a:gd name="T107" fmla="*/ 58 h 147"/>
                <a:gd name="T108" fmla="*/ 127 w 188"/>
                <a:gd name="T109" fmla="*/ 53 h 147"/>
                <a:gd name="T110" fmla="*/ 109 w 188"/>
                <a:gd name="T111" fmla="*/ 49 h 147"/>
                <a:gd name="T112" fmla="*/ 96 w 188"/>
                <a:gd name="T113" fmla="*/ 45 h 147"/>
                <a:gd name="T114" fmla="*/ 85 w 188"/>
                <a:gd name="T115" fmla="*/ 40 h 147"/>
                <a:gd name="T116" fmla="*/ 94 w 188"/>
                <a:gd name="T117" fmla="*/ 21 h 147"/>
                <a:gd name="T118" fmla="*/ 112 w 188"/>
                <a:gd name="T119" fmla="*/ 4 h 14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88"/>
                <a:gd name="T181" fmla="*/ 0 h 147"/>
                <a:gd name="T182" fmla="*/ 188 w 188"/>
                <a:gd name="T183" fmla="*/ 147 h 14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88" h="147">
                  <a:moveTo>
                    <a:pt x="112" y="4"/>
                  </a:moveTo>
                  <a:lnTo>
                    <a:pt x="103" y="6"/>
                  </a:lnTo>
                  <a:lnTo>
                    <a:pt x="91" y="6"/>
                  </a:lnTo>
                  <a:lnTo>
                    <a:pt x="79" y="2"/>
                  </a:lnTo>
                  <a:lnTo>
                    <a:pt x="79" y="0"/>
                  </a:lnTo>
                  <a:lnTo>
                    <a:pt x="73" y="0"/>
                  </a:lnTo>
                  <a:lnTo>
                    <a:pt x="58" y="6"/>
                  </a:lnTo>
                  <a:lnTo>
                    <a:pt x="49" y="6"/>
                  </a:lnTo>
                  <a:lnTo>
                    <a:pt x="27" y="10"/>
                  </a:lnTo>
                  <a:lnTo>
                    <a:pt x="0" y="16"/>
                  </a:lnTo>
                  <a:lnTo>
                    <a:pt x="11" y="22"/>
                  </a:lnTo>
                  <a:lnTo>
                    <a:pt x="33" y="28"/>
                  </a:lnTo>
                  <a:lnTo>
                    <a:pt x="33" y="31"/>
                  </a:lnTo>
                  <a:lnTo>
                    <a:pt x="43" y="31"/>
                  </a:lnTo>
                  <a:lnTo>
                    <a:pt x="48" y="28"/>
                  </a:lnTo>
                  <a:lnTo>
                    <a:pt x="58" y="33"/>
                  </a:lnTo>
                  <a:lnTo>
                    <a:pt x="62" y="33"/>
                  </a:lnTo>
                  <a:lnTo>
                    <a:pt x="53" y="37"/>
                  </a:lnTo>
                  <a:lnTo>
                    <a:pt x="58" y="46"/>
                  </a:lnTo>
                  <a:lnTo>
                    <a:pt x="72" y="49"/>
                  </a:lnTo>
                  <a:lnTo>
                    <a:pt x="93" y="52"/>
                  </a:lnTo>
                  <a:lnTo>
                    <a:pt x="106" y="60"/>
                  </a:lnTo>
                  <a:lnTo>
                    <a:pt x="121" y="63"/>
                  </a:lnTo>
                  <a:lnTo>
                    <a:pt x="126" y="65"/>
                  </a:lnTo>
                  <a:lnTo>
                    <a:pt x="136" y="74"/>
                  </a:lnTo>
                  <a:lnTo>
                    <a:pt x="137" y="78"/>
                  </a:lnTo>
                  <a:lnTo>
                    <a:pt x="145" y="83"/>
                  </a:lnTo>
                  <a:lnTo>
                    <a:pt x="151" y="87"/>
                  </a:lnTo>
                  <a:lnTo>
                    <a:pt x="153" y="90"/>
                  </a:lnTo>
                  <a:lnTo>
                    <a:pt x="148" y="97"/>
                  </a:lnTo>
                  <a:lnTo>
                    <a:pt x="138" y="105"/>
                  </a:lnTo>
                  <a:lnTo>
                    <a:pt x="126" y="109"/>
                  </a:lnTo>
                  <a:lnTo>
                    <a:pt x="129" y="113"/>
                  </a:lnTo>
                  <a:lnTo>
                    <a:pt x="131" y="114"/>
                  </a:lnTo>
                  <a:lnTo>
                    <a:pt x="131" y="117"/>
                  </a:lnTo>
                  <a:lnTo>
                    <a:pt x="121" y="120"/>
                  </a:lnTo>
                  <a:lnTo>
                    <a:pt x="116" y="125"/>
                  </a:lnTo>
                  <a:lnTo>
                    <a:pt x="116" y="128"/>
                  </a:lnTo>
                  <a:lnTo>
                    <a:pt x="122" y="127"/>
                  </a:lnTo>
                  <a:lnTo>
                    <a:pt x="116" y="133"/>
                  </a:lnTo>
                  <a:lnTo>
                    <a:pt x="121" y="146"/>
                  </a:lnTo>
                  <a:lnTo>
                    <a:pt x="129" y="146"/>
                  </a:lnTo>
                  <a:lnTo>
                    <a:pt x="144" y="135"/>
                  </a:lnTo>
                  <a:lnTo>
                    <a:pt x="148" y="120"/>
                  </a:lnTo>
                  <a:lnTo>
                    <a:pt x="179" y="113"/>
                  </a:lnTo>
                  <a:lnTo>
                    <a:pt x="185" y="104"/>
                  </a:lnTo>
                  <a:lnTo>
                    <a:pt x="187" y="93"/>
                  </a:lnTo>
                  <a:lnTo>
                    <a:pt x="183" y="89"/>
                  </a:lnTo>
                  <a:lnTo>
                    <a:pt x="186" y="87"/>
                  </a:lnTo>
                  <a:lnTo>
                    <a:pt x="174" y="75"/>
                  </a:lnTo>
                  <a:lnTo>
                    <a:pt x="162" y="70"/>
                  </a:lnTo>
                  <a:lnTo>
                    <a:pt x="159" y="65"/>
                  </a:lnTo>
                  <a:lnTo>
                    <a:pt x="152" y="62"/>
                  </a:lnTo>
                  <a:lnTo>
                    <a:pt x="144" y="58"/>
                  </a:lnTo>
                  <a:lnTo>
                    <a:pt x="127" y="53"/>
                  </a:lnTo>
                  <a:lnTo>
                    <a:pt x="109" y="49"/>
                  </a:lnTo>
                  <a:lnTo>
                    <a:pt x="96" y="45"/>
                  </a:lnTo>
                  <a:lnTo>
                    <a:pt x="85" y="40"/>
                  </a:lnTo>
                  <a:lnTo>
                    <a:pt x="94" y="21"/>
                  </a:lnTo>
                  <a:lnTo>
                    <a:pt x="112" y="4"/>
                  </a:lnTo>
                </a:path>
              </a:pathLst>
            </a:custGeom>
            <a:solidFill>
              <a:srgbClr val="808000"/>
            </a:solidFill>
            <a:ln w="12700" cap="rnd">
              <a:solidFill>
                <a:schemeClr val="tx1"/>
              </a:solidFill>
              <a:round/>
              <a:headEnd/>
              <a:tailEnd/>
            </a:ln>
          </p:spPr>
          <p:txBody>
            <a:bodyPr/>
            <a:lstStyle/>
            <a:p>
              <a:endParaRPr lang="en-US"/>
            </a:p>
          </p:txBody>
        </p:sp>
        <p:sp>
          <p:nvSpPr>
            <p:cNvPr id="36422" name="Freeform 181"/>
            <p:cNvSpPr>
              <a:spLocks/>
            </p:cNvSpPr>
            <p:nvPr/>
          </p:nvSpPr>
          <p:spPr bwMode="auto">
            <a:xfrm>
              <a:off x="2995" y="4176"/>
              <a:ext cx="156" cy="72"/>
            </a:xfrm>
            <a:custGeom>
              <a:avLst/>
              <a:gdLst>
                <a:gd name="T0" fmla="*/ 21 w 156"/>
                <a:gd name="T1" fmla="*/ 0 h 72"/>
                <a:gd name="T2" fmla="*/ 30 w 156"/>
                <a:gd name="T3" fmla="*/ 6 h 72"/>
                <a:gd name="T4" fmla="*/ 52 w 156"/>
                <a:gd name="T5" fmla="*/ 11 h 72"/>
                <a:gd name="T6" fmla="*/ 52 w 156"/>
                <a:gd name="T7" fmla="*/ 14 h 72"/>
                <a:gd name="T8" fmla="*/ 61 w 156"/>
                <a:gd name="T9" fmla="*/ 14 h 72"/>
                <a:gd name="T10" fmla="*/ 67 w 156"/>
                <a:gd name="T11" fmla="*/ 12 h 72"/>
                <a:gd name="T12" fmla="*/ 77 w 156"/>
                <a:gd name="T13" fmla="*/ 16 h 72"/>
                <a:gd name="T14" fmla="*/ 82 w 156"/>
                <a:gd name="T15" fmla="*/ 17 h 72"/>
                <a:gd name="T16" fmla="*/ 73 w 156"/>
                <a:gd name="T17" fmla="*/ 21 h 72"/>
                <a:gd name="T18" fmla="*/ 77 w 156"/>
                <a:gd name="T19" fmla="*/ 29 h 72"/>
                <a:gd name="T20" fmla="*/ 90 w 156"/>
                <a:gd name="T21" fmla="*/ 32 h 72"/>
                <a:gd name="T22" fmla="*/ 112 w 156"/>
                <a:gd name="T23" fmla="*/ 37 h 72"/>
                <a:gd name="T24" fmla="*/ 124 w 156"/>
                <a:gd name="T25" fmla="*/ 43 h 72"/>
                <a:gd name="T26" fmla="*/ 139 w 156"/>
                <a:gd name="T27" fmla="*/ 46 h 72"/>
                <a:gd name="T28" fmla="*/ 144 w 156"/>
                <a:gd name="T29" fmla="*/ 49 h 72"/>
                <a:gd name="T30" fmla="*/ 149 w 156"/>
                <a:gd name="T31" fmla="*/ 54 h 72"/>
                <a:gd name="T32" fmla="*/ 153 w 156"/>
                <a:gd name="T33" fmla="*/ 59 h 72"/>
                <a:gd name="T34" fmla="*/ 155 w 156"/>
                <a:gd name="T35" fmla="*/ 63 h 72"/>
                <a:gd name="T36" fmla="*/ 145 w 156"/>
                <a:gd name="T37" fmla="*/ 63 h 72"/>
                <a:gd name="T38" fmla="*/ 134 w 156"/>
                <a:gd name="T39" fmla="*/ 66 h 72"/>
                <a:gd name="T40" fmla="*/ 134 w 156"/>
                <a:gd name="T41" fmla="*/ 71 h 72"/>
                <a:gd name="T42" fmla="*/ 123 w 156"/>
                <a:gd name="T43" fmla="*/ 71 h 72"/>
                <a:gd name="T44" fmla="*/ 119 w 156"/>
                <a:gd name="T45" fmla="*/ 66 h 72"/>
                <a:gd name="T46" fmla="*/ 118 w 156"/>
                <a:gd name="T47" fmla="*/ 62 h 72"/>
                <a:gd name="T48" fmla="*/ 108 w 156"/>
                <a:gd name="T49" fmla="*/ 58 h 72"/>
                <a:gd name="T50" fmla="*/ 108 w 156"/>
                <a:gd name="T51" fmla="*/ 55 h 72"/>
                <a:gd name="T52" fmla="*/ 97 w 156"/>
                <a:gd name="T53" fmla="*/ 55 h 72"/>
                <a:gd name="T54" fmla="*/ 90 w 156"/>
                <a:gd name="T55" fmla="*/ 52 h 72"/>
                <a:gd name="T56" fmla="*/ 91 w 156"/>
                <a:gd name="T57" fmla="*/ 43 h 72"/>
                <a:gd name="T58" fmla="*/ 86 w 156"/>
                <a:gd name="T59" fmla="*/ 41 h 72"/>
                <a:gd name="T60" fmla="*/ 30 w 156"/>
                <a:gd name="T61" fmla="*/ 38 h 72"/>
                <a:gd name="T62" fmla="*/ 29 w 156"/>
                <a:gd name="T63" fmla="*/ 36 h 72"/>
                <a:gd name="T64" fmla="*/ 19 w 156"/>
                <a:gd name="T65" fmla="*/ 35 h 72"/>
                <a:gd name="T66" fmla="*/ 4 w 156"/>
                <a:gd name="T67" fmla="*/ 27 h 72"/>
                <a:gd name="T68" fmla="*/ 10 w 156"/>
                <a:gd name="T69" fmla="*/ 16 h 72"/>
                <a:gd name="T70" fmla="*/ 0 w 156"/>
                <a:gd name="T71" fmla="*/ 14 h 72"/>
                <a:gd name="T72" fmla="*/ 21 w 156"/>
                <a:gd name="T73" fmla="*/ 0 h 7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6"/>
                <a:gd name="T112" fmla="*/ 0 h 72"/>
                <a:gd name="T113" fmla="*/ 156 w 156"/>
                <a:gd name="T114" fmla="*/ 72 h 7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6" h="72">
                  <a:moveTo>
                    <a:pt x="21" y="0"/>
                  </a:moveTo>
                  <a:lnTo>
                    <a:pt x="30" y="6"/>
                  </a:lnTo>
                  <a:lnTo>
                    <a:pt x="52" y="11"/>
                  </a:lnTo>
                  <a:lnTo>
                    <a:pt x="52" y="14"/>
                  </a:lnTo>
                  <a:lnTo>
                    <a:pt x="61" y="14"/>
                  </a:lnTo>
                  <a:lnTo>
                    <a:pt x="67" y="12"/>
                  </a:lnTo>
                  <a:lnTo>
                    <a:pt x="77" y="16"/>
                  </a:lnTo>
                  <a:lnTo>
                    <a:pt x="82" y="17"/>
                  </a:lnTo>
                  <a:lnTo>
                    <a:pt x="73" y="21"/>
                  </a:lnTo>
                  <a:lnTo>
                    <a:pt x="77" y="29"/>
                  </a:lnTo>
                  <a:lnTo>
                    <a:pt x="90" y="32"/>
                  </a:lnTo>
                  <a:lnTo>
                    <a:pt x="112" y="37"/>
                  </a:lnTo>
                  <a:lnTo>
                    <a:pt x="124" y="43"/>
                  </a:lnTo>
                  <a:lnTo>
                    <a:pt x="139" y="46"/>
                  </a:lnTo>
                  <a:lnTo>
                    <a:pt x="144" y="49"/>
                  </a:lnTo>
                  <a:lnTo>
                    <a:pt x="149" y="54"/>
                  </a:lnTo>
                  <a:lnTo>
                    <a:pt x="153" y="59"/>
                  </a:lnTo>
                  <a:lnTo>
                    <a:pt x="155" y="63"/>
                  </a:lnTo>
                  <a:lnTo>
                    <a:pt x="145" y="63"/>
                  </a:lnTo>
                  <a:lnTo>
                    <a:pt x="134" y="66"/>
                  </a:lnTo>
                  <a:lnTo>
                    <a:pt x="134" y="71"/>
                  </a:lnTo>
                  <a:lnTo>
                    <a:pt x="123" y="71"/>
                  </a:lnTo>
                  <a:lnTo>
                    <a:pt x="119" y="66"/>
                  </a:lnTo>
                  <a:lnTo>
                    <a:pt x="118" y="62"/>
                  </a:lnTo>
                  <a:lnTo>
                    <a:pt x="108" y="58"/>
                  </a:lnTo>
                  <a:lnTo>
                    <a:pt x="108" y="55"/>
                  </a:lnTo>
                  <a:lnTo>
                    <a:pt x="97" y="55"/>
                  </a:lnTo>
                  <a:lnTo>
                    <a:pt x="90" y="52"/>
                  </a:lnTo>
                  <a:lnTo>
                    <a:pt x="91" y="43"/>
                  </a:lnTo>
                  <a:lnTo>
                    <a:pt x="86" y="41"/>
                  </a:lnTo>
                  <a:lnTo>
                    <a:pt x="30" y="38"/>
                  </a:lnTo>
                  <a:lnTo>
                    <a:pt x="29" y="36"/>
                  </a:lnTo>
                  <a:lnTo>
                    <a:pt x="19" y="35"/>
                  </a:lnTo>
                  <a:lnTo>
                    <a:pt x="4" y="27"/>
                  </a:lnTo>
                  <a:lnTo>
                    <a:pt x="10" y="16"/>
                  </a:lnTo>
                  <a:lnTo>
                    <a:pt x="0" y="14"/>
                  </a:lnTo>
                  <a:lnTo>
                    <a:pt x="21" y="0"/>
                  </a:lnTo>
                </a:path>
              </a:pathLst>
            </a:custGeom>
            <a:solidFill>
              <a:srgbClr val="0000FF"/>
            </a:solidFill>
            <a:ln w="12700" cap="rnd">
              <a:solidFill>
                <a:schemeClr val="tx1"/>
              </a:solidFill>
              <a:round/>
              <a:headEnd/>
              <a:tailEnd/>
            </a:ln>
          </p:spPr>
          <p:txBody>
            <a:bodyPr/>
            <a:lstStyle/>
            <a:p>
              <a:endParaRPr lang="en-US"/>
            </a:p>
          </p:txBody>
        </p:sp>
        <p:sp>
          <p:nvSpPr>
            <p:cNvPr id="36423" name="Freeform 182"/>
            <p:cNvSpPr>
              <a:spLocks/>
            </p:cNvSpPr>
            <p:nvPr/>
          </p:nvSpPr>
          <p:spPr bwMode="auto">
            <a:xfrm>
              <a:off x="3061" y="4239"/>
              <a:ext cx="108" cy="50"/>
            </a:xfrm>
            <a:custGeom>
              <a:avLst/>
              <a:gdLst>
                <a:gd name="T0" fmla="*/ 92 w 108"/>
                <a:gd name="T1" fmla="*/ 0 h 50"/>
                <a:gd name="T2" fmla="*/ 82 w 108"/>
                <a:gd name="T3" fmla="*/ 0 h 50"/>
                <a:gd name="T4" fmla="*/ 68 w 108"/>
                <a:gd name="T5" fmla="*/ 3 h 50"/>
                <a:gd name="T6" fmla="*/ 68 w 108"/>
                <a:gd name="T7" fmla="*/ 8 h 50"/>
                <a:gd name="T8" fmla="*/ 44 w 108"/>
                <a:gd name="T9" fmla="*/ 8 h 50"/>
                <a:gd name="T10" fmla="*/ 0 w 108"/>
                <a:gd name="T11" fmla="*/ 20 h 50"/>
                <a:gd name="T12" fmla="*/ 0 w 108"/>
                <a:gd name="T13" fmla="*/ 25 h 50"/>
                <a:gd name="T14" fmla="*/ 11 w 108"/>
                <a:gd name="T15" fmla="*/ 28 h 50"/>
                <a:gd name="T16" fmla="*/ 20 w 108"/>
                <a:gd name="T17" fmla="*/ 35 h 50"/>
                <a:gd name="T18" fmla="*/ 24 w 108"/>
                <a:gd name="T19" fmla="*/ 45 h 50"/>
                <a:gd name="T20" fmla="*/ 32 w 108"/>
                <a:gd name="T21" fmla="*/ 45 h 50"/>
                <a:gd name="T22" fmla="*/ 42 w 108"/>
                <a:gd name="T23" fmla="*/ 49 h 50"/>
                <a:gd name="T24" fmla="*/ 46 w 108"/>
                <a:gd name="T25" fmla="*/ 46 h 50"/>
                <a:gd name="T26" fmla="*/ 58 w 108"/>
                <a:gd name="T27" fmla="*/ 49 h 50"/>
                <a:gd name="T28" fmla="*/ 69 w 108"/>
                <a:gd name="T29" fmla="*/ 49 h 50"/>
                <a:gd name="T30" fmla="*/ 69 w 108"/>
                <a:gd name="T31" fmla="*/ 46 h 50"/>
                <a:gd name="T32" fmla="*/ 73 w 108"/>
                <a:gd name="T33" fmla="*/ 42 h 50"/>
                <a:gd name="T34" fmla="*/ 84 w 108"/>
                <a:gd name="T35" fmla="*/ 39 h 50"/>
                <a:gd name="T36" fmla="*/ 85 w 108"/>
                <a:gd name="T37" fmla="*/ 36 h 50"/>
                <a:gd name="T38" fmla="*/ 82 w 108"/>
                <a:gd name="T39" fmla="*/ 33 h 50"/>
                <a:gd name="T40" fmla="*/ 80 w 108"/>
                <a:gd name="T41" fmla="*/ 30 h 50"/>
                <a:gd name="T42" fmla="*/ 92 w 108"/>
                <a:gd name="T43" fmla="*/ 27 h 50"/>
                <a:gd name="T44" fmla="*/ 102 w 108"/>
                <a:gd name="T45" fmla="*/ 19 h 50"/>
                <a:gd name="T46" fmla="*/ 107 w 108"/>
                <a:gd name="T47" fmla="*/ 11 h 50"/>
                <a:gd name="T48" fmla="*/ 98 w 108"/>
                <a:gd name="T49" fmla="*/ 4 h 50"/>
                <a:gd name="T50" fmla="*/ 92 w 108"/>
                <a:gd name="T51" fmla="*/ 0 h 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8"/>
                <a:gd name="T79" fmla="*/ 0 h 50"/>
                <a:gd name="T80" fmla="*/ 108 w 108"/>
                <a:gd name="T81" fmla="*/ 50 h 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8" h="50">
                  <a:moveTo>
                    <a:pt x="92" y="0"/>
                  </a:moveTo>
                  <a:lnTo>
                    <a:pt x="82" y="0"/>
                  </a:lnTo>
                  <a:lnTo>
                    <a:pt x="68" y="3"/>
                  </a:lnTo>
                  <a:lnTo>
                    <a:pt x="68" y="8"/>
                  </a:lnTo>
                  <a:lnTo>
                    <a:pt x="44" y="8"/>
                  </a:lnTo>
                  <a:lnTo>
                    <a:pt x="0" y="20"/>
                  </a:lnTo>
                  <a:lnTo>
                    <a:pt x="0" y="25"/>
                  </a:lnTo>
                  <a:lnTo>
                    <a:pt x="11" y="28"/>
                  </a:lnTo>
                  <a:lnTo>
                    <a:pt x="20" y="35"/>
                  </a:lnTo>
                  <a:lnTo>
                    <a:pt x="24" y="45"/>
                  </a:lnTo>
                  <a:lnTo>
                    <a:pt x="32" y="45"/>
                  </a:lnTo>
                  <a:lnTo>
                    <a:pt x="42" y="49"/>
                  </a:lnTo>
                  <a:lnTo>
                    <a:pt x="46" y="46"/>
                  </a:lnTo>
                  <a:lnTo>
                    <a:pt x="58" y="49"/>
                  </a:lnTo>
                  <a:lnTo>
                    <a:pt x="69" y="49"/>
                  </a:lnTo>
                  <a:lnTo>
                    <a:pt x="69" y="46"/>
                  </a:lnTo>
                  <a:lnTo>
                    <a:pt x="73" y="42"/>
                  </a:lnTo>
                  <a:lnTo>
                    <a:pt x="84" y="39"/>
                  </a:lnTo>
                  <a:lnTo>
                    <a:pt x="85" y="36"/>
                  </a:lnTo>
                  <a:lnTo>
                    <a:pt x="82" y="33"/>
                  </a:lnTo>
                  <a:lnTo>
                    <a:pt x="80" y="30"/>
                  </a:lnTo>
                  <a:lnTo>
                    <a:pt x="92" y="27"/>
                  </a:lnTo>
                  <a:lnTo>
                    <a:pt x="102" y="19"/>
                  </a:lnTo>
                  <a:lnTo>
                    <a:pt x="107" y="11"/>
                  </a:lnTo>
                  <a:lnTo>
                    <a:pt x="98" y="4"/>
                  </a:lnTo>
                  <a:lnTo>
                    <a:pt x="92" y="0"/>
                  </a:lnTo>
                </a:path>
              </a:pathLst>
            </a:custGeom>
            <a:solidFill>
              <a:srgbClr val="00FFFF"/>
            </a:solidFill>
            <a:ln w="12700" cap="rnd">
              <a:solidFill>
                <a:schemeClr val="tx1"/>
              </a:solidFill>
              <a:round/>
              <a:headEnd/>
              <a:tailEnd/>
            </a:ln>
          </p:spPr>
          <p:txBody>
            <a:bodyPr/>
            <a:lstStyle/>
            <a:p>
              <a:endParaRPr lang="en-US"/>
            </a:p>
          </p:txBody>
        </p:sp>
        <p:sp>
          <p:nvSpPr>
            <p:cNvPr id="36424" name="Freeform 183"/>
            <p:cNvSpPr>
              <a:spLocks/>
            </p:cNvSpPr>
            <p:nvPr/>
          </p:nvSpPr>
          <p:spPr bwMode="auto">
            <a:xfrm>
              <a:off x="2960" y="4203"/>
              <a:ext cx="160" cy="144"/>
            </a:xfrm>
            <a:custGeom>
              <a:avLst/>
              <a:gdLst>
                <a:gd name="T0" fmla="*/ 38 w 160"/>
                <a:gd name="T1" fmla="*/ 0 h 144"/>
                <a:gd name="T2" fmla="*/ 53 w 160"/>
                <a:gd name="T3" fmla="*/ 9 h 144"/>
                <a:gd name="T4" fmla="*/ 63 w 160"/>
                <a:gd name="T5" fmla="*/ 9 h 144"/>
                <a:gd name="T6" fmla="*/ 64 w 160"/>
                <a:gd name="T7" fmla="*/ 11 h 144"/>
                <a:gd name="T8" fmla="*/ 119 w 160"/>
                <a:gd name="T9" fmla="*/ 13 h 144"/>
                <a:gd name="T10" fmla="*/ 126 w 160"/>
                <a:gd name="T11" fmla="*/ 16 h 144"/>
                <a:gd name="T12" fmla="*/ 125 w 160"/>
                <a:gd name="T13" fmla="*/ 25 h 144"/>
                <a:gd name="T14" fmla="*/ 132 w 160"/>
                <a:gd name="T15" fmla="*/ 27 h 144"/>
                <a:gd name="T16" fmla="*/ 142 w 160"/>
                <a:gd name="T17" fmla="*/ 27 h 144"/>
                <a:gd name="T18" fmla="*/ 143 w 160"/>
                <a:gd name="T19" fmla="*/ 30 h 144"/>
                <a:gd name="T20" fmla="*/ 154 w 160"/>
                <a:gd name="T21" fmla="*/ 36 h 144"/>
                <a:gd name="T22" fmla="*/ 154 w 160"/>
                <a:gd name="T23" fmla="*/ 39 h 144"/>
                <a:gd name="T24" fmla="*/ 159 w 160"/>
                <a:gd name="T25" fmla="*/ 44 h 144"/>
                <a:gd name="T26" fmla="*/ 146 w 160"/>
                <a:gd name="T27" fmla="*/ 44 h 144"/>
                <a:gd name="T28" fmla="*/ 102 w 160"/>
                <a:gd name="T29" fmla="*/ 55 h 144"/>
                <a:gd name="T30" fmla="*/ 102 w 160"/>
                <a:gd name="T31" fmla="*/ 60 h 144"/>
                <a:gd name="T32" fmla="*/ 112 w 160"/>
                <a:gd name="T33" fmla="*/ 63 h 144"/>
                <a:gd name="T34" fmla="*/ 121 w 160"/>
                <a:gd name="T35" fmla="*/ 70 h 144"/>
                <a:gd name="T36" fmla="*/ 126 w 160"/>
                <a:gd name="T37" fmla="*/ 81 h 144"/>
                <a:gd name="T38" fmla="*/ 102 w 160"/>
                <a:gd name="T39" fmla="*/ 73 h 144"/>
                <a:gd name="T40" fmla="*/ 71 w 160"/>
                <a:gd name="T41" fmla="*/ 84 h 144"/>
                <a:gd name="T42" fmla="*/ 68 w 160"/>
                <a:gd name="T43" fmla="*/ 111 h 144"/>
                <a:gd name="T44" fmla="*/ 75 w 160"/>
                <a:gd name="T45" fmla="*/ 109 h 144"/>
                <a:gd name="T46" fmla="*/ 138 w 160"/>
                <a:gd name="T47" fmla="*/ 138 h 144"/>
                <a:gd name="T48" fmla="*/ 130 w 160"/>
                <a:gd name="T49" fmla="*/ 143 h 144"/>
                <a:gd name="T50" fmla="*/ 112 w 160"/>
                <a:gd name="T51" fmla="*/ 135 h 144"/>
                <a:gd name="T52" fmla="*/ 108 w 160"/>
                <a:gd name="T53" fmla="*/ 138 h 144"/>
                <a:gd name="T54" fmla="*/ 102 w 160"/>
                <a:gd name="T55" fmla="*/ 138 h 144"/>
                <a:gd name="T56" fmla="*/ 63 w 160"/>
                <a:gd name="T57" fmla="*/ 121 h 144"/>
                <a:gd name="T58" fmla="*/ 53 w 160"/>
                <a:gd name="T59" fmla="*/ 126 h 144"/>
                <a:gd name="T60" fmla="*/ 53 w 160"/>
                <a:gd name="T61" fmla="*/ 101 h 144"/>
                <a:gd name="T62" fmla="*/ 59 w 160"/>
                <a:gd name="T63" fmla="*/ 96 h 144"/>
                <a:gd name="T64" fmla="*/ 58 w 160"/>
                <a:gd name="T65" fmla="*/ 81 h 144"/>
                <a:gd name="T66" fmla="*/ 53 w 160"/>
                <a:gd name="T67" fmla="*/ 76 h 144"/>
                <a:gd name="T68" fmla="*/ 55 w 160"/>
                <a:gd name="T69" fmla="*/ 70 h 144"/>
                <a:gd name="T70" fmla="*/ 34 w 160"/>
                <a:gd name="T71" fmla="*/ 63 h 144"/>
                <a:gd name="T72" fmla="*/ 27 w 160"/>
                <a:gd name="T73" fmla="*/ 58 h 144"/>
                <a:gd name="T74" fmla="*/ 27 w 160"/>
                <a:gd name="T75" fmla="*/ 49 h 144"/>
                <a:gd name="T76" fmla="*/ 34 w 160"/>
                <a:gd name="T77" fmla="*/ 46 h 144"/>
                <a:gd name="T78" fmla="*/ 28 w 160"/>
                <a:gd name="T79" fmla="*/ 42 h 144"/>
                <a:gd name="T80" fmla="*/ 0 w 160"/>
                <a:gd name="T81" fmla="*/ 27 h 144"/>
                <a:gd name="T82" fmla="*/ 6 w 160"/>
                <a:gd name="T83" fmla="*/ 25 h 144"/>
                <a:gd name="T84" fmla="*/ 6 w 160"/>
                <a:gd name="T85" fmla="*/ 14 h 144"/>
                <a:gd name="T86" fmla="*/ 20 w 160"/>
                <a:gd name="T87" fmla="*/ 14 h 144"/>
                <a:gd name="T88" fmla="*/ 26 w 160"/>
                <a:gd name="T89" fmla="*/ 9 h 144"/>
                <a:gd name="T90" fmla="*/ 27 w 160"/>
                <a:gd name="T91" fmla="*/ 0 h 144"/>
                <a:gd name="T92" fmla="*/ 38 w 160"/>
                <a:gd name="T93" fmla="*/ 0 h 1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0"/>
                <a:gd name="T142" fmla="*/ 0 h 144"/>
                <a:gd name="T143" fmla="*/ 160 w 160"/>
                <a:gd name="T144" fmla="*/ 144 h 1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0" h="144">
                  <a:moveTo>
                    <a:pt x="38" y="0"/>
                  </a:moveTo>
                  <a:lnTo>
                    <a:pt x="53" y="9"/>
                  </a:lnTo>
                  <a:lnTo>
                    <a:pt x="63" y="9"/>
                  </a:lnTo>
                  <a:lnTo>
                    <a:pt x="64" y="11"/>
                  </a:lnTo>
                  <a:lnTo>
                    <a:pt x="119" y="13"/>
                  </a:lnTo>
                  <a:lnTo>
                    <a:pt x="126" y="16"/>
                  </a:lnTo>
                  <a:lnTo>
                    <a:pt x="125" y="25"/>
                  </a:lnTo>
                  <a:lnTo>
                    <a:pt x="132" y="27"/>
                  </a:lnTo>
                  <a:lnTo>
                    <a:pt x="142" y="27"/>
                  </a:lnTo>
                  <a:lnTo>
                    <a:pt x="143" y="30"/>
                  </a:lnTo>
                  <a:lnTo>
                    <a:pt x="154" y="36"/>
                  </a:lnTo>
                  <a:lnTo>
                    <a:pt x="154" y="39"/>
                  </a:lnTo>
                  <a:lnTo>
                    <a:pt x="159" y="44"/>
                  </a:lnTo>
                  <a:lnTo>
                    <a:pt x="146" y="44"/>
                  </a:lnTo>
                  <a:lnTo>
                    <a:pt x="102" y="55"/>
                  </a:lnTo>
                  <a:lnTo>
                    <a:pt x="102" y="60"/>
                  </a:lnTo>
                  <a:lnTo>
                    <a:pt x="112" y="63"/>
                  </a:lnTo>
                  <a:lnTo>
                    <a:pt x="121" y="70"/>
                  </a:lnTo>
                  <a:lnTo>
                    <a:pt x="126" y="81"/>
                  </a:lnTo>
                  <a:lnTo>
                    <a:pt x="102" y="73"/>
                  </a:lnTo>
                  <a:lnTo>
                    <a:pt x="71" y="84"/>
                  </a:lnTo>
                  <a:lnTo>
                    <a:pt x="68" y="111"/>
                  </a:lnTo>
                  <a:lnTo>
                    <a:pt x="75" y="109"/>
                  </a:lnTo>
                  <a:lnTo>
                    <a:pt x="138" y="138"/>
                  </a:lnTo>
                  <a:lnTo>
                    <a:pt x="130" y="143"/>
                  </a:lnTo>
                  <a:lnTo>
                    <a:pt x="112" y="135"/>
                  </a:lnTo>
                  <a:lnTo>
                    <a:pt x="108" y="138"/>
                  </a:lnTo>
                  <a:lnTo>
                    <a:pt x="102" y="138"/>
                  </a:lnTo>
                  <a:lnTo>
                    <a:pt x="63" y="121"/>
                  </a:lnTo>
                  <a:lnTo>
                    <a:pt x="53" y="126"/>
                  </a:lnTo>
                  <a:lnTo>
                    <a:pt x="53" y="101"/>
                  </a:lnTo>
                  <a:lnTo>
                    <a:pt x="59" y="96"/>
                  </a:lnTo>
                  <a:lnTo>
                    <a:pt x="58" y="81"/>
                  </a:lnTo>
                  <a:lnTo>
                    <a:pt x="53" y="76"/>
                  </a:lnTo>
                  <a:lnTo>
                    <a:pt x="55" y="70"/>
                  </a:lnTo>
                  <a:lnTo>
                    <a:pt x="34" y="63"/>
                  </a:lnTo>
                  <a:lnTo>
                    <a:pt x="27" y="58"/>
                  </a:lnTo>
                  <a:lnTo>
                    <a:pt x="27" y="49"/>
                  </a:lnTo>
                  <a:lnTo>
                    <a:pt x="34" y="46"/>
                  </a:lnTo>
                  <a:lnTo>
                    <a:pt x="28" y="42"/>
                  </a:lnTo>
                  <a:lnTo>
                    <a:pt x="0" y="27"/>
                  </a:lnTo>
                  <a:lnTo>
                    <a:pt x="6" y="25"/>
                  </a:lnTo>
                  <a:lnTo>
                    <a:pt x="6" y="14"/>
                  </a:lnTo>
                  <a:lnTo>
                    <a:pt x="20" y="14"/>
                  </a:lnTo>
                  <a:lnTo>
                    <a:pt x="26" y="9"/>
                  </a:lnTo>
                  <a:lnTo>
                    <a:pt x="27" y="0"/>
                  </a:lnTo>
                  <a:lnTo>
                    <a:pt x="38" y="0"/>
                  </a:lnTo>
                </a:path>
              </a:pathLst>
            </a:custGeom>
            <a:solidFill>
              <a:srgbClr val="FF5FBF"/>
            </a:solidFill>
            <a:ln w="12700" cap="rnd">
              <a:solidFill>
                <a:schemeClr val="tx1"/>
              </a:solidFill>
              <a:round/>
              <a:headEnd/>
              <a:tailEnd/>
            </a:ln>
          </p:spPr>
          <p:txBody>
            <a:bodyPr/>
            <a:lstStyle/>
            <a:p>
              <a:endParaRPr lang="en-US"/>
            </a:p>
          </p:txBody>
        </p:sp>
        <p:sp>
          <p:nvSpPr>
            <p:cNvPr id="36425" name="Freeform 184"/>
            <p:cNvSpPr>
              <a:spLocks/>
            </p:cNvSpPr>
            <p:nvPr/>
          </p:nvSpPr>
          <p:spPr bwMode="auto">
            <a:xfrm>
              <a:off x="2861" y="4135"/>
              <a:ext cx="159" cy="172"/>
            </a:xfrm>
            <a:custGeom>
              <a:avLst/>
              <a:gdLst>
                <a:gd name="T0" fmla="*/ 42 w 159"/>
                <a:gd name="T1" fmla="*/ 6 h 172"/>
                <a:gd name="T2" fmla="*/ 64 w 159"/>
                <a:gd name="T3" fmla="*/ 0 h 172"/>
                <a:gd name="T4" fmla="*/ 75 w 159"/>
                <a:gd name="T5" fmla="*/ 5 h 172"/>
                <a:gd name="T6" fmla="*/ 83 w 159"/>
                <a:gd name="T7" fmla="*/ 12 h 172"/>
                <a:gd name="T8" fmla="*/ 83 w 159"/>
                <a:gd name="T9" fmla="*/ 25 h 172"/>
                <a:gd name="T10" fmla="*/ 80 w 159"/>
                <a:gd name="T11" fmla="*/ 35 h 172"/>
                <a:gd name="T12" fmla="*/ 80 w 159"/>
                <a:gd name="T13" fmla="*/ 43 h 172"/>
                <a:gd name="T14" fmla="*/ 91 w 159"/>
                <a:gd name="T15" fmla="*/ 40 h 172"/>
                <a:gd name="T16" fmla="*/ 94 w 159"/>
                <a:gd name="T17" fmla="*/ 37 h 172"/>
                <a:gd name="T18" fmla="*/ 132 w 159"/>
                <a:gd name="T19" fmla="*/ 56 h 172"/>
                <a:gd name="T20" fmla="*/ 143 w 159"/>
                <a:gd name="T21" fmla="*/ 59 h 172"/>
                <a:gd name="T22" fmla="*/ 137 w 159"/>
                <a:gd name="T23" fmla="*/ 69 h 172"/>
                <a:gd name="T24" fmla="*/ 126 w 159"/>
                <a:gd name="T25" fmla="*/ 68 h 172"/>
                <a:gd name="T26" fmla="*/ 125 w 159"/>
                <a:gd name="T27" fmla="*/ 79 h 172"/>
                <a:gd name="T28" fmla="*/ 120 w 159"/>
                <a:gd name="T29" fmla="*/ 84 h 172"/>
                <a:gd name="T30" fmla="*/ 106 w 159"/>
                <a:gd name="T31" fmla="*/ 84 h 172"/>
                <a:gd name="T32" fmla="*/ 105 w 159"/>
                <a:gd name="T33" fmla="*/ 94 h 172"/>
                <a:gd name="T34" fmla="*/ 99 w 159"/>
                <a:gd name="T35" fmla="*/ 96 h 172"/>
                <a:gd name="T36" fmla="*/ 127 w 159"/>
                <a:gd name="T37" fmla="*/ 110 h 172"/>
                <a:gd name="T38" fmla="*/ 133 w 159"/>
                <a:gd name="T39" fmla="*/ 115 h 172"/>
                <a:gd name="T40" fmla="*/ 126 w 159"/>
                <a:gd name="T41" fmla="*/ 118 h 172"/>
                <a:gd name="T42" fmla="*/ 126 w 159"/>
                <a:gd name="T43" fmla="*/ 126 h 172"/>
                <a:gd name="T44" fmla="*/ 133 w 159"/>
                <a:gd name="T45" fmla="*/ 132 h 172"/>
                <a:gd name="T46" fmla="*/ 154 w 159"/>
                <a:gd name="T47" fmla="*/ 139 h 172"/>
                <a:gd name="T48" fmla="*/ 152 w 159"/>
                <a:gd name="T49" fmla="*/ 143 h 172"/>
                <a:gd name="T50" fmla="*/ 158 w 159"/>
                <a:gd name="T51" fmla="*/ 150 h 172"/>
                <a:gd name="T52" fmla="*/ 158 w 159"/>
                <a:gd name="T53" fmla="*/ 163 h 172"/>
                <a:gd name="T54" fmla="*/ 152 w 159"/>
                <a:gd name="T55" fmla="*/ 171 h 172"/>
                <a:gd name="T56" fmla="*/ 148 w 159"/>
                <a:gd name="T57" fmla="*/ 169 h 172"/>
                <a:gd name="T58" fmla="*/ 147 w 159"/>
                <a:gd name="T59" fmla="*/ 154 h 172"/>
                <a:gd name="T60" fmla="*/ 124 w 159"/>
                <a:gd name="T61" fmla="*/ 141 h 172"/>
                <a:gd name="T62" fmla="*/ 122 w 159"/>
                <a:gd name="T63" fmla="*/ 130 h 172"/>
                <a:gd name="T64" fmla="*/ 112 w 159"/>
                <a:gd name="T65" fmla="*/ 121 h 172"/>
                <a:gd name="T66" fmla="*/ 105 w 159"/>
                <a:gd name="T67" fmla="*/ 110 h 172"/>
                <a:gd name="T68" fmla="*/ 94 w 159"/>
                <a:gd name="T69" fmla="*/ 109 h 172"/>
                <a:gd name="T70" fmla="*/ 87 w 159"/>
                <a:gd name="T71" fmla="*/ 107 h 172"/>
                <a:gd name="T72" fmla="*/ 83 w 159"/>
                <a:gd name="T73" fmla="*/ 109 h 172"/>
                <a:gd name="T74" fmla="*/ 93 w 159"/>
                <a:gd name="T75" fmla="*/ 112 h 172"/>
                <a:gd name="T76" fmla="*/ 95 w 159"/>
                <a:gd name="T77" fmla="*/ 119 h 172"/>
                <a:gd name="T78" fmla="*/ 89 w 159"/>
                <a:gd name="T79" fmla="*/ 118 h 172"/>
                <a:gd name="T80" fmla="*/ 80 w 159"/>
                <a:gd name="T81" fmla="*/ 122 h 172"/>
                <a:gd name="T82" fmla="*/ 62 w 159"/>
                <a:gd name="T83" fmla="*/ 128 h 172"/>
                <a:gd name="T84" fmla="*/ 47 w 159"/>
                <a:gd name="T85" fmla="*/ 125 h 172"/>
                <a:gd name="T86" fmla="*/ 51 w 159"/>
                <a:gd name="T87" fmla="*/ 117 h 172"/>
                <a:gd name="T88" fmla="*/ 39 w 159"/>
                <a:gd name="T89" fmla="*/ 100 h 172"/>
                <a:gd name="T90" fmla="*/ 36 w 159"/>
                <a:gd name="T91" fmla="*/ 96 h 172"/>
                <a:gd name="T92" fmla="*/ 0 w 159"/>
                <a:gd name="T93" fmla="*/ 79 h 172"/>
                <a:gd name="T94" fmla="*/ 11 w 159"/>
                <a:gd name="T95" fmla="*/ 74 h 172"/>
                <a:gd name="T96" fmla="*/ 9 w 159"/>
                <a:gd name="T97" fmla="*/ 59 h 172"/>
                <a:gd name="T98" fmla="*/ 25 w 159"/>
                <a:gd name="T99" fmla="*/ 37 h 172"/>
                <a:gd name="T100" fmla="*/ 25 w 159"/>
                <a:gd name="T101" fmla="*/ 23 h 172"/>
                <a:gd name="T102" fmla="*/ 36 w 159"/>
                <a:gd name="T103" fmla="*/ 18 h 172"/>
                <a:gd name="T104" fmla="*/ 42 w 159"/>
                <a:gd name="T105" fmla="*/ 6 h 17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9"/>
                <a:gd name="T160" fmla="*/ 0 h 172"/>
                <a:gd name="T161" fmla="*/ 159 w 159"/>
                <a:gd name="T162" fmla="*/ 172 h 17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9" h="172">
                  <a:moveTo>
                    <a:pt x="42" y="6"/>
                  </a:moveTo>
                  <a:lnTo>
                    <a:pt x="64" y="0"/>
                  </a:lnTo>
                  <a:lnTo>
                    <a:pt x="75" y="5"/>
                  </a:lnTo>
                  <a:lnTo>
                    <a:pt x="83" y="12"/>
                  </a:lnTo>
                  <a:lnTo>
                    <a:pt x="83" y="25"/>
                  </a:lnTo>
                  <a:lnTo>
                    <a:pt x="80" y="35"/>
                  </a:lnTo>
                  <a:lnTo>
                    <a:pt x="80" y="43"/>
                  </a:lnTo>
                  <a:lnTo>
                    <a:pt x="91" y="40"/>
                  </a:lnTo>
                  <a:lnTo>
                    <a:pt x="94" y="37"/>
                  </a:lnTo>
                  <a:lnTo>
                    <a:pt x="132" y="56"/>
                  </a:lnTo>
                  <a:lnTo>
                    <a:pt x="143" y="59"/>
                  </a:lnTo>
                  <a:lnTo>
                    <a:pt x="137" y="69"/>
                  </a:lnTo>
                  <a:lnTo>
                    <a:pt x="126" y="68"/>
                  </a:lnTo>
                  <a:lnTo>
                    <a:pt x="125" y="79"/>
                  </a:lnTo>
                  <a:lnTo>
                    <a:pt x="120" y="84"/>
                  </a:lnTo>
                  <a:lnTo>
                    <a:pt x="106" y="84"/>
                  </a:lnTo>
                  <a:lnTo>
                    <a:pt x="105" y="94"/>
                  </a:lnTo>
                  <a:lnTo>
                    <a:pt x="99" y="96"/>
                  </a:lnTo>
                  <a:lnTo>
                    <a:pt x="127" y="110"/>
                  </a:lnTo>
                  <a:lnTo>
                    <a:pt x="133" y="115"/>
                  </a:lnTo>
                  <a:lnTo>
                    <a:pt x="126" y="118"/>
                  </a:lnTo>
                  <a:lnTo>
                    <a:pt x="126" y="126"/>
                  </a:lnTo>
                  <a:lnTo>
                    <a:pt x="133" y="132"/>
                  </a:lnTo>
                  <a:lnTo>
                    <a:pt x="154" y="139"/>
                  </a:lnTo>
                  <a:lnTo>
                    <a:pt x="152" y="143"/>
                  </a:lnTo>
                  <a:lnTo>
                    <a:pt x="158" y="150"/>
                  </a:lnTo>
                  <a:lnTo>
                    <a:pt x="158" y="163"/>
                  </a:lnTo>
                  <a:lnTo>
                    <a:pt x="152" y="171"/>
                  </a:lnTo>
                  <a:lnTo>
                    <a:pt x="148" y="169"/>
                  </a:lnTo>
                  <a:lnTo>
                    <a:pt x="147" y="154"/>
                  </a:lnTo>
                  <a:lnTo>
                    <a:pt x="124" y="141"/>
                  </a:lnTo>
                  <a:lnTo>
                    <a:pt x="122" y="130"/>
                  </a:lnTo>
                  <a:lnTo>
                    <a:pt x="112" y="121"/>
                  </a:lnTo>
                  <a:lnTo>
                    <a:pt x="105" y="110"/>
                  </a:lnTo>
                  <a:lnTo>
                    <a:pt x="94" y="109"/>
                  </a:lnTo>
                  <a:lnTo>
                    <a:pt x="87" y="107"/>
                  </a:lnTo>
                  <a:lnTo>
                    <a:pt x="83" y="109"/>
                  </a:lnTo>
                  <a:lnTo>
                    <a:pt x="93" y="112"/>
                  </a:lnTo>
                  <a:lnTo>
                    <a:pt x="95" y="119"/>
                  </a:lnTo>
                  <a:lnTo>
                    <a:pt x="89" y="118"/>
                  </a:lnTo>
                  <a:lnTo>
                    <a:pt x="80" y="122"/>
                  </a:lnTo>
                  <a:lnTo>
                    <a:pt x="62" y="128"/>
                  </a:lnTo>
                  <a:lnTo>
                    <a:pt x="47" y="125"/>
                  </a:lnTo>
                  <a:lnTo>
                    <a:pt x="51" y="117"/>
                  </a:lnTo>
                  <a:lnTo>
                    <a:pt x="39" y="100"/>
                  </a:lnTo>
                  <a:lnTo>
                    <a:pt x="36" y="96"/>
                  </a:lnTo>
                  <a:lnTo>
                    <a:pt x="0" y="79"/>
                  </a:lnTo>
                  <a:lnTo>
                    <a:pt x="11" y="74"/>
                  </a:lnTo>
                  <a:lnTo>
                    <a:pt x="9" y="59"/>
                  </a:lnTo>
                  <a:lnTo>
                    <a:pt x="25" y="37"/>
                  </a:lnTo>
                  <a:lnTo>
                    <a:pt x="25" y="23"/>
                  </a:lnTo>
                  <a:lnTo>
                    <a:pt x="36" y="18"/>
                  </a:lnTo>
                  <a:lnTo>
                    <a:pt x="42" y="6"/>
                  </a:lnTo>
                </a:path>
              </a:pathLst>
            </a:custGeom>
            <a:solidFill>
              <a:srgbClr val="7F00DF"/>
            </a:solidFill>
            <a:ln w="12700" cap="rnd">
              <a:solidFill>
                <a:schemeClr val="tx1"/>
              </a:solidFill>
              <a:round/>
              <a:headEnd/>
              <a:tailEnd/>
            </a:ln>
          </p:spPr>
          <p:txBody>
            <a:bodyPr/>
            <a:lstStyle/>
            <a:p>
              <a:endParaRPr lang="en-US"/>
            </a:p>
          </p:txBody>
        </p:sp>
        <p:sp>
          <p:nvSpPr>
            <p:cNvPr id="36426" name="Freeform 185"/>
            <p:cNvSpPr>
              <a:spLocks/>
            </p:cNvSpPr>
            <p:nvPr/>
          </p:nvSpPr>
          <p:spPr bwMode="auto">
            <a:xfrm>
              <a:off x="3266" y="3936"/>
              <a:ext cx="53" cy="40"/>
            </a:xfrm>
            <a:custGeom>
              <a:avLst/>
              <a:gdLst>
                <a:gd name="T0" fmla="*/ 22 w 53"/>
                <a:gd name="T1" fmla="*/ 0 h 40"/>
                <a:gd name="T2" fmla="*/ 0 w 53"/>
                <a:gd name="T3" fmla="*/ 9 h 40"/>
                <a:gd name="T4" fmla="*/ 7 w 53"/>
                <a:gd name="T5" fmla="*/ 13 h 40"/>
                <a:gd name="T6" fmla="*/ 7 w 53"/>
                <a:gd name="T7" fmla="*/ 16 h 40"/>
                <a:gd name="T8" fmla="*/ 0 w 53"/>
                <a:gd name="T9" fmla="*/ 16 h 40"/>
                <a:gd name="T10" fmla="*/ 0 w 53"/>
                <a:gd name="T11" fmla="*/ 23 h 40"/>
                <a:gd name="T12" fmla="*/ 10 w 53"/>
                <a:gd name="T13" fmla="*/ 23 h 40"/>
                <a:gd name="T14" fmla="*/ 17 w 53"/>
                <a:gd name="T15" fmla="*/ 29 h 40"/>
                <a:gd name="T16" fmla="*/ 15 w 53"/>
                <a:gd name="T17" fmla="*/ 33 h 40"/>
                <a:gd name="T18" fmla="*/ 27 w 53"/>
                <a:gd name="T19" fmla="*/ 39 h 40"/>
                <a:gd name="T20" fmla="*/ 52 w 53"/>
                <a:gd name="T21" fmla="*/ 24 h 40"/>
                <a:gd name="T22" fmla="*/ 48 w 53"/>
                <a:gd name="T23" fmla="*/ 9 h 40"/>
                <a:gd name="T24" fmla="*/ 30 w 53"/>
                <a:gd name="T25" fmla="*/ 2 h 40"/>
                <a:gd name="T26" fmla="*/ 22 w 53"/>
                <a:gd name="T27" fmla="*/ 0 h 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3"/>
                <a:gd name="T43" fmla="*/ 0 h 40"/>
                <a:gd name="T44" fmla="*/ 53 w 53"/>
                <a:gd name="T45" fmla="*/ 40 h 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3" h="40">
                  <a:moveTo>
                    <a:pt x="22" y="0"/>
                  </a:moveTo>
                  <a:lnTo>
                    <a:pt x="0" y="9"/>
                  </a:lnTo>
                  <a:lnTo>
                    <a:pt x="7" y="13"/>
                  </a:lnTo>
                  <a:lnTo>
                    <a:pt x="7" y="16"/>
                  </a:lnTo>
                  <a:lnTo>
                    <a:pt x="0" y="16"/>
                  </a:lnTo>
                  <a:lnTo>
                    <a:pt x="0" y="23"/>
                  </a:lnTo>
                  <a:lnTo>
                    <a:pt x="10" y="23"/>
                  </a:lnTo>
                  <a:lnTo>
                    <a:pt x="17" y="29"/>
                  </a:lnTo>
                  <a:lnTo>
                    <a:pt x="15" y="33"/>
                  </a:lnTo>
                  <a:lnTo>
                    <a:pt x="27" y="39"/>
                  </a:lnTo>
                  <a:lnTo>
                    <a:pt x="52" y="24"/>
                  </a:lnTo>
                  <a:lnTo>
                    <a:pt x="48" y="9"/>
                  </a:lnTo>
                  <a:lnTo>
                    <a:pt x="30" y="2"/>
                  </a:lnTo>
                  <a:lnTo>
                    <a:pt x="22" y="0"/>
                  </a:lnTo>
                </a:path>
              </a:pathLst>
            </a:custGeom>
            <a:solidFill>
              <a:srgbClr val="800080"/>
            </a:solidFill>
            <a:ln w="12700" cap="rnd">
              <a:solidFill>
                <a:schemeClr val="tx1"/>
              </a:solidFill>
              <a:round/>
              <a:headEnd/>
              <a:tailEnd/>
            </a:ln>
          </p:spPr>
          <p:txBody>
            <a:bodyPr/>
            <a:lstStyle/>
            <a:p>
              <a:endParaRPr lang="en-US"/>
            </a:p>
          </p:txBody>
        </p:sp>
        <p:sp>
          <p:nvSpPr>
            <p:cNvPr id="36427" name="Freeform 186"/>
            <p:cNvSpPr>
              <a:spLocks/>
            </p:cNvSpPr>
            <p:nvPr/>
          </p:nvSpPr>
          <p:spPr bwMode="auto">
            <a:xfrm>
              <a:off x="3208" y="3883"/>
              <a:ext cx="81" cy="69"/>
            </a:xfrm>
            <a:custGeom>
              <a:avLst/>
              <a:gdLst>
                <a:gd name="T0" fmla="*/ 42 w 81"/>
                <a:gd name="T1" fmla="*/ 3 h 69"/>
                <a:gd name="T2" fmla="*/ 31 w 81"/>
                <a:gd name="T3" fmla="*/ 0 h 69"/>
                <a:gd name="T4" fmla="*/ 20 w 81"/>
                <a:gd name="T5" fmla="*/ 11 h 69"/>
                <a:gd name="T6" fmla="*/ 10 w 81"/>
                <a:gd name="T7" fmla="*/ 17 h 69"/>
                <a:gd name="T8" fmla="*/ 26 w 81"/>
                <a:gd name="T9" fmla="*/ 23 h 69"/>
                <a:gd name="T10" fmla="*/ 8 w 81"/>
                <a:gd name="T11" fmla="*/ 26 h 69"/>
                <a:gd name="T12" fmla="*/ 1 w 81"/>
                <a:gd name="T13" fmla="*/ 30 h 69"/>
                <a:gd name="T14" fmla="*/ 5 w 81"/>
                <a:gd name="T15" fmla="*/ 36 h 69"/>
                <a:gd name="T16" fmla="*/ 0 w 81"/>
                <a:gd name="T17" fmla="*/ 45 h 69"/>
                <a:gd name="T18" fmla="*/ 0 w 81"/>
                <a:gd name="T19" fmla="*/ 51 h 69"/>
                <a:gd name="T20" fmla="*/ 16 w 81"/>
                <a:gd name="T21" fmla="*/ 51 h 69"/>
                <a:gd name="T22" fmla="*/ 16 w 81"/>
                <a:gd name="T23" fmla="*/ 54 h 69"/>
                <a:gd name="T24" fmla="*/ 21 w 81"/>
                <a:gd name="T25" fmla="*/ 60 h 69"/>
                <a:gd name="T26" fmla="*/ 16 w 81"/>
                <a:gd name="T27" fmla="*/ 66 h 69"/>
                <a:gd name="T28" fmla="*/ 26 w 81"/>
                <a:gd name="T29" fmla="*/ 68 h 69"/>
                <a:gd name="T30" fmla="*/ 39 w 81"/>
                <a:gd name="T31" fmla="*/ 62 h 69"/>
                <a:gd name="T32" fmla="*/ 59 w 81"/>
                <a:gd name="T33" fmla="*/ 60 h 69"/>
                <a:gd name="T34" fmla="*/ 80 w 81"/>
                <a:gd name="T35" fmla="*/ 53 h 69"/>
                <a:gd name="T36" fmla="*/ 80 w 81"/>
                <a:gd name="T37" fmla="*/ 50 h 69"/>
                <a:gd name="T38" fmla="*/ 63 w 81"/>
                <a:gd name="T39" fmla="*/ 47 h 69"/>
                <a:gd name="T40" fmla="*/ 48 w 81"/>
                <a:gd name="T41" fmla="*/ 46 h 69"/>
                <a:gd name="T42" fmla="*/ 49 w 81"/>
                <a:gd name="T43" fmla="*/ 44 h 69"/>
                <a:gd name="T44" fmla="*/ 41 w 81"/>
                <a:gd name="T45" fmla="*/ 36 h 69"/>
                <a:gd name="T46" fmla="*/ 48 w 81"/>
                <a:gd name="T47" fmla="*/ 34 h 69"/>
                <a:gd name="T48" fmla="*/ 53 w 81"/>
                <a:gd name="T49" fmla="*/ 21 h 69"/>
                <a:gd name="T50" fmla="*/ 41 w 81"/>
                <a:gd name="T51" fmla="*/ 11 h 69"/>
                <a:gd name="T52" fmla="*/ 42 w 81"/>
                <a:gd name="T53" fmla="*/ 3 h 6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1"/>
                <a:gd name="T82" fmla="*/ 0 h 69"/>
                <a:gd name="T83" fmla="*/ 81 w 81"/>
                <a:gd name="T84" fmla="*/ 69 h 6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1" h="69">
                  <a:moveTo>
                    <a:pt x="42" y="3"/>
                  </a:moveTo>
                  <a:lnTo>
                    <a:pt x="31" y="0"/>
                  </a:lnTo>
                  <a:lnTo>
                    <a:pt x="20" y="11"/>
                  </a:lnTo>
                  <a:lnTo>
                    <a:pt x="10" y="17"/>
                  </a:lnTo>
                  <a:lnTo>
                    <a:pt x="26" y="23"/>
                  </a:lnTo>
                  <a:lnTo>
                    <a:pt x="8" y="26"/>
                  </a:lnTo>
                  <a:lnTo>
                    <a:pt x="1" y="30"/>
                  </a:lnTo>
                  <a:lnTo>
                    <a:pt x="5" y="36"/>
                  </a:lnTo>
                  <a:lnTo>
                    <a:pt x="0" y="45"/>
                  </a:lnTo>
                  <a:lnTo>
                    <a:pt x="0" y="51"/>
                  </a:lnTo>
                  <a:lnTo>
                    <a:pt x="16" y="51"/>
                  </a:lnTo>
                  <a:lnTo>
                    <a:pt x="16" y="54"/>
                  </a:lnTo>
                  <a:lnTo>
                    <a:pt x="21" y="60"/>
                  </a:lnTo>
                  <a:lnTo>
                    <a:pt x="16" y="66"/>
                  </a:lnTo>
                  <a:lnTo>
                    <a:pt x="26" y="68"/>
                  </a:lnTo>
                  <a:lnTo>
                    <a:pt x="39" y="62"/>
                  </a:lnTo>
                  <a:lnTo>
                    <a:pt x="59" y="60"/>
                  </a:lnTo>
                  <a:lnTo>
                    <a:pt x="80" y="53"/>
                  </a:lnTo>
                  <a:lnTo>
                    <a:pt x="80" y="50"/>
                  </a:lnTo>
                  <a:lnTo>
                    <a:pt x="63" y="47"/>
                  </a:lnTo>
                  <a:lnTo>
                    <a:pt x="48" y="46"/>
                  </a:lnTo>
                  <a:lnTo>
                    <a:pt x="49" y="44"/>
                  </a:lnTo>
                  <a:lnTo>
                    <a:pt x="41" y="36"/>
                  </a:lnTo>
                  <a:lnTo>
                    <a:pt x="48" y="34"/>
                  </a:lnTo>
                  <a:lnTo>
                    <a:pt x="53" y="21"/>
                  </a:lnTo>
                  <a:lnTo>
                    <a:pt x="41" y="11"/>
                  </a:lnTo>
                  <a:lnTo>
                    <a:pt x="42" y="3"/>
                  </a:lnTo>
                </a:path>
              </a:pathLst>
            </a:custGeom>
            <a:solidFill>
              <a:srgbClr val="9F3F00"/>
            </a:solidFill>
            <a:ln w="12700" cap="rnd">
              <a:solidFill>
                <a:schemeClr val="tx1"/>
              </a:solidFill>
              <a:round/>
              <a:headEnd/>
              <a:tailEnd/>
            </a:ln>
          </p:spPr>
          <p:txBody>
            <a:bodyPr/>
            <a:lstStyle/>
            <a:p>
              <a:endParaRPr lang="en-US"/>
            </a:p>
          </p:txBody>
        </p:sp>
        <p:sp>
          <p:nvSpPr>
            <p:cNvPr id="36428" name="Freeform 187"/>
            <p:cNvSpPr>
              <a:spLocks/>
            </p:cNvSpPr>
            <p:nvPr/>
          </p:nvSpPr>
          <p:spPr bwMode="auto">
            <a:xfrm>
              <a:off x="2680" y="3881"/>
              <a:ext cx="389" cy="119"/>
            </a:xfrm>
            <a:custGeom>
              <a:avLst/>
              <a:gdLst>
                <a:gd name="T0" fmla="*/ 335 w 389"/>
                <a:gd name="T1" fmla="*/ 0 h 119"/>
                <a:gd name="T2" fmla="*/ 256 w 389"/>
                <a:gd name="T3" fmla="*/ 25 h 119"/>
                <a:gd name="T4" fmla="*/ 230 w 389"/>
                <a:gd name="T5" fmla="*/ 22 h 119"/>
                <a:gd name="T6" fmla="*/ 213 w 389"/>
                <a:gd name="T7" fmla="*/ 22 h 119"/>
                <a:gd name="T8" fmla="*/ 193 w 389"/>
                <a:gd name="T9" fmla="*/ 31 h 119"/>
                <a:gd name="T10" fmla="*/ 158 w 389"/>
                <a:gd name="T11" fmla="*/ 22 h 119"/>
                <a:gd name="T12" fmla="*/ 128 w 389"/>
                <a:gd name="T13" fmla="*/ 22 h 119"/>
                <a:gd name="T14" fmla="*/ 120 w 389"/>
                <a:gd name="T15" fmla="*/ 36 h 119"/>
                <a:gd name="T16" fmla="*/ 132 w 389"/>
                <a:gd name="T17" fmla="*/ 42 h 119"/>
                <a:gd name="T18" fmla="*/ 89 w 389"/>
                <a:gd name="T19" fmla="*/ 47 h 119"/>
                <a:gd name="T20" fmla="*/ 61 w 389"/>
                <a:gd name="T21" fmla="*/ 45 h 119"/>
                <a:gd name="T22" fmla="*/ 18 w 389"/>
                <a:gd name="T23" fmla="*/ 62 h 119"/>
                <a:gd name="T24" fmla="*/ 0 w 389"/>
                <a:gd name="T25" fmla="*/ 72 h 119"/>
                <a:gd name="T26" fmla="*/ 8 w 389"/>
                <a:gd name="T27" fmla="*/ 77 h 119"/>
                <a:gd name="T28" fmla="*/ 32 w 389"/>
                <a:gd name="T29" fmla="*/ 79 h 119"/>
                <a:gd name="T30" fmla="*/ 50 w 389"/>
                <a:gd name="T31" fmla="*/ 83 h 119"/>
                <a:gd name="T32" fmla="*/ 58 w 389"/>
                <a:gd name="T33" fmla="*/ 92 h 119"/>
                <a:gd name="T34" fmla="*/ 58 w 389"/>
                <a:gd name="T35" fmla="*/ 102 h 119"/>
                <a:gd name="T36" fmla="*/ 99 w 389"/>
                <a:gd name="T37" fmla="*/ 102 h 119"/>
                <a:gd name="T38" fmla="*/ 117 w 389"/>
                <a:gd name="T39" fmla="*/ 104 h 119"/>
                <a:gd name="T40" fmla="*/ 146 w 389"/>
                <a:gd name="T41" fmla="*/ 111 h 119"/>
                <a:gd name="T42" fmla="*/ 160 w 389"/>
                <a:gd name="T43" fmla="*/ 118 h 119"/>
                <a:gd name="T44" fmla="*/ 189 w 389"/>
                <a:gd name="T45" fmla="*/ 109 h 119"/>
                <a:gd name="T46" fmla="*/ 250 w 389"/>
                <a:gd name="T47" fmla="*/ 109 h 119"/>
                <a:gd name="T48" fmla="*/ 279 w 389"/>
                <a:gd name="T49" fmla="*/ 108 h 119"/>
                <a:gd name="T50" fmla="*/ 295 w 389"/>
                <a:gd name="T51" fmla="*/ 101 h 119"/>
                <a:gd name="T52" fmla="*/ 305 w 389"/>
                <a:gd name="T53" fmla="*/ 96 h 119"/>
                <a:gd name="T54" fmla="*/ 320 w 389"/>
                <a:gd name="T55" fmla="*/ 88 h 119"/>
                <a:gd name="T56" fmla="*/ 333 w 389"/>
                <a:gd name="T57" fmla="*/ 85 h 119"/>
                <a:gd name="T58" fmla="*/ 339 w 389"/>
                <a:gd name="T59" fmla="*/ 69 h 119"/>
                <a:gd name="T60" fmla="*/ 329 w 389"/>
                <a:gd name="T61" fmla="*/ 65 h 119"/>
                <a:gd name="T62" fmla="*/ 329 w 389"/>
                <a:gd name="T63" fmla="*/ 55 h 119"/>
                <a:gd name="T64" fmla="*/ 348 w 389"/>
                <a:gd name="T65" fmla="*/ 56 h 119"/>
                <a:gd name="T66" fmla="*/ 360 w 389"/>
                <a:gd name="T67" fmla="*/ 50 h 119"/>
                <a:gd name="T68" fmla="*/ 365 w 389"/>
                <a:gd name="T69" fmla="*/ 43 h 119"/>
                <a:gd name="T70" fmla="*/ 370 w 389"/>
                <a:gd name="T71" fmla="*/ 33 h 119"/>
                <a:gd name="T72" fmla="*/ 382 w 389"/>
                <a:gd name="T73" fmla="*/ 22 h 119"/>
                <a:gd name="T74" fmla="*/ 388 w 389"/>
                <a:gd name="T75" fmla="*/ 12 h 119"/>
                <a:gd name="T76" fmla="*/ 370 w 389"/>
                <a:gd name="T77" fmla="*/ 12 h 119"/>
                <a:gd name="T78" fmla="*/ 346 w 389"/>
                <a:gd name="T79" fmla="*/ 19 h 119"/>
                <a:gd name="T80" fmla="*/ 335 w 389"/>
                <a:gd name="T81" fmla="*/ 0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89"/>
                <a:gd name="T124" fmla="*/ 0 h 119"/>
                <a:gd name="T125" fmla="*/ 389 w 389"/>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89" h="119">
                  <a:moveTo>
                    <a:pt x="335" y="0"/>
                  </a:moveTo>
                  <a:lnTo>
                    <a:pt x="256" y="25"/>
                  </a:lnTo>
                  <a:lnTo>
                    <a:pt x="230" y="22"/>
                  </a:lnTo>
                  <a:lnTo>
                    <a:pt x="213" y="22"/>
                  </a:lnTo>
                  <a:lnTo>
                    <a:pt x="193" y="31"/>
                  </a:lnTo>
                  <a:lnTo>
                    <a:pt x="158" y="22"/>
                  </a:lnTo>
                  <a:lnTo>
                    <a:pt x="128" y="22"/>
                  </a:lnTo>
                  <a:lnTo>
                    <a:pt x="120" y="36"/>
                  </a:lnTo>
                  <a:lnTo>
                    <a:pt x="132" y="42"/>
                  </a:lnTo>
                  <a:lnTo>
                    <a:pt x="89" y="47"/>
                  </a:lnTo>
                  <a:lnTo>
                    <a:pt x="61" y="45"/>
                  </a:lnTo>
                  <a:lnTo>
                    <a:pt x="18" y="62"/>
                  </a:lnTo>
                  <a:lnTo>
                    <a:pt x="0" y="72"/>
                  </a:lnTo>
                  <a:lnTo>
                    <a:pt x="8" y="77"/>
                  </a:lnTo>
                  <a:lnTo>
                    <a:pt x="32" y="79"/>
                  </a:lnTo>
                  <a:lnTo>
                    <a:pt x="50" y="83"/>
                  </a:lnTo>
                  <a:lnTo>
                    <a:pt x="58" y="92"/>
                  </a:lnTo>
                  <a:lnTo>
                    <a:pt x="58" y="102"/>
                  </a:lnTo>
                  <a:lnTo>
                    <a:pt x="99" y="102"/>
                  </a:lnTo>
                  <a:lnTo>
                    <a:pt x="117" y="104"/>
                  </a:lnTo>
                  <a:lnTo>
                    <a:pt x="146" y="111"/>
                  </a:lnTo>
                  <a:lnTo>
                    <a:pt x="160" y="118"/>
                  </a:lnTo>
                  <a:lnTo>
                    <a:pt x="189" y="109"/>
                  </a:lnTo>
                  <a:lnTo>
                    <a:pt x="250" y="109"/>
                  </a:lnTo>
                  <a:lnTo>
                    <a:pt x="279" y="108"/>
                  </a:lnTo>
                  <a:lnTo>
                    <a:pt x="295" y="101"/>
                  </a:lnTo>
                  <a:lnTo>
                    <a:pt x="305" y="96"/>
                  </a:lnTo>
                  <a:lnTo>
                    <a:pt x="320" y="88"/>
                  </a:lnTo>
                  <a:lnTo>
                    <a:pt x="333" y="85"/>
                  </a:lnTo>
                  <a:lnTo>
                    <a:pt x="339" y="69"/>
                  </a:lnTo>
                  <a:lnTo>
                    <a:pt x="329" y="65"/>
                  </a:lnTo>
                  <a:lnTo>
                    <a:pt x="329" y="55"/>
                  </a:lnTo>
                  <a:lnTo>
                    <a:pt x="348" y="56"/>
                  </a:lnTo>
                  <a:lnTo>
                    <a:pt x="360" y="50"/>
                  </a:lnTo>
                  <a:lnTo>
                    <a:pt x="365" y="43"/>
                  </a:lnTo>
                  <a:lnTo>
                    <a:pt x="370" y="33"/>
                  </a:lnTo>
                  <a:lnTo>
                    <a:pt x="382" y="22"/>
                  </a:lnTo>
                  <a:lnTo>
                    <a:pt x="388" y="12"/>
                  </a:lnTo>
                  <a:lnTo>
                    <a:pt x="370" y="12"/>
                  </a:lnTo>
                  <a:lnTo>
                    <a:pt x="346" y="19"/>
                  </a:lnTo>
                  <a:lnTo>
                    <a:pt x="335" y="0"/>
                  </a:lnTo>
                </a:path>
              </a:pathLst>
            </a:custGeom>
            <a:solidFill>
              <a:srgbClr val="DF9FFF"/>
            </a:solidFill>
            <a:ln w="12700" cap="rnd">
              <a:solidFill>
                <a:schemeClr val="tx1"/>
              </a:solidFill>
              <a:round/>
              <a:headEnd/>
              <a:tailEnd/>
            </a:ln>
          </p:spPr>
          <p:txBody>
            <a:bodyPr/>
            <a:lstStyle/>
            <a:p>
              <a:endParaRPr lang="en-US"/>
            </a:p>
          </p:txBody>
        </p:sp>
        <p:sp>
          <p:nvSpPr>
            <p:cNvPr id="36429" name="Freeform 188"/>
            <p:cNvSpPr>
              <a:spLocks/>
            </p:cNvSpPr>
            <p:nvPr/>
          </p:nvSpPr>
          <p:spPr bwMode="auto">
            <a:xfrm>
              <a:off x="2769" y="4179"/>
              <a:ext cx="105" cy="45"/>
            </a:xfrm>
            <a:custGeom>
              <a:avLst/>
              <a:gdLst>
                <a:gd name="T0" fmla="*/ 0 w 105"/>
                <a:gd name="T1" fmla="*/ 0 h 45"/>
                <a:gd name="T2" fmla="*/ 9 w 105"/>
                <a:gd name="T3" fmla="*/ 4 h 45"/>
                <a:gd name="T4" fmla="*/ 14 w 105"/>
                <a:gd name="T5" fmla="*/ 4 h 45"/>
                <a:gd name="T6" fmla="*/ 25 w 105"/>
                <a:gd name="T7" fmla="*/ 7 h 45"/>
                <a:gd name="T8" fmla="*/ 36 w 105"/>
                <a:gd name="T9" fmla="*/ 10 h 45"/>
                <a:gd name="T10" fmla="*/ 45 w 105"/>
                <a:gd name="T11" fmla="*/ 9 h 45"/>
                <a:gd name="T12" fmla="*/ 52 w 105"/>
                <a:gd name="T13" fmla="*/ 6 h 45"/>
                <a:gd name="T14" fmla="*/ 57 w 105"/>
                <a:gd name="T15" fmla="*/ 4 h 45"/>
                <a:gd name="T16" fmla="*/ 68 w 105"/>
                <a:gd name="T17" fmla="*/ 0 h 45"/>
                <a:gd name="T18" fmla="*/ 75 w 105"/>
                <a:gd name="T19" fmla="*/ 1 h 45"/>
                <a:gd name="T20" fmla="*/ 72 w 105"/>
                <a:gd name="T21" fmla="*/ 7 h 45"/>
                <a:gd name="T22" fmla="*/ 68 w 105"/>
                <a:gd name="T23" fmla="*/ 10 h 45"/>
                <a:gd name="T24" fmla="*/ 60 w 105"/>
                <a:gd name="T25" fmla="*/ 11 h 45"/>
                <a:gd name="T26" fmla="*/ 58 w 105"/>
                <a:gd name="T27" fmla="*/ 13 h 45"/>
                <a:gd name="T28" fmla="*/ 69 w 105"/>
                <a:gd name="T29" fmla="*/ 19 h 45"/>
                <a:gd name="T30" fmla="*/ 76 w 105"/>
                <a:gd name="T31" fmla="*/ 20 h 45"/>
                <a:gd name="T32" fmla="*/ 74 w 105"/>
                <a:gd name="T33" fmla="*/ 14 h 45"/>
                <a:gd name="T34" fmla="*/ 80 w 105"/>
                <a:gd name="T35" fmla="*/ 11 h 45"/>
                <a:gd name="T36" fmla="*/ 84 w 105"/>
                <a:gd name="T37" fmla="*/ 18 h 45"/>
                <a:gd name="T38" fmla="*/ 94 w 105"/>
                <a:gd name="T39" fmla="*/ 23 h 45"/>
                <a:gd name="T40" fmla="*/ 100 w 105"/>
                <a:gd name="T41" fmla="*/ 15 h 45"/>
                <a:gd name="T42" fmla="*/ 104 w 105"/>
                <a:gd name="T43" fmla="*/ 30 h 45"/>
                <a:gd name="T44" fmla="*/ 92 w 105"/>
                <a:gd name="T45" fmla="*/ 34 h 45"/>
                <a:gd name="T46" fmla="*/ 85 w 105"/>
                <a:gd name="T47" fmla="*/ 44 h 45"/>
                <a:gd name="T48" fmla="*/ 81 w 105"/>
                <a:gd name="T49" fmla="*/ 39 h 45"/>
                <a:gd name="T50" fmla="*/ 79 w 105"/>
                <a:gd name="T51" fmla="*/ 35 h 45"/>
                <a:gd name="T52" fmla="*/ 76 w 105"/>
                <a:gd name="T53" fmla="*/ 31 h 45"/>
                <a:gd name="T54" fmla="*/ 44 w 105"/>
                <a:gd name="T55" fmla="*/ 25 h 45"/>
                <a:gd name="T56" fmla="*/ 49 w 105"/>
                <a:gd name="T57" fmla="*/ 29 h 45"/>
                <a:gd name="T58" fmla="*/ 48 w 105"/>
                <a:gd name="T59" fmla="*/ 36 h 45"/>
                <a:gd name="T60" fmla="*/ 20 w 105"/>
                <a:gd name="T61" fmla="*/ 39 h 45"/>
                <a:gd name="T62" fmla="*/ 12 w 105"/>
                <a:gd name="T63" fmla="*/ 21 h 45"/>
                <a:gd name="T64" fmla="*/ 0 w 105"/>
                <a:gd name="T65" fmla="*/ 14 h 45"/>
                <a:gd name="T66" fmla="*/ 0 w 105"/>
                <a:gd name="T67" fmla="*/ 0 h 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5"/>
                <a:gd name="T103" fmla="*/ 0 h 45"/>
                <a:gd name="T104" fmla="*/ 105 w 105"/>
                <a:gd name="T105" fmla="*/ 45 h 4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5" h="45">
                  <a:moveTo>
                    <a:pt x="0" y="0"/>
                  </a:moveTo>
                  <a:lnTo>
                    <a:pt x="9" y="4"/>
                  </a:lnTo>
                  <a:lnTo>
                    <a:pt x="14" y="4"/>
                  </a:lnTo>
                  <a:lnTo>
                    <a:pt x="25" y="7"/>
                  </a:lnTo>
                  <a:lnTo>
                    <a:pt x="36" y="10"/>
                  </a:lnTo>
                  <a:lnTo>
                    <a:pt x="45" y="9"/>
                  </a:lnTo>
                  <a:lnTo>
                    <a:pt x="52" y="6"/>
                  </a:lnTo>
                  <a:lnTo>
                    <a:pt x="57" y="4"/>
                  </a:lnTo>
                  <a:lnTo>
                    <a:pt x="68" y="0"/>
                  </a:lnTo>
                  <a:lnTo>
                    <a:pt x="75" y="1"/>
                  </a:lnTo>
                  <a:lnTo>
                    <a:pt x="72" y="7"/>
                  </a:lnTo>
                  <a:lnTo>
                    <a:pt x="68" y="10"/>
                  </a:lnTo>
                  <a:lnTo>
                    <a:pt x="60" y="11"/>
                  </a:lnTo>
                  <a:lnTo>
                    <a:pt x="58" y="13"/>
                  </a:lnTo>
                  <a:lnTo>
                    <a:pt x="69" y="19"/>
                  </a:lnTo>
                  <a:lnTo>
                    <a:pt x="76" y="20"/>
                  </a:lnTo>
                  <a:lnTo>
                    <a:pt x="74" y="14"/>
                  </a:lnTo>
                  <a:lnTo>
                    <a:pt x="80" y="11"/>
                  </a:lnTo>
                  <a:lnTo>
                    <a:pt x="84" y="18"/>
                  </a:lnTo>
                  <a:lnTo>
                    <a:pt x="94" y="23"/>
                  </a:lnTo>
                  <a:lnTo>
                    <a:pt x="100" y="15"/>
                  </a:lnTo>
                  <a:lnTo>
                    <a:pt x="104" y="30"/>
                  </a:lnTo>
                  <a:lnTo>
                    <a:pt x="92" y="34"/>
                  </a:lnTo>
                  <a:lnTo>
                    <a:pt x="85" y="44"/>
                  </a:lnTo>
                  <a:lnTo>
                    <a:pt x="81" y="39"/>
                  </a:lnTo>
                  <a:lnTo>
                    <a:pt x="79" y="35"/>
                  </a:lnTo>
                  <a:lnTo>
                    <a:pt x="76" y="31"/>
                  </a:lnTo>
                  <a:lnTo>
                    <a:pt x="44" y="25"/>
                  </a:lnTo>
                  <a:lnTo>
                    <a:pt x="49" y="29"/>
                  </a:lnTo>
                  <a:lnTo>
                    <a:pt x="48" y="36"/>
                  </a:lnTo>
                  <a:lnTo>
                    <a:pt x="20" y="39"/>
                  </a:lnTo>
                  <a:lnTo>
                    <a:pt x="12" y="21"/>
                  </a:lnTo>
                  <a:lnTo>
                    <a:pt x="0" y="14"/>
                  </a:lnTo>
                  <a:lnTo>
                    <a:pt x="0" y="0"/>
                  </a:lnTo>
                </a:path>
              </a:pathLst>
            </a:custGeom>
            <a:solidFill>
              <a:srgbClr val="FF9F7F"/>
            </a:solidFill>
            <a:ln w="12700" cap="rnd">
              <a:solidFill>
                <a:schemeClr val="tx1"/>
              </a:solidFill>
              <a:round/>
              <a:headEnd/>
              <a:tailEnd/>
            </a:ln>
          </p:spPr>
          <p:txBody>
            <a:bodyPr/>
            <a:lstStyle/>
            <a:p>
              <a:endParaRPr lang="en-US"/>
            </a:p>
          </p:txBody>
        </p:sp>
        <p:sp>
          <p:nvSpPr>
            <p:cNvPr id="36430" name="Freeform 189"/>
            <p:cNvSpPr>
              <a:spLocks/>
            </p:cNvSpPr>
            <p:nvPr/>
          </p:nvSpPr>
          <p:spPr bwMode="auto">
            <a:xfrm>
              <a:off x="2777" y="4147"/>
              <a:ext cx="53" cy="27"/>
            </a:xfrm>
            <a:custGeom>
              <a:avLst/>
              <a:gdLst>
                <a:gd name="T0" fmla="*/ 19 w 53"/>
                <a:gd name="T1" fmla="*/ 0 h 27"/>
                <a:gd name="T2" fmla="*/ 9 w 53"/>
                <a:gd name="T3" fmla="*/ 3 h 27"/>
                <a:gd name="T4" fmla="*/ 6 w 53"/>
                <a:gd name="T5" fmla="*/ 8 h 27"/>
                <a:gd name="T6" fmla="*/ 0 w 53"/>
                <a:gd name="T7" fmla="*/ 12 h 27"/>
                <a:gd name="T8" fmla="*/ 6 w 53"/>
                <a:gd name="T9" fmla="*/ 21 h 27"/>
                <a:gd name="T10" fmla="*/ 16 w 53"/>
                <a:gd name="T11" fmla="*/ 26 h 27"/>
                <a:gd name="T12" fmla="*/ 21 w 53"/>
                <a:gd name="T13" fmla="*/ 26 h 27"/>
                <a:gd name="T14" fmla="*/ 27 w 53"/>
                <a:gd name="T15" fmla="*/ 23 h 27"/>
                <a:gd name="T16" fmla="*/ 30 w 53"/>
                <a:gd name="T17" fmla="*/ 21 h 27"/>
                <a:gd name="T18" fmla="*/ 35 w 53"/>
                <a:gd name="T19" fmla="*/ 19 h 27"/>
                <a:gd name="T20" fmla="*/ 42 w 53"/>
                <a:gd name="T21" fmla="*/ 19 h 27"/>
                <a:gd name="T22" fmla="*/ 50 w 53"/>
                <a:gd name="T23" fmla="*/ 16 h 27"/>
                <a:gd name="T24" fmla="*/ 52 w 53"/>
                <a:gd name="T25" fmla="*/ 12 h 27"/>
                <a:gd name="T26" fmla="*/ 48 w 53"/>
                <a:gd name="T27" fmla="*/ 3 h 27"/>
                <a:gd name="T28" fmla="*/ 42 w 53"/>
                <a:gd name="T29" fmla="*/ 6 h 27"/>
                <a:gd name="T30" fmla="*/ 19 w 53"/>
                <a:gd name="T31" fmla="*/ 0 h 2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
                <a:gd name="T49" fmla="*/ 0 h 27"/>
                <a:gd name="T50" fmla="*/ 53 w 53"/>
                <a:gd name="T51" fmla="*/ 27 h 2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 h="27">
                  <a:moveTo>
                    <a:pt x="19" y="0"/>
                  </a:moveTo>
                  <a:lnTo>
                    <a:pt x="9" y="3"/>
                  </a:lnTo>
                  <a:lnTo>
                    <a:pt x="6" y="8"/>
                  </a:lnTo>
                  <a:lnTo>
                    <a:pt x="0" y="12"/>
                  </a:lnTo>
                  <a:lnTo>
                    <a:pt x="6" y="21"/>
                  </a:lnTo>
                  <a:lnTo>
                    <a:pt x="16" y="26"/>
                  </a:lnTo>
                  <a:lnTo>
                    <a:pt x="21" y="26"/>
                  </a:lnTo>
                  <a:lnTo>
                    <a:pt x="27" y="23"/>
                  </a:lnTo>
                  <a:lnTo>
                    <a:pt x="30" y="21"/>
                  </a:lnTo>
                  <a:lnTo>
                    <a:pt x="35" y="19"/>
                  </a:lnTo>
                  <a:lnTo>
                    <a:pt x="42" y="19"/>
                  </a:lnTo>
                  <a:lnTo>
                    <a:pt x="50" y="16"/>
                  </a:lnTo>
                  <a:lnTo>
                    <a:pt x="52" y="12"/>
                  </a:lnTo>
                  <a:lnTo>
                    <a:pt x="48" y="3"/>
                  </a:lnTo>
                  <a:lnTo>
                    <a:pt x="42" y="6"/>
                  </a:lnTo>
                  <a:lnTo>
                    <a:pt x="19" y="0"/>
                  </a:lnTo>
                </a:path>
              </a:pathLst>
            </a:custGeom>
            <a:solidFill>
              <a:srgbClr val="005F5F"/>
            </a:solidFill>
            <a:ln w="12700" cap="rnd">
              <a:solidFill>
                <a:schemeClr val="tx1"/>
              </a:solidFill>
              <a:round/>
              <a:headEnd/>
              <a:tailEnd/>
            </a:ln>
          </p:spPr>
          <p:txBody>
            <a:bodyPr/>
            <a:lstStyle/>
            <a:p>
              <a:endParaRPr lang="en-US"/>
            </a:p>
          </p:txBody>
        </p:sp>
        <p:sp>
          <p:nvSpPr>
            <p:cNvPr id="36431" name="Freeform 190"/>
            <p:cNvSpPr>
              <a:spLocks/>
            </p:cNvSpPr>
            <p:nvPr/>
          </p:nvSpPr>
          <p:spPr bwMode="auto">
            <a:xfrm>
              <a:off x="2623" y="4144"/>
              <a:ext cx="137" cy="33"/>
            </a:xfrm>
            <a:custGeom>
              <a:avLst/>
              <a:gdLst>
                <a:gd name="T0" fmla="*/ 2 w 137"/>
                <a:gd name="T1" fmla="*/ 0 h 33"/>
                <a:gd name="T2" fmla="*/ 136 w 137"/>
                <a:gd name="T3" fmla="*/ 13 h 33"/>
                <a:gd name="T4" fmla="*/ 136 w 137"/>
                <a:gd name="T5" fmla="*/ 27 h 33"/>
                <a:gd name="T6" fmla="*/ 128 w 137"/>
                <a:gd name="T7" fmla="*/ 32 h 33"/>
                <a:gd name="T8" fmla="*/ 111 w 137"/>
                <a:gd name="T9" fmla="*/ 32 h 33"/>
                <a:gd name="T10" fmla="*/ 100 w 137"/>
                <a:gd name="T11" fmla="*/ 25 h 33"/>
                <a:gd name="T12" fmla="*/ 95 w 137"/>
                <a:gd name="T13" fmla="*/ 29 h 33"/>
                <a:gd name="T14" fmla="*/ 78 w 137"/>
                <a:gd name="T15" fmla="*/ 29 h 33"/>
                <a:gd name="T16" fmla="*/ 69 w 137"/>
                <a:gd name="T17" fmla="*/ 26 h 33"/>
                <a:gd name="T18" fmla="*/ 54 w 137"/>
                <a:gd name="T19" fmla="*/ 24 h 33"/>
                <a:gd name="T20" fmla="*/ 31 w 137"/>
                <a:gd name="T21" fmla="*/ 24 h 33"/>
                <a:gd name="T22" fmla="*/ 17 w 137"/>
                <a:gd name="T23" fmla="*/ 17 h 33"/>
                <a:gd name="T24" fmla="*/ 0 w 137"/>
                <a:gd name="T25" fmla="*/ 19 h 33"/>
                <a:gd name="T26" fmla="*/ 0 w 137"/>
                <a:gd name="T27" fmla="*/ 6 h 33"/>
                <a:gd name="T28" fmla="*/ 4 w 137"/>
                <a:gd name="T29" fmla="*/ 4 h 33"/>
                <a:gd name="T30" fmla="*/ 2 w 137"/>
                <a:gd name="T31" fmla="*/ 0 h 3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7"/>
                <a:gd name="T49" fmla="*/ 0 h 33"/>
                <a:gd name="T50" fmla="*/ 137 w 137"/>
                <a:gd name="T51" fmla="*/ 33 h 3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7" h="33">
                  <a:moveTo>
                    <a:pt x="2" y="0"/>
                  </a:moveTo>
                  <a:lnTo>
                    <a:pt x="136" y="13"/>
                  </a:lnTo>
                  <a:lnTo>
                    <a:pt x="136" y="27"/>
                  </a:lnTo>
                  <a:lnTo>
                    <a:pt x="128" y="32"/>
                  </a:lnTo>
                  <a:lnTo>
                    <a:pt x="111" y="32"/>
                  </a:lnTo>
                  <a:lnTo>
                    <a:pt x="100" y="25"/>
                  </a:lnTo>
                  <a:lnTo>
                    <a:pt x="95" y="29"/>
                  </a:lnTo>
                  <a:lnTo>
                    <a:pt x="78" y="29"/>
                  </a:lnTo>
                  <a:lnTo>
                    <a:pt x="69" y="26"/>
                  </a:lnTo>
                  <a:lnTo>
                    <a:pt x="54" y="24"/>
                  </a:lnTo>
                  <a:lnTo>
                    <a:pt x="31" y="24"/>
                  </a:lnTo>
                  <a:lnTo>
                    <a:pt x="17" y="17"/>
                  </a:lnTo>
                  <a:lnTo>
                    <a:pt x="0" y="19"/>
                  </a:lnTo>
                  <a:lnTo>
                    <a:pt x="0" y="6"/>
                  </a:lnTo>
                  <a:lnTo>
                    <a:pt x="4" y="4"/>
                  </a:lnTo>
                  <a:lnTo>
                    <a:pt x="2" y="0"/>
                  </a:lnTo>
                </a:path>
              </a:pathLst>
            </a:custGeom>
            <a:solidFill>
              <a:srgbClr val="FF7F3F"/>
            </a:solidFill>
            <a:ln w="12700" cap="rnd">
              <a:solidFill>
                <a:schemeClr val="tx1"/>
              </a:solidFill>
              <a:round/>
              <a:headEnd/>
              <a:tailEnd/>
            </a:ln>
          </p:spPr>
          <p:txBody>
            <a:bodyPr/>
            <a:lstStyle/>
            <a:p>
              <a:endParaRPr lang="en-US"/>
            </a:p>
          </p:txBody>
        </p:sp>
        <p:sp>
          <p:nvSpPr>
            <p:cNvPr id="36432" name="Freeform 191"/>
            <p:cNvSpPr>
              <a:spLocks/>
            </p:cNvSpPr>
            <p:nvPr/>
          </p:nvSpPr>
          <p:spPr bwMode="auto">
            <a:xfrm>
              <a:off x="2420" y="4092"/>
              <a:ext cx="484" cy="275"/>
            </a:xfrm>
            <a:custGeom>
              <a:avLst/>
              <a:gdLst>
                <a:gd name="T0" fmla="*/ 167 w 484"/>
                <a:gd name="T1" fmla="*/ 39 h 275"/>
                <a:gd name="T2" fmla="*/ 168 w 484"/>
                <a:gd name="T3" fmla="*/ 19 h 275"/>
                <a:gd name="T4" fmla="*/ 167 w 484"/>
                <a:gd name="T5" fmla="*/ 0 h 275"/>
                <a:gd name="T6" fmla="*/ 90 w 484"/>
                <a:gd name="T7" fmla="*/ 21 h 275"/>
                <a:gd name="T8" fmla="*/ 112 w 484"/>
                <a:gd name="T9" fmla="*/ 32 h 275"/>
                <a:gd name="T10" fmla="*/ 105 w 484"/>
                <a:gd name="T11" fmla="*/ 41 h 275"/>
                <a:gd name="T12" fmla="*/ 97 w 484"/>
                <a:gd name="T13" fmla="*/ 52 h 275"/>
                <a:gd name="T14" fmla="*/ 78 w 484"/>
                <a:gd name="T15" fmla="*/ 64 h 275"/>
                <a:gd name="T16" fmla="*/ 64 w 484"/>
                <a:gd name="T17" fmla="*/ 81 h 275"/>
                <a:gd name="T18" fmla="*/ 32 w 484"/>
                <a:gd name="T19" fmla="*/ 91 h 275"/>
                <a:gd name="T20" fmla="*/ 47 w 484"/>
                <a:gd name="T21" fmla="*/ 115 h 275"/>
                <a:gd name="T22" fmla="*/ 0 w 484"/>
                <a:gd name="T23" fmla="*/ 126 h 275"/>
                <a:gd name="T24" fmla="*/ 37 w 484"/>
                <a:gd name="T25" fmla="*/ 128 h 275"/>
                <a:gd name="T26" fmla="*/ 42 w 484"/>
                <a:gd name="T27" fmla="*/ 150 h 275"/>
                <a:gd name="T28" fmla="*/ 79 w 484"/>
                <a:gd name="T29" fmla="*/ 145 h 275"/>
                <a:gd name="T30" fmla="*/ 85 w 484"/>
                <a:gd name="T31" fmla="*/ 169 h 275"/>
                <a:gd name="T32" fmla="*/ 106 w 484"/>
                <a:gd name="T33" fmla="*/ 206 h 275"/>
                <a:gd name="T34" fmla="*/ 131 w 484"/>
                <a:gd name="T35" fmla="*/ 233 h 275"/>
                <a:gd name="T36" fmla="*/ 152 w 484"/>
                <a:gd name="T37" fmla="*/ 247 h 275"/>
                <a:gd name="T38" fmla="*/ 159 w 484"/>
                <a:gd name="T39" fmla="*/ 259 h 275"/>
                <a:gd name="T40" fmla="*/ 179 w 484"/>
                <a:gd name="T41" fmla="*/ 271 h 275"/>
                <a:gd name="T42" fmla="*/ 206 w 484"/>
                <a:gd name="T43" fmla="*/ 263 h 275"/>
                <a:gd name="T44" fmla="*/ 226 w 484"/>
                <a:gd name="T45" fmla="*/ 247 h 275"/>
                <a:gd name="T46" fmla="*/ 229 w 484"/>
                <a:gd name="T47" fmla="*/ 218 h 275"/>
                <a:gd name="T48" fmla="*/ 237 w 484"/>
                <a:gd name="T49" fmla="*/ 195 h 275"/>
                <a:gd name="T50" fmla="*/ 258 w 484"/>
                <a:gd name="T51" fmla="*/ 178 h 275"/>
                <a:gd name="T52" fmla="*/ 308 w 484"/>
                <a:gd name="T53" fmla="*/ 153 h 275"/>
                <a:gd name="T54" fmla="*/ 334 w 484"/>
                <a:gd name="T55" fmla="*/ 148 h 275"/>
                <a:gd name="T56" fmla="*/ 333 w 484"/>
                <a:gd name="T57" fmla="*/ 136 h 275"/>
                <a:gd name="T58" fmla="*/ 369 w 484"/>
                <a:gd name="T59" fmla="*/ 126 h 275"/>
                <a:gd name="T60" fmla="*/ 350 w 484"/>
                <a:gd name="T61" fmla="*/ 89 h 275"/>
                <a:gd name="T62" fmla="*/ 373 w 484"/>
                <a:gd name="T63" fmla="*/ 95 h 275"/>
                <a:gd name="T64" fmla="*/ 401 w 484"/>
                <a:gd name="T65" fmla="*/ 94 h 275"/>
                <a:gd name="T66" fmla="*/ 424 w 484"/>
                <a:gd name="T67" fmla="*/ 89 h 275"/>
                <a:gd name="T68" fmla="*/ 408 w 484"/>
                <a:gd name="T69" fmla="*/ 99 h 275"/>
                <a:gd name="T70" fmla="*/ 426 w 484"/>
                <a:gd name="T71" fmla="*/ 107 h 275"/>
                <a:gd name="T72" fmla="*/ 433 w 484"/>
                <a:gd name="T73" fmla="*/ 105 h 275"/>
                <a:gd name="T74" fmla="*/ 452 w 484"/>
                <a:gd name="T75" fmla="*/ 100 h 275"/>
                <a:gd name="T76" fmla="*/ 476 w 484"/>
                <a:gd name="T77" fmla="*/ 62 h 275"/>
                <a:gd name="T78" fmla="*/ 465 w 484"/>
                <a:gd name="T79" fmla="*/ 45 h 275"/>
                <a:gd name="T80" fmla="*/ 403 w 484"/>
                <a:gd name="T81" fmla="*/ 59 h 275"/>
                <a:gd name="T82" fmla="*/ 398 w 484"/>
                <a:gd name="T83" fmla="*/ 74 h 275"/>
                <a:gd name="T84" fmla="*/ 376 w 484"/>
                <a:gd name="T85" fmla="*/ 81 h 275"/>
                <a:gd name="T86" fmla="*/ 354 w 484"/>
                <a:gd name="T87" fmla="*/ 66 h 275"/>
                <a:gd name="T88" fmla="*/ 330 w 484"/>
                <a:gd name="T89" fmla="*/ 85 h 275"/>
                <a:gd name="T90" fmla="*/ 296 w 484"/>
                <a:gd name="T91" fmla="*/ 82 h 275"/>
                <a:gd name="T92" fmla="*/ 254 w 484"/>
                <a:gd name="T93" fmla="*/ 76 h 275"/>
                <a:gd name="T94" fmla="*/ 202 w 484"/>
                <a:gd name="T95" fmla="*/ 71 h 275"/>
                <a:gd name="T96" fmla="*/ 204 w 484"/>
                <a:gd name="T97" fmla="*/ 53 h 2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84"/>
                <a:gd name="T148" fmla="*/ 0 h 275"/>
                <a:gd name="T149" fmla="*/ 484 w 484"/>
                <a:gd name="T150" fmla="*/ 275 h 27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84" h="275">
                  <a:moveTo>
                    <a:pt x="204" y="53"/>
                  </a:moveTo>
                  <a:lnTo>
                    <a:pt x="183" y="51"/>
                  </a:lnTo>
                  <a:lnTo>
                    <a:pt x="167" y="39"/>
                  </a:lnTo>
                  <a:lnTo>
                    <a:pt x="164" y="34"/>
                  </a:lnTo>
                  <a:lnTo>
                    <a:pt x="168" y="25"/>
                  </a:lnTo>
                  <a:lnTo>
                    <a:pt x="168" y="19"/>
                  </a:lnTo>
                  <a:lnTo>
                    <a:pt x="179" y="17"/>
                  </a:lnTo>
                  <a:lnTo>
                    <a:pt x="191" y="10"/>
                  </a:lnTo>
                  <a:lnTo>
                    <a:pt x="167" y="0"/>
                  </a:lnTo>
                  <a:lnTo>
                    <a:pt x="136" y="9"/>
                  </a:lnTo>
                  <a:lnTo>
                    <a:pt x="90" y="10"/>
                  </a:lnTo>
                  <a:lnTo>
                    <a:pt x="90" y="21"/>
                  </a:lnTo>
                  <a:lnTo>
                    <a:pt x="99" y="24"/>
                  </a:lnTo>
                  <a:lnTo>
                    <a:pt x="99" y="28"/>
                  </a:lnTo>
                  <a:lnTo>
                    <a:pt x="112" y="32"/>
                  </a:lnTo>
                  <a:lnTo>
                    <a:pt x="116" y="31"/>
                  </a:lnTo>
                  <a:lnTo>
                    <a:pt x="109" y="35"/>
                  </a:lnTo>
                  <a:lnTo>
                    <a:pt x="105" y="41"/>
                  </a:lnTo>
                  <a:lnTo>
                    <a:pt x="105" y="45"/>
                  </a:lnTo>
                  <a:lnTo>
                    <a:pt x="101" y="48"/>
                  </a:lnTo>
                  <a:lnTo>
                    <a:pt x="97" y="52"/>
                  </a:lnTo>
                  <a:lnTo>
                    <a:pt x="90" y="56"/>
                  </a:lnTo>
                  <a:lnTo>
                    <a:pt x="84" y="60"/>
                  </a:lnTo>
                  <a:lnTo>
                    <a:pt x="78" y="64"/>
                  </a:lnTo>
                  <a:lnTo>
                    <a:pt x="69" y="71"/>
                  </a:lnTo>
                  <a:lnTo>
                    <a:pt x="64" y="75"/>
                  </a:lnTo>
                  <a:lnTo>
                    <a:pt x="64" y="81"/>
                  </a:lnTo>
                  <a:lnTo>
                    <a:pt x="22" y="82"/>
                  </a:lnTo>
                  <a:lnTo>
                    <a:pt x="21" y="91"/>
                  </a:lnTo>
                  <a:lnTo>
                    <a:pt x="32" y="91"/>
                  </a:lnTo>
                  <a:lnTo>
                    <a:pt x="32" y="103"/>
                  </a:lnTo>
                  <a:lnTo>
                    <a:pt x="47" y="109"/>
                  </a:lnTo>
                  <a:lnTo>
                    <a:pt x="47" y="115"/>
                  </a:lnTo>
                  <a:lnTo>
                    <a:pt x="17" y="115"/>
                  </a:lnTo>
                  <a:lnTo>
                    <a:pt x="0" y="122"/>
                  </a:lnTo>
                  <a:lnTo>
                    <a:pt x="0" y="126"/>
                  </a:lnTo>
                  <a:lnTo>
                    <a:pt x="10" y="128"/>
                  </a:lnTo>
                  <a:lnTo>
                    <a:pt x="25" y="125"/>
                  </a:lnTo>
                  <a:lnTo>
                    <a:pt x="37" y="128"/>
                  </a:lnTo>
                  <a:lnTo>
                    <a:pt x="31" y="132"/>
                  </a:lnTo>
                  <a:lnTo>
                    <a:pt x="22" y="141"/>
                  </a:lnTo>
                  <a:lnTo>
                    <a:pt x="42" y="150"/>
                  </a:lnTo>
                  <a:lnTo>
                    <a:pt x="68" y="136"/>
                  </a:lnTo>
                  <a:lnTo>
                    <a:pt x="79" y="136"/>
                  </a:lnTo>
                  <a:lnTo>
                    <a:pt x="79" y="145"/>
                  </a:lnTo>
                  <a:lnTo>
                    <a:pt x="85" y="151"/>
                  </a:lnTo>
                  <a:lnTo>
                    <a:pt x="78" y="163"/>
                  </a:lnTo>
                  <a:lnTo>
                    <a:pt x="85" y="169"/>
                  </a:lnTo>
                  <a:lnTo>
                    <a:pt x="90" y="183"/>
                  </a:lnTo>
                  <a:lnTo>
                    <a:pt x="90" y="192"/>
                  </a:lnTo>
                  <a:lnTo>
                    <a:pt x="106" y="206"/>
                  </a:lnTo>
                  <a:lnTo>
                    <a:pt x="122" y="217"/>
                  </a:lnTo>
                  <a:lnTo>
                    <a:pt x="122" y="222"/>
                  </a:lnTo>
                  <a:lnTo>
                    <a:pt x="131" y="233"/>
                  </a:lnTo>
                  <a:lnTo>
                    <a:pt x="143" y="238"/>
                  </a:lnTo>
                  <a:lnTo>
                    <a:pt x="143" y="244"/>
                  </a:lnTo>
                  <a:lnTo>
                    <a:pt x="152" y="247"/>
                  </a:lnTo>
                  <a:lnTo>
                    <a:pt x="156" y="248"/>
                  </a:lnTo>
                  <a:lnTo>
                    <a:pt x="165" y="254"/>
                  </a:lnTo>
                  <a:lnTo>
                    <a:pt x="159" y="259"/>
                  </a:lnTo>
                  <a:lnTo>
                    <a:pt x="163" y="266"/>
                  </a:lnTo>
                  <a:lnTo>
                    <a:pt x="168" y="268"/>
                  </a:lnTo>
                  <a:lnTo>
                    <a:pt x="179" y="271"/>
                  </a:lnTo>
                  <a:lnTo>
                    <a:pt x="196" y="274"/>
                  </a:lnTo>
                  <a:lnTo>
                    <a:pt x="201" y="266"/>
                  </a:lnTo>
                  <a:lnTo>
                    <a:pt x="206" y="263"/>
                  </a:lnTo>
                  <a:lnTo>
                    <a:pt x="217" y="260"/>
                  </a:lnTo>
                  <a:lnTo>
                    <a:pt x="216" y="249"/>
                  </a:lnTo>
                  <a:lnTo>
                    <a:pt x="226" y="247"/>
                  </a:lnTo>
                  <a:lnTo>
                    <a:pt x="226" y="226"/>
                  </a:lnTo>
                  <a:lnTo>
                    <a:pt x="233" y="220"/>
                  </a:lnTo>
                  <a:lnTo>
                    <a:pt x="229" y="218"/>
                  </a:lnTo>
                  <a:lnTo>
                    <a:pt x="222" y="212"/>
                  </a:lnTo>
                  <a:lnTo>
                    <a:pt x="222" y="195"/>
                  </a:lnTo>
                  <a:lnTo>
                    <a:pt x="237" y="195"/>
                  </a:lnTo>
                  <a:lnTo>
                    <a:pt x="260" y="190"/>
                  </a:lnTo>
                  <a:lnTo>
                    <a:pt x="265" y="185"/>
                  </a:lnTo>
                  <a:lnTo>
                    <a:pt x="258" y="178"/>
                  </a:lnTo>
                  <a:lnTo>
                    <a:pt x="284" y="173"/>
                  </a:lnTo>
                  <a:lnTo>
                    <a:pt x="294" y="167"/>
                  </a:lnTo>
                  <a:lnTo>
                    <a:pt x="308" y="153"/>
                  </a:lnTo>
                  <a:lnTo>
                    <a:pt x="317" y="150"/>
                  </a:lnTo>
                  <a:lnTo>
                    <a:pt x="330" y="149"/>
                  </a:lnTo>
                  <a:lnTo>
                    <a:pt x="334" y="148"/>
                  </a:lnTo>
                  <a:lnTo>
                    <a:pt x="332" y="141"/>
                  </a:lnTo>
                  <a:lnTo>
                    <a:pt x="339" y="137"/>
                  </a:lnTo>
                  <a:lnTo>
                    <a:pt x="333" y="136"/>
                  </a:lnTo>
                  <a:lnTo>
                    <a:pt x="340" y="130"/>
                  </a:lnTo>
                  <a:lnTo>
                    <a:pt x="351" y="126"/>
                  </a:lnTo>
                  <a:lnTo>
                    <a:pt x="369" y="126"/>
                  </a:lnTo>
                  <a:lnTo>
                    <a:pt x="361" y="107"/>
                  </a:lnTo>
                  <a:lnTo>
                    <a:pt x="350" y="101"/>
                  </a:lnTo>
                  <a:lnTo>
                    <a:pt x="350" y="89"/>
                  </a:lnTo>
                  <a:lnTo>
                    <a:pt x="356" y="92"/>
                  </a:lnTo>
                  <a:lnTo>
                    <a:pt x="363" y="92"/>
                  </a:lnTo>
                  <a:lnTo>
                    <a:pt x="373" y="95"/>
                  </a:lnTo>
                  <a:lnTo>
                    <a:pt x="384" y="97"/>
                  </a:lnTo>
                  <a:lnTo>
                    <a:pt x="394" y="97"/>
                  </a:lnTo>
                  <a:lnTo>
                    <a:pt x="401" y="94"/>
                  </a:lnTo>
                  <a:lnTo>
                    <a:pt x="410" y="91"/>
                  </a:lnTo>
                  <a:lnTo>
                    <a:pt x="417" y="88"/>
                  </a:lnTo>
                  <a:lnTo>
                    <a:pt x="424" y="89"/>
                  </a:lnTo>
                  <a:lnTo>
                    <a:pt x="421" y="94"/>
                  </a:lnTo>
                  <a:lnTo>
                    <a:pt x="416" y="97"/>
                  </a:lnTo>
                  <a:lnTo>
                    <a:pt x="408" y="99"/>
                  </a:lnTo>
                  <a:lnTo>
                    <a:pt x="406" y="101"/>
                  </a:lnTo>
                  <a:lnTo>
                    <a:pt x="417" y="107"/>
                  </a:lnTo>
                  <a:lnTo>
                    <a:pt x="426" y="107"/>
                  </a:lnTo>
                  <a:lnTo>
                    <a:pt x="424" y="101"/>
                  </a:lnTo>
                  <a:lnTo>
                    <a:pt x="428" y="100"/>
                  </a:lnTo>
                  <a:lnTo>
                    <a:pt x="433" y="105"/>
                  </a:lnTo>
                  <a:lnTo>
                    <a:pt x="443" y="111"/>
                  </a:lnTo>
                  <a:lnTo>
                    <a:pt x="449" y="103"/>
                  </a:lnTo>
                  <a:lnTo>
                    <a:pt x="452" y="100"/>
                  </a:lnTo>
                  <a:lnTo>
                    <a:pt x="466" y="81"/>
                  </a:lnTo>
                  <a:lnTo>
                    <a:pt x="466" y="66"/>
                  </a:lnTo>
                  <a:lnTo>
                    <a:pt x="476" y="62"/>
                  </a:lnTo>
                  <a:lnTo>
                    <a:pt x="483" y="48"/>
                  </a:lnTo>
                  <a:lnTo>
                    <a:pt x="475" y="45"/>
                  </a:lnTo>
                  <a:lnTo>
                    <a:pt x="465" y="45"/>
                  </a:lnTo>
                  <a:lnTo>
                    <a:pt x="446" y="36"/>
                  </a:lnTo>
                  <a:lnTo>
                    <a:pt x="427" y="49"/>
                  </a:lnTo>
                  <a:lnTo>
                    <a:pt x="403" y="59"/>
                  </a:lnTo>
                  <a:lnTo>
                    <a:pt x="407" y="67"/>
                  </a:lnTo>
                  <a:lnTo>
                    <a:pt x="404" y="71"/>
                  </a:lnTo>
                  <a:lnTo>
                    <a:pt x="398" y="74"/>
                  </a:lnTo>
                  <a:lnTo>
                    <a:pt x="391" y="74"/>
                  </a:lnTo>
                  <a:lnTo>
                    <a:pt x="384" y="76"/>
                  </a:lnTo>
                  <a:lnTo>
                    <a:pt x="376" y="81"/>
                  </a:lnTo>
                  <a:lnTo>
                    <a:pt x="363" y="76"/>
                  </a:lnTo>
                  <a:lnTo>
                    <a:pt x="358" y="67"/>
                  </a:lnTo>
                  <a:lnTo>
                    <a:pt x="354" y="66"/>
                  </a:lnTo>
                  <a:lnTo>
                    <a:pt x="339" y="66"/>
                  </a:lnTo>
                  <a:lnTo>
                    <a:pt x="339" y="81"/>
                  </a:lnTo>
                  <a:lnTo>
                    <a:pt x="330" y="85"/>
                  </a:lnTo>
                  <a:lnTo>
                    <a:pt x="315" y="85"/>
                  </a:lnTo>
                  <a:lnTo>
                    <a:pt x="302" y="79"/>
                  </a:lnTo>
                  <a:lnTo>
                    <a:pt x="296" y="82"/>
                  </a:lnTo>
                  <a:lnTo>
                    <a:pt x="282" y="82"/>
                  </a:lnTo>
                  <a:lnTo>
                    <a:pt x="267" y="79"/>
                  </a:lnTo>
                  <a:lnTo>
                    <a:pt x="254" y="76"/>
                  </a:lnTo>
                  <a:lnTo>
                    <a:pt x="232" y="76"/>
                  </a:lnTo>
                  <a:lnTo>
                    <a:pt x="218" y="69"/>
                  </a:lnTo>
                  <a:lnTo>
                    <a:pt x="202" y="71"/>
                  </a:lnTo>
                  <a:lnTo>
                    <a:pt x="202" y="60"/>
                  </a:lnTo>
                  <a:lnTo>
                    <a:pt x="206" y="56"/>
                  </a:lnTo>
                  <a:lnTo>
                    <a:pt x="204" y="53"/>
                  </a:lnTo>
                </a:path>
              </a:pathLst>
            </a:custGeom>
            <a:solidFill>
              <a:srgbClr val="00FF00"/>
            </a:solidFill>
            <a:ln w="12700" cap="rnd">
              <a:solidFill>
                <a:schemeClr val="tx1"/>
              </a:solidFill>
              <a:round/>
              <a:headEnd/>
              <a:tailEnd/>
            </a:ln>
          </p:spPr>
          <p:txBody>
            <a:bodyPr/>
            <a:lstStyle/>
            <a:p>
              <a:endParaRPr lang="en-US"/>
            </a:p>
          </p:txBody>
        </p:sp>
        <p:sp>
          <p:nvSpPr>
            <p:cNvPr id="36433" name="Freeform 192"/>
            <p:cNvSpPr>
              <a:spLocks/>
            </p:cNvSpPr>
            <p:nvPr/>
          </p:nvSpPr>
          <p:spPr bwMode="auto">
            <a:xfrm>
              <a:off x="2288" y="4063"/>
              <a:ext cx="231" cy="92"/>
            </a:xfrm>
            <a:custGeom>
              <a:avLst/>
              <a:gdLst>
                <a:gd name="T0" fmla="*/ 41 w 231"/>
                <a:gd name="T1" fmla="*/ 0 h 92"/>
                <a:gd name="T2" fmla="*/ 28 w 231"/>
                <a:gd name="T3" fmla="*/ 14 h 92"/>
                <a:gd name="T4" fmla="*/ 11 w 231"/>
                <a:gd name="T5" fmla="*/ 24 h 92"/>
                <a:gd name="T6" fmla="*/ 0 w 231"/>
                <a:gd name="T7" fmla="*/ 27 h 92"/>
                <a:gd name="T8" fmla="*/ 8 w 231"/>
                <a:gd name="T9" fmla="*/ 40 h 92"/>
                <a:gd name="T10" fmla="*/ 3 w 231"/>
                <a:gd name="T11" fmla="*/ 63 h 92"/>
                <a:gd name="T12" fmla="*/ 3 w 231"/>
                <a:gd name="T13" fmla="*/ 75 h 92"/>
                <a:gd name="T14" fmla="*/ 6 w 231"/>
                <a:gd name="T15" fmla="*/ 83 h 92"/>
                <a:gd name="T16" fmla="*/ 70 w 231"/>
                <a:gd name="T17" fmla="*/ 91 h 92"/>
                <a:gd name="T18" fmla="*/ 98 w 231"/>
                <a:gd name="T19" fmla="*/ 83 h 92"/>
                <a:gd name="T20" fmla="*/ 104 w 231"/>
                <a:gd name="T21" fmla="*/ 71 h 92"/>
                <a:gd name="T22" fmla="*/ 121 w 231"/>
                <a:gd name="T23" fmla="*/ 75 h 92"/>
                <a:gd name="T24" fmla="*/ 126 w 231"/>
                <a:gd name="T25" fmla="*/ 70 h 92"/>
                <a:gd name="T26" fmla="*/ 142 w 231"/>
                <a:gd name="T27" fmla="*/ 67 h 92"/>
                <a:gd name="T28" fmla="*/ 149 w 231"/>
                <a:gd name="T29" fmla="*/ 64 h 92"/>
                <a:gd name="T30" fmla="*/ 154 w 231"/>
                <a:gd name="T31" fmla="*/ 57 h 92"/>
                <a:gd name="T32" fmla="*/ 163 w 231"/>
                <a:gd name="T33" fmla="*/ 55 h 92"/>
                <a:gd name="T34" fmla="*/ 158 w 231"/>
                <a:gd name="T35" fmla="*/ 46 h 92"/>
                <a:gd name="T36" fmla="*/ 173 w 231"/>
                <a:gd name="T37" fmla="*/ 46 h 92"/>
                <a:gd name="T38" fmla="*/ 173 w 231"/>
                <a:gd name="T39" fmla="*/ 44 h 92"/>
                <a:gd name="T40" fmla="*/ 184 w 231"/>
                <a:gd name="T41" fmla="*/ 32 h 92"/>
                <a:gd name="T42" fmla="*/ 185 w 231"/>
                <a:gd name="T43" fmla="*/ 29 h 92"/>
                <a:gd name="T44" fmla="*/ 180 w 231"/>
                <a:gd name="T45" fmla="*/ 25 h 92"/>
                <a:gd name="T46" fmla="*/ 203 w 231"/>
                <a:gd name="T47" fmla="*/ 19 h 92"/>
                <a:gd name="T48" fmla="*/ 223 w 231"/>
                <a:gd name="T49" fmla="*/ 16 h 92"/>
                <a:gd name="T50" fmla="*/ 230 w 231"/>
                <a:gd name="T51" fmla="*/ 13 h 92"/>
                <a:gd name="T52" fmla="*/ 206 w 231"/>
                <a:gd name="T53" fmla="*/ 13 h 92"/>
                <a:gd name="T54" fmla="*/ 184 w 231"/>
                <a:gd name="T55" fmla="*/ 16 h 92"/>
                <a:gd name="T56" fmla="*/ 179 w 231"/>
                <a:gd name="T57" fmla="*/ 3 h 92"/>
                <a:gd name="T58" fmla="*/ 171 w 231"/>
                <a:gd name="T59" fmla="*/ 3 h 92"/>
                <a:gd name="T60" fmla="*/ 154 w 231"/>
                <a:gd name="T61" fmla="*/ 13 h 92"/>
                <a:gd name="T62" fmla="*/ 103 w 231"/>
                <a:gd name="T63" fmla="*/ 13 h 92"/>
                <a:gd name="T64" fmla="*/ 89 w 231"/>
                <a:gd name="T65" fmla="*/ 10 h 92"/>
                <a:gd name="T66" fmla="*/ 74 w 231"/>
                <a:gd name="T67" fmla="*/ 6 h 92"/>
                <a:gd name="T68" fmla="*/ 55 w 231"/>
                <a:gd name="T69" fmla="*/ 3 h 92"/>
                <a:gd name="T70" fmla="*/ 41 w 231"/>
                <a:gd name="T71" fmla="*/ 0 h 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1"/>
                <a:gd name="T109" fmla="*/ 0 h 92"/>
                <a:gd name="T110" fmla="*/ 231 w 231"/>
                <a:gd name="T111" fmla="*/ 92 h 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1" h="92">
                  <a:moveTo>
                    <a:pt x="41" y="0"/>
                  </a:moveTo>
                  <a:lnTo>
                    <a:pt x="28" y="14"/>
                  </a:lnTo>
                  <a:lnTo>
                    <a:pt x="11" y="24"/>
                  </a:lnTo>
                  <a:lnTo>
                    <a:pt x="0" y="27"/>
                  </a:lnTo>
                  <a:lnTo>
                    <a:pt x="8" y="40"/>
                  </a:lnTo>
                  <a:lnTo>
                    <a:pt x="3" y="63"/>
                  </a:lnTo>
                  <a:lnTo>
                    <a:pt x="3" y="75"/>
                  </a:lnTo>
                  <a:lnTo>
                    <a:pt x="6" y="83"/>
                  </a:lnTo>
                  <a:lnTo>
                    <a:pt x="70" y="91"/>
                  </a:lnTo>
                  <a:lnTo>
                    <a:pt x="98" y="83"/>
                  </a:lnTo>
                  <a:lnTo>
                    <a:pt x="104" y="71"/>
                  </a:lnTo>
                  <a:lnTo>
                    <a:pt x="121" y="75"/>
                  </a:lnTo>
                  <a:lnTo>
                    <a:pt x="126" y="70"/>
                  </a:lnTo>
                  <a:lnTo>
                    <a:pt x="142" y="67"/>
                  </a:lnTo>
                  <a:lnTo>
                    <a:pt x="149" y="64"/>
                  </a:lnTo>
                  <a:lnTo>
                    <a:pt x="154" y="57"/>
                  </a:lnTo>
                  <a:lnTo>
                    <a:pt x="163" y="55"/>
                  </a:lnTo>
                  <a:lnTo>
                    <a:pt x="158" y="46"/>
                  </a:lnTo>
                  <a:lnTo>
                    <a:pt x="173" y="46"/>
                  </a:lnTo>
                  <a:lnTo>
                    <a:pt x="173" y="44"/>
                  </a:lnTo>
                  <a:lnTo>
                    <a:pt x="184" y="32"/>
                  </a:lnTo>
                  <a:lnTo>
                    <a:pt x="185" y="29"/>
                  </a:lnTo>
                  <a:lnTo>
                    <a:pt x="180" y="25"/>
                  </a:lnTo>
                  <a:lnTo>
                    <a:pt x="203" y="19"/>
                  </a:lnTo>
                  <a:lnTo>
                    <a:pt x="223" y="16"/>
                  </a:lnTo>
                  <a:lnTo>
                    <a:pt x="230" y="13"/>
                  </a:lnTo>
                  <a:lnTo>
                    <a:pt x="206" y="13"/>
                  </a:lnTo>
                  <a:lnTo>
                    <a:pt x="184" y="16"/>
                  </a:lnTo>
                  <a:lnTo>
                    <a:pt x="179" y="3"/>
                  </a:lnTo>
                  <a:lnTo>
                    <a:pt x="171" y="3"/>
                  </a:lnTo>
                  <a:lnTo>
                    <a:pt x="154" y="13"/>
                  </a:lnTo>
                  <a:lnTo>
                    <a:pt x="103" y="13"/>
                  </a:lnTo>
                  <a:lnTo>
                    <a:pt x="89" y="10"/>
                  </a:lnTo>
                  <a:lnTo>
                    <a:pt x="74" y="6"/>
                  </a:lnTo>
                  <a:lnTo>
                    <a:pt x="55" y="3"/>
                  </a:lnTo>
                  <a:lnTo>
                    <a:pt x="41" y="0"/>
                  </a:lnTo>
                </a:path>
              </a:pathLst>
            </a:custGeom>
            <a:solidFill>
              <a:srgbClr val="00BFDF"/>
            </a:solidFill>
            <a:ln w="12700" cap="rnd">
              <a:solidFill>
                <a:schemeClr val="tx1"/>
              </a:solidFill>
              <a:round/>
              <a:headEnd/>
              <a:tailEnd/>
            </a:ln>
          </p:spPr>
          <p:txBody>
            <a:bodyPr/>
            <a:lstStyle/>
            <a:p>
              <a:endParaRPr lang="en-US"/>
            </a:p>
          </p:txBody>
        </p:sp>
        <p:sp>
          <p:nvSpPr>
            <p:cNvPr id="36434" name="Freeform 193"/>
            <p:cNvSpPr>
              <a:spLocks/>
            </p:cNvSpPr>
            <p:nvPr/>
          </p:nvSpPr>
          <p:spPr bwMode="auto">
            <a:xfrm>
              <a:off x="2294" y="4075"/>
              <a:ext cx="294" cy="140"/>
            </a:xfrm>
            <a:custGeom>
              <a:avLst/>
              <a:gdLst>
                <a:gd name="T0" fmla="*/ 4 w 294"/>
                <a:gd name="T1" fmla="*/ 72 h 140"/>
                <a:gd name="T2" fmla="*/ 62 w 294"/>
                <a:gd name="T3" fmla="*/ 79 h 140"/>
                <a:gd name="T4" fmla="*/ 91 w 294"/>
                <a:gd name="T5" fmla="*/ 73 h 140"/>
                <a:gd name="T6" fmla="*/ 97 w 294"/>
                <a:gd name="T7" fmla="*/ 59 h 140"/>
                <a:gd name="T8" fmla="*/ 115 w 294"/>
                <a:gd name="T9" fmla="*/ 63 h 140"/>
                <a:gd name="T10" fmla="*/ 119 w 294"/>
                <a:gd name="T11" fmla="*/ 58 h 140"/>
                <a:gd name="T12" fmla="*/ 135 w 294"/>
                <a:gd name="T13" fmla="*/ 56 h 140"/>
                <a:gd name="T14" fmla="*/ 141 w 294"/>
                <a:gd name="T15" fmla="*/ 51 h 140"/>
                <a:gd name="T16" fmla="*/ 146 w 294"/>
                <a:gd name="T17" fmla="*/ 44 h 140"/>
                <a:gd name="T18" fmla="*/ 156 w 294"/>
                <a:gd name="T19" fmla="*/ 43 h 140"/>
                <a:gd name="T20" fmla="*/ 151 w 294"/>
                <a:gd name="T21" fmla="*/ 34 h 140"/>
                <a:gd name="T22" fmla="*/ 167 w 294"/>
                <a:gd name="T23" fmla="*/ 34 h 140"/>
                <a:gd name="T24" fmla="*/ 166 w 294"/>
                <a:gd name="T25" fmla="*/ 32 h 140"/>
                <a:gd name="T26" fmla="*/ 176 w 294"/>
                <a:gd name="T27" fmla="*/ 22 h 140"/>
                <a:gd name="T28" fmla="*/ 178 w 294"/>
                <a:gd name="T29" fmla="*/ 18 h 140"/>
                <a:gd name="T30" fmla="*/ 173 w 294"/>
                <a:gd name="T31" fmla="*/ 11 h 140"/>
                <a:gd name="T32" fmla="*/ 194 w 294"/>
                <a:gd name="T33" fmla="*/ 7 h 140"/>
                <a:gd name="T34" fmla="*/ 216 w 294"/>
                <a:gd name="T35" fmla="*/ 4 h 140"/>
                <a:gd name="T36" fmla="*/ 225 w 294"/>
                <a:gd name="T37" fmla="*/ 0 h 140"/>
                <a:gd name="T38" fmla="*/ 235 w 294"/>
                <a:gd name="T39" fmla="*/ 9 h 140"/>
                <a:gd name="T40" fmla="*/ 242 w 294"/>
                <a:gd name="T41" fmla="*/ 16 h 140"/>
                <a:gd name="T42" fmla="*/ 293 w 294"/>
                <a:gd name="T43" fmla="*/ 16 h 140"/>
                <a:gd name="T44" fmla="*/ 263 w 294"/>
                <a:gd name="T45" fmla="*/ 24 h 140"/>
                <a:gd name="T46" fmla="*/ 216 w 294"/>
                <a:gd name="T47" fmla="*/ 26 h 140"/>
                <a:gd name="T48" fmla="*/ 216 w 294"/>
                <a:gd name="T49" fmla="*/ 36 h 140"/>
                <a:gd name="T50" fmla="*/ 227 w 294"/>
                <a:gd name="T51" fmla="*/ 40 h 140"/>
                <a:gd name="T52" fmla="*/ 227 w 294"/>
                <a:gd name="T53" fmla="*/ 44 h 140"/>
                <a:gd name="T54" fmla="*/ 236 w 294"/>
                <a:gd name="T55" fmla="*/ 47 h 140"/>
                <a:gd name="T56" fmla="*/ 242 w 294"/>
                <a:gd name="T57" fmla="*/ 47 h 140"/>
                <a:gd name="T58" fmla="*/ 235 w 294"/>
                <a:gd name="T59" fmla="*/ 51 h 140"/>
                <a:gd name="T60" fmla="*/ 232 w 294"/>
                <a:gd name="T61" fmla="*/ 57 h 140"/>
                <a:gd name="T62" fmla="*/ 232 w 294"/>
                <a:gd name="T63" fmla="*/ 61 h 140"/>
                <a:gd name="T64" fmla="*/ 229 w 294"/>
                <a:gd name="T65" fmla="*/ 63 h 140"/>
                <a:gd name="T66" fmla="*/ 224 w 294"/>
                <a:gd name="T67" fmla="*/ 69 h 140"/>
                <a:gd name="T68" fmla="*/ 213 w 294"/>
                <a:gd name="T69" fmla="*/ 74 h 140"/>
                <a:gd name="T70" fmla="*/ 204 w 294"/>
                <a:gd name="T71" fmla="*/ 81 h 140"/>
                <a:gd name="T72" fmla="*/ 191 w 294"/>
                <a:gd name="T73" fmla="*/ 92 h 140"/>
                <a:gd name="T74" fmla="*/ 191 w 294"/>
                <a:gd name="T75" fmla="*/ 96 h 140"/>
                <a:gd name="T76" fmla="*/ 148 w 294"/>
                <a:gd name="T77" fmla="*/ 99 h 140"/>
                <a:gd name="T78" fmla="*/ 148 w 294"/>
                <a:gd name="T79" fmla="*/ 106 h 140"/>
                <a:gd name="T80" fmla="*/ 159 w 294"/>
                <a:gd name="T81" fmla="*/ 106 h 140"/>
                <a:gd name="T82" fmla="*/ 159 w 294"/>
                <a:gd name="T83" fmla="*/ 119 h 140"/>
                <a:gd name="T84" fmla="*/ 174 w 294"/>
                <a:gd name="T85" fmla="*/ 124 h 140"/>
                <a:gd name="T86" fmla="*/ 174 w 294"/>
                <a:gd name="T87" fmla="*/ 131 h 140"/>
                <a:gd name="T88" fmla="*/ 142 w 294"/>
                <a:gd name="T89" fmla="*/ 131 h 140"/>
                <a:gd name="T90" fmla="*/ 127 w 294"/>
                <a:gd name="T91" fmla="*/ 139 h 140"/>
                <a:gd name="T92" fmla="*/ 107 w 294"/>
                <a:gd name="T93" fmla="*/ 134 h 140"/>
                <a:gd name="T94" fmla="*/ 93 w 294"/>
                <a:gd name="T95" fmla="*/ 123 h 140"/>
                <a:gd name="T96" fmla="*/ 79 w 294"/>
                <a:gd name="T97" fmla="*/ 115 h 140"/>
                <a:gd name="T98" fmla="*/ 58 w 294"/>
                <a:gd name="T99" fmla="*/ 120 h 140"/>
                <a:gd name="T100" fmla="*/ 36 w 294"/>
                <a:gd name="T101" fmla="*/ 117 h 140"/>
                <a:gd name="T102" fmla="*/ 25 w 294"/>
                <a:gd name="T103" fmla="*/ 121 h 140"/>
                <a:gd name="T104" fmla="*/ 0 w 294"/>
                <a:gd name="T105" fmla="*/ 116 h 140"/>
                <a:gd name="T106" fmla="*/ 10 w 294"/>
                <a:gd name="T107" fmla="*/ 111 h 140"/>
                <a:gd name="T108" fmla="*/ 23 w 294"/>
                <a:gd name="T109" fmla="*/ 104 h 140"/>
                <a:gd name="T110" fmla="*/ 30 w 294"/>
                <a:gd name="T111" fmla="*/ 100 h 140"/>
                <a:gd name="T112" fmla="*/ 28 w 294"/>
                <a:gd name="T113" fmla="*/ 94 h 140"/>
                <a:gd name="T114" fmla="*/ 26 w 294"/>
                <a:gd name="T115" fmla="*/ 87 h 140"/>
                <a:gd name="T116" fmla="*/ 10 w 294"/>
                <a:gd name="T117" fmla="*/ 86 h 140"/>
                <a:gd name="T118" fmla="*/ 4 w 294"/>
                <a:gd name="T119" fmla="*/ 81 h 140"/>
                <a:gd name="T120" fmla="*/ 4 w 294"/>
                <a:gd name="T121" fmla="*/ 72 h 1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4"/>
                <a:gd name="T184" fmla="*/ 0 h 140"/>
                <a:gd name="T185" fmla="*/ 294 w 294"/>
                <a:gd name="T186" fmla="*/ 140 h 14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4" h="140">
                  <a:moveTo>
                    <a:pt x="4" y="72"/>
                  </a:moveTo>
                  <a:lnTo>
                    <a:pt x="62" y="79"/>
                  </a:lnTo>
                  <a:lnTo>
                    <a:pt x="91" y="73"/>
                  </a:lnTo>
                  <a:lnTo>
                    <a:pt x="97" y="59"/>
                  </a:lnTo>
                  <a:lnTo>
                    <a:pt x="115" y="63"/>
                  </a:lnTo>
                  <a:lnTo>
                    <a:pt x="119" y="58"/>
                  </a:lnTo>
                  <a:lnTo>
                    <a:pt x="135" y="56"/>
                  </a:lnTo>
                  <a:lnTo>
                    <a:pt x="141" y="51"/>
                  </a:lnTo>
                  <a:lnTo>
                    <a:pt x="146" y="44"/>
                  </a:lnTo>
                  <a:lnTo>
                    <a:pt x="156" y="43"/>
                  </a:lnTo>
                  <a:lnTo>
                    <a:pt x="151" y="34"/>
                  </a:lnTo>
                  <a:lnTo>
                    <a:pt x="167" y="34"/>
                  </a:lnTo>
                  <a:lnTo>
                    <a:pt x="166" y="32"/>
                  </a:lnTo>
                  <a:lnTo>
                    <a:pt x="176" y="22"/>
                  </a:lnTo>
                  <a:lnTo>
                    <a:pt x="178" y="18"/>
                  </a:lnTo>
                  <a:lnTo>
                    <a:pt x="173" y="11"/>
                  </a:lnTo>
                  <a:lnTo>
                    <a:pt x="194" y="7"/>
                  </a:lnTo>
                  <a:lnTo>
                    <a:pt x="216" y="4"/>
                  </a:lnTo>
                  <a:lnTo>
                    <a:pt x="225" y="0"/>
                  </a:lnTo>
                  <a:lnTo>
                    <a:pt x="235" y="9"/>
                  </a:lnTo>
                  <a:lnTo>
                    <a:pt x="242" y="16"/>
                  </a:lnTo>
                  <a:lnTo>
                    <a:pt x="293" y="16"/>
                  </a:lnTo>
                  <a:lnTo>
                    <a:pt x="263" y="24"/>
                  </a:lnTo>
                  <a:lnTo>
                    <a:pt x="216" y="26"/>
                  </a:lnTo>
                  <a:lnTo>
                    <a:pt x="216" y="36"/>
                  </a:lnTo>
                  <a:lnTo>
                    <a:pt x="227" y="40"/>
                  </a:lnTo>
                  <a:lnTo>
                    <a:pt x="227" y="44"/>
                  </a:lnTo>
                  <a:lnTo>
                    <a:pt x="236" y="47"/>
                  </a:lnTo>
                  <a:lnTo>
                    <a:pt x="242" y="47"/>
                  </a:lnTo>
                  <a:lnTo>
                    <a:pt x="235" y="51"/>
                  </a:lnTo>
                  <a:lnTo>
                    <a:pt x="232" y="57"/>
                  </a:lnTo>
                  <a:lnTo>
                    <a:pt x="232" y="61"/>
                  </a:lnTo>
                  <a:lnTo>
                    <a:pt x="229" y="63"/>
                  </a:lnTo>
                  <a:lnTo>
                    <a:pt x="224" y="69"/>
                  </a:lnTo>
                  <a:lnTo>
                    <a:pt x="213" y="74"/>
                  </a:lnTo>
                  <a:lnTo>
                    <a:pt x="204" y="81"/>
                  </a:lnTo>
                  <a:lnTo>
                    <a:pt x="191" y="92"/>
                  </a:lnTo>
                  <a:lnTo>
                    <a:pt x="191" y="96"/>
                  </a:lnTo>
                  <a:lnTo>
                    <a:pt x="148" y="99"/>
                  </a:lnTo>
                  <a:lnTo>
                    <a:pt x="148" y="106"/>
                  </a:lnTo>
                  <a:lnTo>
                    <a:pt x="159" y="106"/>
                  </a:lnTo>
                  <a:lnTo>
                    <a:pt x="159" y="119"/>
                  </a:lnTo>
                  <a:lnTo>
                    <a:pt x="174" y="124"/>
                  </a:lnTo>
                  <a:lnTo>
                    <a:pt x="174" y="131"/>
                  </a:lnTo>
                  <a:lnTo>
                    <a:pt x="142" y="131"/>
                  </a:lnTo>
                  <a:lnTo>
                    <a:pt x="127" y="139"/>
                  </a:lnTo>
                  <a:lnTo>
                    <a:pt x="107" y="134"/>
                  </a:lnTo>
                  <a:lnTo>
                    <a:pt x="93" y="123"/>
                  </a:lnTo>
                  <a:lnTo>
                    <a:pt x="79" y="115"/>
                  </a:lnTo>
                  <a:lnTo>
                    <a:pt x="58" y="120"/>
                  </a:lnTo>
                  <a:lnTo>
                    <a:pt x="36" y="117"/>
                  </a:lnTo>
                  <a:lnTo>
                    <a:pt x="25" y="121"/>
                  </a:lnTo>
                  <a:lnTo>
                    <a:pt x="0" y="116"/>
                  </a:lnTo>
                  <a:lnTo>
                    <a:pt x="10" y="111"/>
                  </a:lnTo>
                  <a:lnTo>
                    <a:pt x="23" y="104"/>
                  </a:lnTo>
                  <a:lnTo>
                    <a:pt x="30" y="100"/>
                  </a:lnTo>
                  <a:lnTo>
                    <a:pt x="28" y="94"/>
                  </a:lnTo>
                  <a:lnTo>
                    <a:pt x="26" y="87"/>
                  </a:lnTo>
                  <a:lnTo>
                    <a:pt x="10" y="86"/>
                  </a:lnTo>
                  <a:lnTo>
                    <a:pt x="4" y="81"/>
                  </a:lnTo>
                  <a:lnTo>
                    <a:pt x="4" y="72"/>
                  </a:lnTo>
                </a:path>
              </a:pathLst>
            </a:custGeom>
            <a:solidFill>
              <a:srgbClr val="7F3F00"/>
            </a:solidFill>
            <a:ln w="12700" cap="rnd">
              <a:solidFill>
                <a:schemeClr val="tx1"/>
              </a:solidFill>
              <a:round/>
              <a:headEnd/>
              <a:tailEnd/>
            </a:ln>
          </p:spPr>
          <p:txBody>
            <a:bodyPr/>
            <a:lstStyle/>
            <a:p>
              <a:endParaRPr lang="en-US"/>
            </a:p>
          </p:txBody>
        </p:sp>
        <p:sp>
          <p:nvSpPr>
            <p:cNvPr id="36435" name="Freeform 194"/>
            <p:cNvSpPr>
              <a:spLocks/>
            </p:cNvSpPr>
            <p:nvPr/>
          </p:nvSpPr>
          <p:spPr bwMode="auto">
            <a:xfrm>
              <a:off x="2256" y="4079"/>
              <a:ext cx="70" cy="114"/>
            </a:xfrm>
            <a:custGeom>
              <a:avLst/>
              <a:gdLst>
                <a:gd name="T0" fmla="*/ 0 w 70"/>
                <a:gd name="T1" fmla="*/ 0 h 114"/>
                <a:gd name="T2" fmla="*/ 31 w 70"/>
                <a:gd name="T3" fmla="*/ 10 h 114"/>
                <a:gd name="T4" fmla="*/ 41 w 70"/>
                <a:gd name="T5" fmla="*/ 24 h 114"/>
                <a:gd name="T6" fmla="*/ 35 w 70"/>
                <a:gd name="T7" fmla="*/ 47 h 114"/>
                <a:gd name="T8" fmla="*/ 35 w 70"/>
                <a:gd name="T9" fmla="*/ 60 h 114"/>
                <a:gd name="T10" fmla="*/ 39 w 70"/>
                <a:gd name="T11" fmla="*/ 67 h 114"/>
                <a:gd name="T12" fmla="*/ 43 w 70"/>
                <a:gd name="T13" fmla="*/ 68 h 114"/>
                <a:gd name="T14" fmla="*/ 43 w 70"/>
                <a:gd name="T15" fmla="*/ 77 h 114"/>
                <a:gd name="T16" fmla="*/ 50 w 70"/>
                <a:gd name="T17" fmla="*/ 82 h 114"/>
                <a:gd name="T18" fmla="*/ 65 w 70"/>
                <a:gd name="T19" fmla="*/ 82 h 114"/>
                <a:gd name="T20" fmla="*/ 66 w 70"/>
                <a:gd name="T21" fmla="*/ 88 h 114"/>
                <a:gd name="T22" fmla="*/ 69 w 70"/>
                <a:gd name="T23" fmla="*/ 96 h 114"/>
                <a:gd name="T24" fmla="*/ 61 w 70"/>
                <a:gd name="T25" fmla="*/ 102 h 114"/>
                <a:gd name="T26" fmla="*/ 50 w 70"/>
                <a:gd name="T27" fmla="*/ 106 h 114"/>
                <a:gd name="T28" fmla="*/ 41 w 70"/>
                <a:gd name="T29" fmla="*/ 113 h 114"/>
                <a:gd name="T30" fmla="*/ 29 w 70"/>
                <a:gd name="T31" fmla="*/ 112 h 114"/>
                <a:gd name="T32" fmla="*/ 14 w 70"/>
                <a:gd name="T33" fmla="*/ 112 h 114"/>
                <a:gd name="T34" fmla="*/ 0 w 70"/>
                <a:gd name="T35" fmla="*/ 106 h 114"/>
                <a:gd name="T36" fmla="*/ 0 w 70"/>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0"/>
                <a:gd name="T58" fmla="*/ 0 h 114"/>
                <a:gd name="T59" fmla="*/ 70 w 70"/>
                <a:gd name="T60" fmla="*/ 114 h 1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0" h="114">
                  <a:moveTo>
                    <a:pt x="0" y="0"/>
                  </a:moveTo>
                  <a:lnTo>
                    <a:pt x="31" y="10"/>
                  </a:lnTo>
                  <a:lnTo>
                    <a:pt x="41" y="24"/>
                  </a:lnTo>
                  <a:lnTo>
                    <a:pt x="35" y="47"/>
                  </a:lnTo>
                  <a:lnTo>
                    <a:pt x="35" y="60"/>
                  </a:lnTo>
                  <a:lnTo>
                    <a:pt x="39" y="67"/>
                  </a:lnTo>
                  <a:lnTo>
                    <a:pt x="43" y="68"/>
                  </a:lnTo>
                  <a:lnTo>
                    <a:pt x="43" y="77"/>
                  </a:lnTo>
                  <a:lnTo>
                    <a:pt x="50" y="82"/>
                  </a:lnTo>
                  <a:lnTo>
                    <a:pt x="65" y="82"/>
                  </a:lnTo>
                  <a:lnTo>
                    <a:pt x="66" y="88"/>
                  </a:lnTo>
                  <a:lnTo>
                    <a:pt x="69" y="96"/>
                  </a:lnTo>
                  <a:lnTo>
                    <a:pt x="61" y="102"/>
                  </a:lnTo>
                  <a:lnTo>
                    <a:pt x="50" y="106"/>
                  </a:lnTo>
                  <a:lnTo>
                    <a:pt x="41" y="113"/>
                  </a:lnTo>
                  <a:lnTo>
                    <a:pt x="29" y="112"/>
                  </a:lnTo>
                  <a:lnTo>
                    <a:pt x="14" y="112"/>
                  </a:lnTo>
                  <a:lnTo>
                    <a:pt x="0" y="106"/>
                  </a:lnTo>
                  <a:lnTo>
                    <a:pt x="0" y="0"/>
                  </a:lnTo>
                </a:path>
              </a:pathLst>
            </a:custGeom>
            <a:solidFill>
              <a:srgbClr val="FFDFBF"/>
            </a:solidFill>
            <a:ln w="12700" cap="rnd">
              <a:solidFill>
                <a:schemeClr val="tx1"/>
              </a:solidFill>
              <a:round/>
              <a:headEnd/>
              <a:tailEnd/>
            </a:ln>
          </p:spPr>
          <p:txBody>
            <a:bodyPr/>
            <a:lstStyle/>
            <a:p>
              <a:endParaRPr lang="en-US"/>
            </a:p>
          </p:txBody>
        </p:sp>
        <p:sp>
          <p:nvSpPr>
            <p:cNvPr id="36436" name="Freeform 195"/>
            <p:cNvSpPr>
              <a:spLocks/>
            </p:cNvSpPr>
            <p:nvPr/>
          </p:nvSpPr>
          <p:spPr bwMode="auto">
            <a:xfrm>
              <a:off x="2633" y="4366"/>
              <a:ext cx="57" cy="43"/>
            </a:xfrm>
            <a:custGeom>
              <a:avLst/>
              <a:gdLst>
                <a:gd name="T0" fmla="*/ 55 w 57"/>
                <a:gd name="T1" fmla="*/ 36 h 43"/>
                <a:gd name="T2" fmla="*/ 30 w 57"/>
                <a:gd name="T3" fmla="*/ 42 h 43"/>
                <a:gd name="T4" fmla="*/ 13 w 57"/>
                <a:gd name="T5" fmla="*/ 36 h 43"/>
                <a:gd name="T6" fmla="*/ 5 w 57"/>
                <a:gd name="T7" fmla="*/ 30 h 43"/>
                <a:gd name="T8" fmla="*/ 0 w 57"/>
                <a:gd name="T9" fmla="*/ 14 h 43"/>
                <a:gd name="T10" fmla="*/ 4 w 57"/>
                <a:gd name="T11" fmla="*/ 0 h 43"/>
                <a:gd name="T12" fmla="*/ 38 w 57"/>
                <a:gd name="T13" fmla="*/ 7 h 43"/>
                <a:gd name="T14" fmla="*/ 56 w 57"/>
                <a:gd name="T15" fmla="*/ 17 h 43"/>
                <a:gd name="T16" fmla="*/ 55 w 57"/>
                <a:gd name="T17" fmla="*/ 36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43"/>
                <a:gd name="T29" fmla="*/ 57 w 57"/>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43">
                  <a:moveTo>
                    <a:pt x="55" y="36"/>
                  </a:moveTo>
                  <a:lnTo>
                    <a:pt x="30" y="42"/>
                  </a:lnTo>
                  <a:lnTo>
                    <a:pt x="13" y="36"/>
                  </a:lnTo>
                  <a:lnTo>
                    <a:pt x="5" y="30"/>
                  </a:lnTo>
                  <a:lnTo>
                    <a:pt x="0" y="14"/>
                  </a:lnTo>
                  <a:lnTo>
                    <a:pt x="4" y="0"/>
                  </a:lnTo>
                  <a:lnTo>
                    <a:pt x="38" y="7"/>
                  </a:lnTo>
                  <a:lnTo>
                    <a:pt x="56" y="17"/>
                  </a:lnTo>
                  <a:lnTo>
                    <a:pt x="55" y="36"/>
                  </a:lnTo>
                </a:path>
              </a:pathLst>
            </a:custGeom>
            <a:solidFill>
              <a:srgbClr val="00DFFF"/>
            </a:solidFill>
            <a:ln w="12700" cap="rnd">
              <a:solidFill>
                <a:schemeClr val="tx1"/>
              </a:solidFill>
              <a:round/>
              <a:headEnd/>
              <a:tailEnd/>
            </a:ln>
          </p:spPr>
          <p:txBody>
            <a:bodyPr/>
            <a:lstStyle/>
            <a:p>
              <a:endParaRPr lang="en-US"/>
            </a:p>
          </p:txBody>
        </p:sp>
        <p:grpSp>
          <p:nvGrpSpPr>
            <p:cNvPr id="36437" name="Group 196"/>
            <p:cNvGrpSpPr>
              <a:grpSpLocks/>
            </p:cNvGrpSpPr>
            <p:nvPr/>
          </p:nvGrpSpPr>
          <p:grpSpPr bwMode="auto">
            <a:xfrm>
              <a:off x="2873" y="4284"/>
              <a:ext cx="36" cy="74"/>
              <a:chOff x="2873" y="4284"/>
              <a:chExt cx="36" cy="74"/>
            </a:xfrm>
          </p:grpSpPr>
          <p:sp>
            <p:nvSpPr>
              <p:cNvPr id="36489" name="Freeform 197"/>
              <p:cNvSpPr>
                <a:spLocks/>
              </p:cNvSpPr>
              <p:nvPr/>
            </p:nvSpPr>
            <p:spPr bwMode="auto">
              <a:xfrm>
                <a:off x="2873" y="4341"/>
                <a:ext cx="31" cy="17"/>
              </a:xfrm>
              <a:custGeom>
                <a:avLst/>
                <a:gdLst>
                  <a:gd name="T0" fmla="*/ 0 w 31"/>
                  <a:gd name="T1" fmla="*/ 2 h 17"/>
                  <a:gd name="T2" fmla="*/ 14 w 31"/>
                  <a:gd name="T3" fmla="*/ 0 h 17"/>
                  <a:gd name="T4" fmla="*/ 23 w 31"/>
                  <a:gd name="T5" fmla="*/ 2 h 17"/>
                  <a:gd name="T6" fmla="*/ 27 w 31"/>
                  <a:gd name="T7" fmla="*/ 5 h 17"/>
                  <a:gd name="T8" fmla="*/ 30 w 31"/>
                  <a:gd name="T9" fmla="*/ 10 h 17"/>
                  <a:gd name="T10" fmla="*/ 28 w 31"/>
                  <a:gd name="T11" fmla="*/ 16 h 17"/>
                  <a:gd name="T12" fmla="*/ 10 w 31"/>
                  <a:gd name="T13" fmla="*/ 13 h 17"/>
                  <a:gd name="T14" fmla="*/ 0 w 31"/>
                  <a:gd name="T15" fmla="*/ 9 h 17"/>
                  <a:gd name="T16" fmla="*/ 0 w 31"/>
                  <a:gd name="T17" fmla="*/ 2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17"/>
                  <a:gd name="T29" fmla="*/ 31 w 31"/>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17">
                    <a:moveTo>
                      <a:pt x="0" y="2"/>
                    </a:moveTo>
                    <a:lnTo>
                      <a:pt x="14" y="0"/>
                    </a:lnTo>
                    <a:lnTo>
                      <a:pt x="23" y="2"/>
                    </a:lnTo>
                    <a:lnTo>
                      <a:pt x="27" y="5"/>
                    </a:lnTo>
                    <a:lnTo>
                      <a:pt x="30" y="10"/>
                    </a:lnTo>
                    <a:lnTo>
                      <a:pt x="28" y="16"/>
                    </a:lnTo>
                    <a:lnTo>
                      <a:pt x="10" y="13"/>
                    </a:lnTo>
                    <a:lnTo>
                      <a:pt x="0" y="9"/>
                    </a:lnTo>
                    <a:lnTo>
                      <a:pt x="0" y="2"/>
                    </a:lnTo>
                  </a:path>
                </a:pathLst>
              </a:custGeom>
              <a:solidFill>
                <a:srgbClr val="9FFF9F"/>
              </a:solidFill>
              <a:ln w="12700" cap="rnd">
                <a:solidFill>
                  <a:schemeClr val="tx1"/>
                </a:solidFill>
                <a:round/>
                <a:headEnd/>
                <a:tailEnd/>
              </a:ln>
            </p:spPr>
            <p:txBody>
              <a:bodyPr/>
              <a:lstStyle/>
              <a:p>
                <a:endParaRPr lang="en-US"/>
              </a:p>
            </p:txBody>
          </p:sp>
          <p:sp>
            <p:nvSpPr>
              <p:cNvPr id="36490" name="Freeform 198"/>
              <p:cNvSpPr>
                <a:spLocks/>
              </p:cNvSpPr>
              <p:nvPr/>
            </p:nvSpPr>
            <p:spPr bwMode="auto">
              <a:xfrm>
                <a:off x="2886" y="4302"/>
                <a:ext cx="18" cy="18"/>
              </a:xfrm>
              <a:custGeom>
                <a:avLst/>
                <a:gdLst>
                  <a:gd name="T0" fmla="*/ 17 w 18"/>
                  <a:gd name="T1" fmla="*/ 3 h 18"/>
                  <a:gd name="T2" fmla="*/ 9 w 18"/>
                  <a:gd name="T3" fmla="*/ 0 h 18"/>
                  <a:gd name="T4" fmla="*/ 3 w 18"/>
                  <a:gd name="T5" fmla="*/ 3 h 18"/>
                  <a:gd name="T6" fmla="*/ 2 w 18"/>
                  <a:gd name="T7" fmla="*/ 5 h 18"/>
                  <a:gd name="T8" fmla="*/ 0 w 18"/>
                  <a:gd name="T9" fmla="*/ 11 h 18"/>
                  <a:gd name="T10" fmla="*/ 1 w 18"/>
                  <a:gd name="T11" fmla="*/ 17 h 18"/>
                  <a:gd name="T12" fmla="*/ 12 w 18"/>
                  <a:gd name="T13" fmla="*/ 14 h 18"/>
                  <a:gd name="T14" fmla="*/ 17 w 18"/>
                  <a:gd name="T15" fmla="*/ 10 h 18"/>
                  <a:gd name="T16" fmla="*/ 17 w 18"/>
                  <a:gd name="T17" fmla="*/ 3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8"/>
                  <a:gd name="T29" fmla="*/ 18 w 18"/>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8">
                    <a:moveTo>
                      <a:pt x="17" y="3"/>
                    </a:moveTo>
                    <a:lnTo>
                      <a:pt x="9" y="0"/>
                    </a:lnTo>
                    <a:lnTo>
                      <a:pt x="3" y="3"/>
                    </a:lnTo>
                    <a:lnTo>
                      <a:pt x="2" y="5"/>
                    </a:lnTo>
                    <a:lnTo>
                      <a:pt x="0" y="11"/>
                    </a:lnTo>
                    <a:lnTo>
                      <a:pt x="1" y="17"/>
                    </a:lnTo>
                    <a:lnTo>
                      <a:pt x="12" y="14"/>
                    </a:lnTo>
                    <a:lnTo>
                      <a:pt x="17" y="10"/>
                    </a:lnTo>
                    <a:lnTo>
                      <a:pt x="17" y="3"/>
                    </a:lnTo>
                  </a:path>
                </a:pathLst>
              </a:custGeom>
              <a:solidFill>
                <a:srgbClr val="9FFF9F"/>
              </a:solidFill>
              <a:ln w="12700" cap="rnd">
                <a:solidFill>
                  <a:schemeClr val="tx1"/>
                </a:solidFill>
                <a:round/>
                <a:headEnd/>
                <a:tailEnd/>
              </a:ln>
            </p:spPr>
            <p:txBody>
              <a:bodyPr/>
              <a:lstStyle/>
              <a:p>
                <a:endParaRPr lang="en-US"/>
              </a:p>
            </p:txBody>
          </p:sp>
          <p:sp>
            <p:nvSpPr>
              <p:cNvPr id="36491" name="Freeform 199"/>
              <p:cNvSpPr>
                <a:spLocks/>
              </p:cNvSpPr>
              <p:nvPr/>
            </p:nvSpPr>
            <p:spPr bwMode="auto">
              <a:xfrm>
                <a:off x="2879" y="4327"/>
                <a:ext cx="22" cy="14"/>
              </a:xfrm>
              <a:custGeom>
                <a:avLst/>
                <a:gdLst>
                  <a:gd name="T0" fmla="*/ 21 w 22"/>
                  <a:gd name="T1" fmla="*/ 1 h 14"/>
                  <a:gd name="T2" fmla="*/ 11 w 22"/>
                  <a:gd name="T3" fmla="*/ 0 h 14"/>
                  <a:gd name="T4" fmla="*/ 4 w 22"/>
                  <a:gd name="T5" fmla="*/ 2 h 14"/>
                  <a:gd name="T6" fmla="*/ 2 w 22"/>
                  <a:gd name="T7" fmla="*/ 4 h 14"/>
                  <a:gd name="T8" fmla="*/ 0 w 22"/>
                  <a:gd name="T9" fmla="*/ 8 h 14"/>
                  <a:gd name="T10" fmla="*/ 1 w 22"/>
                  <a:gd name="T11" fmla="*/ 13 h 14"/>
                  <a:gd name="T12" fmla="*/ 15 w 22"/>
                  <a:gd name="T13" fmla="*/ 11 h 14"/>
                  <a:gd name="T14" fmla="*/ 21 w 22"/>
                  <a:gd name="T15" fmla="*/ 8 h 14"/>
                  <a:gd name="T16" fmla="*/ 21 w 22"/>
                  <a:gd name="T17" fmla="*/ 1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4"/>
                  <a:gd name="T29" fmla="*/ 22 w 22"/>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4">
                    <a:moveTo>
                      <a:pt x="21" y="1"/>
                    </a:moveTo>
                    <a:lnTo>
                      <a:pt x="11" y="0"/>
                    </a:lnTo>
                    <a:lnTo>
                      <a:pt x="4" y="2"/>
                    </a:lnTo>
                    <a:lnTo>
                      <a:pt x="2" y="4"/>
                    </a:lnTo>
                    <a:lnTo>
                      <a:pt x="0" y="8"/>
                    </a:lnTo>
                    <a:lnTo>
                      <a:pt x="1" y="13"/>
                    </a:lnTo>
                    <a:lnTo>
                      <a:pt x="15" y="11"/>
                    </a:lnTo>
                    <a:lnTo>
                      <a:pt x="21" y="8"/>
                    </a:lnTo>
                    <a:lnTo>
                      <a:pt x="21" y="1"/>
                    </a:lnTo>
                  </a:path>
                </a:pathLst>
              </a:custGeom>
              <a:solidFill>
                <a:srgbClr val="9FFF9F"/>
              </a:solidFill>
              <a:ln w="12700" cap="rnd">
                <a:solidFill>
                  <a:schemeClr val="tx1"/>
                </a:solidFill>
                <a:round/>
                <a:headEnd/>
                <a:tailEnd/>
              </a:ln>
            </p:spPr>
            <p:txBody>
              <a:bodyPr/>
              <a:lstStyle/>
              <a:p>
                <a:endParaRPr lang="en-US"/>
              </a:p>
            </p:txBody>
          </p:sp>
          <p:sp>
            <p:nvSpPr>
              <p:cNvPr id="36492" name="Freeform 200"/>
              <p:cNvSpPr>
                <a:spLocks/>
              </p:cNvSpPr>
              <p:nvPr/>
            </p:nvSpPr>
            <p:spPr bwMode="auto">
              <a:xfrm>
                <a:off x="2887" y="4284"/>
                <a:ext cx="22" cy="16"/>
              </a:xfrm>
              <a:custGeom>
                <a:avLst/>
                <a:gdLst>
                  <a:gd name="T0" fmla="*/ 21 w 22"/>
                  <a:gd name="T1" fmla="*/ 1 h 16"/>
                  <a:gd name="T2" fmla="*/ 11 w 22"/>
                  <a:gd name="T3" fmla="*/ 0 h 16"/>
                  <a:gd name="T4" fmla="*/ 4 w 22"/>
                  <a:gd name="T5" fmla="*/ 2 h 16"/>
                  <a:gd name="T6" fmla="*/ 2 w 22"/>
                  <a:gd name="T7" fmla="*/ 4 h 16"/>
                  <a:gd name="T8" fmla="*/ 0 w 22"/>
                  <a:gd name="T9" fmla="*/ 10 h 16"/>
                  <a:gd name="T10" fmla="*/ 1 w 22"/>
                  <a:gd name="T11" fmla="*/ 15 h 16"/>
                  <a:gd name="T12" fmla="*/ 14 w 22"/>
                  <a:gd name="T13" fmla="*/ 13 h 16"/>
                  <a:gd name="T14" fmla="*/ 21 w 22"/>
                  <a:gd name="T15" fmla="*/ 8 h 16"/>
                  <a:gd name="T16" fmla="*/ 21 w 22"/>
                  <a:gd name="T17" fmla="*/ 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6"/>
                  <a:gd name="T29" fmla="*/ 22 w 22"/>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6">
                    <a:moveTo>
                      <a:pt x="21" y="1"/>
                    </a:moveTo>
                    <a:lnTo>
                      <a:pt x="11" y="0"/>
                    </a:lnTo>
                    <a:lnTo>
                      <a:pt x="4" y="2"/>
                    </a:lnTo>
                    <a:lnTo>
                      <a:pt x="2" y="4"/>
                    </a:lnTo>
                    <a:lnTo>
                      <a:pt x="0" y="10"/>
                    </a:lnTo>
                    <a:lnTo>
                      <a:pt x="1" y="15"/>
                    </a:lnTo>
                    <a:lnTo>
                      <a:pt x="14" y="13"/>
                    </a:lnTo>
                    <a:lnTo>
                      <a:pt x="21" y="8"/>
                    </a:lnTo>
                    <a:lnTo>
                      <a:pt x="21" y="1"/>
                    </a:lnTo>
                  </a:path>
                </a:pathLst>
              </a:custGeom>
              <a:solidFill>
                <a:srgbClr val="9FFF9F"/>
              </a:solidFill>
              <a:ln w="12700" cap="rnd">
                <a:solidFill>
                  <a:schemeClr val="tx1"/>
                </a:solidFill>
                <a:round/>
                <a:headEnd/>
                <a:tailEnd/>
              </a:ln>
            </p:spPr>
            <p:txBody>
              <a:bodyPr/>
              <a:lstStyle/>
              <a:p>
                <a:endParaRPr lang="en-US"/>
              </a:p>
            </p:txBody>
          </p:sp>
        </p:grpSp>
        <p:sp>
          <p:nvSpPr>
            <p:cNvPr id="36438" name="Freeform 201"/>
            <p:cNvSpPr>
              <a:spLocks/>
            </p:cNvSpPr>
            <p:nvPr/>
          </p:nvSpPr>
          <p:spPr bwMode="auto">
            <a:xfrm>
              <a:off x="3359" y="4509"/>
              <a:ext cx="531" cy="153"/>
            </a:xfrm>
            <a:custGeom>
              <a:avLst/>
              <a:gdLst>
                <a:gd name="T0" fmla="*/ 530 w 531"/>
                <a:gd name="T1" fmla="*/ 152 h 153"/>
                <a:gd name="T2" fmla="*/ 516 w 531"/>
                <a:gd name="T3" fmla="*/ 10 h 153"/>
                <a:gd name="T4" fmla="*/ 502 w 531"/>
                <a:gd name="T5" fmla="*/ 27 h 153"/>
                <a:gd name="T6" fmla="*/ 497 w 531"/>
                <a:gd name="T7" fmla="*/ 58 h 153"/>
                <a:gd name="T8" fmla="*/ 481 w 531"/>
                <a:gd name="T9" fmla="*/ 74 h 153"/>
                <a:gd name="T10" fmla="*/ 468 w 531"/>
                <a:gd name="T11" fmla="*/ 70 h 153"/>
                <a:gd name="T12" fmla="*/ 449 w 531"/>
                <a:gd name="T13" fmla="*/ 61 h 153"/>
                <a:gd name="T14" fmla="*/ 422 w 531"/>
                <a:gd name="T15" fmla="*/ 52 h 153"/>
                <a:gd name="T16" fmla="*/ 403 w 531"/>
                <a:gd name="T17" fmla="*/ 51 h 153"/>
                <a:gd name="T18" fmla="*/ 396 w 531"/>
                <a:gd name="T19" fmla="*/ 39 h 153"/>
                <a:gd name="T20" fmla="*/ 402 w 531"/>
                <a:gd name="T21" fmla="*/ 34 h 153"/>
                <a:gd name="T22" fmla="*/ 405 w 531"/>
                <a:gd name="T23" fmla="*/ 26 h 153"/>
                <a:gd name="T24" fmla="*/ 422 w 531"/>
                <a:gd name="T25" fmla="*/ 16 h 153"/>
                <a:gd name="T26" fmla="*/ 418 w 531"/>
                <a:gd name="T27" fmla="*/ 10 h 153"/>
                <a:gd name="T28" fmla="*/ 361 w 531"/>
                <a:gd name="T29" fmla="*/ 13 h 153"/>
                <a:gd name="T30" fmla="*/ 320 w 531"/>
                <a:gd name="T31" fmla="*/ 4 h 153"/>
                <a:gd name="T32" fmla="*/ 336 w 531"/>
                <a:gd name="T33" fmla="*/ 10 h 153"/>
                <a:gd name="T34" fmla="*/ 313 w 531"/>
                <a:gd name="T35" fmla="*/ 13 h 153"/>
                <a:gd name="T36" fmla="*/ 288 w 531"/>
                <a:gd name="T37" fmla="*/ 26 h 153"/>
                <a:gd name="T38" fmla="*/ 286 w 531"/>
                <a:gd name="T39" fmla="*/ 36 h 153"/>
                <a:gd name="T40" fmla="*/ 273 w 531"/>
                <a:gd name="T41" fmla="*/ 40 h 153"/>
                <a:gd name="T42" fmla="*/ 251 w 531"/>
                <a:gd name="T43" fmla="*/ 43 h 153"/>
                <a:gd name="T44" fmla="*/ 229 w 531"/>
                <a:gd name="T45" fmla="*/ 35 h 153"/>
                <a:gd name="T46" fmla="*/ 197 w 531"/>
                <a:gd name="T47" fmla="*/ 40 h 153"/>
                <a:gd name="T48" fmla="*/ 188 w 531"/>
                <a:gd name="T49" fmla="*/ 50 h 153"/>
                <a:gd name="T50" fmla="*/ 176 w 531"/>
                <a:gd name="T51" fmla="*/ 66 h 153"/>
                <a:gd name="T52" fmla="*/ 168 w 531"/>
                <a:gd name="T53" fmla="*/ 62 h 153"/>
                <a:gd name="T54" fmla="*/ 152 w 531"/>
                <a:gd name="T55" fmla="*/ 64 h 153"/>
                <a:gd name="T56" fmla="*/ 144 w 531"/>
                <a:gd name="T57" fmla="*/ 81 h 153"/>
                <a:gd name="T58" fmla="*/ 137 w 531"/>
                <a:gd name="T59" fmla="*/ 88 h 153"/>
                <a:gd name="T60" fmla="*/ 98 w 531"/>
                <a:gd name="T61" fmla="*/ 102 h 153"/>
                <a:gd name="T62" fmla="*/ 83 w 531"/>
                <a:gd name="T63" fmla="*/ 105 h 153"/>
                <a:gd name="T64" fmla="*/ 57 w 531"/>
                <a:gd name="T65" fmla="*/ 112 h 153"/>
                <a:gd name="T66" fmla="*/ 22 w 531"/>
                <a:gd name="T67" fmla="*/ 122 h 153"/>
                <a:gd name="T68" fmla="*/ 0 w 531"/>
                <a:gd name="T69" fmla="*/ 125 h 153"/>
                <a:gd name="T70" fmla="*/ 13 w 531"/>
                <a:gd name="T71" fmla="*/ 142 h 15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1"/>
                <a:gd name="T109" fmla="*/ 0 h 153"/>
                <a:gd name="T110" fmla="*/ 531 w 531"/>
                <a:gd name="T111" fmla="*/ 153 h 15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1" h="153">
                  <a:moveTo>
                    <a:pt x="8" y="152"/>
                  </a:moveTo>
                  <a:lnTo>
                    <a:pt x="530" y="152"/>
                  </a:lnTo>
                  <a:lnTo>
                    <a:pt x="530" y="0"/>
                  </a:lnTo>
                  <a:lnTo>
                    <a:pt x="516" y="10"/>
                  </a:lnTo>
                  <a:lnTo>
                    <a:pt x="510" y="18"/>
                  </a:lnTo>
                  <a:lnTo>
                    <a:pt x="502" y="27"/>
                  </a:lnTo>
                  <a:lnTo>
                    <a:pt x="501" y="47"/>
                  </a:lnTo>
                  <a:lnTo>
                    <a:pt x="497" y="58"/>
                  </a:lnTo>
                  <a:lnTo>
                    <a:pt x="486" y="69"/>
                  </a:lnTo>
                  <a:lnTo>
                    <a:pt x="481" y="74"/>
                  </a:lnTo>
                  <a:lnTo>
                    <a:pt x="473" y="73"/>
                  </a:lnTo>
                  <a:lnTo>
                    <a:pt x="468" y="70"/>
                  </a:lnTo>
                  <a:lnTo>
                    <a:pt x="454" y="67"/>
                  </a:lnTo>
                  <a:lnTo>
                    <a:pt x="449" y="61"/>
                  </a:lnTo>
                  <a:lnTo>
                    <a:pt x="430" y="58"/>
                  </a:lnTo>
                  <a:lnTo>
                    <a:pt x="422" y="52"/>
                  </a:lnTo>
                  <a:lnTo>
                    <a:pt x="411" y="52"/>
                  </a:lnTo>
                  <a:lnTo>
                    <a:pt x="403" y="51"/>
                  </a:lnTo>
                  <a:lnTo>
                    <a:pt x="395" y="47"/>
                  </a:lnTo>
                  <a:lnTo>
                    <a:pt x="396" y="39"/>
                  </a:lnTo>
                  <a:lnTo>
                    <a:pt x="402" y="36"/>
                  </a:lnTo>
                  <a:lnTo>
                    <a:pt x="402" y="34"/>
                  </a:lnTo>
                  <a:lnTo>
                    <a:pt x="400" y="28"/>
                  </a:lnTo>
                  <a:lnTo>
                    <a:pt x="405" y="26"/>
                  </a:lnTo>
                  <a:lnTo>
                    <a:pt x="418" y="23"/>
                  </a:lnTo>
                  <a:lnTo>
                    <a:pt x="422" y="16"/>
                  </a:lnTo>
                  <a:lnTo>
                    <a:pt x="418" y="13"/>
                  </a:lnTo>
                  <a:lnTo>
                    <a:pt x="418" y="10"/>
                  </a:lnTo>
                  <a:lnTo>
                    <a:pt x="366" y="10"/>
                  </a:lnTo>
                  <a:lnTo>
                    <a:pt x="361" y="13"/>
                  </a:lnTo>
                  <a:lnTo>
                    <a:pt x="346" y="4"/>
                  </a:lnTo>
                  <a:lnTo>
                    <a:pt x="320" y="4"/>
                  </a:lnTo>
                  <a:lnTo>
                    <a:pt x="322" y="8"/>
                  </a:lnTo>
                  <a:lnTo>
                    <a:pt x="336" y="10"/>
                  </a:lnTo>
                  <a:lnTo>
                    <a:pt x="333" y="12"/>
                  </a:lnTo>
                  <a:lnTo>
                    <a:pt x="313" y="13"/>
                  </a:lnTo>
                  <a:lnTo>
                    <a:pt x="301" y="14"/>
                  </a:lnTo>
                  <a:lnTo>
                    <a:pt x="288" y="26"/>
                  </a:lnTo>
                  <a:lnTo>
                    <a:pt x="293" y="32"/>
                  </a:lnTo>
                  <a:lnTo>
                    <a:pt x="286" y="36"/>
                  </a:lnTo>
                  <a:lnTo>
                    <a:pt x="281" y="41"/>
                  </a:lnTo>
                  <a:lnTo>
                    <a:pt x="273" y="40"/>
                  </a:lnTo>
                  <a:lnTo>
                    <a:pt x="262" y="42"/>
                  </a:lnTo>
                  <a:lnTo>
                    <a:pt x="251" y="43"/>
                  </a:lnTo>
                  <a:lnTo>
                    <a:pt x="241" y="37"/>
                  </a:lnTo>
                  <a:lnTo>
                    <a:pt x="229" y="35"/>
                  </a:lnTo>
                  <a:lnTo>
                    <a:pt x="221" y="35"/>
                  </a:lnTo>
                  <a:lnTo>
                    <a:pt x="197" y="40"/>
                  </a:lnTo>
                  <a:lnTo>
                    <a:pt x="197" y="48"/>
                  </a:lnTo>
                  <a:lnTo>
                    <a:pt x="188" y="50"/>
                  </a:lnTo>
                  <a:lnTo>
                    <a:pt x="186" y="58"/>
                  </a:lnTo>
                  <a:lnTo>
                    <a:pt x="176" y="66"/>
                  </a:lnTo>
                  <a:lnTo>
                    <a:pt x="168" y="67"/>
                  </a:lnTo>
                  <a:lnTo>
                    <a:pt x="168" y="62"/>
                  </a:lnTo>
                  <a:lnTo>
                    <a:pt x="159" y="61"/>
                  </a:lnTo>
                  <a:lnTo>
                    <a:pt x="152" y="64"/>
                  </a:lnTo>
                  <a:lnTo>
                    <a:pt x="152" y="76"/>
                  </a:lnTo>
                  <a:lnTo>
                    <a:pt x="144" y="81"/>
                  </a:lnTo>
                  <a:lnTo>
                    <a:pt x="141" y="83"/>
                  </a:lnTo>
                  <a:lnTo>
                    <a:pt x="137" y="88"/>
                  </a:lnTo>
                  <a:lnTo>
                    <a:pt x="120" y="95"/>
                  </a:lnTo>
                  <a:lnTo>
                    <a:pt x="98" y="102"/>
                  </a:lnTo>
                  <a:lnTo>
                    <a:pt x="85" y="102"/>
                  </a:lnTo>
                  <a:lnTo>
                    <a:pt x="83" y="105"/>
                  </a:lnTo>
                  <a:lnTo>
                    <a:pt x="67" y="111"/>
                  </a:lnTo>
                  <a:lnTo>
                    <a:pt x="57" y="112"/>
                  </a:lnTo>
                  <a:lnTo>
                    <a:pt x="39" y="112"/>
                  </a:lnTo>
                  <a:lnTo>
                    <a:pt x="22" y="122"/>
                  </a:lnTo>
                  <a:lnTo>
                    <a:pt x="16" y="125"/>
                  </a:lnTo>
                  <a:lnTo>
                    <a:pt x="0" y="125"/>
                  </a:lnTo>
                  <a:lnTo>
                    <a:pt x="11" y="135"/>
                  </a:lnTo>
                  <a:lnTo>
                    <a:pt x="13" y="142"/>
                  </a:lnTo>
                  <a:lnTo>
                    <a:pt x="8" y="152"/>
                  </a:lnTo>
                </a:path>
              </a:pathLst>
            </a:custGeom>
            <a:solidFill>
              <a:srgbClr val="9F7F5F"/>
            </a:solidFill>
            <a:ln w="12700" cap="rnd">
              <a:solidFill>
                <a:schemeClr val="tx1"/>
              </a:solidFill>
              <a:round/>
              <a:headEnd/>
              <a:tailEnd/>
            </a:ln>
          </p:spPr>
          <p:txBody>
            <a:bodyPr/>
            <a:lstStyle/>
            <a:p>
              <a:endParaRPr lang="en-US"/>
            </a:p>
          </p:txBody>
        </p:sp>
        <p:sp>
          <p:nvSpPr>
            <p:cNvPr id="36439" name="Freeform 202"/>
            <p:cNvSpPr>
              <a:spLocks/>
            </p:cNvSpPr>
            <p:nvPr/>
          </p:nvSpPr>
          <p:spPr bwMode="auto">
            <a:xfrm>
              <a:off x="3061" y="4339"/>
              <a:ext cx="85" cy="54"/>
            </a:xfrm>
            <a:custGeom>
              <a:avLst/>
              <a:gdLst>
                <a:gd name="T0" fmla="*/ 1 w 85"/>
                <a:gd name="T1" fmla="*/ 3 h 54"/>
                <a:gd name="T2" fmla="*/ 0 w 85"/>
                <a:gd name="T3" fmla="*/ 9 h 54"/>
                <a:gd name="T4" fmla="*/ 11 w 85"/>
                <a:gd name="T5" fmla="*/ 23 h 54"/>
                <a:gd name="T6" fmla="*/ 23 w 85"/>
                <a:gd name="T7" fmla="*/ 37 h 54"/>
                <a:gd name="T8" fmla="*/ 44 w 85"/>
                <a:gd name="T9" fmla="*/ 45 h 54"/>
                <a:gd name="T10" fmla="*/ 53 w 85"/>
                <a:gd name="T11" fmla="*/ 49 h 54"/>
                <a:gd name="T12" fmla="*/ 61 w 85"/>
                <a:gd name="T13" fmla="*/ 53 h 54"/>
                <a:gd name="T14" fmla="*/ 72 w 85"/>
                <a:gd name="T15" fmla="*/ 50 h 54"/>
                <a:gd name="T16" fmla="*/ 84 w 85"/>
                <a:gd name="T17" fmla="*/ 53 h 54"/>
                <a:gd name="T18" fmla="*/ 78 w 85"/>
                <a:gd name="T19" fmla="*/ 43 h 54"/>
                <a:gd name="T20" fmla="*/ 69 w 85"/>
                <a:gd name="T21" fmla="*/ 41 h 54"/>
                <a:gd name="T22" fmla="*/ 63 w 85"/>
                <a:gd name="T23" fmla="*/ 35 h 54"/>
                <a:gd name="T24" fmla="*/ 63 w 85"/>
                <a:gd name="T25" fmla="*/ 27 h 54"/>
                <a:gd name="T26" fmla="*/ 73 w 85"/>
                <a:gd name="T27" fmla="*/ 25 h 54"/>
                <a:gd name="T28" fmla="*/ 68 w 85"/>
                <a:gd name="T29" fmla="*/ 18 h 54"/>
                <a:gd name="T30" fmla="*/ 57 w 85"/>
                <a:gd name="T31" fmla="*/ 10 h 54"/>
                <a:gd name="T32" fmla="*/ 36 w 85"/>
                <a:gd name="T33" fmla="*/ 2 h 54"/>
                <a:gd name="T34" fmla="*/ 29 w 85"/>
                <a:gd name="T35" fmla="*/ 7 h 54"/>
                <a:gd name="T36" fmla="*/ 11 w 85"/>
                <a:gd name="T37" fmla="*/ 0 h 54"/>
                <a:gd name="T38" fmla="*/ 7 w 85"/>
                <a:gd name="T39" fmla="*/ 3 h 54"/>
                <a:gd name="T40" fmla="*/ 1 w 85"/>
                <a:gd name="T41" fmla="*/ 3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5"/>
                <a:gd name="T64" fmla="*/ 0 h 54"/>
                <a:gd name="T65" fmla="*/ 85 w 85"/>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5" h="54">
                  <a:moveTo>
                    <a:pt x="1" y="3"/>
                  </a:moveTo>
                  <a:lnTo>
                    <a:pt x="0" y="9"/>
                  </a:lnTo>
                  <a:lnTo>
                    <a:pt x="11" y="23"/>
                  </a:lnTo>
                  <a:lnTo>
                    <a:pt x="23" y="37"/>
                  </a:lnTo>
                  <a:lnTo>
                    <a:pt x="44" y="45"/>
                  </a:lnTo>
                  <a:lnTo>
                    <a:pt x="53" y="49"/>
                  </a:lnTo>
                  <a:lnTo>
                    <a:pt x="61" y="53"/>
                  </a:lnTo>
                  <a:lnTo>
                    <a:pt x="72" y="50"/>
                  </a:lnTo>
                  <a:lnTo>
                    <a:pt x="84" y="53"/>
                  </a:lnTo>
                  <a:lnTo>
                    <a:pt x="78" y="43"/>
                  </a:lnTo>
                  <a:lnTo>
                    <a:pt x="69" y="41"/>
                  </a:lnTo>
                  <a:lnTo>
                    <a:pt x="63" y="35"/>
                  </a:lnTo>
                  <a:lnTo>
                    <a:pt x="63" y="27"/>
                  </a:lnTo>
                  <a:lnTo>
                    <a:pt x="73" y="25"/>
                  </a:lnTo>
                  <a:lnTo>
                    <a:pt x="68" y="18"/>
                  </a:lnTo>
                  <a:lnTo>
                    <a:pt x="57" y="10"/>
                  </a:lnTo>
                  <a:lnTo>
                    <a:pt x="36" y="2"/>
                  </a:lnTo>
                  <a:lnTo>
                    <a:pt x="29" y="7"/>
                  </a:lnTo>
                  <a:lnTo>
                    <a:pt x="11" y="0"/>
                  </a:lnTo>
                  <a:lnTo>
                    <a:pt x="7" y="3"/>
                  </a:lnTo>
                  <a:lnTo>
                    <a:pt x="1" y="3"/>
                  </a:lnTo>
                </a:path>
              </a:pathLst>
            </a:custGeom>
            <a:solidFill>
              <a:srgbClr val="001F9F"/>
            </a:solidFill>
            <a:ln w="12700" cap="rnd">
              <a:solidFill>
                <a:schemeClr val="tx1"/>
              </a:solidFill>
              <a:round/>
              <a:headEnd/>
              <a:tailEnd/>
            </a:ln>
          </p:spPr>
          <p:txBody>
            <a:bodyPr/>
            <a:lstStyle/>
            <a:p>
              <a:endParaRPr lang="en-US"/>
            </a:p>
          </p:txBody>
        </p:sp>
        <p:grpSp>
          <p:nvGrpSpPr>
            <p:cNvPr id="36440" name="Group 203"/>
            <p:cNvGrpSpPr>
              <a:grpSpLocks/>
            </p:cNvGrpSpPr>
            <p:nvPr/>
          </p:nvGrpSpPr>
          <p:grpSpPr bwMode="auto">
            <a:xfrm>
              <a:off x="2969" y="4346"/>
              <a:ext cx="921" cy="159"/>
              <a:chOff x="2969" y="4346"/>
              <a:chExt cx="921" cy="159"/>
            </a:xfrm>
          </p:grpSpPr>
          <p:sp>
            <p:nvSpPr>
              <p:cNvPr id="36464" name="Freeform 204"/>
              <p:cNvSpPr>
                <a:spLocks/>
              </p:cNvSpPr>
              <p:nvPr/>
            </p:nvSpPr>
            <p:spPr bwMode="auto">
              <a:xfrm>
                <a:off x="3063" y="4442"/>
                <a:ext cx="22" cy="14"/>
              </a:xfrm>
              <a:custGeom>
                <a:avLst/>
                <a:gdLst>
                  <a:gd name="T0" fmla="*/ 21 w 22"/>
                  <a:gd name="T1" fmla="*/ 1 h 14"/>
                  <a:gd name="T2" fmla="*/ 11 w 22"/>
                  <a:gd name="T3" fmla="*/ 0 h 14"/>
                  <a:gd name="T4" fmla="*/ 4 w 22"/>
                  <a:gd name="T5" fmla="*/ 2 h 14"/>
                  <a:gd name="T6" fmla="*/ 2 w 22"/>
                  <a:gd name="T7" fmla="*/ 4 h 14"/>
                  <a:gd name="T8" fmla="*/ 0 w 22"/>
                  <a:gd name="T9" fmla="*/ 8 h 14"/>
                  <a:gd name="T10" fmla="*/ 1 w 22"/>
                  <a:gd name="T11" fmla="*/ 13 h 14"/>
                  <a:gd name="T12" fmla="*/ 14 w 22"/>
                  <a:gd name="T13" fmla="*/ 11 h 14"/>
                  <a:gd name="T14" fmla="*/ 21 w 22"/>
                  <a:gd name="T15" fmla="*/ 7 h 14"/>
                  <a:gd name="T16" fmla="*/ 21 w 22"/>
                  <a:gd name="T17" fmla="*/ 1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4"/>
                  <a:gd name="T29" fmla="*/ 22 w 22"/>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4">
                    <a:moveTo>
                      <a:pt x="21" y="1"/>
                    </a:moveTo>
                    <a:lnTo>
                      <a:pt x="11" y="0"/>
                    </a:lnTo>
                    <a:lnTo>
                      <a:pt x="4" y="2"/>
                    </a:lnTo>
                    <a:lnTo>
                      <a:pt x="2" y="4"/>
                    </a:lnTo>
                    <a:lnTo>
                      <a:pt x="0" y="8"/>
                    </a:lnTo>
                    <a:lnTo>
                      <a:pt x="1" y="13"/>
                    </a:lnTo>
                    <a:lnTo>
                      <a:pt x="14" y="11"/>
                    </a:lnTo>
                    <a:lnTo>
                      <a:pt x="21" y="7"/>
                    </a:lnTo>
                    <a:lnTo>
                      <a:pt x="21" y="1"/>
                    </a:lnTo>
                  </a:path>
                </a:pathLst>
              </a:custGeom>
              <a:solidFill>
                <a:srgbClr val="5F7FFF"/>
              </a:solidFill>
              <a:ln w="12700" cap="rnd">
                <a:solidFill>
                  <a:schemeClr val="tx1"/>
                </a:solidFill>
                <a:round/>
                <a:headEnd/>
                <a:tailEnd/>
              </a:ln>
            </p:spPr>
            <p:txBody>
              <a:bodyPr/>
              <a:lstStyle/>
              <a:p>
                <a:endParaRPr lang="en-US"/>
              </a:p>
            </p:txBody>
          </p:sp>
          <p:sp>
            <p:nvSpPr>
              <p:cNvPr id="36465" name="Freeform 205"/>
              <p:cNvSpPr>
                <a:spLocks/>
              </p:cNvSpPr>
              <p:nvPr/>
            </p:nvSpPr>
            <p:spPr bwMode="auto">
              <a:xfrm>
                <a:off x="3026" y="4421"/>
                <a:ext cx="25" cy="16"/>
              </a:xfrm>
              <a:custGeom>
                <a:avLst/>
                <a:gdLst>
                  <a:gd name="T0" fmla="*/ 0 w 25"/>
                  <a:gd name="T1" fmla="*/ 2 h 16"/>
                  <a:gd name="T2" fmla="*/ 11 w 25"/>
                  <a:gd name="T3" fmla="*/ 0 h 16"/>
                  <a:gd name="T4" fmla="*/ 20 w 25"/>
                  <a:gd name="T5" fmla="*/ 2 h 16"/>
                  <a:gd name="T6" fmla="*/ 22 w 25"/>
                  <a:gd name="T7" fmla="*/ 4 h 16"/>
                  <a:gd name="T8" fmla="*/ 24 w 25"/>
                  <a:gd name="T9" fmla="*/ 10 h 16"/>
                  <a:gd name="T10" fmla="*/ 22 w 25"/>
                  <a:gd name="T11" fmla="*/ 15 h 16"/>
                  <a:gd name="T12" fmla="*/ 7 w 25"/>
                  <a:gd name="T13" fmla="*/ 13 h 16"/>
                  <a:gd name="T14" fmla="*/ 0 w 25"/>
                  <a:gd name="T15" fmla="*/ 8 h 16"/>
                  <a:gd name="T16" fmla="*/ 0 w 25"/>
                  <a:gd name="T17" fmla="*/ 2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16"/>
                  <a:gd name="T29" fmla="*/ 25 w 25"/>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16">
                    <a:moveTo>
                      <a:pt x="0" y="2"/>
                    </a:moveTo>
                    <a:lnTo>
                      <a:pt x="11" y="0"/>
                    </a:lnTo>
                    <a:lnTo>
                      <a:pt x="20" y="2"/>
                    </a:lnTo>
                    <a:lnTo>
                      <a:pt x="22" y="4"/>
                    </a:lnTo>
                    <a:lnTo>
                      <a:pt x="24" y="10"/>
                    </a:lnTo>
                    <a:lnTo>
                      <a:pt x="22" y="15"/>
                    </a:lnTo>
                    <a:lnTo>
                      <a:pt x="7" y="13"/>
                    </a:lnTo>
                    <a:lnTo>
                      <a:pt x="0" y="8"/>
                    </a:lnTo>
                    <a:lnTo>
                      <a:pt x="0" y="2"/>
                    </a:lnTo>
                  </a:path>
                </a:pathLst>
              </a:custGeom>
              <a:solidFill>
                <a:srgbClr val="5F7FFF"/>
              </a:solidFill>
              <a:ln w="12700" cap="rnd">
                <a:solidFill>
                  <a:schemeClr val="tx1"/>
                </a:solidFill>
                <a:round/>
                <a:headEnd/>
                <a:tailEnd/>
              </a:ln>
            </p:spPr>
            <p:txBody>
              <a:bodyPr/>
              <a:lstStyle/>
              <a:p>
                <a:endParaRPr lang="en-US"/>
              </a:p>
            </p:txBody>
          </p:sp>
          <p:sp>
            <p:nvSpPr>
              <p:cNvPr id="36466" name="Freeform 206"/>
              <p:cNvSpPr>
                <a:spLocks/>
              </p:cNvSpPr>
              <p:nvPr/>
            </p:nvSpPr>
            <p:spPr bwMode="auto">
              <a:xfrm>
                <a:off x="3002" y="4398"/>
                <a:ext cx="25" cy="19"/>
              </a:xfrm>
              <a:custGeom>
                <a:avLst/>
                <a:gdLst>
                  <a:gd name="T0" fmla="*/ 24 w 25"/>
                  <a:gd name="T1" fmla="*/ 2 h 19"/>
                  <a:gd name="T2" fmla="*/ 13 w 25"/>
                  <a:gd name="T3" fmla="*/ 0 h 19"/>
                  <a:gd name="T4" fmla="*/ 5 w 25"/>
                  <a:gd name="T5" fmla="*/ 3 h 19"/>
                  <a:gd name="T6" fmla="*/ 2 w 25"/>
                  <a:gd name="T7" fmla="*/ 6 h 19"/>
                  <a:gd name="T8" fmla="*/ 0 w 25"/>
                  <a:gd name="T9" fmla="*/ 11 h 19"/>
                  <a:gd name="T10" fmla="*/ 2 w 25"/>
                  <a:gd name="T11" fmla="*/ 18 h 19"/>
                  <a:gd name="T12" fmla="*/ 18 w 25"/>
                  <a:gd name="T13" fmla="*/ 15 h 19"/>
                  <a:gd name="T14" fmla="*/ 24 w 25"/>
                  <a:gd name="T15" fmla="*/ 10 h 19"/>
                  <a:gd name="T16" fmla="*/ 24 w 25"/>
                  <a:gd name="T17" fmla="*/ 2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19"/>
                  <a:gd name="T29" fmla="*/ 25 w 25"/>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19">
                    <a:moveTo>
                      <a:pt x="24" y="2"/>
                    </a:moveTo>
                    <a:lnTo>
                      <a:pt x="13" y="0"/>
                    </a:lnTo>
                    <a:lnTo>
                      <a:pt x="5" y="3"/>
                    </a:lnTo>
                    <a:lnTo>
                      <a:pt x="2" y="6"/>
                    </a:lnTo>
                    <a:lnTo>
                      <a:pt x="0" y="11"/>
                    </a:lnTo>
                    <a:lnTo>
                      <a:pt x="2" y="18"/>
                    </a:lnTo>
                    <a:lnTo>
                      <a:pt x="18" y="15"/>
                    </a:lnTo>
                    <a:lnTo>
                      <a:pt x="24" y="10"/>
                    </a:lnTo>
                    <a:lnTo>
                      <a:pt x="24" y="2"/>
                    </a:lnTo>
                  </a:path>
                </a:pathLst>
              </a:custGeom>
              <a:solidFill>
                <a:srgbClr val="5F7FFF"/>
              </a:solidFill>
              <a:ln w="12700" cap="rnd">
                <a:solidFill>
                  <a:schemeClr val="tx1"/>
                </a:solidFill>
                <a:round/>
                <a:headEnd/>
                <a:tailEnd/>
              </a:ln>
            </p:spPr>
            <p:txBody>
              <a:bodyPr/>
              <a:lstStyle/>
              <a:p>
                <a:endParaRPr lang="en-US"/>
              </a:p>
            </p:txBody>
          </p:sp>
          <p:sp>
            <p:nvSpPr>
              <p:cNvPr id="36467" name="Freeform 207"/>
              <p:cNvSpPr>
                <a:spLocks/>
              </p:cNvSpPr>
              <p:nvPr/>
            </p:nvSpPr>
            <p:spPr bwMode="auto">
              <a:xfrm>
                <a:off x="2983" y="4378"/>
                <a:ext cx="23" cy="19"/>
              </a:xfrm>
              <a:custGeom>
                <a:avLst/>
                <a:gdLst>
                  <a:gd name="T0" fmla="*/ 22 w 23"/>
                  <a:gd name="T1" fmla="*/ 16 h 19"/>
                  <a:gd name="T2" fmla="*/ 12 w 23"/>
                  <a:gd name="T3" fmla="*/ 18 h 19"/>
                  <a:gd name="T4" fmla="*/ 4 w 23"/>
                  <a:gd name="T5" fmla="*/ 15 h 19"/>
                  <a:gd name="T6" fmla="*/ 2 w 23"/>
                  <a:gd name="T7" fmla="*/ 13 h 19"/>
                  <a:gd name="T8" fmla="*/ 0 w 23"/>
                  <a:gd name="T9" fmla="*/ 7 h 19"/>
                  <a:gd name="T10" fmla="*/ 1 w 23"/>
                  <a:gd name="T11" fmla="*/ 0 h 19"/>
                  <a:gd name="T12" fmla="*/ 15 w 23"/>
                  <a:gd name="T13" fmla="*/ 3 h 19"/>
                  <a:gd name="T14" fmla="*/ 22 w 23"/>
                  <a:gd name="T15" fmla="*/ 8 h 19"/>
                  <a:gd name="T16" fmla="*/ 22 w 23"/>
                  <a:gd name="T17" fmla="*/ 16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
                  <a:gd name="T28" fmla="*/ 0 h 19"/>
                  <a:gd name="T29" fmla="*/ 23 w 23"/>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 h="19">
                    <a:moveTo>
                      <a:pt x="22" y="16"/>
                    </a:moveTo>
                    <a:lnTo>
                      <a:pt x="12" y="18"/>
                    </a:lnTo>
                    <a:lnTo>
                      <a:pt x="4" y="15"/>
                    </a:lnTo>
                    <a:lnTo>
                      <a:pt x="2" y="13"/>
                    </a:lnTo>
                    <a:lnTo>
                      <a:pt x="0" y="7"/>
                    </a:lnTo>
                    <a:lnTo>
                      <a:pt x="1" y="0"/>
                    </a:lnTo>
                    <a:lnTo>
                      <a:pt x="15" y="3"/>
                    </a:lnTo>
                    <a:lnTo>
                      <a:pt x="22" y="8"/>
                    </a:lnTo>
                    <a:lnTo>
                      <a:pt x="22" y="16"/>
                    </a:lnTo>
                  </a:path>
                </a:pathLst>
              </a:custGeom>
              <a:solidFill>
                <a:srgbClr val="5F7FFF"/>
              </a:solidFill>
              <a:ln w="12700" cap="rnd">
                <a:solidFill>
                  <a:schemeClr val="tx1"/>
                </a:solidFill>
                <a:round/>
                <a:headEnd/>
                <a:tailEnd/>
              </a:ln>
            </p:spPr>
            <p:txBody>
              <a:bodyPr/>
              <a:lstStyle/>
              <a:p>
                <a:endParaRPr lang="en-US"/>
              </a:p>
            </p:txBody>
          </p:sp>
          <p:sp>
            <p:nvSpPr>
              <p:cNvPr id="36468" name="Freeform 208"/>
              <p:cNvSpPr>
                <a:spLocks/>
              </p:cNvSpPr>
              <p:nvPr/>
            </p:nvSpPr>
            <p:spPr bwMode="auto">
              <a:xfrm>
                <a:off x="2969" y="4346"/>
                <a:ext cx="213" cy="122"/>
              </a:xfrm>
              <a:custGeom>
                <a:avLst/>
                <a:gdLst>
                  <a:gd name="T0" fmla="*/ 4 w 213"/>
                  <a:gd name="T1" fmla="*/ 0 h 122"/>
                  <a:gd name="T2" fmla="*/ 20 w 213"/>
                  <a:gd name="T3" fmla="*/ 5 h 122"/>
                  <a:gd name="T4" fmla="*/ 33 w 213"/>
                  <a:gd name="T5" fmla="*/ 4 h 122"/>
                  <a:gd name="T6" fmla="*/ 44 w 213"/>
                  <a:gd name="T7" fmla="*/ 5 h 122"/>
                  <a:gd name="T8" fmla="*/ 57 w 213"/>
                  <a:gd name="T9" fmla="*/ 16 h 122"/>
                  <a:gd name="T10" fmla="*/ 58 w 213"/>
                  <a:gd name="T11" fmla="*/ 22 h 122"/>
                  <a:gd name="T12" fmla="*/ 72 w 213"/>
                  <a:gd name="T13" fmla="*/ 26 h 122"/>
                  <a:gd name="T14" fmla="*/ 84 w 213"/>
                  <a:gd name="T15" fmla="*/ 26 h 122"/>
                  <a:gd name="T16" fmla="*/ 89 w 213"/>
                  <a:gd name="T17" fmla="*/ 30 h 122"/>
                  <a:gd name="T18" fmla="*/ 96 w 213"/>
                  <a:gd name="T19" fmla="*/ 31 h 122"/>
                  <a:gd name="T20" fmla="*/ 102 w 213"/>
                  <a:gd name="T21" fmla="*/ 35 h 122"/>
                  <a:gd name="T22" fmla="*/ 110 w 213"/>
                  <a:gd name="T23" fmla="*/ 36 h 122"/>
                  <a:gd name="T24" fmla="*/ 117 w 213"/>
                  <a:gd name="T25" fmla="*/ 42 h 122"/>
                  <a:gd name="T26" fmla="*/ 130 w 213"/>
                  <a:gd name="T27" fmla="*/ 44 h 122"/>
                  <a:gd name="T28" fmla="*/ 133 w 213"/>
                  <a:gd name="T29" fmla="*/ 50 h 122"/>
                  <a:gd name="T30" fmla="*/ 149 w 213"/>
                  <a:gd name="T31" fmla="*/ 50 h 122"/>
                  <a:gd name="T32" fmla="*/ 161 w 213"/>
                  <a:gd name="T33" fmla="*/ 53 h 122"/>
                  <a:gd name="T34" fmla="*/ 168 w 213"/>
                  <a:gd name="T35" fmla="*/ 60 h 122"/>
                  <a:gd name="T36" fmla="*/ 159 w 213"/>
                  <a:gd name="T37" fmla="*/ 61 h 122"/>
                  <a:gd name="T38" fmla="*/ 155 w 213"/>
                  <a:gd name="T39" fmla="*/ 64 h 122"/>
                  <a:gd name="T40" fmla="*/ 174 w 213"/>
                  <a:gd name="T41" fmla="*/ 67 h 122"/>
                  <a:gd name="T42" fmla="*/ 178 w 213"/>
                  <a:gd name="T43" fmla="*/ 72 h 122"/>
                  <a:gd name="T44" fmla="*/ 186 w 213"/>
                  <a:gd name="T45" fmla="*/ 77 h 122"/>
                  <a:gd name="T46" fmla="*/ 187 w 213"/>
                  <a:gd name="T47" fmla="*/ 80 h 122"/>
                  <a:gd name="T48" fmla="*/ 194 w 213"/>
                  <a:gd name="T49" fmla="*/ 81 h 122"/>
                  <a:gd name="T50" fmla="*/ 212 w 213"/>
                  <a:gd name="T51" fmla="*/ 88 h 122"/>
                  <a:gd name="T52" fmla="*/ 207 w 213"/>
                  <a:gd name="T53" fmla="*/ 91 h 122"/>
                  <a:gd name="T54" fmla="*/ 208 w 213"/>
                  <a:gd name="T55" fmla="*/ 95 h 122"/>
                  <a:gd name="T56" fmla="*/ 211 w 213"/>
                  <a:gd name="T57" fmla="*/ 99 h 122"/>
                  <a:gd name="T58" fmla="*/ 212 w 213"/>
                  <a:gd name="T59" fmla="*/ 115 h 122"/>
                  <a:gd name="T60" fmla="*/ 201 w 213"/>
                  <a:gd name="T61" fmla="*/ 114 h 122"/>
                  <a:gd name="T62" fmla="*/ 192 w 213"/>
                  <a:gd name="T63" fmla="*/ 114 h 122"/>
                  <a:gd name="T64" fmla="*/ 192 w 213"/>
                  <a:gd name="T65" fmla="*/ 121 h 122"/>
                  <a:gd name="T66" fmla="*/ 175 w 213"/>
                  <a:gd name="T67" fmla="*/ 114 h 122"/>
                  <a:gd name="T68" fmla="*/ 148 w 213"/>
                  <a:gd name="T69" fmla="*/ 107 h 122"/>
                  <a:gd name="T70" fmla="*/ 132 w 213"/>
                  <a:gd name="T71" fmla="*/ 95 h 122"/>
                  <a:gd name="T72" fmla="*/ 108 w 213"/>
                  <a:gd name="T73" fmla="*/ 86 h 122"/>
                  <a:gd name="T74" fmla="*/ 102 w 213"/>
                  <a:gd name="T75" fmla="*/ 71 h 122"/>
                  <a:gd name="T76" fmla="*/ 89 w 213"/>
                  <a:gd name="T77" fmla="*/ 66 h 122"/>
                  <a:gd name="T78" fmla="*/ 77 w 213"/>
                  <a:gd name="T79" fmla="*/ 57 h 122"/>
                  <a:gd name="T80" fmla="*/ 79 w 213"/>
                  <a:gd name="T81" fmla="*/ 49 h 122"/>
                  <a:gd name="T82" fmla="*/ 50 w 213"/>
                  <a:gd name="T83" fmla="*/ 37 h 122"/>
                  <a:gd name="T84" fmla="*/ 49 w 213"/>
                  <a:gd name="T85" fmla="*/ 32 h 122"/>
                  <a:gd name="T86" fmla="*/ 44 w 213"/>
                  <a:gd name="T87" fmla="*/ 28 h 122"/>
                  <a:gd name="T88" fmla="*/ 29 w 213"/>
                  <a:gd name="T89" fmla="*/ 29 h 122"/>
                  <a:gd name="T90" fmla="*/ 26 w 213"/>
                  <a:gd name="T91" fmla="*/ 24 h 122"/>
                  <a:gd name="T92" fmla="*/ 1 w 213"/>
                  <a:gd name="T93" fmla="*/ 10 h 122"/>
                  <a:gd name="T94" fmla="*/ 0 w 213"/>
                  <a:gd name="T95" fmla="*/ 6 h 122"/>
                  <a:gd name="T96" fmla="*/ 4 w 213"/>
                  <a:gd name="T97" fmla="*/ 0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13"/>
                  <a:gd name="T148" fmla="*/ 0 h 122"/>
                  <a:gd name="T149" fmla="*/ 213 w 213"/>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13" h="122">
                    <a:moveTo>
                      <a:pt x="4" y="0"/>
                    </a:moveTo>
                    <a:lnTo>
                      <a:pt x="20" y="5"/>
                    </a:lnTo>
                    <a:lnTo>
                      <a:pt x="33" y="4"/>
                    </a:lnTo>
                    <a:lnTo>
                      <a:pt x="44" y="5"/>
                    </a:lnTo>
                    <a:lnTo>
                      <a:pt x="57" y="16"/>
                    </a:lnTo>
                    <a:lnTo>
                      <a:pt x="58" y="22"/>
                    </a:lnTo>
                    <a:lnTo>
                      <a:pt x="72" y="26"/>
                    </a:lnTo>
                    <a:lnTo>
                      <a:pt x="84" y="26"/>
                    </a:lnTo>
                    <a:lnTo>
                      <a:pt x="89" y="30"/>
                    </a:lnTo>
                    <a:lnTo>
                      <a:pt x="96" y="31"/>
                    </a:lnTo>
                    <a:lnTo>
                      <a:pt x="102" y="35"/>
                    </a:lnTo>
                    <a:lnTo>
                      <a:pt x="110" y="36"/>
                    </a:lnTo>
                    <a:lnTo>
                      <a:pt x="117" y="42"/>
                    </a:lnTo>
                    <a:lnTo>
                      <a:pt x="130" y="44"/>
                    </a:lnTo>
                    <a:lnTo>
                      <a:pt x="133" y="50"/>
                    </a:lnTo>
                    <a:lnTo>
                      <a:pt x="149" y="50"/>
                    </a:lnTo>
                    <a:lnTo>
                      <a:pt x="161" y="53"/>
                    </a:lnTo>
                    <a:lnTo>
                      <a:pt x="168" y="60"/>
                    </a:lnTo>
                    <a:lnTo>
                      <a:pt x="159" y="61"/>
                    </a:lnTo>
                    <a:lnTo>
                      <a:pt x="155" y="64"/>
                    </a:lnTo>
                    <a:lnTo>
                      <a:pt x="174" y="67"/>
                    </a:lnTo>
                    <a:lnTo>
                      <a:pt x="178" y="72"/>
                    </a:lnTo>
                    <a:lnTo>
                      <a:pt x="186" y="77"/>
                    </a:lnTo>
                    <a:lnTo>
                      <a:pt x="187" y="80"/>
                    </a:lnTo>
                    <a:lnTo>
                      <a:pt x="194" y="81"/>
                    </a:lnTo>
                    <a:lnTo>
                      <a:pt x="212" y="88"/>
                    </a:lnTo>
                    <a:lnTo>
                      <a:pt x="207" y="91"/>
                    </a:lnTo>
                    <a:lnTo>
                      <a:pt x="208" y="95"/>
                    </a:lnTo>
                    <a:lnTo>
                      <a:pt x="211" y="99"/>
                    </a:lnTo>
                    <a:lnTo>
                      <a:pt x="212" y="115"/>
                    </a:lnTo>
                    <a:lnTo>
                      <a:pt x="201" y="114"/>
                    </a:lnTo>
                    <a:lnTo>
                      <a:pt x="192" y="114"/>
                    </a:lnTo>
                    <a:lnTo>
                      <a:pt x="192" y="121"/>
                    </a:lnTo>
                    <a:lnTo>
                      <a:pt x="175" y="114"/>
                    </a:lnTo>
                    <a:lnTo>
                      <a:pt x="148" y="107"/>
                    </a:lnTo>
                    <a:lnTo>
                      <a:pt x="132" y="95"/>
                    </a:lnTo>
                    <a:lnTo>
                      <a:pt x="108" y="86"/>
                    </a:lnTo>
                    <a:lnTo>
                      <a:pt x="102" y="71"/>
                    </a:lnTo>
                    <a:lnTo>
                      <a:pt x="89" y="66"/>
                    </a:lnTo>
                    <a:lnTo>
                      <a:pt x="77" y="57"/>
                    </a:lnTo>
                    <a:lnTo>
                      <a:pt x="79" y="49"/>
                    </a:lnTo>
                    <a:lnTo>
                      <a:pt x="50" y="37"/>
                    </a:lnTo>
                    <a:lnTo>
                      <a:pt x="49" y="32"/>
                    </a:lnTo>
                    <a:lnTo>
                      <a:pt x="44" y="28"/>
                    </a:lnTo>
                    <a:lnTo>
                      <a:pt x="29" y="29"/>
                    </a:lnTo>
                    <a:lnTo>
                      <a:pt x="26" y="24"/>
                    </a:lnTo>
                    <a:lnTo>
                      <a:pt x="1" y="10"/>
                    </a:lnTo>
                    <a:lnTo>
                      <a:pt x="0" y="6"/>
                    </a:lnTo>
                    <a:lnTo>
                      <a:pt x="4" y="0"/>
                    </a:lnTo>
                  </a:path>
                </a:pathLst>
              </a:custGeom>
              <a:solidFill>
                <a:srgbClr val="5F7FFF"/>
              </a:solidFill>
              <a:ln w="12700" cap="rnd">
                <a:solidFill>
                  <a:schemeClr val="tx1"/>
                </a:solidFill>
                <a:round/>
                <a:headEnd/>
                <a:tailEnd/>
              </a:ln>
            </p:spPr>
            <p:txBody>
              <a:bodyPr/>
              <a:lstStyle/>
              <a:p>
                <a:endParaRPr lang="en-US"/>
              </a:p>
            </p:txBody>
          </p:sp>
          <p:sp>
            <p:nvSpPr>
              <p:cNvPr id="36469" name="Freeform 209"/>
              <p:cNvSpPr>
                <a:spLocks/>
              </p:cNvSpPr>
              <p:nvPr/>
            </p:nvSpPr>
            <p:spPr bwMode="auto">
              <a:xfrm>
                <a:off x="3843" y="4416"/>
                <a:ext cx="47" cy="77"/>
              </a:xfrm>
              <a:custGeom>
                <a:avLst/>
                <a:gdLst>
                  <a:gd name="T0" fmla="*/ 46 w 47"/>
                  <a:gd name="T1" fmla="*/ 4 h 77"/>
                  <a:gd name="T2" fmla="*/ 26 w 47"/>
                  <a:gd name="T3" fmla="*/ 0 h 77"/>
                  <a:gd name="T4" fmla="*/ 26 w 47"/>
                  <a:gd name="T5" fmla="*/ 4 h 77"/>
                  <a:gd name="T6" fmla="*/ 13 w 47"/>
                  <a:gd name="T7" fmla="*/ 0 h 77"/>
                  <a:gd name="T8" fmla="*/ 13 w 47"/>
                  <a:gd name="T9" fmla="*/ 36 h 77"/>
                  <a:gd name="T10" fmla="*/ 0 w 47"/>
                  <a:gd name="T11" fmla="*/ 39 h 77"/>
                  <a:gd name="T12" fmla="*/ 13 w 47"/>
                  <a:gd name="T13" fmla="*/ 43 h 77"/>
                  <a:gd name="T14" fmla="*/ 13 w 47"/>
                  <a:gd name="T15" fmla="*/ 66 h 77"/>
                  <a:gd name="T16" fmla="*/ 16 w 47"/>
                  <a:gd name="T17" fmla="*/ 72 h 77"/>
                  <a:gd name="T18" fmla="*/ 26 w 47"/>
                  <a:gd name="T19" fmla="*/ 75 h 77"/>
                  <a:gd name="T20" fmla="*/ 26 w 47"/>
                  <a:gd name="T21" fmla="*/ 76 h 77"/>
                  <a:gd name="T22" fmla="*/ 46 w 47"/>
                  <a:gd name="T23" fmla="*/ 76 h 77"/>
                  <a:gd name="T24" fmla="*/ 46 w 47"/>
                  <a:gd name="T25" fmla="*/ 4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
                  <a:gd name="T40" fmla="*/ 0 h 77"/>
                  <a:gd name="T41" fmla="*/ 47 w 47"/>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 h="77">
                    <a:moveTo>
                      <a:pt x="46" y="4"/>
                    </a:moveTo>
                    <a:lnTo>
                      <a:pt x="26" y="0"/>
                    </a:lnTo>
                    <a:lnTo>
                      <a:pt x="26" y="4"/>
                    </a:lnTo>
                    <a:lnTo>
                      <a:pt x="13" y="0"/>
                    </a:lnTo>
                    <a:lnTo>
                      <a:pt x="13" y="36"/>
                    </a:lnTo>
                    <a:lnTo>
                      <a:pt x="0" y="39"/>
                    </a:lnTo>
                    <a:lnTo>
                      <a:pt x="13" y="43"/>
                    </a:lnTo>
                    <a:lnTo>
                      <a:pt x="13" y="66"/>
                    </a:lnTo>
                    <a:lnTo>
                      <a:pt x="16" y="72"/>
                    </a:lnTo>
                    <a:lnTo>
                      <a:pt x="26" y="75"/>
                    </a:lnTo>
                    <a:lnTo>
                      <a:pt x="26" y="76"/>
                    </a:lnTo>
                    <a:lnTo>
                      <a:pt x="46" y="76"/>
                    </a:lnTo>
                    <a:lnTo>
                      <a:pt x="46" y="4"/>
                    </a:lnTo>
                  </a:path>
                </a:pathLst>
              </a:custGeom>
              <a:solidFill>
                <a:srgbClr val="BF3F00"/>
              </a:solidFill>
              <a:ln w="12700" cap="rnd">
                <a:solidFill>
                  <a:schemeClr val="tx1"/>
                </a:solidFill>
                <a:round/>
                <a:headEnd/>
                <a:tailEnd/>
              </a:ln>
            </p:spPr>
            <p:txBody>
              <a:bodyPr/>
              <a:lstStyle/>
              <a:p>
                <a:endParaRPr lang="en-US"/>
              </a:p>
            </p:txBody>
          </p:sp>
          <p:sp>
            <p:nvSpPr>
              <p:cNvPr id="36470" name="Freeform 210"/>
              <p:cNvSpPr>
                <a:spLocks/>
              </p:cNvSpPr>
              <p:nvPr/>
            </p:nvSpPr>
            <p:spPr bwMode="auto">
              <a:xfrm>
                <a:off x="3670" y="4392"/>
                <a:ext cx="187" cy="91"/>
              </a:xfrm>
              <a:custGeom>
                <a:avLst/>
                <a:gdLst>
                  <a:gd name="T0" fmla="*/ 186 w 187"/>
                  <a:gd name="T1" fmla="*/ 25 h 91"/>
                  <a:gd name="T2" fmla="*/ 186 w 187"/>
                  <a:gd name="T3" fmla="*/ 60 h 91"/>
                  <a:gd name="T4" fmla="*/ 174 w 187"/>
                  <a:gd name="T5" fmla="*/ 64 h 91"/>
                  <a:gd name="T6" fmla="*/ 186 w 187"/>
                  <a:gd name="T7" fmla="*/ 67 h 91"/>
                  <a:gd name="T8" fmla="*/ 186 w 187"/>
                  <a:gd name="T9" fmla="*/ 90 h 91"/>
                  <a:gd name="T10" fmla="*/ 174 w 187"/>
                  <a:gd name="T11" fmla="*/ 82 h 91"/>
                  <a:gd name="T12" fmla="*/ 164 w 187"/>
                  <a:gd name="T13" fmla="*/ 82 h 91"/>
                  <a:gd name="T14" fmla="*/ 153 w 187"/>
                  <a:gd name="T15" fmla="*/ 76 h 91"/>
                  <a:gd name="T16" fmla="*/ 153 w 187"/>
                  <a:gd name="T17" fmla="*/ 73 h 91"/>
                  <a:gd name="T18" fmla="*/ 150 w 187"/>
                  <a:gd name="T19" fmla="*/ 66 h 91"/>
                  <a:gd name="T20" fmla="*/ 137 w 187"/>
                  <a:gd name="T21" fmla="*/ 64 h 91"/>
                  <a:gd name="T22" fmla="*/ 124 w 187"/>
                  <a:gd name="T23" fmla="*/ 57 h 91"/>
                  <a:gd name="T24" fmla="*/ 117 w 187"/>
                  <a:gd name="T25" fmla="*/ 49 h 91"/>
                  <a:gd name="T26" fmla="*/ 104 w 187"/>
                  <a:gd name="T27" fmla="*/ 47 h 91"/>
                  <a:gd name="T28" fmla="*/ 95 w 187"/>
                  <a:gd name="T29" fmla="*/ 47 h 91"/>
                  <a:gd name="T30" fmla="*/ 80 w 187"/>
                  <a:gd name="T31" fmla="*/ 45 h 91"/>
                  <a:gd name="T32" fmla="*/ 74 w 187"/>
                  <a:gd name="T33" fmla="*/ 45 h 91"/>
                  <a:gd name="T34" fmla="*/ 67 w 187"/>
                  <a:gd name="T35" fmla="*/ 42 h 91"/>
                  <a:gd name="T36" fmla="*/ 54 w 187"/>
                  <a:gd name="T37" fmla="*/ 40 h 91"/>
                  <a:gd name="T38" fmla="*/ 54 w 187"/>
                  <a:gd name="T39" fmla="*/ 36 h 91"/>
                  <a:gd name="T40" fmla="*/ 48 w 187"/>
                  <a:gd name="T41" fmla="*/ 40 h 91"/>
                  <a:gd name="T42" fmla="*/ 48 w 187"/>
                  <a:gd name="T43" fmla="*/ 43 h 91"/>
                  <a:gd name="T44" fmla="*/ 38 w 187"/>
                  <a:gd name="T45" fmla="*/ 45 h 91"/>
                  <a:gd name="T46" fmla="*/ 33 w 187"/>
                  <a:gd name="T47" fmla="*/ 42 h 91"/>
                  <a:gd name="T48" fmla="*/ 32 w 187"/>
                  <a:gd name="T49" fmla="*/ 40 h 91"/>
                  <a:gd name="T50" fmla="*/ 27 w 187"/>
                  <a:gd name="T51" fmla="*/ 35 h 91"/>
                  <a:gd name="T52" fmla="*/ 27 w 187"/>
                  <a:gd name="T53" fmla="*/ 32 h 91"/>
                  <a:gd name="T54" fmla="*/ 20 w 187"/>
                  <a:gd name="T55" fmla="*/ 32 h 91"/>
                  <a:gd name="T56" fmla="*/ 15 w 187"/>
                  <a:gd name="T57" fmla="*/ 30 h 91"/>
                  <a:gd name="T58" fmla="*/ 18 w 187"/>
                  <a:gd name="T59" fmla="*/ 27 h 91"/>
                  <a:gd name="T60" fmla="*/ 40 w 187"/>
                  <a:gd name="T61" fmla="*/ 30 h 91"/>
                  <a:gd name="T62" fmla="*/ 49 w 187"/>
                  <a:gd name="T63" fmla="*/ 26 h 91"/>
                  <a:gd name="T64" fmla="*/ 41 w 187"/>
                  <a:gd name="T65" fmla="*/ 16 h 91"/>
                  <a:gd name="T66" fmla="*/ 18 w 187"/>
                  <a:gd name="T67" fmla="*/ 16 h 91"/>
                  <a:gd name="T68" fmla="*/ 11 w 187"/>
                  <a:gd name="T69" fmla="*/ 14 h 91"/>
                  <a:gd name="T70" fmla="*/ 0 w 187"/>
                  <a:gd name="T71" fmla="*/ 14 h 91"/>
                  <a:gd name="T72" fmla="*/ 0 w 187"/>
                  <a:gd name="T73" fmla="*/ 10 h 91"/>
                  <a:gd name="T74" fmla="*/ 5 w 187"/>
                  <a:gd name="T75" fmla="*/ 3 h 91"/>
                  <a:gd name="T76" fmla="*/ 11 w 187"/>
                  <a:gd name="T77" fmla="*/ 0 h 91"/>
                  <a:gd name="T78" fmla="*/ 20 w 187"/>
                  <a:gd name="T79" fmla="*/ 0 h 91"/>
                  <a:gd name="T80" fmla="*/ 33 w 187"/>
                  <a:gd name="T81" fmla="*/ 3 h 91"/>
                  <a:gd name="T82" fmla="*/ 43 w 187"/>
                  <a:gd name="T83" fmla="*/ 3 h 91"/>
                  <a:gd name="T84" fmla="*/ 58 w 187"/>
                  <a:gd name="T85" fmla="*/ 0 h 91"/>
                  <a:gd name="T86" fmla="*/ 54 w 187"/>
                  <a:gd name="T87" fmla="*/ 7 h 91"/>
                  <a:gd name="T88" fmla="*/ 53 w 187"/>
                  <a:gd name="T89" fmla="*/ 12 h 91"/>
                  <a:gd name="T90" fmla="*/ 56 w 187"/>
                  <a:gd name="T91" fmla="*/ 17 h 91"/>
                  <a:gd name="T92" fmla="*/ 60 w 187"/>
                  <a:gd name="T93" fmla="*/ 20 h 91"/>
                  <a:gd name="T94" fmla="*/ 74 w 187"/>
                  <a:gd name="T95" fmla="*/ 27 h 91"/>
                  <a:gd name="T96" fmla="*/ 81 w 187"/>
                  <a:gd name="T97" fmla="*/ 27 h 91"/>
                  <a:gd name="T98" fmla="*/ 96 w 187"/>
                  <a:gd name="T99" fmla="*/ 23 h 91"/>
                  <a:gd name="T100" fmla="*/ 101 w 187"/>
                  <a:gd name="T101" fmla="*/ 17 h 91"/>
                  <a:gd name="T102" fmla="*/ 110 w 187"/>
                  <a:gd name="T103" fmla="*/ 14 h 91"/>
                  <a:gd name="T104" fmla="*/ 122 w 187"/>
                  <a:gd name="T105" fmla="*/ 8 h 91"/>
                  <a:gd name="T106" fmla="*/ 126 w 187"/>
                  <a:gd name="T107" fmla="*/ 10 h 91"/>
                  <a:gd name="T108" fmla="*/ 131 w 187"/>
                  <a:gd name="T109" fmla="*/ 11 h 91"/>
                  <a:gd name="T110" fmla="*/ 141 w 187"/>
                  <a:gd name="T111" fmla="*/ 14 h 91"/>
                  <a:gd name="T112" fmla="*/ 148 w 187"/>
                  <a:gd name="T113" fmla="*/ 14 h 91"/>
                  <a:gd name="T114" fmla="*/ 152 w 187"/>
                  <a:gd name="T115" fmla="*/ 16 h 91"/>
                  <a:gd name="T116" fmla="*/ 166 w 187"/>
                  <a:gd name="T117" fmla="*/ 16 h 91"/>
                  <a:gd name="T118" fmla="*/ 174 w 187"/>
                  <a:gd name="T119" fmla="*/ 14 h 91"/>
                  <a:gd name="T120" fmla="*/ 186 w 187"/>
                  <a:gd name="T121" fmla="*/ 25 h 9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7"/>
                  <a:gd name="T184" fmla="*/ 0 h 91"/>
                  <a:gd name="T185" fmla="*/ 187 w 187"/>
                  <a:gd name="T186" fmla="*/ 91 h 9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7" h="91">
                    <a:moveTo>
                      <a:pt x="186" y="25"/>
                    </a:moveTo>
                    <a:lnTo>
                      <a:pt x="186" y="60"/>
                    </a:lnTo>
                    <a:lnTo>
                      <a:pt x="174" y="64"/>
                    </a:lnTo>
                    <a:lnTo>
                      <a:pt x="186" y="67"/>
                    </a:lnTo>
                    <a:lnTo>
                      <a:pt x="186" y="90"/>
                    </a:lnTo>
                    <a:lnTo>
                      <a:pt x="174" y="82"/>
                    </a:lnTo>
                    <a:lnTo>
                      <a:pt x="164" y="82"/>
                    </a:lnTo>
                    <a:lnTo>
                      <a:pt x="153" y="76"/>
                    </a:lnTo>
                    <a:lnTo>
                      <a:pt x="153" y="73"/>
                    </a:lnTo>
                    <a:lnTo>
                      <a:pt x="150" y="66"/>
                    </a:lnTo>
                    <a:lnTo>
                      <a:pt x="137" y="64"/>
                    </a:lnTo>
                    <a:lnTo>
                      <a:pt x="124" y="57"/>
                    </a:lnTo>
                    <a:lnTo>
                      <a:pt x="117" y="49"/>
                    </a:lnTo>
                    <a:lnTo>
                      <a:pt x="104" y="47"/>
                    </a:lnTo>
                    <a:lnTo>
                      <a:pt x="95" y="47"/>
                    </a:lnTo>
                    <a:lnTo>
                      <a:pt x="80" y="45"/>
                    </a:lnTo>
                    <a:lnTo>
                      <a:pt x="74" y="45"/>
                    </a:lnTo>
                    <a:lnTo>
                      <a:pt x="67" y="42"/>
                    </a:lnTo>
                    <a:lnTo>
                      <a:pt x="54" y="40"/>
                    </a:lnTo>
                    <a:lnTo>
                      <a:pt x="54" y="36"/>
                    </a:lnTo>
                    <a:lnTo>
                      <a:pt x="48" y="40"/>
                    </a:lnTo>
                    <a:lnTo>
                      <a:pt x="48" y="43"/>
                    </a:lnTo>
                    <a:lnTo>
                      <a:pt x="38" y="45"/>
                    </a:lnTo>
                    <a:lnTo>
                      <a:pt x="33" y="42"/>
                    </a:lnTo>
                    <a:lnTo>
                      <a:pt x="32" y="40"/>
                    </a:lnTo>
                    <a:lnTo>
                      <a:pt x="27" y="35"/>
                    </a:lnTo>
                    <a:lnTo>
                      <a:pt x="27" y="32"/>
                    </a:lnTo>
                    <a:lnTo>
                      <a:pt x="20" y="32"/>
                    </a:lnTo>
                    <a:lnTo>
                      <a:pt x="15" y="30"/>
                    </a:lnTo>
                    <a:lnTo>
                      <a:pt x="18" y="27"/>
                    </a:lnTo>
                    <a:lnTo>
                      <a:pt x="40" y="30"/>
                    </a:lnTo>
                    <a:lnTo>
                      <a:pt x="49" y="26"/>
                    </a:lnTo>
                    <a:lnTo>
                      <a:pt x="41" y="16"/>
                    </a:lnTo>
                    <a:lnTo>
                      <a:pt x="18" y="16"/>
                    </a:lnTo>
                    <a:lnTo>
                      <a:pt x="11" y="14"/>
                    </a:lnTo>
                    <a:lnTo>
                      <a:pt x="0" y="14"/>
                    </a:lnTo>
                    <a:lnTo>
                      <a:pt x="0" y="10"/>
                    </a:lnTo>
                    <a:lnTo>
                      <a:pt x="5" y="3"/>
                    </a:lnTo>
                    <a:lnTo>
                      <a:pt x="11" y="0"/>
                    </a:lnTo>
                    <a:lnTo>
                      <a:pt x="20" y="0"/>
                    </a:lnTo>
                    <a:lnTo>
                      <a:pt x="33" y="3"/>
                    </a:lnTo>
                    <a:lnTo>
                      <a:pt x="43" y="3"/>
                    </a:lnTo>
                    <a:lnTo>
                      <a:pt x="58" y="0"/>
                    </a:lnTo>
                    <a:lnTo>
                      <a:pt x="54" y="7"/>
                    </a:lnTo>
                    <a:lnTo>
                      <a:pt x="53" y="12"/>
                    </a:lnTo>
                    <a:lnTo>
                      <a:pt x="56" y="17"/>
                    </a:lnTo>
                    <a:lnTo>
                      <a:pt x="60" y="20"/>
                    </a:lnTo>
                    <a:lnTo>
                      <a:pt x="74" y="27"/>
                    </a:lnTo>
                    <a:lnTo>
                      <a:pt x="81" y="27"/>
                    </a:lnTo>
                    <a:lnTo>
                      <a:pt x="96" y="23"/>
                    </a:lnTo>
                    <a:lnTo>
                      <a:pt x="101" y="17"/>
                    </a:lnTo>
                    <a:lnTo>
                      <a:pt x="110" y="14"/>
                    </a:lnTo>
                    <a:lnTo>
                      <a:pt x="122" y="8"/>
                    </a:lnTo>
                    <a:lnTo>
                      <a:pt x="126" y="10"/>
                    </a:lnTo>
                    <a:lnTo>
                      <a:pt x="131" y="11"/>
                    </a:lnTo>
                    <a:lnTo>
                      <a:pt x="141" y="14"/>
                    </a:lnTo>
                    <a:lnTo>
                      <a:pt x="148" y="14"/>
                    </a:lnTo>
                    <a:lnTo>
                      <a:pt x="152" y="16"/>
                    </a:lnTo>
                    <a:lnTo>
                      <a:pt x="166" y="16"/>
                    </a:lnTo>
                    <a:lnTo>
                      <a:pt x="174" y="14"/>
                    </a:lnTo>
                    <a:lnTo>
                      <a:pt x="186" y="25"/>
                    </a:lnTo>
                  </a:path>
                </a:pathLst>
              </a:custGeom>
              <a:solidFill>
                <a:srgbClr val="5F7FFF"/>
              </a:solidFill>
              <a:ln w="12700" cap="rnd">
                <a:solidFill>
                  <a:schemeClr val="tx1"/>
                </a:solidFill>
                <a:round/>
                <a:headEnd/>
                <a:tailEnd/>
              </a:ln>
            </p:spPr>
            <p:txBody>
              <a:bodyPr/>
              <a:lstStyle/>
              <a:p>
                <a:endParaRPr lang="en-US"/>
              </a:p>
            </p:txBody>
          </p:sp>
          <p:sp>
            <p:nvSpPr>
              <p:cNvPr id="36471" name="Freeform 211"/>
              <p:cNvSpPr>
                <a:spLocks/>
              </p:cNvSpPr>
              <p:nvPr/>
            </p:nvSpPr>
            <p:spPr bwMode="auto">
              <a:xfrm>
                <a:off x="3674" y="4451"/>
                <a:ext cx="33" cy="11"/>
              </a:xfrm>
              <a:custGeom>
                <a:avLst/>
                <a:gdLst>
                  <a:gd name="T0" fmla="*/ 1 w 33"/>
                  <a:gd name="T1" fmla="*/ 2 h 11"/>
                  <a:gd name="T2" fmla="*/ 14 w 33"/>
                  <a:gd name="T3" fmla="*/ 0 h 11"/>
                  <a:gd name="T4" fmla="*/ 24 w 33"/>
                  <a:gd name="T5" fmla="*/ 0 h 11"/>
                  <a:gd name="T6" fmla="*/ 30 w 33"/>
                  <a:gd name="T7" fmla="*/ 4 h 11"/>
                  <a:gd name="T8" fmla="*/ 32 w 33"/>
                  <a:gd name="T9" fmla="*/ 6 h 11"/>
                  <a:gd name="T10" fmla="*/ 30 w 33"/>
                  <a:gd name="T11" fmla="*/ 8 h 11"/>
                  <a:gd name="T12" fmla="*/ 24 w 33"/>
                  <a:gd name="T13" fmla="*/ 10 h 11"/>
                  <a:gd name="T14" fmla="*/ 14 w 33"/>
                  <a:gd name="T15" fmla="*/ 10 h 11"/>
                  <a:gd name="T16" fmla="*/ 3 w 33"/>
                  <a:gd name="T17" fmla="*/ 8 h 11"/>
                  <a:gd name="T18" fmla="*/ 0 w 33"/>
                  <a:gd name="T19" fmla="*/ 5 h 11"/>
                  <a:gd name="T20" fmla="*/ 1 w 33"/>
                  <a:gd name="T21" fmla="*/ 2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
                  <a:gd name="T34" fmla="*/ 0 h 11"/>
                  <a:gd name="T35" fmla="*/ 33 w 33"/>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 h="11">
                    <a:moveTo>
                      <a:pt x="1" y="2"/>
                    </a:moveTo>
                    <a:lnTo>
                      <a:pt x="14" y="0"/>
                    </a:lnTo>
                    <a:lnTo>
                      <a:pt x="24" y="0"/>
                    </a:lnTo>
                    <a:lnTo>
                      <a:pt x="30" y="4"/>
                    </a:lnTo>
                    <a:lnTo>
                      <a:pt x="32" y="6"/>
                    </a:lnTo>
                    <a:lnTo>
                      <a:pt x="30" y="8"/>
                    </a:lnTo>
                    <a:lnTo>
                      <a:pt x="24" y="10"/>
                    </a:lnTo>
                    <a:lnTo>
                      <a:pt x="14" y="10"/>
                    </a:lnTo>
                    <a:lnTo>
                      <a:pt x="3" y="8"/>
                    </a:lnTo>
                    <a:lnTo>
                      <a:pt x="0" y="5"/>
                    </a:lnTo>
                    <a:lnTo>
                      <a:pt x="1" y="2"/>
                    </a:lnTo>
                  </a:path>
                </a:pathLst>
              </a:custGeom>
              <a:solidFill>
                <a:srgbClr val="5F7FFF"/>
              </a:solidFill>
              <a:ln w="12700" cap="rnd">
                <a:solidFill>
                  <a:schemeClr val="tx1"/>
                </a:solidFill>
                <a:round/>
                <a:headEnd/>
                <a:tailEnd/>
              </a:ln>
            </p:spPr>
            <p:txBody>
              <a:bodyPr/>
              <a:lstStyle/>
              <a:p>
                <a:endParaRPr lang="en-US"/>
              </a:p>
            </p:txBody>
          </p:sp>
          <p:sp>
            <p:nvSpPr>
              <p:cNvPr id="36472" name="Freeform 212"/>
              <p:cNvSpPr>
                <a:spLocks/>
              </p:cNvSpPr>
              <p:nvPr/>
            </p:nvSpPr>
            <p:spPr bwMode="auto">
              <a:xfrm>
                <a:off x="3709" y="4437"/>
                <a:ext cx="31" cy="11"/>
              </a:xfrm>
              <a:custGeom>
                <a:avLst/>
                <a:gdLst>
                  <a:gd name="T0" fmla="*/ 0 w 31"/>
                  <a:gd name="T1" fmla="*/ 8 h 11"/>
                  <a:gd name="T2" fmla="*/ 14 w 31"/>
                  <a:gd name="T3" fmla="*/ 10 h 11"/>
                  <a:gd name="T4" fmla="*/ 23 w 31"/>
                  <a:gd name="T5" fmla="*/ 10 h 11"/>
                  <a:gd name="T6" fmla="*/ 29 w 31"/>
                  <a:gd name="T7" fmla="*/ 7 h 11"/>
                  <a:gd name="T8" fmla="*/ 30 w 31"/>
                  <a:gd name="T9" fmla="*/ 4 h 11"/>
                  <a:gd name="T10" fmla="*/ 28 w 31"/>
                  <a:gd name="T11" fmla="*/ 2 h 11"/>
                  <a:gd name="T12" fmla="*/ 23 w 31"/>
                  <a:gd name="T13" fmla="*/ 0 h 11"/>
                  <a:gd name="T14" fmla="*/ 14 w 31"/>
                  <a:gd name="T15" fmla="*/ 0 h 11"/>
                  <a:gd name="T16" fmla="*/ 3 w 31"/>
                  <a:gd name="T17" fmla="*/ 2 h 11"/>
                  <a:gd name="T18" fmla="*/ 0 w 31"/>
                  <a:gd name="T19" fmla="*/ 6 h 11"/>
                  <a:gd name="T20" fmla="*/ 0 w 31"/>
                  <a:gd name="T21" fmla="*/ 8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1"/>
                  <a:gd name="T34" fmla="*/ 0 h 11"/>
                  <a:gd name="T35" fmla="*/ 31 w 3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1" h="11">
                    <a:moveTo>
                      <a:pt x="0" y="8"/>
                    </a:moveTo>
                    <a:lnTo>
                      <a:pt x="14" y="10"/>
                    </a:lnTo>
                    <a:lnTo>
                      <a:pt x="23" y="10"/>
                    </a:lnTo>
                    <a:lnTo>
                      <a:pt x="29" y="7"/>
                    </a:lnTo>
                    <a:lnTo>
                      <a:pt x="30" y="4"/>
                    </a:lnTo>
                    <a:lnTo>
                      <a:pt x="28" y="2"/>
                    </a:lnTo>
                    <a:lnTo>
                      <a:pt x="23" y="0"/>
                    </a:lnTo>
                    <a:lnTo>
                      <a:pt x="14" y="0"/>
                    </a:lnTo>
                    <a:lnTo>
                      <a:pt x="3" y="2"/>
                    </a:lnTo>
                    <a:lnTo>
                      <a:pt x="0" y="6"/>
                    </a:lnTo>
                    <a:lnTo>
                      <a:pt x="0" y="8"/>
                    </a:lnTo>
                  </a:path>
                </a:pathLst>
              </a:custGeom>
              <a:solidFill>
                <a:srgbClr val="5F7FFF"/>
              </a:solidFill>
              <a:ln w="12700" cap="rnd">
                <a:solidFill>
                  <a:schemeClr val="tx1"/>
                </a:solidFill>
                <a:round/>
                <a:headEnd/>
                <a:tailEnd/>
              </a:ln>
            </p:spPr>
            <p:txBody>
              <a:bodyPr/>
              <a:lstStyle/>
              <a:p>
                <a:endParaRPr lang="en-US"/>
              </a:p>
            </p:txBody>
          </p:sp>
          <p:sp>
            <p:nvSpPr>
              <p:cNvPr id="36473" name="Freeform 213"/>
              <p:cNvSpPr>
                <a:spLocks/>
              </p:cNvSpPr>
              <p:nvPr/>
            </p:nvSpPr>
            <p:spPr bwMode="auto">
              <a:xfrm>
                <a:off x="3661" y="4434"/>
                <a:ext cx="35" cy="12"/>
              </a:xfrm>
              <a:custGeom>
                <a:avLst/>
                <a:gdLst>
                  <a:gd name="T0" fmla="*/ 33 w 35"/>
                  <a:gd name="T1" fmla="*/ 2 h 12"/>
                  <a:gd name="T2" fmla="*/ 19 w 35"/>
                  <a:gd name="T3" fmla="*/ 0 h 12"/>
                  <a:gd name="T4" fmla="*/ 8 w 35"/>
                  <a:gd name="T5" fmla="*/ 0 h 12"/>
                  <a:gd name="T6" fmla="*/ 1 w 35"/>
                  <a:gd name="T7" fmla="*/ 4 h 12"/>
                  <a:gd name="T8" fmla="*/ 0 w 35"/>
                  <a:gd name="T9" fmla="*/ 6 h 12"/>
                  <a:gd name="T10" fmla="*/ 2 w 35"/>
                  <a:gd name="T11" fmla="*/ 9 h 12"/>
                  <a:gd name="T12" fmla="*/ 8 w 35"/>
                  <a:gd name="T13" fmla="*/ 11 h 12"/>
                  <a:gd name="T14" fmla="*/ 19 w 35"/>
                  <a:gd name="T15" fmla="*/ 11 h 12"/>
                  <a:gd name="T16" fmla="*/ 29 w 35"/>
                  <a:gd name="T17" fmla="*/ 9 h 12"/>
                  <a:gd name="T18" fmla="*/ 34 w 35"/>
                  <a:gd name="T19" fmla="*/ 6 h 12"/>
                  <a:gd name="T20" fmla="*/ 33 w 35"/>
                  <a:gd name="T21" fmla="*/ 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
                  <a:gd name="T34" fmla="*/ 0 h 12"/>
                  <a:gd name="T35" fmla="*/ 35 w 35"/>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 h="12">
                    <a:moveTo>
                      <a:pt x="33" y="2"/>
                    </a:moveTo>
                    <a:lnTo>
                      <a:pt x="19" y="0"/>
                    </a:lnTo>
                    <a:lnTo>
                      <a:pt x="8" y="0"/>
                    </a:lnTo>
                    <a:lnTo>
                      <a:pt x="1" y="4"/>
                    </a:lnTo>
                    <a:lnTo>
                      <a:pt x="0" y="6"/>
                    </a:lnTo>
                    <a:lnTo>
                      <a:pt x="2" y="9"/>
                    </a:lnTo>
                    <a:lnTo>
                      <a:pt x="8" y="11"/>
                    </a:lnTo>
                    <a:lnTo>
                      <a:pt x="19" y="11"/>
                    </a:lnTo>
                    <a:lnTo>
                      <a:pt x="29" y="9"/>
                    </a:lnTo>
                    <a:lnTo>
                      <a:pt x="34" y="6"/>
                    </a:lnTo>
                    <a:lnTo>
                      <a:pt x="33" y="2"/>
                    </a:lnTo>
                  </a:path>
                </a:pathLst>
              </a:custGeom>
              <a:solidFill>
                <a:srgbClr val="5F7FFF"/>
              </a:solidFill>
              <a:ln w="12700" cap="rnd">
                <a:solidFill>
                  <a:schemeClr val="tx1"/>
                </a:solidFill>
                <a:round/>
                <a:headEnd/>
                <a:tailEnd/>
              </a:ln>
            </p:spPr>
            <p:txBody>
              <a:bodyPr/>
              <a:lstStyle/>
              <a:p>
                <a:endParaRPr lang="en-US"/>
              </a:p>
            </p:txBody>
          </p:sp>
          <p:sp>
            <p:nvSpPr>
              <p:cNvPr id="36474" name="Freeform 214"/>
              <p:cNvSpPr>
                <a:spLocks/>
              </p:cNvSpPr>
              <p:nvPr/>
            </p:nvSpPr>
            <p:spPr bwMode="auto">
              <a:xfrm>
                <a:off x="3504" y="4416"/>
                <a:ext cx="57" cy="16"/>
              </a:xfrm>
              <a:custGeom>
                <a:avLst/>
                <a:gdLst>
                  <a:gd name="T0" fmla="*/ 44 w 57"/>
                  <a:gd name="T1" fmla="*/ 0 h 16"/>
                  <a:gd name="T2" fmla="*/ 39 w 57"/>
                  <a:gd name="T3" fmla="*/ 2 h 16"/>
                  <a:gd name="T4" fmla="*/ 26 w 57"/>
                  <a:gd name="T5" fmla="*/ 3 h 16"/>
                  <a:gd name="T6" fmla="*/ 14 w 57"/>
                  <a:gd name="T7" fmla="*/ 4 h 16"/>
                  <a:gd name="T8" fmla="*/ 8 w 57"/>
                  <a:gd name="T9" fmla="*/ 5 h 16"/>
                  <a:gd name="T10" fmla="*/ 4 w 57"/>
                  <a:gd name="T11" fmla="*/ 6 h 16"/>
                  <a:gd name="T12" fmla="*/ 0 w 57"/>
                  <a:gd name="T13" fmla="*/ 8 h 16"/>
                  <a:gd name="T14" fmla="*/ 2 w 57"/>
                  <a:gd name="T15" fmla="*/ 9 h 16"/>
                  <a:gd name="T16" fmla="*/ 11 w 57"/>
                  <a:gd name="T17" fmla="*/ 12 h 16"/>
                  <a:gd name="T18" fmla="*/ 20 w 57"/>
                  <a:gd name="T19" fmla="*/ 13 h 16"/>
                  <a:gd name="T20" fmla="*/ 28 w 57"/>
                  <a:gd name="T21" fmla="*/ 15 h 16"/>
                  <a:gd name="T22" fmla="*/ 35 w 57"/>
                  <a:gd name="T23" fmla="*/ 15 h 16"/>
                  <a:gd name="T24" fmla="*/ 41 w 57"/>
                  <a:gd name="T25" fmla="*/ 13 h 16"/>
                  <a:gd name="T26" fmla="*/ 46 w 57"/>
                  <a:gd name="T27" fmla="*/ 12 h 16"/>
                  <a:gd name="T28" fmla="*/ 50 w 57"/>
                  <a:gd name="T29" fmla="*/ 9 h 16"/>
                  <a:gd name="T30" fmla="*/ 53 w 57"/>
                  <a:gd name="T31" fmla="*/ 8 h 16"/>
                  <a:gd name="T32" fmla="*/ 52 w 57"/>
                  <a:gd name="T33" fmla="*/ 6 h 16"/>
                  <a:gd name="T34" fmla="*/ 56 w 57"/>
                  <a:gd name="T35" fmla="*/ 5 h 16"/>
                  <a:gd name="T36" fmla="*/ 56 w 57"/>
                  <a:gd name="T37" fmla="*/ 3 h 16"/>
                  <a:gd name="T38" fmla="*/ 54 w 57"/>
                  <a:gd name="T39" fmla="*/ 1 h 16"/>
                  <a:gd name="T40" fmla="*/ 52 w 57"/>
                  <a:gd name="T41" fmla="*/ 0 h 16"/>
                  <a:gd name="T42" fmla="*/ 44 w 57"/>
                  <a:gd name="T43" fmla="*/ 0 h 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
                  <a:gd name="T67" fmla="*/ 0 h 16"/>
                  <a:gd name="T68" fmla="*/ 57 w 57"/>
                  <a:gd name="T69" fmla="*/ 16 h 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 h="16">
                    <a:moveTo>
                      <a:pt x="44" y="0"/>
                    </a:moveTo>
                    <a:lnTo>
                      <a:pt x="39" y="2"/>
                    </a:lnTo>
                    <a:lnTo>
                      <a:pt x="26" y="3"/>
                    </a:lnTo>
                    <a:lnTo>
                      <a:pt x="14" y="4"/>
                    </a:lnTo>
                    <a:lnTo>
                      <a:pt x="8" y="5"/>
                    </a:lnTo>
                    <a:lnTo>
                      <a:pt x="4" y="6"/>
                    </a:lnTo>
                    <a:lnTo>
                      <a:pt x="0" y="8"/>
                    </a:lnTo>
                    <a:lnTo>
                      <a:pt x="2" y="9"/>
                    </a:lnTo>
                    <a:lnTo>
                      <a:pt x="11" y="12"/>
                    </a:lnTo>
                    <a:lnTo>
                      <a:pt x="20" y="13"/>
                    </a:lnTo>
                    <a:lnTo>
                      <a:pt x="28" y="15"/>
                    </a:lnTo>
                    <a:lnTo>
                      <a:pt x="35" y="15"/>
                    </a:lnTo>
                    <a:lnTo>
                      <a:pt x="41" y="13"/>
                    </a:lnTo>
                    <a:lnTo>
                      <a:pt x="46" y="12"/>
                    </a:lnTo>
                    <a:lnTo>
                      <a:pt x="50" y="9"/>
                    </a:lnTo>
                    <a:lnTo>
                      <a:pt x="53" y="8"/>
                    </a:lnTo>
                    <a:lnTo>
                      <a:pt x="52" y="6"/>
                    </a:lnTo>
                    <a:lnTo>
                      <a:pt x="56" y="5"/>
                    </a:lnTo>
                    <a:lnTo>
                      <a:pt x="56" y="3"/>
                    </a:lnTo>
                    <a:lnTo>
                      <a:pt x="54" y="1"/>
                    </a:lnTo>
                    <a:lnTo>
                      <a:pt x="52" y="0"/>
                    </a:lnTo>
                    <a:lnTo>
                      <a:pt x="44" y="0"/>
                    </a:lnTo>
                  </a:path>
                </a:pathLst>
              </a:custGeom>
              <a:solidFill>
                <a:srgbClr val="5F7FFF"/>
              </a:solidFill>
              <a:ln w="12700" cap="rnd">
                <a:solidFill>
                  <a:schemeClr val="tx1"/>
                </a:solidFill>
                <a:round/>
                <a:headEnd/>
                <a:tailEnd/>
              </a:ln>
            </p:spPr>
            <p:txBody>
              <a:bodyPr/>
              <a:lstStyle/>
              <a:p>
                <a:endParaRPr lang="en-US"/>
              </a:p>
            </p:txBody>
          </p:sp>
          <p:sp>
            <p:nvSpPr>
              <p:cNvPr id="36475" name="Freeform 215"/>
              <p:cNvSpPr>
                <a:spLocks/>
              </p:cNvSpPr>
              <p:nvPr/>
            </p:nvSpPr>
            <p:spPr bwMode="auto">
              <a:xfrm>
                <a:off x="3468" y="4470"/>
                <a:ext cx="58" cy="17"/>
              </a:xfrm>
              <a:custGeom>
                <a:avLst/>
                <a:gdLst>
                  <a:gd name="T0" fmla="*/ 46 w 58"/>
                  <a:gd name="T1" fmla="*/ 1 h 17"/>
                  <a:gd name="T2" fmla="*/ 39 w 58"/>
                  <a:gd name="T3" fmla="*/ 3 h 17"/>
                  <a:gd name="T4" fmla="*/ 26 w 58"/>
                  <a:gd name="T5" fmla="*/ 3 h 17"/>
                  <a:gd name="T6" fmla="*/ 16 w 58"/>
                  <a:gd name="T7" fmla="*/ 4 h 17"/>
                  <a:gd name="T8" fmla="*/ 8 w 58"/>
                  <a:gd name="T9" fmla="*/ 6 h 17"/>
                  <a:gd name="T10" fmla="*/ 4 w 58"/>
                  <a:gd name="T11" fmla="*/ 7 h 17"/>
                  <a:gd name="T12" fmla="*/ 0 w 58"/>
                  <a:gd name="T13" fmla="*/ 9 h 17"/>
                  <a:gd name="T14" fmla="*/ 3 w 58"/>
                  <a:gd name="T15" fmla="*/ 11 h 17"/>
                  <a:gd name="T16" fmla="*/ 11 w 58"/>
                  <a:gd name="T17" fmla="*/ 13 h 17"/>
                  <a:gd name="T18" fmla="*/ 21 w 58"/>
                  <a:gd name="T19" fmla="*/ 15 h 17"/>
                  <a:gd name="T20" fmla="*/ 28 w 58"/>
                  <a:gd name="T21" fmla="*/ 16 h 17"/>
                  <a:gd name="T22" fmla="*/ 36 w 58"/>
                  <a:gd name="T23" fmla="*/ 15 h 17"/>
                  <a:gd name="T24" fmla="*/ 42 w 58"/>
                  <a:gd name="T25" fmla="*/ 14 h 17"/>
                  <a:gd name="T26" fmla="*/ 46 w 58"/>
                  <a:gd name="T27" fmla="*/ 13 h 17"/>
                  <a:gd name="T28" fmla="*/ 51 w 58"/>
                  <a:gd name="T29" fmla="*/ 10 h 17"/>
                  <a:gd name="T30" fmla="*/ 54 w 58"/>
                  <a:gd name="T31" fmla="*/ 8 h 17"/>
                  <a:gd name="T32" fmla="*/ 53 w 58"/>
                  <a:gd name="T33" fmla="*/ 7 h 17"/>
                  <a:gd name="T34" fmla="*/ 57 w 58"/>
                  <a:gd name="T35" fmla="*/ 6 h 17"/>
                  <a:gd name="T36" fmla="*/ 57 w 58"/>
                  <a:gd name="T37" fmla="*/ 3 h 17"/>
                  <a:gd name="T38" fmla="*/ 55 w 58"/>
                  <a:gd name="T39" fmla="*/ 2 h 17"/>
                  <a:gd name="T40" fmla="*/ 53 w 58"/>
                  <a:gd name="T41" fmla="*/ 0 h 17"/>
                  <a:gd name="T42" fmla="*/ 46 w 58"/>
                  <a:gd name="T43" fmla="*/ 1 h 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17"/>
                  <a:gd name="T68" fmla="*/ 58 w 58"/>
                  <a:gd name="T69" fmla="*/ 17 h 1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17">
                    <a:moveTo>
                      <a:pt x="46" y="1"/>
                    </a:moveTo>
                    <a:lnTo>
                      <a:pt x="39" y="3"/>
                    </a:lnTo>
                    <a:lnTo>
                      <a:pt x="26" y="3"/>
                    </a:lnTo>
                    <a:lnTo>
                      <a:pt x="16" y="4"/>
                    </a:lnTo>
                    <a:lnTo>
                      <a:pt x="8" y="6"/>
                    </a:lnTo>
                    <a:lnTo>
                      <a:pt x="4" y="7"/>
                    </a:lnTo>
                    <a:lnTo>
                      <a:pt x="0" y="9"/>
                    </a:lnTo>
                    <a:lnTo>
                      <a:pt x="3" y="11"/>
                    </a:lnTo>
                    <a:lnTo>
                      <a:pt x="11" y="13"/>
                    </a:lnTo>
                    <a:lnTo>
                      <a:pt x="21" y="15"/>
                    </a:lnTo>
                    <a:lnTo>
                      <a:pt x="28" y="16"/>
                    </a:lnTo>
                    <a:lnTo>
                      <a:pt x="36" y="15"/>
                    </a:lnTo>
                    <a:lnTo>
                      <a:pt x="42" y="14"/>
                    </a:lnTo>
                    <a:lnTo>
                      <a:pt x="46" y="13"/>
                    </a:lnTo>
                    <a:lnTo>
                      <a:pt x="51" y="10"/>
                    </a:lnTo>
                    <a:lnTo>
                      <a:pt x="54" y="8"/>
                    </a:lnTo>
                    <a:lnTo>
                      <a:pt x="53" y="7"/>
                    </a:lnTo>
                    <a:lnTo>
                      <a:pt x="57" y="6"/>
                    </a:lnTo>
                    <a:lnTo>
                      <a:pt x="57" y="3"/>
                    </a:lnTo>
                    <a:lnTo>
                      <a:pt x="55" y="2"/>
                    </a:lnTo>
                    <a:lnTo>
                      <a:pt x="53" y="0"/>
                    </a:lnTo>
                    <a:lnTo>
                      <a:pt x="46" y="1"/>
                    </a:lnTo>
                  </a:path>
                </a:pathLst>
              </a:custGeom>
              <a:solidFill>
                <a:srgbClr val="5F7FFF"/>
              </a:solidFill>
              <a:ln w="12700" cap="rnd">
                <a:solidFill>
                  <a:schemeClr val="tx1"/>
                </a:solidFill>
                <a:round/>
                <a:headEnd/>
                <a:tailEnd/>
              </a:ln>
            </p:spPr>
            <p:txBody>
              <a:bodyPr/>
              <a:lstStyle/>
              <a:p>
                <a:endParaRPr lang="en-US"/>
              </a:p>
            </p:txBody>
          </p:sp>
          <p:sp>
            <p:nvSpPr>
              <p:cNvPr id="36476" name="Freeform 216"/>
              <p:cNvSpPr>
                <a:spLocks/>
              </p:cNvSpPr>
              <p:nvPr/>
            </p:nvSpPr>
            <p:spPr bwMode="auto">
              <a:xfrm>
                <a:off x="3541" y="4400"/>
                <a:ext cx="50" cy="13"/>
              </a:xfrm>
              <a:custGeom>
                <a:avLst/>
                <a:gdLst>
                  <a:gd name="T0" fmla="*/ 1 w 50"/>
                  <a:gd name="T1" fmla="*/ 2 h 13"/>
                  <a:gd name="T2" fmla="*/ 21 w 50"/>
                  <a:gd name="T3" fmla="*/ 0 h 13"/>
                  <a:gd name="T4" fmla="*/ 37 w 50"/>
                  <a:gd name="T5" fmla="*/ 0 h 13"/>
                  <a:gd name="T6" fmla="*/ 47 w 50"/>
                  <a:gd name="T7" fmla="*/ 4 h 13"/>
                  <a:gd name="T8" fmla="*/ 49 w 50"/>
                  <a:gd name="T9" fmla="*/ 7 h 13"/>
                  <a:gd name="T10" fmla="*/ 45 w 50"/>
                  <a:gd name="T11" fmla="*/ 10 h 13"/>
                  <a:gd name="T12" fmla="*/ 37 w 50"/>
                  <a:gd name="T13" fmla="*/ 12 h 13"/>
                  <a:gd name="T14" fmla="*/ 21 w 50"/>
                  <a:gd name="T15" fmla="*/ 12 h 13"/>
                  <a:gd name="T16" fmla="*/ 5 w 50"/>
                  <a:gd name="T17" fmla="*/ 10 h 13"/>
                  <a:gd name="T18" fmla="*/ 0 w 50"/>
                  <a:gd name="T19" fmla="*/ 6 h 13"/>
                  <a:gd name="T20" fmla="*/ 1 w 50"/>
                  <a:gd name="T21" fmla="*/ 2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3"/>
                  <a:gd name="T35" fmla="*/ 50 w 50"/>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3">
                    <a:moveTo>
                      <a:pt x="1" y="2"/>
                    </a:moveTo>
                    <a:lnTo>
                      <a:pt x="21" y="0"/>
                    </a:lnTo>
                    <a:lnTo>
                      <a:pt x="37" y="0"/>
                    </a:lnTo>
                    <a:lnTo>
                      <a:pt x="47" y="4"/>
                    </a:lnTo>
                    <a:lnTo>
                      <a:pt x="49" y="7"/>
                    </a:lnTo>
                    <a:lnTo>
                      <a:pt x="45" y="10"/>
                    </a:lnTo>
                    <a:lnTo>
                      <a:pt x="37" y="12"/>
                    </a:lnTo>
                    <a:lnTo>
                      <a:pt x="21" y="12"/>
                    </a:lnTo>
                    <a:lnTo>
                      <a:pt x="5" y="10"/>
                    </a:lnTo>
                    <a:lnTo>
                      <a:pt x="0" y="6"/>
                    </a:lnTo>
                    <a:lnTo>
                      <a:pt x="1" y="2"/>
                    </a:lnTo>
                  </a:path>
                </a:pathLst>
              </a:custGeom>
              <a:solidFill>
                <a:srgbClr val="5F7FFF"/>
              </a:solidFill>
              <a:ln w="12700" cap="rnd">
                <a:solidFill>
                  <a:schemeClr val="tx1"/>
                </a:solidFill>
                <a:round/>
                <a:headEnd/>
                <a:tailEnd/>
              </a:ln>
            </p:spPr>
            <p:txBody>
              <a:bodyPr/>
              <a:lstStyle/>
              <a:p>
                <a:endParaRPr lang="en-US"/>
              </a:p>
            </p:txBody>
          </p:sp>
          <p:sp>
            <p:nvSpPr>
              <p:cNvPr id="36477" name="Freeform 217"/>
              <p:cNvSpPr>
                <a:spLocks/>
              </p:cNvSpPr>
              <p:nvPr/>
            </p:nvSpPr>
            <p:spPr bwMode="auto">
              <a:xfrm>
                <a:off x="3449" y="4486"/>
                <a:ext cx="51" cy="13"/>
              </a:xfrm>
              <a:custGeom>
                <a:avLst/>
                <a:gdLst>
                  <a:gd name="T0" fmla="*/ 1 w 51"/>
                  <a:gd name="T1" fmla="*/ 3 h 13"/>
                  <a:gd name="T2" fmla="*/ 21 w 51"/>
                  <a:gd name="T3" fmla="*/ 0 h 13"/>
                  <a:gd name="T4" fmla="*/ 38 w 51"/>
                  <a:gd name="T5" fmla="*/ 1 h 13"/>
                  <a:gd name="T6" fmla="*/ 48 w 51"/>
                  <a:gd name="T7" fmla="*/ 5 h 13"/>
                  <a:gd name="T8" fmla="*/ 50 w 51"/>
                  <a:gd name="T9" fmla="*/ 7 h 13"/>
                  <a:gd name="T10" fmla="*/ 46 w 51"/>
                  <a:gd name="T11" fmla="*/ 10 h 13"/>
                  <a:gd name="T12" fmla="*/ 38 w 51"/>
                  <a:gd name="T13" fmla="*/ 12 h 13"/>
                  <a:gd name="T14" fmla="*/ 21 w 51"/>
                  <a:gd name="T15" fmla="*/ 12 h 13"/>
                  <a:gd name="T16" fmla="*/ 5 w 51"/>
                  <a:gd name="T17" fmla="*/ 10 h 13"/>
                  <a:gd name="T18" fmla="*/ 0 w 51"/>
                  <a:gd name="T19" fmla="*/ 6 h 13"/>
                  <a:gd name="T20" fmla="*/ 1 w 51"/>
                  <a:gd name="T21" fmla="*/ 3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1"/>
                  <a:gd name="T34" fmla="*/ 0 h 13"/>
                  <a:gd name="T35" fmla="*/ 51 w 51"/>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1" h="13">
                    <a:moveTo>
                      <a:pt x="1" y="3"/>
                    </a:moveTo>
                    <a:lnTo>
                      <a:pt x="21" y="0"/>
                    </a:lnTo>
                    <a:lnTo>
                      <a:pt x="38" y="1"/>
                    </a:lnTo>
                    <a:lnTo>
                      <a:pt x="48" y="5"/>
                    </a:lnTo>
                    <a:lnTo>
                      <a:pt x="50" y="7"/>
                    </a:lnTo>
                    <a:lnTo>
                      <a:pt x="46" y="10"/>
                    </a:lnTo>
                    <a:lnTo>
                      <a:pt x="38" y="12"/>
                    </a:lnTo>
                    <a:lnTo>
                      <a:pt x="21" y="12"/>
                    </a:lnTo>
                    <a:lnTo>
                      <a:pt x="5" y="10"/>
                    </a:lnTo>
                    <a:lnTo>
                      <a:pt x="0" y="6"/>
                    </a:lnTo>
                    <a:lnTo>
                      <a:pt x="1" y="3"/>
                    </a:lnTo>
                  </a:path>
                </a:pathLst>
              </a:custGeom>
              <a:solidFill>
                <a:srgbClr val="5F7FFF"/>
              </a:solidFill>
              <a:ln w="12700" cap="rnd">
                <a:solidFill>
                  <a:schemeClr val="tx1"/>
                </a:solidFill>
                <a:round/>
                <a:headEnd/>
                <a:tailEnd/>
              </a:ln>
            </p:spPr>
            <p:txBody>
              <a:bodyPr/>
              <a:lstStyle/>
              <a:p>
                <a:endParaRPr lang="en-US"/>
              </a:p>
            </p:txBody>
          </p:sp>
          <p:sp>
            <p:nvSpPr>
              <p:cNvPr id="36478" name="Freeform 218"/>
              <p:cNvSpPr>
                <a:spLocks/>
              </p:cNvSpPr>
              <p:nvPr/>
            </p:nvSpPr>
            <p:spPr bwMode="auto">
              <a:xfrm>
                <a:off x="3572" y="4473"/>
                <a:ext cx="58" cy="17"/>
              </a:xfrm>
              <a:custGeom>
                <a:avLst/>
                <a:gdLst>
                  <a:gd name="T0" fmla="*/ 45 w 58"/>
                  <a:gd name="T1" fmla="*/ 16 h 17"/>
                  <a:gd name="T2" fmla="*/ 39 w 58"/>
                  <a:gd name="T3" fmla="*/ 14 h 17"/>
                  <a:gd name="T4" fmla="*/ 26 w 58"/>
                  <a:gd name="T5" fmla="*/ 13 h 17"/>
                  <a:gd name="T6" fmla="*/ 14 w 58"/>
                  <a:gd name="T7" fmla="*/ 12 h 17"/>
                  <a:gd name="T8" fmla="*/ 8 w 58"/>
                  <a:gd name="T9" fmla="*/ 11 h 17"/>
                  <a:gd name="T10" fmla="*/ 4 w 58"/>
                  <a:gd name="T11" fmla="*/ 9 h 17"/>
                  <a:gd name="T12" fmla="*/ 0 w 58"/>
                  <a:gd name="T13" fmla="*/ 8 h 17"/>
                  <a:gd name="T14" fmla="*/ 2 w 58"/>
                  <a:gd name="T15" fmla="*/ 6 h 17"/>
                  <a:gd name="T16" fmla="*/ 11 w 58"/>
                  <a:gd name="T17" fmla="*/ 4 h 17"/>
                  <a:gd name="T18" fmla="*/ 20 w 58"/>
                  <a:gd name="T19" fmla="*/ 2 h 17"/>
                  <a:gd name="T20" fmla="*/ 28 w 58"/>
                  <a:gd name="T21" fmla="*/ 0 h 17"/>
                  <a:gd name="T22" fmla="*/ 35 w 58"/>
                  <a:gd name="T23" fmla="*/ 1 h 17"/>
                  <a:gd name="T24" fmla="*/ 42 w 58"/>
                  <a:gd name="T25" fmla="*/ 2 h 17"/>
                  <a:gd name="T26" fmla="*/ 46 w 58"/>
                  <a:gd name="T27" fmla="*/ 4 h 17"/>
                  <a:gd name="T28" fmla="*/ 50 w 58"/>
                  <a:gd name="T29" fmla="*/ 6 h 17"/>
                  <a:gd name="T30" fmla="*/ 54 w 58"/>
                  <a:gd name="T31" fmla="*/ 8 h 17"/>
                  <a:gd name="T32" fmla="*/ 53 w 58"/>
                  <a:gd name="T33" fmla="*/ 9 h 17"/>
                  <a:gd name="T34" fmla="*/ 57 w 58"/>
                  <a:gd name="T35" fmla="*/ 11 h 17"/>
                  <a:gd name="T36" fmla="*/ 57 w 58"/>
                  <a:gd name="T37" fmla="*/ 13 h 17"/>
                  <a:gd name="T38" fmla="*/ 54 w 58"/>
                  <a:gd name="T39" fmla="*/ 15 h 17"/>
                  <a:gd name="T40" fmla="*/ 53 w 58"/>
                  <a:gd name="T41" fmla="*/ 16 h 17"/>
                  <a:gd name="T42" fmla="*/ 45 w 58"/>
                  <a:gd name="T43" fmla="*/ 16 h 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17"/>
                  <a:gd name="T68" fmla="*/ 58 w 58"/>
                  <a:gd name="T69" fmla="*/ 17 h 1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17">
                    <a:moveTo>
                      <a:pt x="45" y="16"/>
                    </a:moveTo>
                    <a:lnTo>
                      <a:pt x="39" y="14"/>
                    </a:lnTo>
                    <a:lnTo>
                      <a:pt x="26" y="13"/>
                    </a:lnTo>
                    <a:lnTo>
                      <a:pt x="14" y="12"/>
                    </a:lnTo>
                    <a:lnTo>
                      <a:pt x="8" y="11"/>
                    </a:lnTo>
                    <a:lnTo>
                      <a:pt x="4" y="9"/>
                    </a:lnTo>
                    <a:lnTo>
                      <a:pt x="0" y="8"/>
                    </a:lnTo>
                    <a:lnTo>
                      <a:pt x="2" y="6"/>
                    </a:lnTo>
                    <a:lnTo>
                      <a:pt x="11" y="4"/>
                    </a:lnTo>
                    <a:lnTo>
                      <a:pt x="20" y="2"/>
                    </a:lnTo>
                    <a:lnTo>
                      <a:pt x="28" y="0"/>
                    </a:lnTo>
                    <a:lnTo>
                      <a:pt x="35" y="1"/>
                    </a:lnTo>
                    <a:lnTo>
                      <a:pt x="42" y="2"/>
                    </a:lnTo>
                    <a:lnTo>
                      <a:pt x="46" y="4"/>
                    </a:lnTo>
                    <a:lnTo>
                      <a:pt x="50" y="6"/>
                    </a:lnTo>
                    <a:lnTo>
                      <a:pt x="54" y="8"/>
                    </a:lnTo>
                    <a:lnTo>
                      <a:pt x="53" y="9"/>
                    </a:lnTo>
                    <a:lnTo>
                      <a:pt x="57" y="11"/>
                    </a:lnTo>
                    <a:lnTo>
                      <a:pt x="57" y="13"/>
                    </a:lnTo>
                    <a:lnTo>
                      <a:pt x="54" y="15"/>
                    </a:lnTo>
                    <a:lnTo>
                      <a:pt x="53" y="16"/>
                    </a:lnTo>
                    <a:lnTo>
                      <a:pt x="45" y="16"/>
                    </a:lnTo>
                  </a:path>
                </a:pathLst>
              </a:custGeom>
              <a:solidFill>
                <a:srgbClr val="5F7FFF"/>
              </a:solidFill>
              <a:ln w="12700" cap="rnd">
                <a:solidFill>
                  <a:schemeClr val="tx1"/>
                </a:solidFill>
                <a:round/>
                <a:headEnd/>
                <a:tailEnd/>
              </a:ln>
            </p:spPr>
            <p:txBody>
              <a:bodyPr/>
              <a:lstStyle/>
              <a:p>
                <a:endParaRPr lang="en-US"/>
              </a:p>
            </p:txBody>
          </p:sp>
          <p:sp>
            <p:nvSpPr>
              <p:cNvPr id="36479" name="Freeform 219"/>
              <p:cNvSpPr>
                <a:spLocks/>
              </p:cNvSpPr>
              <p:nvPr/>
            </p:nvSpPr>
            <p:spPr bwMode="auto">
              <a:xfrm>
                <a:off x="3362" y="4467"/>
                <a:ext cx="54" cy="19"/>
              </a:xfrm>
              <a:custGeom>
                <a:avLst/>
                <a:gdLst>
                  <a:gd name="T0" fmla="*/ 11 w 54"/>
                  <a:gd name="T1" fmla="*/ 17 h 19"/>
                  <a:gd name="T2" fmla="*/ 16 w 54"/>
                  <a:gd name="T3" fmla="*/ 15 h 19"/>
                  <a:gd name="T4" fmla="*/ 28 w 54"/>
                  <a:gd name="T5" fmla="*/ 14 h 19"/>
                  <a:gd name="T6" fmla="*/ 39 w 54"/>
                  <a:gd name="T7" fmla="*/ 14 h 19"/>
                  <a:gd name="T8" fmla="*/ 46 w 54"/>
                  <a:gd name="T9" fmla="*/ 12 h 19"/>
                  <a:gd name="T10" fmla="*/ 50 w 54"/>
                  <a:gd name="T11" fmla="*/ 10 h 19"/>
                  <a:gd name="T12" fmla="*/ 53 w 54"/>
                  <a:gd name="T13" fmla="*/ 8 h 19"/>
                  <a:gd name="T14" fmla="*/ 52 w 54"/>
                  <a:gd name="T15" fmla="*/ 6 h 19"/>
                  <a:gd name="T16" fmla="*/ 44 w 54"/>
                  <a:gd name="T17" fmla="*/ 4 h 19"/>
                  <a:gd name="T18" fmla="*/ 35 w 54"/>
                  <a:gd name="T19" fmla="*/ 2 h 19"/>
                  <a:gd name="T20" fmla="*/ 27 w 54"/>
                  <a:gd name="T21" fmla="*/ 0 h 19"/>
                  <a:gd name="T22" fmla="*/ 20 w 54"/>
                  <a:gd name="T23" fmla="*/ 1 h 19"/>
                  <a:gd name="T24" fmla="*/ 14 w 54"/>
                  <a:gd name="T25" fmla="*/ 2 h 19"/>
                  <a:gd name="T26" fmla="*/ 9 w 54"/>
                  <a:gd name="T27" fmla="*/ 4 h 19"/>
                  <a:gd name="T28" fmla="*/ 5 w 54"/>
                  <a:gd name="T29" fmla="*/ 7 h 19"/>
                  <a:gd name="T30" fmla="*/ 2 w 54"/>
                  <a:gd name="T31" fmla="*/ 9 h 19"/>
                  <a:gd name="T32" fmla="*/ 3 w 54"/>
                  <a:gd name="T33" fmla="*/ 10 h 19"/>
                  <a:gd name="T34" fmla="*/ 0 w 54"/>
                  <a:gd name="T35" fmla="*/ 12 h 19"/>
                  <a:gd name="T36" fmla="*/ 0 w 54"/>
                  <a:gd name="T37" fmla="*/ 14 h 19"/>
                  <a:gd name="T38" fmla="*/ 1 w 54"/>
                  <a:gd name="T39" fmla="*/ 16 h 19"/>
                  <a:gd name="T40" fmla="*/ 3 w 54"/>
                  <a:gd name="T41" fmla="*/ 18 h 19"/>
                  <a:gd name="T42" fmla="*/ 11 w 54"/>
                  <a:gd name="T43" fmla="*/ 17 h 1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19"/>
                  <a:gd name="T68" fmla="*/ 54 w 54"/>
                  <a:gd name="T69" fmla="*/ 19 h 1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19">
                    <a:moveTo>
                      <a:pt x="11" y="17"/>
                    </a:moveTo>
                    <a:lnTo>
                      <a:pt x="16" y="15"/>
                    </a:lnTo>
                    <a:lnTo>
                      <a:pt x="28" y="14"/>
                    </a:lnTo>
                    <a:lnTo>
                      <a:pt x="39" y="14"/>
                    </a:lnTo>
                    <a:lnTo>
                      <a:pt x="46" y="12"/>
                    </a:lnTo>
                    <a:lnTo>
                      <a:pt x="50" y="10"/>
                    </a:lnTo>
                    <a:lnTo>
                      <a:pt x="53" y="8"/>
                    </a:lnTo>
                    <a:lnTo>
                      <a:pt x="52" y="6"/>
                    </a:lnTo>
                    <a:lnTo>
                      <a:pt x="44" y="4"/>
                    </a:lnTo>
                    <a:lnTo>
                      <a:pt x="35" y="2"/>
                    </a:lnTo>
                    <a:lnTo>
                      <a:pt x="27" y="0"/>
                    </a:lnTo>
                    <a:lnTo>
                      <a:pt x="20" y="1"/>
                    </a:lnTo>
                    <a:lnTo>
                      <a:pt x="14" y="2"/>
                    </a:lnTo>
                    <a:lnTo>
                      <a:pt x="9" y="4"/>
                    </a:lnTo>
                    <a:lnTo>
                      <a:pt x="5" y="7"/>
                    </a:lnTo>
                    <a:lnTo>
                      <a:pt x="2" y="9"/>
                    </a:lnTo>
                    <a:lnTo>
                      <a:pt x="3" y="10"/>
                    </a:lnTo>
                    <a:lnTo>
                      <a:pt x="0" y="12"/>
                    </a:lnTo>
                    <a:lnTo>
                      <a:pt x="0" y="14"/>
                    </a:lnTo>
                    <a:lnTo>
                      <a:pt x="1" y="16"/>
                    </a:lnTo>
                    <a:lnTo>
                      <a:pt x="3" y="18"/>
                    </a:lnTo>
                    <a:lnTo>
                      <a:pt x="11" y="17"/>
                    </a:lnTo>
                  </a:path>
                </a:pathLst>
              </a:custGeom>
              <a:solidFill>
                <a:srgbClr val="5F7FFF"/>
              </a:solidFill>
              <a:ln w="12700" cap="rnd">
                <a:solidFill>
                  <a:schemeClr val="tx1"/>
                </a:solidFill>
                <a:round/>
                <a:headEnd/>
                <a:tailEnd/>
              </a:ln>
            </p:spPr>
            <p:txBody>
              <a:bodyPr/>
              <a:lstStyle/>
              <a:p>
                <a:endParaRPr lang="en-US"/>
              </a:p>
            </p:txBody>
          </p:sp>
          <p:sp>
            <p:nvSpPr>
              <p:cNvPr id="36480" name="Freeform 220"/>
              <p:cNvSpPr>
                <a:spLocks/>
              </p:cNvSpPr>
              <p:nvPr/>
            </p:nvSpPr>
            <p:spPr bwMode="auto">
              <a:xfrm>
                <a:off x="3643" y="4376"/>
                <a:ext cx="41" cy="14"/>
              </a:xfrm>
              <a:custGeom>
                <a:avLst/>
                <a:gdLst>
                  <a:gd name="T0" fmla="*/ 39 w 41"/>
                  <a:gd name="T1" fmla="*/ 2 h 14"/>
                  <a:gd name="T2" fmla="*/ 23 w 41"/>
                  <a:gd name="T3" fmla="*/ 0 h 14"/>
                  <a:gd name="T4" fmla="*/ 10 w 41"/>
                  <a:gd name="T5" fmla="*/ 0 h 14"/>
                  <a:gd name="T6" fmla="*/ 1 w 41"/>
                  <a:gd name="T7" fmla="*/ 4 h 14"/>
                  <a:gd name="T8" fmla="*/ 0 w 41"/>
                  <a:gd name="T9" fmla="*/ 8 h 14"/>
                  <a:gd name="T10" fmla="*/ 3 w 41"/>
                  <a:gd name="T11" fmla="*/ 10 h 14"/>
                  <a:gd name="T12" fmla="*/ 10 w 41"/>
                  <a:gd name="T13" fmla="*/ 13 h 14"/>
                  <a:gd name="T14" fmla="*/ 23 w 41"/>
                  <a:gd name="T15" fmla="*/ 13 h 14"/>
                  <a:gd name="T16" fmla="*/ 35 w 41"/>
                  <a:gd name="T17" fmla="*/ 11 h 14"/>
                  <a:gd name="T18" fmla="*/ 40 w 41"/>
                  <a:gd name="T19" fmla="*/ 6 h 14"/>
                  <a:gd name="T20" fmla="*/ 39 w 41"/>
                  <a:gd name="T21" fmla="*/ 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
                  <a:gd name="T34" fmla="*/ 0 h 14"/>
                  <a:gd name="T35" fmla="*/ 41 w 41"/>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 h="14">
                    <a:moveTo>
                      <a:pt x="39" y="2"/>
                    </a:moveTo>
                    <a:lnTo>
                      <a:pt x="23" y="0"/>
                    </a:lnTo>
                    <a:lnTo>
                      <a:pt x="10" y="0"/>
                    </a:lnTo>
                    <a:lnTo>
                      <a:pt x="1" y="4"/>
                    </a:lnTo>
                    <a:lnTo>
                      <a:pt x="0" y="8"/>
                    </a:lnTo>
                    <a:lnTo>
                      <a:pt x="3" y="10"/>
                    </a:lnTo>
                    <a:lnTo>
                      <a:pt x="10" y="13"/>
                    </a:lnTo>
                    <a:lnTo>
                      <a:pt x="23" y="13"/>
                    </a:lnTo>
                    <a:lnTo>
                      <a:pt x="35" y="11"/>
                    </a:lnTo>
                    <a:lnTo>
                      <a:pt x="40" y="6"/>
                    </a:lnTo>
                    <a:lnTo>
                      <a:pt x="39" y="2"/>
                    </a:lnTo>
                  </a:path>
                </a:pathLst>
              </a:custGeom>
              <a:solidFill>
                <a:srgbClr val="5F7FFF"/>
              </a:solidFill>
              <a:ln w="12700" cap="rnd">
                <a:solidFill>
                  <a:schemeClr val="tx1"/>
                </a:solidFill>
                <a:round/>
                <a:headEnd/>
                <a:tailEnd/>
              </a:ln>
            </p:spPr>
            <p:txBody>
              <a:bodyPr/>
              <a:lstStyle/>
              <a:p>
                <a:endParaRPr lang="en-US"/>
              </a:p>
            </p:txBody>
          </p:sp>
          <p:sp>
            <p:nvSpPr>
              <p:cNvPr id="36481" name="Freeform 221"/>
              <p:cNvSpPr>
                <a:spLocks/>
              </p:cNvSpPr>
              <p:nvPr/>
            </p:nvSpPr>
            <p:spPr bwMode="auto">
              <a:xfrm>
                <a:off x="3397" y="4493"/>
                <a:ext cx="45" cy="12"/>
              </a:xfrm>
              <a:custGeom>
                <a:avLst/>
                <a:gdLst>
                  <a:gd name="T0" fmla="*/ 0 w 45"/>
                  <a:gd name="T1" fmla="*/ 1 h 12"/>
                  <a:gd name="T2" fmla="*/ 21 w 45"/>
                  <a:gd name="T3" fmla="*/ 0 h 12"/>
                  <a:gd name="T4" fmla="*/ 35 w 45"/>
                  <a:gd name="T5" fmla="*/ 2 h 12"/>
                  <a:gd name="T6" fmla="*/ 41 w 45"/>
                  <a:gd name="T7" fmla="*/ 4 h 12"/>
                  <a:gd name="T8" fmla="*/ 44 w 45"/>
                  <a:gd name="T9" fmla="*/ 7 h 12"/>
                  <a:gd name="T10" fmla="*/ 42 w 45"/>
                  <a:gd name="T11" fmla="*/ 11 h 12"/>
                  <a:gd name="T12" fmla="*/ 13 w 45"/>
                  <a:gd name="T13" fmla="*/ 10 h 12"/>
                  <a:gd name="T14" fmla="*/ 0 w 45"/>
                  <a:gd name="T15" fmla="*/ 6 h 12"/>
                  <a:gd name="T16" fmla="*/ 0 w 45"/>
                  <a:gd name="T17" fmla="*/ 1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12"/>
                  <a:gd name="T29" fmla="*/ 45 w 45"/>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12">
                    <a:moveTo>
                      <a:pt x="0" y="1"/>
                    </a:moveTo>
                    <a:lnTo>
                      <a:pt x="21" y="0"/>
                    </a:lnTo>
                    <a:lnTo>
                      <a:pt x="35" y="2"/>
                    </a:lnTo>
                    <a:lnTo>
                      <a:pt x="41" y="4"/>
                    </a:lnTo>
                    <a:lnTo>
                      <a:pt x="44" y="7"/>
                    </a:lnTo>
                    <a:lnTo>
                      <a:pt x="42" y="11"/>
                    </a:lnTo>
                    <a:lnTo>
                      <a:pt x="13" y="10"/>
                    </a:lnTo>
                    <a:lnTo>
                      <a:pt x="0" y="6"/>
                    </a:lnTo>
                    <a:lnTo>
                      <a:pt x="0" y="1"/>
                    </a:lnTo>
                  </a:path>
                </a:pathLst>
              </a:custGeom>
              <a:solidFill>
                <a:srgbClr val="5F7FFF"/>
              </a:solidFill>
              <a:ln w="12700" cap="rnd">
                <a:solidFill>
                  <a:schemeClr val="tx1"/>
                </a:solidFill>
                <a:round/>
                <a:headEnd/>
                <a:tailEnd/>
              </a:ln>
            </p:spPr>
            <p:txBody>
              <a:bodyPr/>
              <a:lstStyle/>
              <a:p>
                <a:endParaRPr lang="en-US"/>
              </a:p>
            </p:txBody>
          </p:sp>
          <p:sp>
            <p:nvSpPr>
              <p:cNvPr id="36482" name="Freeform 222"/>
              <p:cNvSpPr>
                <a:spLocks/>
              </p:cNvSpPr>
              <p:nvPr/>
            </p:nvSpPr>
            <p:spPr bwMode="auto">
              <a:xfrm>
                <a:off x="3515" y="4483"/>
                <a:ext cx="49" cy="13"/>
              </a:xfrm>
              <a:custGeom>
                <a:avLst/>
                <a:gdLst>
                  <a:gd name="T0" fmla="*/ 1 w 49"/>
                  <a:gd name="T1" fmla="*/ 3 h 13"/>
                  <a:gd name="T2" fmla="*/ 22 w 49"/>
                  <a:gd name="T3" fmla="*/ 0 h 13"/>
                  <a:gd name="T4" fmla="*/ 36 w 49"/>
                  <a:gd name="T5" fmla="*/ 1 h 13"/>
                  <a:gd name="T6" fmla="*/ 47 w 49"/>
                  <a:gd name="T7" fmla="*/ 4 h 13"/>
                  <a:gd name="T8" fmla="*/ 48 w 49"/>
                  <a:gd name="T9" fmla="*/ 7 h 13"/>
                  <a:gd name="T10" fmla="*/ 45 w 49"/>
                  <a:gd name="T11" fmla="*/ 10 h 13"/>
                  <a:gd name="T12" fmla="*/ 36 w 49"/>
                  <a:gd name="T13" fmla="*/ 12 h 13"/>
                  <a:gd name="T14" fmla="*/ 22 w 49"/>
                  <a:gd name="T15" fmla="*/ 12 h 13"/>
                  <a:gd name="T16" fmla="*/ 5 w 49"/>
                  <a:gd name="T17" fmla="*/ 10 h 13"/>
                  <a:gd name="T18" fmla="*/ 0 w 49"/>
                  <a:gd name="T19" fmla="*/ 6 h 13"/>
                  <a:gd name="T20" fmla="*/ 1 w 49"/>
                  <a:gd name="T21" fmla="*/ 3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3"/>
                  <a:gd name="T35" fmla="*/ 49 w 49"/>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3">
                    <a:moveTo>
                      <a:pt x="1" y="3"/>
                    </a:moveTo>
                    <a:lnTo>
                      <a:pt x="22" y="0"/>
                    </a:lnTo>
                    <a:lnTo>
                      <a:pt x="36" y="1"/>
                    </a:lnTo>
                    <a:lnTo>
                      <a:pt x="47" y="4"/>
                    </a:lnTo>
                    <a:lnTo>
                      <a:pt x="48" y="7"/>
                    </a:lnTo>
                    <a:lnTo>
                      <a:pt x="45" y="10"/>
                    </a:lnTo>
                    <a:lnTo>
                      <a:pt x="36" y="12"/>
                    </a:lnTo>
                    <a:lnTo>
                      <a:pt x="22" y="12"/>
                    </a:lnTo>
                    <a:lnTo>
                      <a:pt x="5" y="10"/>
                    </a:lnTo>
                    <a:lnTo>
                      <a:pt x="0" y="6"/>
                    </a:lnTo>
                    <a:lnTo>
                      <a:pt x="1" y="3"/>
                    </a:lnTo>
                  </a:path>
                </a:pathLst>
              </a:custGeom>
              <a:solidFill>
                <a:srgbClr val="5F7FFF"/>
              </a:solidFill>
              <a:ln w="12700" cap="rnd">
                <a:solidFill>
                  <a:schemeClr val="tx1"/>
                </a:solidFill>
                <a:round/>
                <a:headEnd/>
                <a:tailEnd/>
              </a:ln>
            </p:spPr>
            <p:txBody>
              <a:bodyPr/>
              <a:lstStyle/>
              <a:p>
                <a:endParaRPr lang="en-US"/>
              </a:p>
            </p:txBody>
          </p:sp>
          <p:sp>
            <p:nvSpPr>
              <p:cNvPr id="36483" name="Freeform 223"/>
              <p:cNvSpPr>
                <a:spLocks/>
              </p:cNvSpPr>
              <p:nvPr/>
            </p:nvSpPr>
            <p:spPr bwMode="auto">
              <a:xfrm>
                <a:off x="3565" y="4486"/>
                <a:ext cx="32" cy="10"/>
              </a:xfrm>
              <a:custGeom>
                <a:avLst/>
                <a:gdLst>
                  <a:gd name="T0" fmla="*/ 0 w 32"/>
                  <a:gd name="T1" fmla="*/ 1 h 10"/>
                  <a:gd name="T2" fmla="*/ 14 w 32"/>
                  <a:gd name="T3" fmla="*/ 0 h 10"/>
                  <a:gd name="T4" fmla="*/ 23 w 32"/>
                  <a:gd name="T5" fmla="*/ 0 h 10"/>
                  <a:gd name="T6" fmla="*/ 30 w 32"/>
                  <a:gd name="T7" fmla="*/ 3 h 10"/>
                  <a:gd name="T8" fmla="*/ 31 w 32"/>
                  <a:gd name="T9" fmla="*/ 5 h 10"/>
                  <a:gd name="T10" fmla="*/ 29 w 32"/>
                  <a:gd name="T11" fmla="*/ 7 h 10"/>
                  <a:gd name="T12" fmla="*/ 23 w 32"/>
                  <a:gd name="T13" fmla="*/ 9 h 10"/>
                  <a:gd name="T14" fmla="*/ 14 w 32"/>
                  <a:gd name="T15" fmla="*/ 9 h 10"/>
                  <a:gd name="T16" fmla="*/ 4 w 32"/>
                  <a:gd name="T17" fmla="*/ 8 h 10"/>
                  <a:gd name="T18" fmla="*/ 0 w 32"/>
                  <a:gd name="T19" fmla="*/ 4 h 10"/>
                  <a:gd name="T20" fmla="*/ 0 w 32"/>
                  <a:gd name="T21" fmla="*/ 1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10"/>
                  <a:gd name="T35" fmla="*/ 32 w 32"/>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10">
                    <a:moveTo>
                      <a:pt x="0" y="1"/>
                    </a:moveTo>
                    <a:lnTo>
                      <a:pt x="14" y="0"/>
                    </a:lnTo>
                    <a:lnTo>
                      <a:pt x="23" y="0"/>
                    </a:lnTo>
                    <a:lnTo>
                      <a:pt x="30" y="3"/>
                    </a:lnTo>
                    <a:lnTo>
                      <a:pt x="31" y="5"/>
                    </a:lnTo>
                    <a:lnTo>
                      <a:pt x="29" y="7"/>
                    </a:lnTo>
                    <a:lnTo>
                      <a:pt x="23" y="9"/>
                    </a:lnTo>
                    <a:lnTo>
                      <a:pt x="14" y="9"/>
                    </a:lnTo>
                    <a:lnTo>
                      <a:pt x="4" y="8"/>
                    </a:lnTo>
                    <a:lnTo>
                      <a:pt x="0" y="4"/>
                    </a:lnTo>
                    <a:lnTo>
                      <a:pt x="0" y="1"/>
                    </a:lnTo>
                  </a:path>
                </a:pathLst>
              </a:custGeom>
              <a:solidFill>
                <a:srgbClr val="5F7FFF"/>
              </a:solidFill>
              <a:ln w="12700" cap="rnd">
                <a:solidFill>
                  <a:schemeClr val="tx1"/>
                </a:solidFill>
                <a:round/>
                <a:headEnd/>
                <a:tailEnd/>
              </a:ln>
            </p:spPr>
            <p:txBody>
              <a:bodyPr/>
              <a:lstStyle/>
              <a:p>
                <a:endParaRPr lang="en-US"/>
              </a:p>
            </p:txBody>
          </p:sp>
          <p:sp>
            <p:nvSpPr>
              <p:cNvPr id="36484" name="Freeform 224"/>
              <p:cNvSpPr>
                <a:spLocks/>
              </p:cNvSpPr>
              <p:nvPr/>
            </p:nvSpPr>
            <p:spPr bwMode="auto">
              <a:xfrm>
                <a:off x="3532" y="4470"/>
                <a:ext cx="45" cy="10"/>
              </a:xfrm>
              <a:custGeom>
                <a:avLst/>
                <a:gdLst>
                  <a:gd name="T0" fmla="*/ 0 w 45"/>
                  <a:gd name="T1" fmla="*/ 1 h 10"/>
                  <a:gd name="T2" fmla="*/ 20 w 45"/>
                  <a:gd name="T3" fmla="*/ 0 h 10"/>
                  <a:gd name="T4" fmla="*/ 33 w 45"/>
                  <a:gd name="T5" fmla="*/ 0 h 10"/>
                  <a:gd name="T6" fmla="*/ 44 w 45"/>
                  <a:gd name="T7" fmla="*/ 3 h 10"/>
                  <a:gd name="T8" fmla="*/ 44 w 45"/>
                  <a:gd name="T9" fmla="*/ 5 h 10"/>
                  <a:gd name="T10" fmla="*/ 43 w 45"/>
                  <a:gd name="T11" fmla="*/ 7 h 10"/>
                  <a:gd name="T12" fmla="*/ 33 w 45"/>
                  <a:gd name="T13" fmla="*/ 9 h 10"/>
                  <a:gd name="T14" fmla="*/ 20 w 45"/>
                  <a:gd name="T15" fmla="*/ 9 h 10"/>
                  <a:gd name="T16" fmla="*/ 4 w 45"/>
                  <a:gd name="T17" fmla="*/ 8 h 10"/>
                  <a:gd name="T18" fmla="*/ 0 w 45"/>
                  <a:gd name="T19" fmla="*/ 5 h 10"/>
                  <a:gd name="T20" fmla="*/ 0 w 45"/>
                  <a:gd name="T21" fmla="*/ 1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0"/>
                  <a:gd name="T35" fmla="*/ 45 w 45"/>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0">
                    <a:moveTo>
                      <a:pt x="0" y="1"/>
                    </a:moveTo>
                    <a:lnTo>
                      <a:pt x="20" y="0"/>
                    </a:lnTo>
                    <a:lnTo>
                      <a:pt x="33" y="0"/>
                    </a:lnTo>
                    <a:lnTo>
                      <a:pt x="44" y="3"/>
                    </a:lnTo>
                    <a:lnTo>
                      <a:pt x="44" y="5"/>
                    </a:lnTo>
                    <a:lnTo>
                      <a:pt x="43" y="7"/>
                    </a:lnTo>
                    <a:lnTo>
                      <a:pt x="33" y="9"/>
                    </a:lnTo>
                    <a:lnTo>
                      <a:pt x="20" y="9"/>
                    </a:lnTo>
                    <a:lnTo>
                      <a:pt x="4" y="8"/>
                    </a:lnTo>
                    <a:lnTo>
                      <a:pt x="0" y="5"/>
                    </a:lnTo>
                    <a:lnTo>
                      <a:pt x="0" y="1"/>
                    </a:lnTo>
                  </a:path>
                </a:pathLst>
              </a:custGeom>
              <a:solidFill>
                <a:srgbClr val="5F7FFF"/>
              </a:solidFill>
              <a:ln w="12700" cap="rnd">
                <a:solidFill>
                  <a:schemeClr val="tx1"/>
                </a:solidFill>
                <a:round/>
                <a:headEnd/>
                <a:tailEnd/>
              </a:ln>
            </p:spPr>
            <p:txBody>
              <a:bodyPr/>
              <a:lstStyle/>
              <a:p>
                <a:endParaRPr lang="en-US"/>
              </a:p>
            </p:txBody>
          </p:sp>
          <p:sp>
            <p:nvSpPr>
              <p:cNvPr id="36485" name="Freeform 225"/>
              <p:cNvSpPr>
                <a:spLocks/>
              </p:cNvSpPr>
              <p:nvPr/>
            </p:nvSpPr>
            <p:spPr bwMode="auto">
              <a:xfrm>
                <a:off x="3402" y="4477"/>
                <a:ext cx="54" cy="16"/>
              </a:xfrm>
              <a:custGeom>
                <a:avLst/>
                <a:gdLst>
                  <a:gd name="T0" fmla="*/ 53 w 54"/>
                  <a:gd name="T1" fmla="*/ 2 h 16"/>
                  <a:gd name="T2" fmla="*/ 28 w 54"/>
                  <a:gd name="T3" fmla="*/ 0 h 16"/>
                  <a:gd name="T4" fmla="*/ 10 w 54"/>
                  <a:gd name="T5" fmla="*/ 2 h 16"/>
                  <a:gd name="T6" fmla="*/ 3 w 54"/>
                  <a:gd name="T7" fmla="*/ 4 h 16"/>
                  <a:gd name="T8" fmla="*/ 0 w 54"/>
                  <a:gd name="T9" fmla="*/ 10 h 16"/>
                  <a:gd name="T10" fmla="*/ 2 w 54"/>
                  <a:gd name="T11" fmla="*/ 15 h 16"/>
                  <a:gd name="T12" fmla="*/ 37 w 54"/>
                  <a:gd name="T13" fmla="*/ 13 h 16"/>
                  <a:gd name="T14" fmla="*/ 53 w 54"/>
                  <a:gd name="T15" fmla="*/ 9 h 16"/>
                  <a:gd name="T16" fmla="*/ 53 w 54"/>
                  <a:gd name="T17" fmla="*/ 2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
                  <a:gd name="T28" fmla="*/ 0 h 16"/>
                  <a:gd name="T29" fmla="*/ 54 w 54"/>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 h="16">
                    <a:moveTo>
                      <a:pt x="53" y="2"/>
                    </a:moveTo>
                    <a:lnTo>
                      <a:pt x="28" y="0"/>
                    </a:lnTo>
                    <a:lnTo>
                      <a:pt x="10" y="2"/>
                    </a:lnTo>
                    <a:lnTo>
                      <a:pt x="3" y="4"/>
                    </a:lnTo>
                    <a:lnTo>
                      <a:pt x="0" y="10"/>
                    </a:lnTo>
                    <a:lnTo>
                      <a:pt x="2" y="15"/>
                    </a:lnTo>
                    <a:lnTo>
                      <a:pt x="37" y="13"/>
                    </a:lnTo>
                    <a:lnTo>
                      <a:pt x="53" y="9"/>
                    </a:lnTo>
                    <a:lnTo>
                      <a:pt x="53" y="2"/>
                    </a:lnTo>
                  </a:path>
                </a:pathLst>
              </a:custGeom>
              <a:solidFill>
                <a:srgbClr val="5F7FFF"/>
              </a:solidFill>
              <a:ln w="12700" cap="rnd">
                <a:solidFill>
                  <a:schemeClr val="tx1"/>
                </a:solidFill>
                <a:round/>
                <a:headEnd/>
                <a:tailEnd/>
              </a:ln>
            </p:spPr>
            <p:txBody>
              <a:bodyPr/>
              <a:lstStyle/>
              <a:p>
                <a:endParaRPr lang="en-US"/>
              </a:p>
            </p:txBody>
          </p:sp>
          <p:sp>
            <p:nvSpPr>
              <p:cNvPr id="36486" name="Freeform 226"/>
              <p:cNvSpPr>
                <a:spLocks/>
              </p:cNvSpPr>
              <p:nvPr/>
            </p:nvSpPr>
            <p:spPr bwMode="auto">
              <a:xfrm>
                <a:off x="3172" y="4463"/>
                <a:ext cx="221" cy="42"/>
              </a:xfrm>
              <a:custGeom>
                <a:avLst/>
                <a:gdLst>
                  <a:gd name="T0" fmla="*/ 17 w 221"/>
                  <a:gd name="T1" fmla="*/ 0 h 42"/>
                  <a:gd name="T2" fmla="*/ 46 w 221"/>
                  <a:gd name="T3" fmla="*/ 0 h 42"/>
                  <a:gd name="T4" fmla="*/ 58 w 221"/>
                  <a:gd name="T5" fmla="*/ 5 h 42"/>
                  <a:gd name="T6" fmla="*/ 64 w 221"/>
                  <a:gd name="T7" fmla="*/ 8 h 42"/>
                  <a:gd name="T8" fmla="*/ 91 w 221"/>
                  <a:gd name="T9" fmla="*/ 8 h 42"/>
                  <a:gd name="T10" fmla="*/ 94 w 221"/>
                  <a:gd name="T11" fmla="*/ 5 h 42"/>
                  <a:gd name="T12" fmla="*/ 107 w 221"/>
                  <a:gd name="T13" fmla="*/ 3 h 42"/>
                  <a:gd name="T14" fmla="*/ 126 w 221"/>
                  <a:gd name="T15" fmla="*/ 2 h 42"/>
                  <a:gd name="T16" fmla="*/ 133 w 221"/>
                  <a:gd name="T17" fmla="*/ 6 h 42"/>
                  <a:gd name="T18" fmla="*/ 138 w 221"/>
                  <a:gd name="T19" fmla="*/ 6 h 42"/>
                  <a:gd name="T20" fmla="*/ 141 w 221"/>
                  <a:gd name="T21" fmla="*/ 8 h 42"/>
                  <a:gd name="T22" fmla="*/ 147 w 221"/>
                  <a:gd name="T23" fmla="*/ 8 h 42"/>
                  <a:gd name="T24" fmla="*/ 146 w 221"/>
                  <a:gd name="T25" fmla="*/ 10 h 42"/>
                  <a:gd name="T26" fmla="*/ 152 w 221"/>
                  <a:gd name="T27" fmla="*/ 13 h 42"/>
                  <a:gd name="T28" fmla="*/ 189 w 221"/>
                  <a:gd name="T29" fmla="*/ 14 h 42"/>
                  <a:gd name="T30" fmla="*/ 184 w 221"/>
                  <a:gd name="T31" fmla="*/ 18 h 42"/>
                  <a:gd name="T32" fmla="*/ 185 w 221"/>
                  <a:gd name="T33" fmla="*/ 21 h 42"/>
                  <a:gd name="T34" fmla="*/ 195 w 221"/>
                  <a:gd name="T35" fmla="*/ 29 h 42"/>
                  <a:gd name="T36" fmla="*/ 220 w 221"/>
                  <a:gd name="T37" fmla="*/ 31 h 42"/>
                  <a:gd name="T38" fmla="*/ 216 w 221"/>
                  <a:gd name="T39" fmla="*/ 41 h 42"/>
                  <a:gd name="T40" fmla="*/ 194 w 221"/>
                  <a:gd name="T41" fmla="*/ 41 h 42"/>
                  <a:gd name="T42" fmla="*/ 180 w 221"/>
                  <a:gd name="T43" fmla="*/ 38 h 42"/>
                  <a:gd name="T44" fmla="*/ 163 w 221"/>
                  <a:gd name="T45" fmla="*/ 30 h 42"/>
                  <a:gd name="T46" fmla="*/ 154 w 221"/>
                  <a:gd name="T47" fmla="*/ 28 h 42"/>
                  <a:gd name="T48" fmla="*/ 133 w 221"/>
                  <a:gd name="T49" fmla="*/ 28 h 42"/>
                  <a:gd name="T50" fmla="*/ 105 w 221"/>
                  <a:gd name="T51" fmla="*/ 30 h 42"/>
                  <a:gd name="T52" fmla="*/ 99 w 221"/>
                  <a:gd name="T53" fmla="*/ 28 h 42"/>
                  <a:gd name="T54" fmla="*/ 89 w 221"/>
                  <a:gd name="T55" fmla="*/ 24 h 42"/>
                  <a:gd name="T56" fmla="*/ 77 w 221"/>
                  <a:gd name="T57" fmla="*/ 25 h 42"/>
                  <a:gd name="T58" fmla="*/ 52 w 221"/>
                  <a:gd name="T59" fmla="*/ 22 h 42"/>
                  <a:gd name="T60" fmla="*/ 44 w 221"/>
                  <a:gd name="T61" fmla="*/ 19 h 42"/>
                  <a:gd name="T62" fmla="*/ 33 w 221"/>
                  <a:gd name="T63" fmla="*/ 19 h 42"/>
                  <a:gd name="T64" fmla="*/ 27 w 221"/>
                  <a:gd name="T65" fmla="*/ 16 h 42"/>
                  <a:gd name="T66" fmla="*/ 16 w 221"/>
                  <a:gd name="T67" fmla="*/ 16 h 42"/>
                  <a:gd name="T68" fmla="*/ 0 w 221"/>
                  <a:gd name="T69" fmla="*/ 10 h 42"/>
                  <a:gd name="T70" fmla="*/ 1 w 221"/>
                  <a:gd name="T71" fmla="*/ 6 h 42"/>
                  <a:gd name="T72" fmla="*/ 4 w 221"/>
                  <a:gd name="T73" fmla="*/ 5 h 42"/>
                  <a:gd name="T74" fmla="*/ 5 w 221"/>
                  <a:gd name="T75" fmla="*/ 2 h 42"/>
                  <a:gd name="T76" fmla="*/ 12 w 221"/>
                  <a:gd name="T77" fmla="*/ 2 h 42"/>
                  <a:gd name="T78" fmla="*/ 17 w 221"/>
                  <a:gd name="T79" fmla="*/ 0 h 4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1"/>
                  <a:gd name="T121" fmla="*/ 0 h 42"/>
                  <a:gd name="T122" fmla="*/ 221 w 221"/>
                  <a:gd name="T123" fmla="*/ 42 h 4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1" h="42">
                    <a:moveTo>
                      <a:pt x="17" y="0"/>
                    </a:moveTo>
                    <a:lnTo>
                      <a:pt x="46" y="0"/>
                    </a:lnTo>
                    <a:lnTo>
                      <a:pt x="58" y="5"/>
                    </a:lnTo>
                    <a:lnTo>
                      <a:pt x="64" y="8"/>
                    </a:lnTo>
                    <a:lnTo>
                      <a:pt x="91" y="8"/>
                    </a:lnTo>
                    <a:lnTo>
                      <a:pt x="94" y="5"/>
                    </a:lnTo>
                    <a:lnTo>
                      <a:pt x="107" y="3"/>
                    </a:lnTo>
                    <a:lnTo>
                      <a:pt x="126" y="2"/>
                    </a:lnTo>
                    <a:lnTo>
                      <a:pt x="133" y="6"/>
                    </a:lnTo>
                    <a:lnTo>
                      <a:pt x="138" y="6"/>
                    </a:lnTo>
                    <a:lnTo>
                      <a:pt x="141" y="8"/>
                    </a:lnTo>
                    <a:lnTo>
                      <a:pt x="147" y="8"/>
                    </a:lnTo>
                    <a:lnTo>
                      <a:pt x="146" y="10"/>
                    </a:lnTo>
                    <a:lnTo>
                      <a:pt x="152" y="13"/>
                    </a:lnTo>
                    <a:lnTo>
                      <a:pt x="189" y="14"/>
                    </a:lnTo>
                    <a:lnTo>
                      <a:pt x="184" y="18"/>
                    </a:lnTo>
                    <a:lnTo>
                      <a:pt x="185" y="21"/>
                    </a:lnTo>
                    <a:lnTo>
                      <a:pt x="195" y="29"/>
                    </a:lnTo>
                    <a:lnTo>
                      <a:pt x="220" y="31"/>
                    </a:lnTo>
                    <a:lnTo>
                      <a:pt x="216" y="41"/>
                    </a:lnTo>
                    <a:lnTo>
                      <a:pt x="194" y="41"/>
                    </a:lnTo>
                    <a:lnTo>
                      <a:pt x="180" y="38"/>
                    </a:lnTo>
                    <a:lnTo>
                      <a:pt x="163" y="30"/>
                    </a:lnTo>
                    <a:lnTo>
                      <a:pt x="154" y="28"/>
                    </a:lnTo>
                    <a:lnTo>
                      <a:pt x="133" y="28"/>
                    </a:lnTo>
                    <a:lnTo>
                      <a:pt x="105" y="30"/>
                    </a:lnTo>
                    <a:lnTo>
                      <a:pt x="99" y="28"/>
                    </a:lnTo>
                    <a:lnTo>
                      <a:pt x="89" y="24"/>
                    </a:lnTo>
                    <a:lnTo>
                      <a:pt x="77" y="25"/>
                    </a:lnTo>
                    <a:lnTo>
                      <a:pt x="52" y="22"/>
                    </a:lnTo>
                    <a:lnTo>
                      <a:pt x="44" y="19"/>
                    </a:lnTo>
                    <a:lnTo>
                      <a:pt x="33" y="19"/>
                    </a:lnTo>
                    <a:lnTo>
                      <a:pt x="27" y="16"/>
                    </a:lnTo>
                    <a:lnTo>
                      <a:pt x="16" y="16"/>
                    </a:lnTo>
                    <a:lnTo>
                      <a:pt x="0" y="10"/>
                    </a:lnTo>
                    <a:lnTo>
                      <a:pt x="1" y="6"/>
                    </a:lnTo>
                    <a:lnTo>
                      <a:pt x="4" y="5"/>
                    </a:lnTo>
                    <a:lnTo>
                      <a:pt x="5" y="2"/>
                    </a:lnTo>
                    <a:lnTo>
                      <a:pt x="12" y="2"/>
                    </a:lnTo>
                    <a:lnTo>
                      <a:pt x="17" y="0"/>
                    </a:lnTo>
                  </a:path>
                </a:pathLst>
              </a:custGeom>
              <a:solidFill>
                <a:srgbClr val="5F7FFF"/>
              </a:solidFill>
              <a:ln w="12700" cap="rnd">
                <a:solidFill>
                  <a:schemeClr val="tx1"/>
                </a:solidFill>
                <a:round/>
                <a:headEnd/>
                <a:tailEnd/>
              </a:ln>
            </p:spPr>
            <p:txBody>
              <a:bodyPr/>
              <a:lstStyle/>
              <a:p>
                <a:endParaRPr lang="en-US"/>
              </a:p>
            </p:txBody>
          </p:sp>
          <p:sp>
            <p:nvSpPr>
              <p:cNvPr id="36487" name="Freeform 227"/>
              <p:cNvSpPr>
                <a:spLocks/>
              </p:cNvSpPr>
              <p:nvPr/>
            </p:nvSpPr>
            <p:spPr bwMode="auto">
              <a:xfrm>
                <a:off x="3415" y="4374"/>
                <a:ext cx="134" cy="83"/>
              </a:xfrm>
              <a:custGeom>
                <a:avLst/>
                <a:gdLst>
                  <a:gd name="T0" fmla="*/ 129 w 134"/>
                  <a:gd name="T1" fmla="*/ 13 h 83"/>
                  <a:gd name="T2" fmla="*/ 80 w 134"/>
                  <a:gd name="T3" fmla="*/ 22 h 83"/>
                  <a:gd name="T4" fmla="*/ 66 w 134"/>
                  <a:gd name="T5" fmla="*/ 18 h 83"/>
                  <a:gd name="T6" fmla="*/ 48 w 134"/>
                  <a:gd name="T7" fmla="*/ 20 h 83"/>
                  <a:gd name="T8" fmla="*/ 36 w 134"/>
                  <a:gd name="T9" fmla="*/ 26 h 83"/>
                  <a:gd name="T10" fmla="*/ 43 w 134"/>
                  <a:gd name="T11" fmla="*/ 26 h 83"/>
                  <a:gd name="T12" fmla="*/ 53 w 134"/>
                  <a:gd name="T13" fmla="*/ 36 h 83"/>
                  <a:gd name="T14" fmla="*/ 58 w 134"/>
                  <a:gd name="T15" fmla="*/ 31 h 83"/>
                  <a:gd name="T16" fmla="*/ 86 w 134"/>
                  <a:gd name="T17" fmla="*/ 27 h 83"/>
                  <a:gd name="T18" fmla="*/ 91 w 134"/>
                  <a:gd name="T19" fmla="*/ 24 h 83"/>
                  <a:gd name="T20" fmla="*/ 91 w 134"/>
                  <a:gd name="T21" fmla="*/ 33 h 83"/>
                  <a:gd name="T22" fmla="*/ 82 w 134"/>
                  <a:gd name="T23" fmla="*/ 38 h 83"/>
                  <a:gd name="T24" fmla="*/ 91 w 134"/>
                  <a:gd name="T25" fmla="*/ 60 h 83"/>
                  <a:gd name="T26" fmla="*/ 81 w 134"/>
                  <a:gd name="T27" fmla="*/ 63 h 83"/>
                  <a:gd name="T28" fmla="*/ 74 w 134"/>
                  <a:gd name="T29" fmla="*/ 69 h 83"/>
                  <a:gd name="T30" fmla="*/ 65 w 134"/>
                  <a:gd name="T31" fmla="*/ 60 h 83"/>
                  <a:gd name="T32" fmla="*/ 58 w 134"/>
                  <a:gd name="T33" fmla="*/ 55 h 83"/>
                  <a:gd name="T34" fmla="*/ 54 w 134"/>
                  <a:gd name="T35" fmla="*/ 49 h 83"/>
                  <a:gd name="T36" fmla="*/ 37 w 134"/>
                  <a:gd name="T37" fmla="*/ 56 h 83"/>
                  <a:gd name="T38" fmla="*/ 37 w 134"/>
                  <a:gd name="T39" fmla="*/ 61 h 83"/>
                  <a:gd name="T40" fmla="*/ 41 w 134"/>
                  <a:gd name="T41" fmla="*/ 66 h 83"/>
                  <a:gd name="T42" fmla="*/ 48 w 134"/>
                  <a:gd name="T43" fmla="*/ 78 h 83"/>
                  <a:gd name="T44" fmla="*/ 28 w 134"/>
                  <a:gd name="T45" fmla="*/ 82 h 83"/>
                  <a:gd name="T46" fmla="*/ 17 w 134"/>
                  <a:gd name="T47" fmla="*/ 59 h 83"/>
                  <a:gd name="T48" fmla="*/ 0 w 134"/>
                  <a:gd name="T49" fmla="*/ 43 h 83"/>
                  <a:gd name="T50" fmla="*/ 18 w 134"/>
                  <a:gd name="T51" fmla="*/ 37 h 83"/>
                  <a:gd name="T52" fmla="*/ 27 w 134"/>
                  <a:gd name="T53" fmla="*/ 29 h 83"/>
                  <a:gd name="T54" fmla="*/ 33 w 134"/>
                  <a:gd name="T55" fmla="*/ 14 h 83"/>
                  <a:gd name="T56" fmla="*/ 45 w 134"/>
                  <a:gd name="T57" fmla="*/ 10 h 83"/>
                  <a:gd name="T58" fmla="*/ 49 w 134"/>
                  <a:gd name="T59" fmla="*/ 6 h 83"/>
                  <a:gd name="T60" fmla="*/ 58 w 134"/>
                  <a:gd name="T61" fmla="*/ 8 h 83"/>
                  <a:gd name="T62" fmla="*/ 65 w 134"/>
                  <a:gd name="T63" fmla="*/ 10 h 83"/>
                  <a:gd name="T64" fmla="*/ 114 w 134"/>
                  <a:gd name="T65" fmla="*/ 8 h 83"/>
                  <a:gd name="T66" fmla="*/ 133 w 134"/>
                  <a:gd name="T67" fmla="*/ 0 h 8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4"/>
                  <a:gd name="T103" fmla="*/ 0 h 83"/>
                  <a:gd name="T104" fmla="*/ 134 w 134"/>
                  <a:gd name="T105" fmla="*/ 83 h 8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4" h="83">
                    <a:moveTo>
                      <a:pt x="133" y="0"/>
                    </a:moveTo>
                    <a:lnTo>
                      <a:pt x="129" y="13"/>
                    </a:lnTo>
                    <a:lnTo>
                      <a:pt x="114" y="19"/>
                    </a:lnTo>
                    <a:lnTo>
                      <a:pt x="80" y="22"/>
                    </a:lnTo>
                    <a:lnTo>
                      <a:pt x="74" y="18"/>
                    </a:lnTo>
                    <a:lnTo>
                      <a:pt x="66" y="18"/>
                    </a:lnTo>
                    <a:lnTo>
                      <a:pt x="61" y="16"/>
                    </a:lnTo>
                    <a:lnTo>
                      <a:pt x="48" y="20"/>
                    </a:lnTo>
                    <a:lnTo>
                      <a:pt x="41" y="23"/>
                    </a:lnTo>
                    <a:lnTo>
                      <a:pt x="36" y="26"/>
                    </a:lnTo>
                    <a:lnTo>
                      <a:pt x="38" y="27"/>
                    </a:lnTo>
                    <a:lnTo>
                      <a:pt x="43" y="26"/>
                    </a:lnTo>
                    <a:lnTo>
                      <a:pt x="48" y="36"/>
                    </a:lnTo>
                    <a:lnTo>
                      <a:pt x="53" y="36"/>
                    </a:lnTo>
                    <a:lnTo>
                      <a:pt x="53" y="33"/>
                    </a:lnTo>
                    <a:lnTo>
                      <a:pt x="58" y="31"/>
                    </a:lnTo>
                    <a:lnTo>
                      <a:pt x="58" y="27"/>
                    </a:lnTo>
                    <a:lnTo>
                      <a:pt x="86" y="27"/>
                    </a:lnTo>
                    <a:lnTo>
                      <a:pt x="88" y="25"/>
                    </a:lnTo>
                    <a:lnTo>
                      <a:pt x="91" y="24"/>
                    </a:lnTo>
                    <a:lnTo>
                      <a:pt x="96" y="29"/>
                    </a:lnTo>
                    <a:lnTo>
                      <a:pt x="91" y="33"/>
                    </a:lnTo>
                    <a:lnTo>
                      <a:pt x="85" y="33"/>
                    </a:lnTo>
                    <a:lnTo>
                      <a:pt x="82" y="38"/>
                    </a:lnTo>
                    <a:lnTo>
                      <a:pt x="75" y="41"/>
                    </a:lnTo>
                    <a:lnTo>
                      <a:pt x="91" y="60"/>
                    </a:lnTo>
                    <a:lnTo>
                      <a:pt x="91" y="63"/>
                    </a:lnTo>
                    <a:lnTo>
                      <a:pt x="81" y="63"/>
                    </a:lnTo>
                    <a:lnTo>
                      <a:pt x="81" y="67"/>
                    </a:lnTo>
                    <a:lnTo>
                      <a:pt x="74" y="69"/>
                    </a:lnTo>
                    <a:lnTo>
                      <a:pt x="63" y="69"/>
                    </a:lnTo>
                    <a:lnTo>
                      <a:pt x="65" y="60"/>
                    </a:lnTo>
                    <a:lnTo>
                      <a:pt x="58" y="59"/>
                    </a:lnTo>
                    <a:lnTo>
                      <a:pt x="58" y="55"/>
                    </a:lnTo>
                    <a:lnTo>
                      <a:pt x="55" y="53"/>
                    </a:lnTo>
                    <a:lnTo>
                      <a:pt x="54" y="49"/>
                    </a:lnTo>
                    <a:lnTo>
                      <a:pt x="37" y="48"/>
                    </a:lnTo>
                    <a:lnTo>
                      <a:pt x="37" y="56"/>
                    </a:lnTo>
                    <a:lnTo>
                      <a:pt x="44" y="58"/>
                    </a:lnTo>
                    <a:lnTo>
                      <a:pt x="37" y="61"/>
                    </a:lnTo>
                    <a:lnTo>
                      <a:pt x="43" y="63"/>
                    </a:lnTo>
                    <a:lnTo>
                      <a:pt x="41" y="66"/>
                    </a:lnTo>
                    <a:lnTo>
                      <a:pt x="48" y="68"/>
                    </a:lnTo>
                    <a:lnTo>
                      <a:pt x="48" y="78"/>
                    </a:lnTo>
                    <a:lnTo>
                      <a:pt x="41" y="82"/>
                    </a:lnTo>
                    <a:lnTo>
                      <a:pt x="28" y="82"/>
                    </a:lnTo>
                    <a:lnTo>
                      <a:pt x="26" y="60"/>
                    </a:lnTo>
                    <a:lnTo>
                      <a:pt x="17" y="59"/>
                    </a:lnTo>
                    <a:lnTo>
                      <a:pt x="0" y="51"/>
                    </a:lnTo>
                    <a:lnTo>
                      <a:pt x="0" y="43"/>
                    </a:lnTo>
                    <a:lnTo>
                      <a:pt x="11" y="38"/>
                    </a:lnTo>
                    <a:lnTo>
                      <a:pt x="18" y="37"/>
                    </a:lnTo>
                    <a:lnTo>
                      <a:pt x="25" y="33"/>
                    </a:lnTo>
                    <a:lnTo>
                      <a:pt x="27" y="29"/>
                    </a:lnTo>
                    <a:lnTo>
                      <a:pt x="27" y="19"/>
                    </a:lnTo>
                    <a:lnTo>
                      <a:pt x="33" y="14"/>
                    </a:lnTo>
                    <a:lnTo>
                      <a:pt x="39" y="10"/>
                    </a:lnTo>
                    <a:lnTo>
                      <a:pt x="45" y="10"/>
                    </a:lnTo>
                    <a:lnTo>
                      <a:pt x="48" y="9"/>
                    </a:lnTo>
                    <a:lnTo>
                      <a:pt x="49" y="6"/>
                    </a:lnTo>
                    <a:lnTo>
                      <a:pt x="54" y="5"/>
                    </a:lnTo>
                    <a:lnTo>
                      <a:pt x="58" y="8"/>
                    </a:lnTo>
                    <a:lnTo>
                      <a:pt x="65" y="8"/>
                    </a:lnTo>
                    <a:lnTo>
                      <a:pt x="65" y="10"/>
                    </a:lnTo>
                    <a:lnTo>
                      <a:pt x="102" y="10"/>
                    </a:lnTo>
                    <a:lnTo>
                      <a:pt x="114" y="8"/>
                    </a:lnTo>
                    <a:lnTo>
                      <a:pt x="119" y="8"/>
                    </a:lnTo>
                    <a:lnTo>
                      <a:pt x="133" y="0"/>
                    </a:lnTo>
                  </a:path>
                </a:pathLst>
              </a:custGeom>
              <a:solidFill>
                <a:srgbClr val="5F7FFF"/>
              </a:solidFill>
              <a:ln w="12700" cap="rnd">
                <a:solidFill>
                  <a:schemeClr val="tx1"/>
                </a:solidFill>
                <a:round/>
                <a:headEnd/>
                <a:tailEnd/>
              </a:ln>
            </p:spPr>
            <p:txBody>
              <a:bodyPr/>
              <a:lstStyle/>
              <a:p>
                <a:endParaRPr lang="en-US"/>
              </a:p>
            </p:txBody>
          </p:sp>
          <p:sp>
            <p:nvSpPr>
              <p:cNvPr id="36488" name="Freeform 228"/>
              <p:cNvSpPr>
                <a:spLocks/>
              </p:cNvSpPr>
              <p:nvPr/>
            </p:nvSpPr>
            <p:spPr bwMode="auto">
              <a:xfrm>
                <a:off x="3574" y="4414"/>
                <a:ext cx="62" cy="18"/>
              </a:xfrm>
              <a:custGeom>
                <a:avLst/>
                <a:gdLst>
                  <a:gd name="T0" fmla="*/ 53 w 62"/>
                  <a:gd name="T1" fmla="*/ 0 h 18"/>
                  <a:gd name="T2" fmla="*/ 37 w 62"/>
                  <a:gd name="T3" fmla="*/ 0 h 18"/>
                  <a:gd name="T4" fmla="*/ 19 w 62"/>
                  <a:gd name="T5" fmla="*/ 3 h 18"/>
                  <a:gd name="T6" fmla="*/ 8 w 62"/>
                  <a:gd name="T7" fmla="*/ 7 h 18"/>
                  <a:gd name="T8" fmla="*/ 1 w 62"/>
                  <a:gd name="T9" fmla="*/ 9 h 18"/>
                  <a:gd name="T10" fmla="*/ 0 w 62"/>
                  <a:gd name="T11" fmla="*/ 11 h 18"/>
                  <a:gd name="T12" fmla="*/ 7 w 62"/>
                  <a:gd name="T13" fmla="*/ 14 h 18"/>
                  <a:gd name="T14" fmla="*/ 16 w 62"/>
                  <a:gd name="T15" fmla="*/ 14 h 18"/>
                  <a:gd name="T16" fmla="*/ 22 w 62"/>
                  <a:gd name="T17" fmla="*/ 14 h 18"/>
                  <a:gd name="T18" fmla="*/ 33 w 62"/>
                  <a:gd name="T19" fmla="*/ 17 h 18"/>
                  <a:gd name="T20" fmla="*/ 51 w 62"/>
                  <a:gd name="T21" fmla="*/ 17 h 18"/>
                  <a:gd name="T22" fmla="*/ 57 w 62"/>
                  <a:gd name="T23" fmla="*/ 13 h 18"/>
                  <a:gd name="T24" fmla="*/ 59 w 62"/>
                  <a:gd name="T25" fmla="*/ 9 h 18"/>
                  <a:gd name="T26" fmla="*/ 61 w 62"/>
                  <a:gd name="T27" fmla="*/ 3 h 18"/>
                  <a:gd name="T28" fmla="*/ 53 w 62"/>
                  <a:gd name="T29" fmla="*/ 0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18"/>
                  <a:gd name="T47" fmla="*/ 62 w 62"/>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18">
                    <a:moveTo>
                      <a:pt x="53" y="0"/>
                    </a:moveTo>
                    <a:lnTo>
                      <a:pt x="37" y="0"/>
                    </a:lnTo>
                    <a:lnTo>
                      <a:pt x="19" y="3"/>
                    </a:lnTo>
                    <a:lnTo>
                      <a:pt x="8" y="7"/>
                    </a:lnTo>
                    <a:lnTo>
                      <a:pt x="1" y="9"/>
                    </a:lnTo>
                    <a:lnTo>
                      <a:pt x="0" y="11"/>
                    </a:lnTo>
                    <a:lnTo>
                      <a:pt x="7" y="14"/>
                    </a:lnTo>
                    <a:lnTo>
                      <a:pt x="16" y="14"/>
                    </a:lnTo>
                    <a:lnTo>
                      <a:pt x="22" y="14"/>
                    </a:lnTo>
                    <a:lnTo>
                      <a:pt x="33" y="17"/>
                    </a:lnTo>
                    <a:lnTo>
                      <a:pt x="51" y="17"/>
                    </a:lnTo>
                    <a:lnTo>
                      <a:pt x="57" y="13"/>
                    </a:lnTo>
                    <a:lnTo>
                      <a:pt x="59" y="9"/>
                    </a:lnTo>
                    <a:lnTo>
                      <a:pt x="61" y="3"/>
                    </a:lnTo>
                    <a:lnTo>
                      <a:pt x="53" y="0"/>
                    </a:lnTo>
                  </a:path>
                </a:pathLst>
              </a:custGeom>
              <a:solidFill>
                <a:srgbClr val="5F7FFF"/>
              </a:solidFill>
              <a:ln w="12700" cap="rnd">
                <a:solidFill>
                  <a:schemeClr val="tx1"/>
                </a:solidFill>
                <a:round/>
                <a:headEnd/>
                <a:tailEnd/>
              </a:ln>
            </p:spPr>
            <p:txBody>
              <a:bodyPr/>
              <a:lstStyle/>
              <a:p>
                <a:endParaRPr lang="en-US"/>
              </a:p>
            </p:txBody>
          </p:sp>
        </p:grpSp>
        <p:grpSp>
          <p:nvGrpSpPr>
            <p:cNvPr id="36441" name="Group 229"/>
            <p:cNvGrpSpPr>
              <a:grpSpLocks/>
            </p:cNvGrpSpPr>
            <p:nvPr/>
          </p:nvGrpSpPr>
          <p:grpSpPr bwMode="auto">
            <a:xfrm>
              <a:off x="2491" y="4408"/>
              <a:ext cx="65" cy="114"/>
              <a:chOff x="2491" y="4408"/>
              <a:chExt cx="65" cy="114"/>
            </a:xfrm>
          </p:grpSpPr>
          <p:sp>
            <p:nvSpPr>
              <p:cNvPr id="36447" name="Freeform 230"/>
              <p:cNvSpPr>
                <a:spLocks/>
              </p:cNvSpPr>
              <p:nvPr/>
            </p:nvSpPr>
            <p:spPr bwMode="auto">
              <a:xfrm>
                <a:off x="2499" y="4449"/>
                <a:ext cx="15" cy="11"/>
              </a:xfrm>
              <a:custGeom>
                <a:avLst/>
                <a:gdLst>
                  <a:gd name="T0" fmla="*/ 0 w 15"/>
                  <a:gd name="T1" fmla="*/ 2 h 11"/>
                  <a:gd name="T2" fmla="*/ 4 w 15"/>
                  <a:gd name="T3" fmla="*/ 0 h 11"/>
                  <a:gd name="T4" fmla="*/ 9 w 15"/>
                  <a:gd name="T5" fmla="*/ 1 h 11"/>
                  <a:gd name="T6" fmla="*/ 12 w 15"/>
                  <a:gd name="T7" fmla="*/ 1 h 11"/>
                  <a:gd name="T8" fmla="*/ 14 w 15"/>
                  <a:gd name="T9" fmla="*/ 4 h 11"/>
                  <a:gd name="T10" fmla="*/ 13 w 15"/>
                  <a:gd name="T11" fmla="*/ 6 h 11"/>
                  <a:gd name="T12" fmla="*/ 8 w 15"/>
                  <a:gd name="T13" fmla="*/ 10 h 11"/>
                  <a:gd name="T14" fmla="*/ 2 w 15"/>
                  <a:gd name="T15" fmla="*/ 10 h 11"/>
                  <a:gd name="T16" fmla="*/ 1 w 15"/>
                  <a:gd name="T17" fmla="*/ 6 h 11"/>
                  <a:gd name="T18" fmla="*/ 0 w 15"/>
                  <a:gd name="T19" fmla="*/ 2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1"/>
                  <a:gd name="T32" fmla="*/ 15 w 15"/>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1">
                    <a:moveTo>
                      <a:pt x="0" y="2"/>
                    </a:moveTo>
                    <a:lnTo>
                      <a:pt x="4" y="0"/>
                    </a:lnTo>
                    <a:lnTo>
                      <a:pt x="9" y="1"/>
                    </a:lnTo>
                    <a:lnTo>
                      <a:pt x="12" y="1"/>
                    </a:lnTo>
                    <a:lnTo>
                      <a:pt x="14" y="4"/>
                    </a:lnTo>
                    <a:lnTo>
                      <a:pt x="13" y="6"/>
                    </a:lnTo>
                    <a:lnTo>
                      <a:pt x="8" y="10"/>
                    </a:lnTo>
                    <a:lnTo>
                      <a:pt x="2" y="10"/>
                    </a:lnTo>
                    <a:lnTo>
                      <a:pt x="1" y="6"/>
                    </a:lnTo>
                    <a:lnTo>
                      <a:pt x="0" y="2"/>
                    </a:lnTo>
                  </a:path>
                </a:pathLst>
              </a:custGeom>
              <a:solidFill>
                <a:srgbClr val="9F9FBF"/>
              </a:solidFill>
              <a:ln w="12700" cap="rnd">
                <a:solidFill>
                  <a:schemeClr val="tx1"/>
                </a:solidFill>
                <a:round/>
                <a:headEnd/>
                <a:tailEnd/>
              </a:ln>
            </p:spPr>
            <p:txBody>
              <a:bodyPr/>
              <a:lstStyle/>
              <a:p>
                <a:endParaRPr lang="en-US"/>
              </a:p>
            </p:txBody>
          </p:sp>
          <p:sp>
            <p:nvSpPr>
              <p:cNvPr id="36448" name="Freeform 231"/>
              <p:cNvSpPr>
                <a:spLocks/>
              </p:cNvSpPr>
              <p:nvPr/>
            </p:nvSpPr>
            <p:spPr bwMode="auto">
              <a:xfrm>
                <a:off x="2538" y="4419"/>
                <a:ext cx="14" cy="11"/>
              </a:xfrm>
              <a:custGeom>
                <a:avLst/>
                <a:gdLst>
                  <a:gd name="T0" fmla="*/ 0 w 14"/>
                  <a:gd name="T1" fmla="*/ 1 h 11"/>
                  <a:gd name="T2" fmla="*/ 4 w 14"/>
                  <a:gd name="T3" fmla="*/ 0 h 11"/>
                  <a:gd name="T4" fmla="*/ 8 w 14"/>
                  <a:gd name="T5" fmla="*/ 0 h 11"/>
                  <a:gd name="T6" fmla="*/ 12 w 14"/>
                  <a:gd name="T7" fmla="*/ 1 h 11"/>
                  <a:gd name="T8" fmla="*/ 13 w 14"/>
                  <a:gd name="T9" fmla="*/ 4 h 11"/>
                  <a:gd name="T10" fmla="*/ 12 w 14"/>
                  <a:gd name="T11" fmla="*/ 6 h 11"/>
                  <a:gd name="T12" fmla="*/ 8 w 14"/>
                  <a:gd name="T13" fmla="*/ 10 h 11"/>
                  <a:gd name="T14" fmla="*/ 2 w 14"/>
                  <a:gd name="T15" fmla="*/ 9 h 11"/>
                  <a:gd name="T16" fmla="*/ 1 w 14"/>
                  <a:gd name="T17" fmla="*/ 6 h 11"/>
                  <a:gd name="T18" fmla="*/ 0 w 14"/>
                  <a:gd name="T19" fmla="*/ 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11"/>
                  <a:gd name="T32" fmla="*/ 14 w 1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11">
                    <a:moveTo>
                      <a:pt x="0" y="1"/>
                    </a:moveTo>
                    <a:lnTo>
                      <a:pt x="4" y="0"/>
                    </a:lnTo>
                    <a:lnTo>
                      <a:pt x="8" y="0"/>
                    </a:lnTo>
                    <a:lnTo>
                      <a:pt x="12" y="1"/>
                    </a:lnTo>
                    <a:lnTo>
                      <a:pt x="13" y="4"/>
                    </a:lnTo>
                    <a:lnTo>
                      <a:pt x="12" y="6"/>
                    </a:lnTo>
                    <a:lnTo>
                      <a:pt x="8" y="10"/>
                    </a:lnTo>
                    <a:lnTo>
                      <a:pt x="2" y="9"/>
                    </a:lnTo>
                    <a:lnTo>
                      <a:pt x="1" y="6"/>
                    </a:lnTo>
                    <a:lnTo>
                      <a:pt x="0" y="1"/>
                    </a:lnTo>
                  </a:path>
                </a:pathLst>
              </a:custGeom>
              <a:solidFill>
                <a:srgbClr val="9F9FBF"/>
              </a:solidFill>
              <a:ln w="12700" cap="rnd">
                <a:solidFill>
                  <a:schemeClr val="tx1"/>
                </a:solidFill>
                <a:round/>
                <a:headEnd/>
                <a:tailEnd/>
              </a:ln>
            </p:spPr>
            <p:txBody>
              <a:bodyPr/>
              <a:lstStyle/>
              <a:p>
                <a:endParaRPr lang="en-US"/>
              </a:p>
            </p:txBody>
          </p:sp>
          <p:sp>
            <p:nvSpPr>
              <p:cNvPr id="36449" name="Freeform 232"/>
              <p:cNvSpPr>
                <a:spLocks/>
              </p:cNvSpPr>
              <p:nvPr/>
            </p:nvSpPr>
            <p:spPr bwMode="auto">
              <a:xfrm>
                <a:off x="2500" y="4461"/>
                <a:ext cx="17" cy="12"/>
              </a:xfrm>
              <a:custGeom>
                <a:avLst/>
                <a:gdLst>
                  <a:gd name="T0" fmla="*/ 0 w 17"/>
                  <a:gd name="T1" fmla="*/ 2 h 12"/>
                  <a:gd name="T2" fmla="*/ 5 w 17"/>
                  <a:gd name="T3" fmla="*/ 0 h 12"/>
                  <a:gd name="T4" fmla="*/ 10 w 17"/>
                  <a:gd name="T5" fmla="*/ 1 h 12"/>
                  <a:gd name="T6" fmla="*/ 14 w 17"/>
                  <a:gd name="T7" fmla="*/ 1 h 12"/>
                  <a:gd name="T8" fmla="*/ 16 w 17"/>
                  <a:gd name="T9" fmla="*/ 4 h 12"/>
                  <a:gd name="T10" fmla="*/ 15 w 17"/>
                  <a:gd name="T11" fmla="*/ 7 h 12"/>
                  <a:gd name="T12" fmla="*/ 9 w 17"/>
                  <a:gd name="T13" fmla="*/ 11 h 12"/>
                  <a:gd name="T14" fmla="*/ 2 w 17"/>
                  <a:gd name="T15" fmla="*/ 10 h 12"/>
                  <a:gd name="T16" fmla="*/ 1 w 17"/>
                  <a:gd name="T17" fmla="*/ 7 h 12"/>
                  <a:gd name="T18" fmla="*/ 0 w 17"/>
                  <a:gd name="T19" fmla="*/ 2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12"/>
                  <a:gd name="T32" fmla="*/ 17 w 17"/>
                  <a:gd name="T33" fmla="*/ 12 h 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12">
                    <a:moveTo>
                      <a:pt x="0" y="2"/>
                    </a:moveTo>
                    <a:lnTo>
                      <a:pt x="5" y="0"/>
                    </a:lnTo>
                    <a:lnTo>
                      <a:pt x="10" y="1"/>
                    </a:lnTo>
                    <a:lnTo>
                      <a:pt x="14" y="1"/>
                    </a:lnTo>
                    <a:lnTo>
                      <a:pt x="16" y="4"/>
                    </a:lnTo>
                    <a:lnTo>
                      <a:pt x="15" y="7"/>
                    </a:lnTo>
                    <a:lnTo>
                      <a:pt x="9" y="11"/>
                    </a:lnTo>
                    <a:lnTo>
                      <a:pt x="2" y="10"/>
                    </a:lnTo>
                    <a:lnTo>
                      <a:pt x="1" y="7"/>
                    </a:lnTo>
                    <a:lnTo>
                      <a:pt x="0" y="2"/>
                    </a:lnTo>
                  </a:path>
                </a:pathLst>
              </a:custGeom>
              <a:solidFill>
                <a:srgbClr val="9F9FBF"/>
              </a:solidFill>
              <a:ln w="12700" cap="rnd">
                <a:solidFill>
                  <a:schemeClr val="tx1"/>
                </a:solidFill>
                <a:round/>
                <a:headEnd/>
                <a:tailEnd/>
              </a:ln>
            </p:spPr>
            <p:txBody>
              <a:bodyPr/>
              <a:lstStyle/>
              <a:p>
                <a:endParaRPr lang="en-US"/>
              </a:p>
            </p:txBody>
          </p:sp>
          <p:sp>
            <p:nvSpPr>
              <p:cNvPr id="36450" name="Freeform 233"/>
              <p:cNvSpPr>
                <a:spLocks/>
              </p:cNvSpPr>
              <p:nvPr/>
            </p:nvSpPr>
            <p:spPr bwMode="auto">
              <a:xfrm>
                <a:off x="2505" y="4512"/>
                <a:ext cx="17" cy="10"/>
              </a:xfrm>
              <a:custGeom>
                <a:avLst/>
                <a:gdLst>
                  <a:gd name="T0" fmla="*/ 0 w 17"/>
                  <a:gd name="T1" fmla="*/ 2 h 10"/>
                  <a:gd name="T2" fmla="*/ 5 w 17"/>
                  <a:gd name="T3" fmla="*/ 0 h 10"/>
                  <a:gd name="T4" fmla="*/ 10 w 17"/>
                  <a:gd name="T5" fmla="*/ 1 h 10"/>
                  <a:gd name="T6" fmla="*/ 15 w 17"/>
                  <a:gd name="T7" fmla="*/ 1 h 10"/>
                  <a:gd name="T8" fmla="*/ 16 w 17"/>
                  <a:gd name="T9" fmla="*/ 4 h 10"/>
                  <a:gd name="T10" fmla="*/ 15 w 17"/>
                  <a:gd name="T11" fmla="*/ 5 h 10"/>
                  <a:gd name="T12" fmla="*/ 9 w 17"/>
                  <a:gd name="T13" fmla="*/ 9 h 10"/>
                  <a:gd name="T14" fmla="*/ 2 w 17"/>
                  <a:gd name="T15" fmla="*/ 9 h 10"/>
                  <a:gd name="T16" fmla="*/ 1 w 17"/>
                  <a:gd name="T17" fmla="*/ 5 h 10"/>
                  <a:gd name="T18" fmla="*/ 0 w 17"/>
                  <a:gd name="T19" fmla="*/ 2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10"/>
                  <a:gd name="T32" fmla="*/ 17 w 17"/>
                  <a:gd name="T33" fmla="*/ 10 h 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10">
                    <a:moveTo>
                      <a:pt x="0" y="2"/>
                    </a:moveTo>
                    <a:lnTo>
                      <a:pt x="5" y="0"/>
                    </a:lnTo>
                    <a:lnTo>
                      <a:pt x="10" y="1"/>
                    </a:lnTo>
                    <a:lnTo>
                      <a:pt x="15" y="1"/>
                    </a:lnTo>
                    <a:lnTo>
                      <a:pt x="16" y="4"/>
                    </a:lnTo>
                    <a:lnTo>
                      <a:pt x="15" y="5"/>
                    </a:lnTo>
                    <a:lnTo>
                      <a:pt x="9" y="9"/>
                    </a:lnTo>
                    <a:lnTo>
                      <a:pt x="2" y="9"/>
                    </a:lnTo>
                    <a:lnTo>
                      <a:pt x="1" y="5"/>
                    </a:lnTo>
                    <a:lnTo>
                      <a:pt x="0" y="2"/>
                    </a:lnTo>
                  </a:path>
                </a:pathLst>
              </a:custGeom>
              <a:solidFill>
                <a:srgbClr val="9F9FBF"/>
              </a:solidFill>
              <a:ln w="12700" cap="rnd">
                <a:solidFill>
                  <a:schemeClr val="tx1"/>
                </a:solidFill>
                <a:round/>
                <a:headEnd/>
                <a:tailEnd/>
              </a:ln>
            </p:spPr>
            <p:txBody>
              <a:bodyPr/>
              <a:lstStyle/>
              <a:p>
                <a:endParaRPr lang="en-US"/>
              </a:p>
            </p:txBody>
          </p:sp>
          <p:sp>
            <p:nvSpPr>
              <p:cNvPr id="36451" name="Freeform 234"/>
              <p:cNvSpPr>
                <a:spLocks/>
              </p:cNvSpPr>
              <p:nvPr/>
            </p:nvSpPr>
            <p:spPr bwMode="auto">
              <a:xfrm>
                <a:off x="2492" y="4408"/>
                <a:ext cx="22" cy="13"/>
              </a:xfrm>
              <a:custGeom>
                <a:avLst/>
                <a:gdLst>
                  <a:gd name="T0" fmla="*/ 0 w 22"/>
                  <a:gd name="T1" fmla="*/ 2 h 13"/>
                  <a:gd name="T2" fmla="*/ 9 w 22"/>
                  <a:gd name="T3" fmla="*/ 0 h 13"/>
                  <a:gd name="T4" fmla="*/ 17 w 22"/>
                  <a:gd name="T5" fmla="*/ 2 h 13"/>
                  <a:gd name="T6" fmla="*/ 19 w 22"/>
                  <a:gd name="T7" fmla="*/ 3 h 13"/>
                  <a:gd name="T8" fmla="*/ 21 w 22"/>
                  <a:gd name="T9" fmla="*/ 7 h 13"/>
                  <a:gd name="T10" fmla="*/ 19 w 22"/>
                  <a:gd name="T11" fmla="*/ 12 h 13"/>
                  <a:gd name="T12" fmla="*/ 6 w 22"/>
                  <a:gd name="T13" fmla="*/ 10 h 13"/>
                  <a:gd name="T14" fmla="*/ 0 w 22"/>
                  <a:gd name="T15" fmla="*/ 7 h 13"/>
                  <a:gd name="T16" fmla="*/ 0 w 22"/>
                  <a:gd name="T17" fmla="*/ 2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3"/>
                  <a:gd name="T29" fmla="*/ 22 w 22"/>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3">
                    <a:moveTo>
                      <a:pt x="0" y="2"/>
                    </a:moveTo>
                    <a:lnTo>
                      <a:pt x="9" y="0"/>
                    </a:lnTo>
                    <a:lnTo>
                      <a:pt x="17" y="2"/>
                    </a:lnTo>
                    <a:lnTo>
                      <a:pt x="19" y="3"/>
                    </a:lnTo>
                    <a:lnTo>
                      <a:pt x="21" y="7"/>
                    </a:lnTo>
                    <a:lnTo>
                      <a:pt x="19" y="12"/>
                    </a:lnTo>
                    <a:lnTo>
                      <a:pt x="6" y="10"/>
                    </a:lnTo>
                    <a:lnTo>
                      <a:pt x="0" y="7"/>
                    </a:lnTo>
                    <a:lnTo>
                      <a:pt x="0" y="2"/>
                    </a:lnTo>
                  </a:path>
                </a:pathLst>
              </a:custGeom>
              <a:solidFill>
                <a:srgbClr val="9F9FBF"/>
              </a:solidFill>
              <a:ln w="12700" cap="rnd">
                <a:solidFill>
                  <a:schemeClr val="tx1"/>
                </a:solidFill>
                <a:round/>
                <a:headEnd/>
                <a:tailEnd/>
              </a:ln>
            </p:spPr>
            <p:txBody>
              <a:bodyPr/>
              <a:lstStyle/>
              <a:p>
                <a:endParaRPr lang="en-US"/>
              </a:p>
            </p:txBody>
          </p:sp>
          <p:sp>
            <p:nvSpPr>
              <p:cNvPr id="36452" name="Freeform 235"/>
              <p:cNvSpPr>
                <a:spLocks/>
              </p:cNvSpPr>
              <p:nvPr/>
            </p:nvSpPr>
            <p:spPr bwMode="auto">
              <a:xfrm>
                <a:off x="2491" y="4479"/>
                <a:ext cx="21" cy="15"/>
              </a:xfrm>
              <a:custGeom>
                <a:avLst/>
                <a:gdLst>
                  <a:gd name="T0" fmla="*/ 20 w 21"/>
                  <a:gd name="T1" fmla="*/ 12 h 15"/>
                  <a:gd name="T2" fmla="*/ 19 w 21"/>
                  <a:gd name="T3" fmla="*/ 8 h 15"/>
                  <a:gd name="T4" fmla="*/ 16 w 21"/>
                  <a:gd name="T5" fmla="*/ 5 h 15"/>
                  <a:gd name="T6" fmla="*/ 13 w 21"/>
                  <a:gd name="T7" fmla="*/ 2 h 15"/>
                  <a:gd name="T8" fmla="*/ 10 w 21"/>
                  <a:gd name="T9" fmla="*/ 0 h 15"/>
                  <a:gd name="T10" fmla="*/ 5 w 21"/>
                  <a:gd name="T11" fmla="*/ 0 h 15"/>
                  <a:gd name="T12" fmla="*/ 3 w 21"/>
                  <a:gd name="T13" fmla="*/ 2 h 15"/>
                  <a:gd name="T14" fmla="*/ 3 w 21"/>
                  <a:gd name="T15" fmla="*/ 4 h 15"/>
                  <a:gd name="T16" fmla="*/ 3 w 21"/>
                  <a:gd name="T17" fmla="*/ 5 h 15"/>
                  <a:gd name="T18" fmla="*/ 0 w 21"/>
                  <a:gd name="T19" fmla="*/ 7 h 15"/>
                  <a:gd name="T20" fmla="*/ 0 w 21"/>
                  <a:gd name="T21" fmla="*/ 12 h 15"/>
                  <a:gd name="T22" fmla="*/ 4 w 21"/>
                  <a:gd name="T23" fmla="*/ 14 h 15"/>
                  <a:gd name="T24" fmla="*/ 9 w 21"/>
                  <a:gd name="T25" fmla="*/ 14 h 15"/>
                  <a:gd name="T26" fmla="*/ 16 w 21"/>
                  <a:gd name="T27" fmla="*/ 14 h 15"/>
                  <a:gd name="T28" fmla="*/ 20 w 21"/>
                  <a:gd name="T29" fmla="*/ 12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
                  <a:gd name="T46" fmla="*/ 0 h 15"/>
                  <a:gd name="T47" fmla="*/ 21 w 21"/>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 h="15">
                    <a:moveTo>
                      <a:pt x="20" y="12"/>
                    </a:moveTo>
                    <a:lnTo>
                      <a:pt x="19" y="8"/>
                    </a:lnTo>
                    <a:lnTo>
                      <a:pt x="16" y="5"/>
                    </a:lnTo>
                    <a:lnTo>
                      <a:pt x="13" y="2"/>
                    </a:lnTo>
                    <a:lnTo>
                      <a:pt x="10" y="0"/>
                    </a:lnTo>
                    <a:lnTo>
                      <a:pt x="5" y="0"/>
                    </a:lnTo>
                    <a:lnTo>
                      <a:pt x="3" y="2"/>
                    </a:lnTo>
                    <a:lnTo>
                      <a:pt x="3" y="4"/>
                    </a:lnTo>
                    <a:lnTo>
                      <a:pt x="3" y="5"/>
                    </a:lnTo>
                    <a:lnTo>
                      <a:pt x="0" y="7"/>
                    </a:lnTo>
                    <a:lnTo>
                      <a:pt x="0" y="12"/>
                    </a:lnTo>
                    <a:lnTo>
                      <a:pt x="4" y="14"/>
                    </a:lnTo>
                    <a:lnTo>
                      <a:pt x="9" y="14"/>
                    </a:lnTo>
                    <a:lnTo>
                      <a:pt x="16" y="14"/>
                    </a:lnTo>
                    <a:lnTo>
                      <a:pt x="20" y="12"/>
                    </a:lnTo>
                  </a:path>
                </a:pathLst>
              </a:custGeom>
              <a:solidFill>
                <a:srgbClr val="9F9FBF"/>
              </a:solidFill>
              <a:ln w="12700" cap="rnd">
                <a:solidFill>
                  <a:schemeClr val="tx1"/>
                </a:solidFill>
                <a:round/>
                <a:headEnd/>
                <a:tailEnd/>
              </a:ln>
            </p:spPr>
            <p:txBody>
              <a:bodyPr/>
              <a:lstStyle/>
              <a:p>
                <a:endParaRPr lang="en-US"/>
              </a:p>
            </p:txBody>
          </p:sp>
          <p:sp>
            <p:nvSpPr>
              <p:cNvPr id="36453" name="Freeform 236"/>
              <p:cNvSpPr>
                <a:spLocks/>
              </p:cNvSpPr>
              <p:nvPr/>
            </p:nvSpPr>
            <p:spPr bwMode="auto">
              <a:xfrm>
                <a:off x="2516" y="4496"/>
                <a:ext cx="18" cy="17"/>
              </a:xfrm>
              <a:custGeom>
                <a:avLst/>
                <a:gdLst>
                  <a:gd name="T0" fmla="*/ 17 w 18"/>
                  <a:gd name="T1" fmla="*/ 2 h 17"/>
                  <a:gd name="T2" fmla="*/ 17 w 18"/>
                  <a:gd name="T3" fmla="*/ 6 h 17"/>
                  <a:gd name="T4" fmla="*/ 13 w 18"/>
                  <a:gd name="T5" fmla="*/ 11 h 17"/>
                  <a:gd name="T6" fmla="*/ 10 w 18"/>
                  <a:gd name="T7" fmla="*/ 13 h 17"/>
                  <a:gd name="T8" fmla="*/ 9 w 18"/>
                  <a:gd name="T9" fmla="*/ 16 h 17"/>
                  <a:gd name="T10" fmla="*/ 5 w 18"/>
                  <a:gd name="T11" fmla="*/ 16 h 17"/>
                  <a:gd name="T12" fmla="*/ 3 w 18"/>
                  <a:gd name="T13" fmla="*/ 14 h 17"/>
                  <a:gd name="T14" fmla="*/ 3 w 18"/>
                  <a:gd name="T15" fmla="*/ 12 h 17"/>
                  <a:gd name="T16" fmla="*/ 2 w 18"/>
                  <a:gd name="T17" fmla="*/ 10 h 17"/>
                  <a:gd name="T18" fmla="*/ 0 w 18"/>
                  <a:gd name="T19" fmla="*/ 7 h 17"/>
                  <a:gd name="T20" fmla="*/ 0 w 18"/>
                  <a:gd name="T21" fmla="*/ 3 h 17"/>
                  <a:gd name="T22" fmla="*/ 3 w 18"/>
                  <a:gd name="T23" fmla="*/ 1 h 17"/>
                  <a:gd name="T24" fmla="*/ 7 w 18"/>
                  <a:gd name="T25" fmla="*/ 0 h 17"/>
                  <a:gd name="T26" fmla="*/ 14 w 18"/>
                  <a:gd name="T27" fmla="*/ 0 h 17"/>
                  <a:gd name="T28" fmla="*/ 17 w 18"/>
                  <a:gd name="T29" fmla="*/ 2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7"/>
                  <a:gd name="T47" fmla="*/ 18 w 18"/>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7">
                    <a:moveTo>
                      <a:pt x="17" y="2"/>
                    </a:moveTo>
                    <a:lnTo>
                      <a:pt x="17" y="6"/>
                    </a:lnTo>
                    <a:lnTo>
                      <a:pt x="13" y="11"/>
                    </a:lnTo>
                    <a:lnTo>
                      <a:pt x="10" y="13"/>
                    </a:lnTo>
                    <a:lnTo>
                      <a:pt x="9" y="16"/>
                    </a:lnTo>
                    <a:lnTo>
                      <a:pt x="5" y="16"/>
                    </a:lnTo>
                    <a:lnTo>
                      <a:pt x="3" y="14"/>
                    </a:lnTo>
                    <a:lnTo>
                      <a:pt x="3" y="12"/>
                    </a:lnTo>
                    <a:lnTo>
                      <a:pt x="2" y="10"/>
                    </a:lnTo>
                    <a:lnTo>
                      <a:pt x="0" y="7"/>
                    </a:lnTo>
                    <a:lnTo>
                      <a:pt x="0" y="3"/>
                    </a:lnTo>
                    <a:lnTo>
                      <a:pt x="3" y="1"/>
                    </a:lnTo>
                    <a:lnTo>
                      <a:pt x="7" y="0"/>
                    </a:lnTo>
                    <a:lnTo>
                      <a:pt x="14" y="0"/>
                    </a:lnTo>
                    <a:lnTo>
                      <a:pt x="17" y="2"/>
                    </a:lnTo>
                  </a:path>
                </a:pathLst>
              </a:custGeom>
              <a:solidFill>
                <a:srgbClr val="9F9FBF"/>
              </a:solidFill>
              <a:ln w="12700" cap="rnd">
                <a:solidFill>
                  <a:schemeClr val="tx1"/>
                </a:solidFill>
                <a:round/>
                <a:headEnd/>
                <a:tailEnd/>
              </a:ln>
            </p:spPr>
            <p:txBody>
              <a:bodyPr/>
              <a:lstStyle/>
              <a:p>
                <a:endParaRPr lang="en-US"/>
              </a:p>
            </p:txBody>
          </p:sp>
          <p:sp>
            <p:nvSpPr>
              <p:cNvPr id="36454" name="Freeform 237"/>
              <p:cNvSpPr>
                <a:spLocks/>
              </p:cNvSpPr>
              <p:nvPr/>
            </p:nvSpPr>
            <p:spPr bwMode="auto">
              <a:xfrm>
                <a:off x="2530" y="4454"/>
                <a:ext cx="16" cy="10"/>
              </a:xfrm>
              <a:custGeom>
                <a:avLst/>
                <a:gdLst>
                  <a:gd name="T0" fmla="*/ 0 w 16"/>
                  <a:gd name="T1" fmla="*/ 2 h 10"/>
                  <a:gd name="T2" fmla="*/ 4 w 16"/>
                  <a:gd name="T3" fmla="*/ 0 h 10"/>
                  <a:gd name="T4" fmla="*/ 10 w 16"/>
                  <a:gd name="T5" fmla="*/ 0 h 10"/>
                  <a:gd name="T6" fmla="*/ 14 w 16"/>
                  <a:gd name="T7" fmla="*/ 1 h 10"/>
                  <a:gd name="T8" fmla="*/ 15 w 16"/>
                  <a:gd name="T9" fmla="*/ 4 h 10"/>
                  <a:gd name="T10" fmla="*/ 14 w 16"/>
                  <a:gd name="T11" fmla="*/ 5 h 10"/>
                  <a:gd name="T12" fmla="*/ 9 w 16"/>
                  <a:gd name="T13" fmla="*/ 9 h 10"/>
                  <a:gd name="T14" fmla="*/ 2 w 16"/>
                  <a:gd name="T15" fmla="*/ 9 h 10"/>
                  <a:gd name="T16" fmla="*/ 1 w 16"/>
                  <a:gd name="T17" fmla="*/ 5 h 10"/>
                  <a:gd name="T18" fmla="*/ 0 w 16"/>
                  <a:gd name="T19" fmla="*/ 2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0"/>
                  <a:gd name="T32" fmla="*/ 16 w 16"/>
                  <a:gd name="T33" fmla="*/ 10 h 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0">
                    <a:moveTo>
                      <a:pt x="0" y="2"/>
                    </a:moveTo>
                    <a:lnTo>
                      <a:pt x="4" y="0"/>
                    </a:lnTo>
                    <a:lnTo>
                      <a:pt x="10" y="0"/>
                    </a:lnTo>
                    <a:lnTo>
                      <a:pt x="14" y="1"/>
                    </a:lnTo>
                    <a:lnTo>
                      <a:pt x="15" y="4"/>
                    </a:lnTo>
                    <a:lnTo>
                      <a:pt x="14" y="5"/>
                    </a:lnTo>
                    <a:lnTo>
                      <a:pt x="9" y="9"/>
                    </a:lnTo>
                    <a:lnTo>
                      <a:pt x="2" y="9"/>
                    </a:lnTo>
                    <a:lnTo>
                      <a:pt x="1" y="5"/>
                    </a:lnTo>
                    <a:lnTo>
                      <a:pt x="0" y="2"/>
                    </a:lnTo>
                  </a:path>
                </a:pathLst>
              </a:custGeom>
              <a:solidFill>
                <a:srgbClr val="9F9FBF"/>
              </a:solidFill>
              <a:ln w="12700" cap="rnd">
                <a:solidFill>
                  <a:schemeClr val="tx1"/>
                </a:solidFill>
                <a:round/>
                <a:headEnd/>
                <a:tailEnd/>
              </a:ln>
            </p:spPr>
            <p:txBody>
              <a:bodyPr/>
              <a:lstStyle/>
              <a:p>
                <a:endParaRPr lang="en-US"/>
              </a:p>
            </p:txBody>
          </p:sp>
          <p:sp>
            <p:nvSpPr>
              <p:cNvPr id="36455" name="Freeform 238"/>
              <p:cNvSpPr>
                <a:spLocks/>
              </p:cNvSpPr>
              <p:nvPr/>
            </p:nvSpPr>
            <p:spPr bwMode="auto">
              <a:xfrm>
                <a:off x="2494" y="4494"/>
                <a:ext cx="16" cy="12"/>
              </a:xfrm>
              <a:custGeom>
                <a:avLst/>
                <a:gdLst>
                  <a:gd name="T0" fmla="*/ 0 w 16"/>
                  <a:gd name="T1" fmla="*/ 2 h 12"/>
                  <a:gd name="T2" fmla="*/ 4 w 16"/>
                  <a:gd name="T3" fmla="*/ 0 h 12"/>
                  <a:gd name="T4" fmla="*/ 10 w 16"/>
                  <a:gd name="T5" fmla="*/ 1 h 12"/>
                  <a:gd name="T6" fmla="*/ 14 w 16"/>
                  <a:gd name="T7" fmla="*/ 1 h 12"/>
                  <a:gd name="T8" fmla="*/ 15 w 16"/>
                  <a:gd name="T9" fmla="*/ 4 h 12"/>
                  <a:gd name="T10" fmla="*/ 15 w 16"/>
                  <a:gd name="T11" fmla="*/ 7 h 12"/>
                  <a:gd name="T12" fmla="*/ 10 w 16"/>
                  <a:gd name="T13" fmla="*/ 11 h 12"/>
                  <a:gd name="T14" fmla="*/ 3 w 16"/>
                  <a:gd name="T15" fmla="*/ 11 h 12"/>
                  <a:gd name="T16" fmla="*/ 1 w 16"/>
                  <a:gd name="T17" fmla="*/ 7 h 12"/>
                  <a:gd name="T18" fmla="*/ 0 w 16"/>
                  <a:gd name="T19" fmla="*/ 2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2"/>
                  <a:gd name="T32" fmla="*/ 16 w 16"/>
                  <a:gd name="T33" fmla="*/ 12 h 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2">
                    <a:moveTo>
                      <a:pt x="0" y="2"/>
                    </a:moveTo>
                    <a:lnTo>
                      <a:pt x="4" y="0"/>
                    </a:lnTo>
                    <a:lnTo>
                      <a:pt x="10" y="1"/>
                    </a:lnTo>
                    <a:lnTo>
                      <a:pt x="14" y="1"/>
                    </a:lnTo>
                    <a:lnTo>
                      <a:pt x="15" y="4"/>
                    </a:lnTo>
                    <a:lnTo>
                      <a:pt x="15" y="7"/>
                    </a:lnTo>
                    <a:lnTo>
                      <a:pt x="10" y="11"/>
                    </a:lnTo>
                    <a:lnTo>
                      <a:pt x="3" y="11"/>
                    </a:lnTo>
                    <a:lnTo>
                      <a:pt x="1" y="7"/>
                    </a:lnTo>
                    <a:lnTo>
                      <a:pt x="0" y="2"/>
                    </a:lnTo>
                  </a:path>
                </a:pathLst>
              </a:custGeom>
              <a:solidFill>
                <a:srgbClr val="9F9FBF"/>
              </a:solidFill>
              <a:ln w="12700" cap="rnd">
                <a:solidFill>
                  <a:schemeClr val="tx1"/>
                </a:solidFill>
                <a:round/>
                <a:headEnd/>
                <a:tailEnd/>
              </a:ln>
            </p:spPr>
            <p:txBody>
              <a:bodyPr/>
              <a:lstStyle/>
              <a:p>
                <a:endParaRPr lang="en-US"/>
              </a:p>
            </p:txBody>
          </p:sp>
          <p:sp>
            <p:nvSpPr>
              <p:cNvPr id="36456" name="Freeform 239"/>
              <p:cNvSpPr>
                <a:spLocks/>
              </p:cNvSpPr>
              <p:nvPr/>
            </p:nvSpPr>
            <p:spPr bwMode="auto">
              <a:xfrm>
                <a:off x="2526" y="4479"/>
                <a:ext cx="15" cy="11"/>
              </a:xfrm>
              <a:custGeom>
                <a:avLst/>
                <a:gdLst>
                  <a:gd name="T0" fmla="*/ 0 w 15"/>
                  <a:gd name="T1" fmla="*/ 2 h 11"/>
                  <a:gd name="T2" fmla="*/ 4 w 15"/>
                  <a:gd name="T3" fmla="*/ 0 h 11"/>
                  <a:gd name="T4" fmla="*/ 9 w 15"/>
                  <a:gd name="T5" fmla="*/ 0 h 11"/>
                  <a:gd name="T6" fmla="*/ 12 w 15"/>
                  <a:gd name="T7" fmla="*/ 1 h 11"/>
                  <a:gd name="T8" fmla="*/ 14 w 15"/>
                  <a:gd name="T9" fmla="*/ 4 h 11"/>
                  <a:gd name="T10" fmla="*/ 13 w 15"/>
                  <a:gd name="T11" fmla="*/ 6 h 11"/>
                  <a:gd name="T12" fmla="*/ 8 w 15"/>
                  <a:gd name="T13" fmla="*/ 10 h 11"/>
                  <a:gd name="T14" fmla="*/ 2 w 15"/>
                  <a:gd name="T15" fmla="*/ 10 h 11"/>
                  <a:gd name="T16" fmla="*/ 0 w 15"/>
                  <a:gd name="T17" fmla="*/ 6 h 11"/>
                  <a:gd name="T18" fmla="*/ 0 w 15"/>
                  <a:gd name="T19" fmla="*/ 2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1"/>
                  <a:gd name="T32" fmla="*/ 15 w 15"/>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1">
                    <a:moveTo>
                      <a:pt x="0" y="2"/>
                    </a:moveTo>
                    <a:lnTo>
                      <a:pt x="4" y="0"/>
                    </a:lnTo>
                    <a:lnTo>
                      <a:pt x="9" y="0"/>
                    </a:lnTo>
                    <a:lnTo>
                      <a:pt x="12" y="1"/>
                    </a:lnTo>
                    <a:lnTo>
                      <a:pt x="14" y="4"/>
                    </a:lnTo>
                    <a:lnTo>
                      <a:pt x="13" y="6"/>
                    </a:lnTo>
                    <a:lnTo>
                      <a:pt x="8" y="10"/>
                    </a:lnTo>
                    <a:lnTo>
                      <a:pt x="2" y="10"/>
                    </a:lnTo>
                    <a:lnTo>
                      <a:pt x="0" y="6"/>
                    </a:lnTo>
                    <a:lnTo>
                      <a:pt x="0" y="2"/>
                    </a:lnTo>
                  </a:path>
                </a:pathLst>
              </a:custGeom>
              <a:solidFill>
                <a:srgbClr val="9F9FBF"/>
              </a:solidFill>
              <a:ln w="12700" cap="rnd">
                <a:solidFill>
                  <a:schemeClr val="tx1"/>
                </a:solidFill>
                <a:round/>
                <a:headEnd/>
                <a:tailEnd/>
              </a:ln>
            </p:spPr>
            <p:txBody>
              <a:bodyPr/>
              <a:lstStyle/>
              <a:p>
                <a:endParaRPr lang="en-US"/>
              </a:p>
            </p:txBody>
          </p:sp>
          <p:sp>
            <p:nvSpPr>
              <p:cNvPr id="36457" name="Freeform 240"/>
              <p:cNvSpPr>
                <a:spLocks/>
              </p:cNvSpPr>
              <p:nvPr/>
            </p:nvSpPr>
            <p:spPr bwMode="auto">
              <a:xfrm>
                <a:off x="2514" y="4431"/>
                <a:ext cx="17" cy="15"/>
              </a:xfrm>
              <a:custGeom>
                <a:avLst/>
                <a:gdLst>
                  <a:gd name="T0" fmla="*/ 0 w 17"/>
                  <a:gd name="T1" fmla="*/ 12 h 15"/>
                  <a:gd name="T2" fmla="*/ 5 w 17"/>
                  <a:gd name="T3" fmla="*/ 14 h 15"/>
                  <a:gd name="T4" fmla="*/ 10 w 17"/>
                  <a:gd name="T5" fmla="*/ 14 h 15"/>
                  <a:gd name="T6" fmla="*/ 14 w 17"/>
                  <a:gd name="T7" fmla="*/ 13 h 15"/>
                  <a:gd name="T8" fmla="*/ 16 w 17"/>
                  <a:gd name="T9" fmla="*/ 9 h 15"/>
                  <a:gd name="T10" fmla="*/ 15 w 17"/>
                  <a:gd name="T11" fmla="*/ 6 h 15"/>
                  <a:gd name="T12" fmla="*/ 9 w 17"/>
                  <a:gd name="T13" fmla="*/ 0 h 15"/>
                  <a:gd name="T14" fmla="*/ 2 w 17"/>
                  <a:gd name="T15" fmla="*/ 0 h 15"/>
                  <a:gd name="T16" fmla="*/ 0 w 17"/>
                  <a:gd name="T17" fmla="*/ 6 h 15"/>
                  <a:gd name="T18" fmla="*/ 0 w 17"/>
                  <a:gd name="T19" fmla="*/ 12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15"/>
                  <a:gd name="T32" fmla="*/ 17 w 1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15">
                    <a:moveTo>
                      <a:pt x="0" y="12"/>
                    </a:moveTo>
                    <a:lnTo>
                      <a:pt x="5" y="14"/>
                    </a:lnTo>
                    <a:lnTo>
                      <a:pt x="10" y="14"/>
                    </a:lnTo>
                    <a:lnTo>
                      <a:pt x="14" y="13"/>
                    </a:lnTo>
                    <a:lnTo>
                      <a:pt x="16" y="9"/>
                    </a:lnTo>
                    <a:lnTo>
                      <a:pt x="15" y="6"/>
                    </a:lnTo>
                    <a:lnTo>
                      <a:pt x="9" y="0"/>
                    </a:lnTo>
                    <a:lnTo>
                      <a:pt x="2" y="0"/>
                    </a:lnTo>
                    <a:lnTo>
                      <a:pt x="0" y="6"/>
                    </a:lnTo>
                    <a:lnTo>
                      <a:pt x="0" y="12"/>
                    </a:lnTo>
                  </a:path>
                </a:pathLst>
              </a:custGeom>
              <a:solidFill>
                <a:srgbClr val="9F9FBF"/>
              </a:solidFill>
              <a:ln w="12700" cap="rnd">
                <a:solidFill>
                  <a:schemeClr val="tx1"/>
                </a:solidFill>
                <a:round/>
                <a:headEnd/>
                <a:tailEnd/>
              </a:ln>
            </p:spPr>
            <p:txBody>
              <a:bodyPr/>
              <a:lstStyle/>
              <a:p>
                <a:endParaRPr lang="en-US"/>
              </a:p>
            </p:txBody>
          </p:sp>
          <p:sp>
            <p:nvSpPr>
              <p:cNvPr id="36458" name="Freeform 241"/>
              <p:cNvSpPr>
                <a:spLocks/>
              </p:cNvSpPr>
              <p:nvPr/>
            </p:nvSpPr>
            <p:spPr bwMode="auto">
              <a:xfrm>
                <a:off x="2509" y="4482"/>
                <a:ext cx="15" cy="8"/>
              </a:xfrm>
              <a:custGeom>
                <a:avLst/>
                <a:gdLst>
                  <a:gd name="T0" fmla="*/ 0 w 15"/>
                  <a:gd name="T1" fmla="*/ 6 h 8"/>
                  <a:gd name="T2" fmla="*/ 4 w 15"/>
                  <a:gd name="T3" fmla="*/ 7 h 8"/>
                  <a:gd name="T4" fmla="*/ 9 w 15"/>
                  <a:gd name="T5" fmla="*/ 7 h 8"/>
                  <a:gd name="T6" fmla="*/ 12 w 15"/>
                  <a:gd name="T7" fmla="*/ 7 h 8"/>
                  <a:gd name="T8" fmla="*/ 14 w 15"/>
                  <a:gd name="T9" fmla="*/ 4 h 8"/>
                  <a:gd name="T10" fmla="*/ 13 w 15"/>
                  <a:gd name="T11" fmla="*/ 3 h 8"/>
                  <a:gd name="T12" fmla="*/ 8 w 15"/>
                  <a:gd name="T13" fmla="*/ 0 h 8"/>
                  <a:gd name="T14" fmla="*/ 1 w 15"/>
                  <a:gd name="T15" fmla="*/ 0 h 8"/>
                  <a:gd name="T16" fmla="*/ 0 w 15"/>
                  <a:gd name="T17" fmla="*/ 3 h 8"/>
                  <a:gd name="T18" fmla="*/ 0 w 15"/>
                  <a:gd name="T19" fmla="*/ 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8"/>
                  <a:gd name="T32" fmla="*/ 15 w 15"/>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8">
                    <a:moveTo>
                      <a:pt x="0" y="6"/>
                    </a:moveTo>
                    <a:lnTo>
                      <a:pt x="4" y="7"/>
                    </a:lnTo>
                    <a:lnTo>
                      <a:pt x="9" y="7"/>
                    </a:lnTo>
                    <a:lnTo>
                      <a:pt x="12" y="7"/>
                    </a:lnTo>
                    <a:lnTo>
                      <a:pt x="14" y="4"/>
                    </a:lnTo>
                    <a:lnTo>
                      <a:pt x="13" y="3"/>
                    </a:lnTo>
                    <a:lnTo>
                      <a:pt x="8" y="0"/>
                    </a:lnTo>
                    <a:lnTo>
                      <a:pt x="1" y="0"/>
                    </a:lnTo>
                    <a:lnTo>
                      <a:pt x="0" y="3"/>
                    </a:lnTo>
                    <a:lnTo>
                      <a:pt x="0" y="6"/>
                    </a:lnTo>
                  </a:path>
                </a:pathLst>
              </a:custGeom>
              <a:solidFill>
                <a:srgbClr val="9F9FBF"/>
              </a:solidFill>
              <a:ln w="12700" cap="rnd">
                <a:solidFill>
                  <a:schemeClr val="tx1"/>
                </a:solidFill>
                <a:round/>
                <a:headEnd/>
                <a:tailEnd/>
              </a:ln>
            </p:spPr>
            <p:txBody>
              <a:bodyPr/>
              <a:lstStyle/>
              <a:p>
                <a:endParaRPr lang="en-US"/>
              </a:p>
            </p:txBody>
          </p:sp>
          <p:sp>
            <p:nvSpPr>
              <p:cNvPr id="36459" name="Freeform 242"/>
              <p:cNvSpPr>
                <a:spLocks/>
              </p:cNvSpPr>
              <p:nvPr/>
            </p:nvSpPr>
            <p:spPr bwMode="auto">
              <a:xfrm>
                <a:off x="2521" y="4460"/>
                <a:ext cx="14" cy="10"/>
              </a:xfrm>
              <a:custGeom>
                <a:avLst/>
                <a:gdLst>
                  <a:gd name="T0" fmla="*/ 0 w 14"/>
                  <a:gd name="T1" fmla="*/ 8 h 10"/>
                  <a:gd name="T2" fmla="*/ 3 w 14"/>
                  <a:gd name="T3" fmla="*/ 9 h 10"/>
                  <a:gd name="T4" fmla="*/ 8 w 14"/>
                  <a:gd name="T5" fmla="*/ 9 h 10"/>
                  <a:gd name="T6" fmla="*/ 11 w 14"/>
                  <a:gd name="T7" fmla="*/ 8 h 10"/>
                  <a:gd name="T8" fmla="*/ 13 w 14"/>
                  <a:gd name="T9" fmla="*/ 6 h 10"/>
                  <a:gd name="T10" fmla="*/ 12 w 14"/>
                  <a:gd name="T11" fmla="*/ 4 h 10"/>
                  <a:gd name="T12" fmla="*/ 7 w 14"/>
                  <a:gd name="T13" fmla="*/ 0 h 10"/>
                  <a:gd name="T14" fmla="*/ 1 w 14"/>
                  <a:gd name="T15" fmla="*/ 0 h 10"/>
                  <a:gd name="T16" fmla="*/ 0 w 14"/>
                  <a:gd name="T17" fmla="*/ 4 h 10"/>
                  <a:gd name="T18" fmla="*/ 0 w 14"/>
                  <a:gd name="T19" fmla="*/ 8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10"/>
                  <a:gd name="T32" fmla="*/ 14 w 14"/>
                  <a:gd name="T33" fmla="*/ 10 h 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10">
                    <a:moveTo>
                      <a:pt x="0" y="8"/>
                    </a:moveTo>
                    <a:lnTo>
                      <a:pt x="3" y="9"/>
                    </a:lnTo>
                    <a:lnTo>
                      <a:pt x="8" y="9"/>
                    </a:lnTo>
                    <a:lnTo>
                      <a:pt x="11" y="8"/>
                    </a:lnTo>
                    <a:lnTo>
                      <a:pt x="13" y="6"/>
                    </a:lnTo>
                    <a:lnTo>
                      <a:pt x="12" y="4"/>
                    </a:lnTo>
                    <a:lnTo>
                      <a:pt x="7" y="0"/>
                    </a:lnTo>
                    <a:lnTo>
                      <a:pt x="1" y="0"/>
                    </a:lnTo>
                    <a:lnTo>
                      <a:pt x="0" y="4"/>
                    </a:lnTo>
                    <a:lnTo>
                      <a:pt x="0" y="8"/>
                    </a:lnTo>
                  </a:path>
                </a:pathLst>
              </a:custGeom>
              <a:solidFill>
                <a:srgbClr val="9F9FBF"/>
              </a:solidFill>
              <a:ln w="12700" cap="rnd">
                <a:solidFill>
                  <a:schemeClr val="tx1"/>
                </a:solidFill>
                <a:round/>
                <a:headEnd/>
                <a:tailEnd/>
              </a:ln>
            </p:spPr>
            <p:txBody>
              <a:bodyPr/>
              <a:lstStyle/>
              <a:p>
                <a:endParaRPr lang="en-US"/>
              </a:p>
            </p:txBody>
          </p:sp>
          <p:sp>
            <p:nvSpPr>
              <p:cNvPr id="36460" name="Freeform 243"/>
              <p:cNvSpPr>
                <a:spLocks/>
              </p:cNvSpPr>
              <p:nvPr/>
            </p:nvSpPr>
            <p:spPr bwMode="auto">
              <a:xfrm>
                <a:off x="2518" y="4412"/>
                <a:ext cx="14" cy="9"/>
              </a:xfrm>
              <a:custGeom>
                <a:avLst/>
                <a:gdLst>
                  <a:gd name="T0" fmla="*/ 0 w 14"/>
                  <a:gd name="T1" fmla="*/ 7 h 9"/>
                  <a:gd name="T2" fmla="*/ 3 w 14"/>
                  <a:gd name="T3" fmla="*/ 8 h 9"/>
                  <a:gd name="T4" fmla="*/ 8 w 14"/>
                  <a:gd name="T5" fmla="*/ 8 h 9"/>
                  <a:gd name="T6" fmla="*/ 12 w 14"/>
                  <a:gd name="T7" fmla="*/ 8 h 9"/>
                  <a:gd name="T8" fmla="*/ 13 w 14"/>
                  <a:gd name="T9" fmla="*/ 5 h 9"/>
                  <a:gd name="T10" fmla="*/ 13 w 14"/>
                  <a:gd name="T11" fmla="*/ 4 h 9"/>
                  <a:gd name="T12" fmla="*/ 8 w 14"/>
                  <a:gd name="T13" fmla="*/ 0 h 9"/>
                  <a:gd name="T14" fmla="*/ 1 w 14"/>
                  <a:gd name="T15" fmla="*/ 0 h 9"/>
                  <a:gd name="T16" fmla="*/ 0 w 14"/>
                  <a:gd name="T17" fmla="*/ 4 h 9"/>
                  <a:gd name="T18" fmla="*/ 0 w 14"/>
                  <a:gd name="T19" fmla="*/ 7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7"/>
                    </a:moveTo>
                    <a:lnTo>
                      <a:pt x="3" y="8"/>
                    </a:lnTo>
                    <a:lnTo>
                      <a:pt x="8" y="8"/>
                    </a:lnTo>
                    <a:lnTo>
                      <a:pt x="12" y="8"/>
                    </a:lnTo>
                    <a:lnTo>
                      <a:pt x="13" y="5"/>
                    </a:lnTo>
                    <a:lnTo>
                      <a:pt x="13" y="4"/>
                    </a:lnTo>
                    <a:lnTo>
                      <a:pt x="8" y="0"/>
                    </a:lnTo>
                    <a:lnTo>
                      <a:pt x="1" y="0"/>
                    </a:lnTo>
                    <a:lnTo>
                      <a:pt x="0" y="4"/>
                    </a:lnTo>
                    <a:lnTo>
                      <a:pt x="0" y="7"/>
                    </a:lnTo>
                  </a:path>
                </a:pathLst>
              </a:custGeom>
              <a:solidFill>
                <a:srgbClr val="9F9FBF"/>
              </a:solidFill>
              <a:ln w="12700" cap="rnd">
                <a:solidFill>
                  <a:schemeClr val="tx1"/>
                </a:solidFill>
                <a:round/>
                <a:headEnd/>
                <a:tailEnd/>
              </a:ln>
            </p:spPr>
            <p:txBody>
              <a:bodyPr/>
              <a:lstStyle/>
              <a:p>
                <a:endParaRPr lang="en-US"/>
              </a:p>
            </p:txBody>
          </p:sp>
          <p:sp>
            <p:nvSpPr>
              <p:cNvPr id="36461" name="Freeform 244"/>
              <p:cNvSpPr>
                <a:spLocks/>
              </p:cNvSpPr>
              <p:nvPr/>
            </p:nvSpPr>
            <p:spPr bwMode="auto">
              <a:xfrm>
                <a:off x="2539" y="4431"/>
                <a:ext cx="17" cy="10"/>
              </a:xfrm>
              <a:custGeom>
                <a:avLst/>
                <a:gdLst>
                  <a:gd name="T0" fmla="*/ 0 w 17"/>
                  <a:gd name="T1" fmla="*/ 8 h 10"/>
                  <a:gd name="T2" fmla="*/ 8 w 17"/>
                  <a:gd name="T3" fmla="*/ 9 h 10"/>
                  <a:gd name="T4" fmla="*/ 13 w 17"/>
                  <a:gd name="T5" fmla="*/ 8 h 10"/>
                  <a:gd name="T6" fmla="*/ 15 w 17"/>
                  <a:gd name="T7" fmla="*/ 7 h 10"/>
                  <a:gd name="T8" fmla="*/ 16 w 17"/>
                  <a:gd name="T9" fmla="*/ 4 h 10"/>
                  <a:gd name="T10" fmla="*/ 15 w 17"/>
                  <a:gd name="T11" fmla="*/ 0 h 10"/>
                  <a:gd name="T12" fmla="*/ 5 w 17"/>
                  <a:gd name="T13" fmla="*/ 2 h 10"/>
                  <a:gd name="T14" fmla="*/ 0 w 17"/>
                  <a:gd name="T15" fmla="*/ 4 h 10"/>
                  <a:gd name="T16" fmla="*/ 0 w 17"/>
                  <a:gd name="T17" fmla="*/ 8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0"/>
                  <a:gd name="T29" fmla="*/ 17 w 17"/>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0">
                    <a:moveTo>
                      <a:pt x="0" y="8"/>
                    </a:moveTo>
                    <a:lnTo>
                      <a:pt x="8" y="9"/>
                    </a:lnTo>
                    <a:lnTo>
                      <a:pt x="13" y="8"/>
                    </a:lnTo>
                    <a:lnTo>
                      <a:pt x="15" y="7"/>
                    </a:lnTo>
                    <a:lnTo>
                      <a:pt x="16" y="4"/>
                    </a:lnTo>
                    <a:lnTo>
                      <a:pt x="15" y="0"/>
                    </a:lnTo>
                    <a:lnTo>
                      <a:pt x="5" y="2"/>
                    </a:lnTo>
                    <a:lnTo>
                      <a:pt x="0" y="4"/>
                    </a:lnTo>
                    <a:lnTo>
                      <a:pt x="0" y="8"/>
                    </a:lnTo>
                  </a:path>
                </a:pathLst>
              </a:custGeom>
              <a:solidFill>
                <a:srgbClr val="9F9FBF"/>
              </a:solidFill>
              <a:ln w="12700" cap="rnd">
                <a:solidFill>
                  <a:schemeClr val="tx1"/>
                </a:solidFill>
                <a:round/>
                <a:headEnd/>
                <a:tailEnd/>
              </a:ln>
            </p:spPr>
            <p:txBody>
              <a:bodyPr/>
              <a:lstStyle/>
              <a:p>
                <a:endParaRPr lang="en-US"/>
              </a:p>
            </p:txBody>
          </p:sp>
          <p:sp>
            <p:nvSpPr>
              <p:cNvPr id="36462" name="Freeform 245"/>
              <p:cNvSpPr>
                <a:spLocks/>
              </p:cNvSpPr>
              <p:nvPr/>
            </p:nvSpPr>
            <p:spPr bwMode="auto">
              <a:xfrm>
                <a:off x="2530" y="4489"/>
                <a:ext cx="16" cy="10"/>
              </a:xfrm>
              <a:custGeom>
                <a:avLst/>
                <a:gdLst>
                  <a:gd name="T0" fmla="*/ 0 w 16"/>
                  <a:gd name="T1" fmla="*/ 8 h 10"/>
                  <a:gd name="T2" fmla="*/ 7 w 16"/>
                  <a:gd name="T3" fmla="*/ 9 h 10"/>
                  <a:gd name="T4" fmla="*/ 13 w 16"/>
                  <a:gd name="T5" fmla="*/ 8 h 10"/>
                  <a:gd name="T6" fmla="*/ 14 w 16"/>
                  <a:gd name="T7" fmla="*/ 7 h 10"/>
                  <a:gd name="T8" fmla="*/ 15 w 16"/>
                  <a:gd name="T9" fmla="*/ 4 h 10"/>
                  <a:gd name="T10" fmla="*/ 14 w 16"/>
                  <a:gd name="T11" fmla="*/ 0 h 10"/>
                  <a:gd name="T12" fmla="*/ 5 w 16"/>
                  <a:gd name="T13" fmla="*/ 2 h 10"/>
                  <a:gd name="T14" fmla="*/ 0 w 16"/>
                  <a:gd name="T15" fmla="*/ 4 h 10"/>
                  <a:gd name="T16" fmla="*/ 0 w 16"/>
                  <a:gd name="T17" fmla="*/ 8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0"/>
                  <a:gd name="T29" fmla="*/ 16 w 16"/>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0">
                    <a:moveTo>
                      <a:pt x="0" y="8"/>
                    </a:moveTo>
                    <a:lnTo>
                      <a:pt x="7" y="9"/>
                    </a:lnTo>
                    <a:lnTo>
                      <a:pt x="13" y="8"/>
                    </a:lnTo>
                    <a:lnTo>
                      <a:pt x="14" y="7"/>
                    </a:lnTo>
                    <a:lnTo>
                      <a:pt x="15" y="4"/>
                    </a:lnTo>
                    <a:lnTo>
                      <a:pt x="14" y="0"/>
                    </a:lnTo>
                    <a:lnTo>
                      <a:pt x="5" y="2"/>
                    </a:lnTo>
                    <a:lnTo>
                      <a:pt x="0" y="4"/>
                    </a:lnTo>
                    <a:lnTo>
                      <a:pt x="0" y="8"/>
                    </a:lnTo>
                  </a:path>
                </a:pathLst>
              </a:custGeom>
              <a:solidFill>
                <a:srgbClr val="9F9FBF"/>
              </a:solidFill>
              <a:ln w="12700" cap="rnd">
                <a:solidFill>
                  <a:schemeClr val="tx1"/>
                </a:solidFill>
                <a:round/>
                <a:headEnd/>
                <a:tailEnd/>
              </a:ln>
            </p:spPr>
            <p:txBody>
              <a:bodyPr/>
              <a:lstStyle/>
              <a:p>
                <a:endParaRPr lang="en-US"/>
              </a:p>
            </p:txBody>
          </p:sp>
          <p:sp>
            <p:nvSpPr>
              <p:cNvPr id="36463" name="Freeform 246"/>
              <p:cNvSpPr>
                <a:spLocks/>
              </p:cNvSpPr>
              <p:nvPr/>
            </p:nvSpPr>
            <p:spPr bwMode="auto">
              <a:xfrm>
                <a:off x="2498" y="4434"/>
                <a:ext cx="14" cy="9"/>
              </a:xfrm>
              <a:custGeom>
                <a:avLst/>
                <a:gdLst>
                  <a:gd name="T0" fmla="*/ 0 w 14"/>
                  <a:gd name="T1" fmla="*/ 7 h 9"/>
                  <a:gd name="T2" fmla="*/ 6 w 14"/>
                  <a:gd name="T3" fmla="*/ 8 h 9"/>
                  <a:gd name="T4" fmla="*/ 11 w 14"/>
                  <a:gd name="T5" fmla="*/ 7 h 9"/>
                  <a:gd name="T6" fmla="*/ 12 w 14"/>
                  <a:gd name="T7" fmla="*/ 6 h 9"/>
                  <a:gd name="T8" fmla="*/ 13 w 14"/>
                  <a:gd name="T9" fmla="*/ 3 h 9"/>
                  <a:gd name="T10" fmla="*/ 13 w 14"/>
                  <a:gd name="T11" fmla="*/ 0 h 9"/>
                  <a:gd name="T12" fmla="*/ 5 w 14"/>
                  <a:gd name="T13" fmla="*/ 1 h 9"/>
                  <a:gd name="T14" fmla="*/ 0 w 14"/>
                  <a:gd name="T15" fmla="*/ 4 h 9"/>
                  <a:gd name="T16" fmla="*/ 0 w 14"/>
                  <a:gd name="T17" fmla="*/ 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9"/>
                  <a:gd name="T29" fmla="*/ 14 w 14"/>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9">
                    <a:moveTo>
                      <a:pt x="0" y="7"/>
                    </a:moveTo>
                    <a:lnTo>
                      <a:pt x="6" y="8"/>
                    </a:lnTo>
                    <a:lnTo>
                      <a:pt x="11" y="7"/>
                    </a:lnTo>
                    <a:lnTo>
                      <a:pt x="12" y="6"/>
                    </a:lnTo>
                    <a:lnTo>
                      <a:pt x="13" y="3"/>
                    </a:lnTo>
                    <a:lnTo>
                      <a:pt x="13" y="0"/>
                    </a:lnTo>
                    <a:lnTo>
                      <a:pt x="5" y="1"/>
                    </a:lnTo>
                    <a:lnTo>
                      <a:pt x="0" y="4"/>
                    </a:lnTo>
                    <a:lnTo>
                      <a:pt x="0" y="7"/>
                    </a:lnTo>
                  </a:path>
                </a:pathLst>
              </a:custGeom>
              <a:solidFill>
                <a:srgbClr val="9F9FBF"/>
              </a:solidFill>
              <a:ln w="12700" cap="rnd">
                <a:solidFill>
                  <a:schemeClr val="tx1"/>
                </a:solidFill>
                <a:round/>
                <a:headEnd/>
                <a:tailEnd/>
              </a:ln>
            </p:spPr>
            <p:txBody>
              <a:bodyPr/>
              <a:lstStyle/>
              <a:p>
                <a:endParaRPr lang="en-US"/>
              </a:p>
            </p:txBody>
          </p:sp>
        </p:grpSp>
        <p:grpSp>
          <p:nvGrpSpPr>
            <p:cNvPr id="36442" name="Group 247"/>
            <p:cNvGrpSpPr>
              <a:grpSpLocks/>
            </p:cNvGrpSpPr>
            <p:nvPr/>
          </p:nvGrpSpPr>
          <p:grpSpPr bwMode="auto">
            <a:xfrm>
              <a:off x="3227" y="4327"/>
              <a:ext cx="210" cy="115"/>
              <a:chOff x="3227" y="4327"/>
              <a:chExt cx="210" cy="115"/>
            </a:xfrm>
          </p:grpSpPr>
          <p:sp>
            <p:nvSpPr>
              <p:cNvPr id="36444" name="Freeform 248"/>
              <p:cNvSpPr>
                <a:spLocks/>
              </p:cNvSpPr>
              <p:nvPr/>
            </p:nvSpPr>
            <p:spPr bwMode="auto">
              <a:xfrm>
                <a:off x="3239" y="4327"/>
                <a:ext cx="198" cy="70"/>
              </a:xfrm>
              <a:custGeom>
                <a:avLst/>
                <a:gdLst>
                  <a:gd name="T0" fmla="*/ 0 w 198"/>
                  <a:gd name="T1" fmla="*/ 58 h 70"/>
                  <a:gd name="T2" fmla="*/ 18 w 198"/>
                  <a:gd name="T3" fmla="*/ 69 h 70"/>
                  <a:gd name="T4" fmla="*/ 25 w 198"/>
                  <a:gd name="T5" fmla="*/ 69 h 70"/>
                  <a:gd name="T6" fmla="*/ 29 w 198"/>
                  <a:gd name="T7" fmla="*/ 65 h 70"/>
                  <a:gd name="T8" fmla="*/ 46 w 198"/>
                  <a:gd name="T9" fmla="*/ 63 h 70"/>
                  <a:gd name="T10" fmla="*/ 55 w 198"/>
                  <a:gd name="T11" fmla="*/ 60 h 70"/>
                  <a:gd name="T12" fmla="*/ 60 w 198"/>
                  <a:gd name="T13" fmla="*/ 58 h 70"/>
                  <a:gd name="T14" fmla="*/ 90 w 198"/>
                  <a:gd name="T15" fmla="*/ 58 h 70"/>
                  <a:gd name="T16" fmla="*/ 102 w 198"/>
                  <a:gd name="T17" fmla="*/ 56 h 70"/>
                  <a:gd name="T18" fmla="*/ 102 w 198"/>
                  <a:gd name="T19" fmla="*/ 50 h 70"/>
                  <a:gd name="T20" fmla="*/ 117 w 198"/>
                  <a:gd name="T21" fmla="*/ 41 h 70"/>
                  <a:gd name="T22" fmla="*/ 119 w 198"/>
                  <a:gd name="T23" fmla="*/ 38 h 70"/>
                  <a:gd name="T24" fmla="*/ 129 w 198"/>
                  <a:gd name="T25" fmla="*/ 34 h 70"/>
                  <a:gd name="T26" fmla="*/ 130 w 198"/>
                  <a:gd name="T27" fmla="*/ 28 h 70"/>
                  <a:gd name="T28" fmla="*/ 162 w 198"/>
                  <a:gd name="T29" fmla="*/ 28 h 70"/>
                  <a:gd name="T30" fmla="*/ 176 w 198"/>
                  <a:gd name="T31" fmla="*/ 25 h 70"/>
                  <a:gd name="T32" fmla="*/ 177 w 198"/>
                  <a:gd name="T33" fmla="*/ 20 h 70"/>
                  <a:gd name="T34" fmla="*/ 191 w 198"/>
                  <a:gd name="T35" fmla="*/ 18 h 70"/>
                  <a:gd name="T36" fmla="*/ 197 w 198"/>
                  <a:gd name="T37" fmla="*/ 18 h 70"/>
                  <a:gd name="T38" fmla="*/ 193 w 198"/>
                  <a:gd name="T39" fmla="*/ 15 h 70"/>
                  <a:gd name="T40" fmla="*/ 181 w 198"/>
                  <a:gd name="T41" fmla="*/ 15 h 70"/>
                  <a:gd name="T42" fmla="*/ 168 w 198"/>
                  <a:gd name="T43" fmla="*/ 12 h 70"/>
                  <a:gd name="T44" fmla="*/ 164 w 198"/>
                  <a:gd name="T45" fmla="*/ 15 h 70"/>
                  <a:gd name="T46" fmla="*/ 156 w 198"/>
                  <a:gd name="T47" fmla="*/ 12 h 70"/>
                  <a:gd name="T48" fmla="*/ 168 w 198"/>
                  <a:gd name="T49" fmla="*/ 5 h 70"/>
                  <a:gd name="T50" fmla="*/ 156 w 198"/>
                  <a:gd name="T51" fmla="*/ 0 h 70"/>
                  <a:gd name="T52" fmla="*/ 140 w 198"/>
                  <a:gd name="T53" fmla="*/ 5 h 70"/>
                  <a:gd name="T54" fmla="*/ 134 w 198"/>
                  <a:gd name="T55" fmla="*/ 12 h 70"/>
                  <a:gd name="T56" fmla="*/ 122 w 198"/>
                  <a:gd name="T57" fmla="*/ 18 h 70"/>
                  <a:gd name="T58" fmla="*/ 113 w 198"/>
                  <a:gd name="T59" fmla="*/ 23 h 70"/>
                  <a:gd name="T60" fmla="*/ 98 w 198"/>
                  <a:gd name="T61" fmla="*/ 24 h 70"/>
                  <a:gd name="T62" fmla="*/ 91 w 198"/>
                  <a:gd name="T63" fmla="*/ 27 h 70"/>
                  <a:gd name="T64" fmla="*/ 79 w 198"/>
                  <a:gd name="T65" fmla="*/ 35 h 70"/>
                  <a:gd name="T66" fmla="*/ 76 w 198"/>
                  <a:gd name="T67" fmla="*/ 38 h 70"/>
                  <a:gd name="T68" fmla="*/ 65 w 198"/>
                  <a:gd name="T69" fmla="*/ 41 h 70"/>
                  <a:gd name="T70" fmla="*/ 51 w 198"/>
                  <a:gd name="T71" fmla="*/ 41 h 70"/>
                  <a:gd name="T72" fmla="*/ 43 w 198"/>
                  <a:gd name="T73" fmla="*/ 45 h 70"/>
                  <a:gd name="T74" fmla="*/ 43 w 198"/>
                  <a:gd name="T75" fmla="*/ 53 h 70"/>
                  <a:gd name="T76" fmla="*/ 34 w 198"/>
                  <a:gd name="T77" fmla="*/ 56 h 70"/>
                  <a:gd name="T78" fmla="*/ 34 w 198"/>
                  <a:gd name="T79" fmla="*/ 58 h 70"/>
                  <a:gd name="T80" fmla="*/ 12 w 198"/>
                  <a:gd name="T81" fmla="*/ 58 h 70"/>
                  <a:gd name="T82" fmla="*/ 12 w 198"/>
                  <a:gd name="T83" fmla="*/ 56 h 70"/>
                  <a:gd name="T84" fmla="*/ 0 w 198"/>
                  <a:gd name="T85" fmla="*/ 53 h 70"/>
                  <a:gd name="T86" fmla="*/ 0 w 198"/>
                  <a:gd name="T87" fmla="*/ 58 h 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8"/>
                  <a:gd name="T133" fmla="*/ 0 h 70"/>
                  <a:gd name="T134" fmla="*/ 198 w 198"/>
                  <a:gd name="T135" fmla="*/ 70 h 7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8" h="70">
                    <a:moveTo>
                      <a:pt x="0" y="58"/>
                    </a:moveTo>
                    <a:lnTo>
                      <a:pt x="18" y="69"/>
                    </a:lnTo>
                    <a:lnTo>
                      <a:pt x="25" y="69"/>
                    </a:lnTo>
                    <a:lnTo>
                      <a:pt x="29" y="65"/>
                    </a:lnTo>
                    <a:lnTo>
                      <a:pt x="46" y="63"/>
                    </a:lnTo>
                    <a:lnTo>
                      <a:pt x="55" y="60"/>
                    </a:lnTo>
                    <a:lnTo>
                      <a:pt x="60" y="58"/>
                    </a:lnTo>
                    <a:lnTo>
                      <a:pt x="90" y="58"/>
                    </a:lnTo>
                    <a:lnTo>
                      <a:pt x="102" y="56"/>
                    </a:lnTo>
                    <a:lnTo>
                      <a:pt x="102" y="50"/>
                    </a:lnTo>
                    <a:lnTo>
                      <a:pt x="117" y="41"/>
                    </a:lnTo>
                    <a:lnTo>
                      <a:pt x="119" y="38"/>
                    </a:lnTo>
                    <a:lnTo>
                      <a:pt x="129" y="34"/>
                    </a:lnTo>
                    <a:lnTo>
                      <a:pt x="130" y="28"/>
                    </a:lnTo>
                    <a:lnTo>
                      <a:pt x="162" y="28"/>
                    </a:lnTo>
                    <a:lnTo>
                      <a:pt x="176" y="25"/>
                    </a:lnTo>
                    <a:lnTo>
                      <a:pt x="177" y="20"/>
                    </a:lnTo>
                    <a:lnTo>
                      <a:pt x="191" y="18"/>
                    </a:lnTo>
                    <a:lnTo>
                      <a:pt x="197" y="18"/>
                    </a:lnTo>
                    <a:lnTo>
                      <a:pt x="193" y="15"/>
                    </a:lnTo>
                    <a:lnTo>
                      <a:pt x="181" y="15"/>
                    </a:lnTo>
                    <a:lnTo>
                      <a:pt x="168" y="12"/>
                    </a:lnTo>
                    <a:lnTo>
                      <a:pt x="164" y="15"/>
                    </a:lnTo>
                    <a:lnTo>
                      <a:pt x="156" y="12"/>
                    </a:lnTo>
                    <a:lnTo>
                      <a:pt x="168" y="5"/>
                    </a:lnTo>
                    <a:lnTo>
                      <a:pt x="156" y="0"/>
                    </a:lnTo>
                    <a:lnTo>
                      <a:pt x="140" y="5"/>
                    </a:lnTo>
                    <a:lnTo>
                      <a:pt x="134" y="12"/>
                    </a:lnTo>
                    <a:lnTo>
                      <a:pt x="122" y="18"/>
                    </a:lnTo>
                    <a:lnTo>
                      <a:pt x="113" y="23"/>
                    </a:lnTo>
                    <a:lnTo>
                      <a:pt x="98" y="24"/>
                    </a:lnTo>
                    <a:lnTo>
                      <a:pt x="91" y="27"/>
                    </a:lnTo>
                    <a:lnTo>
                      <a:pt x="79" y="35"/>
                    </a:lnTo>
                    <a:lnTo>
                      <a:pt x="76" y="38"/>
                    </a:lnTo>
                    <a:lnTo>
                      <a:pt x="65" y="41"/>
                    </a:lnTo>
                    <a:lnTo>
                      <a:pt x="51" y="41"/>
                    </a:lnTo>
                    <a:lnTo>
                      <a:pt x="43" y="45"/>
                    </a:lnTo>
                    <a:lnTo>
                      <a:pt x="43" y="53"/>
                    </a:lnTo>
                    <a:lnTo>
                      <a:pt x="34" y="56"/>
                    </a:lnTo>
                    <a:lnTo>
                      <a:pt x="34" y="58"/>
                    </a:lnTo>
                    <a:lnTo>
                      <a:pt x="12" y="58"/>
                    </a:lnTo>
                    <a:lnTo>
                      <a:pt x="12" y="56"/>
                    </a:lnTo>
                    <a:lnTo>
                      <a:pt x="0" y="53"/>
                    </a:lnTo>
                    <a:lnTo>
                      <a:pt x="0" y="58"/>
                    </a:lnTo>
                  </a:path>
                </a:pathLst>
              </a:custGeom>
              <a:solidFill>
                <a:srgbClr val="001F9F"/>
              </a:solidFill>
              <a:ln w="12700" cap="rnd">
                <a:solidFill>
                  <a:schemeClr val="tx1"/>
                </a:solidFill>
                <a:round/>
                <a:headEnd/>
                <a:tailEnd/>
              </a:ln>
            </p:spPr>
            <p:txBody>
              <a:bodyPr/>
              <a:lstStyle/>
              <a:p>
                <a:endParaRPr lang="en-US"/>
              </a:p>
            </p:txBody>
          </p:sp>
          <p:sp>
            <p:nvSpPr>
              <p:cNvPr id="36445" name="Freeform 249"/>
              <p:cNvSpPr>
                <a:spLocks/>
              </p:cNvSpPr>
              <p:nvPr/>
            </p:nvSpPr>
            <p:spPr bwMode="auto">
              <a:xfrm>
                <a:off x="3227" y="4354"/>
                <a:ext cx="205" cy="88"/>
              </a:xfrm>
              <a:custGeom>
                <a:avLst/>
                <a:gdLst>
                  <a:gd name="T0" fmla="*/ 11 w 205"/>
                  <a:gd name="T1" fmla="*/ 33 h 88"/>
                  <a:gd name="T2" fmla="*/ 29 w 205"/>
                  <a:gd name="T3" fmla="*/ 42 h 88"/>
                  <a:gd name="T4" fmla="*/ 34 w 205"/>
                  <a:gd name="T5" fmla="*/ 42 h 88"/>
                  <a:gd name="T6" fmla="*/ 39 w 205"/>
                  <a:gd name="T7" fmla="*/ 37 h 88"/>
                  <a:gd name="T8" fmla="*/ 55 w 205"/>
                  <a:gd name="T9" fmla="*/ 35 h 88"/>
                  <a:gd name="T10" fmla="*/ 65 w 205"/>
                  <a:gd name="T11" fmla="*/ 33 h 88"/>
                  <a:gd name="T12" fmla="*/ 71 w 205"/>
                  <a:gd name="T13" fmla="*/ 31 h 88"/>
                  <a:gd name="T14" fmla="*/ 100 w 205"/>
                  <a:gd name="T15" fmla="*/ 31 h 88"/>
                  <a:gd name="T16" fmla="*/ 111 w 205"/>
                  <a:gd name="T17" fmla="*/ 29 h 88"/>
                  <a:gd name="T18" fmla="*/ 111 w 205"/>
                  <a:gd name="T19" fmla="*/ 22 h 88"/>
                  <a:gd name="T20" fmla="*/ 127 w 205"/>
                  <a:gd name="T21" fmla="*/ 14 h 88"/>
                  <a:gd name="T22" fmla="*/ 130 w 205"/>
                  <a:gd name="T23" fmla="*/ 11 h 88"/>
                  <a:gd name="T24" fmla="*/ 139 w 205"/>
                  <a:gd name="T25" fmla="*/ 7 h 88"/>
                  <a:gd name="T26" fmla="*/ 139 w 205"/>
                  <a:gd name="T27" fmla="*/ 0 h 88"/>
                  <a:gd name="T28" fmla="*/ 172 w 205"/>
                  <a:gd name="T29" fmla="*/ 0 h 88"/>
                  <a:gd name="T30" fmla="*/ 173 w 205"/>
                  <a:gd name="T31" fmla="*/ 4 h 88"/>
                  <a:gd name="T32" fmla="*/ 176 w 205"/>
                  <a:gd name="T33" fmla="*/ 7 h 88"/>
                  <a:gd name="T34" fmla="*/ 177 w 205"/>
                  <a:gd name="T35" fmla="*/ 10 h 88"/>
                  <a:gd name="T36" fmla="*/ 172 w 205"/>
                  <a:gd name="T37" fmla="*/ 11 h 88"/>
                  <a:gd name="T38" fmla="*/ 177 w 205"/>
                  <a:gd name="T39" fmla="*/ 15 h 88"/>
                  <a:gd name="T40" fmla="*/ 177 w 205"/>
                  <a:gd name="T41" fmla="*/ 23 h 88"/>
                  <a:gd name="T42" fmla="*/ 191 w 205"/>
                  <a:gd name="T43" fmla="*/ 30 h 88"/>
                  <a:gd name="T44" fmla="*/ 197 w 205"/>
                  <a:gd name="T45" fmla="*/ 31 h 88"/>
                  <a:gd name="T46" fmla="*/ 204 w 205"/>
                  <a:gd name="T47" fmla="*/ 33 h 88"/>
                  <a:gd name="T48" fmla="*/ 200 w 205"/>
                  <a:gd name="T49" fmla="*/ 33 h 88"/>
                  <a:gd name="T50" fmla="*/ 186 w 205"/>
                  <a:gd name="T51" fmla="*/ 37 h 88"/>
                  <a:gd name="T52" fmla="*/ 174 w 205"/>
                  <a:gd name="T53" fmla="*/ 44 h 88"/>
                  <a:gd name="T54" fmla="*/ 177 w 205"/>
                  <a:gd name="T55" fmla="*/ 54 h 88"/>
                  <a:gd name="T56" fmla="*/ 166 w 205"/>
                  <a:gd name="T57" fmla="*/ 53 h 88"/>
                  <a:gd name="T58" fmla="*/ 156 w 205"/>
                  <a:gd name="T59" fmla="*/ 58 h 88"/>
                  <a:gd name="T60" fmla="*/ 155 w 205"/>
                  <a:gd name="T61" fmla="*/ 69 h 88"/>
                  <a:gd name="T62" fmla="*/ 138 w 205"/>
                  <a:gd name="T63" fmla="*/ 84 h 88"/>
                  <a:gd name="T64" fmla="*/ 120 w 205"/>
                  <a:gd name="T65" fmla="*/ 87 h 88"/>
                  <a:gd name="T66" fmla="*/ 119 w 205"/>
                  <a:gd name="T67" fmla="*/ 84 h 88"/>
                  <a:gd name="T68" fmla="*/ 113 w 205"/>
                  <a:gd name="T69" fmla="*/ 80 h 88"/>
                  <a:gd name="T70" fmla="*/ 101 w 205"/>
                  <a:gd name="T71" fmla="*/ 79 h 88"/>
                  <a:gd name="T72" fmla="*/ 93 w 205"/>
                  <a:gd name="T73" fmla="*/ 78 h 88"/>
                  <a:gd name="T74" fmla="*/ 86 w 205"/>
                  <a:gd name="T75" fmla="*/ 79 h 88"/>
                  <a:gd name="T76" fmla="*/ 79 w 205"/>
                  <a:gd name="T77" fmla="*/ 84 h 88"/>
                  <a:gd name="T78" fmla="*/ 58 w 205"/>
                  <a:gd name="T79" fmla="*/ 83 h 88"/>
                  <a:gd name="T80" fmla="*/ 47 w 205"/>
                  <a:gd name="T81" fmla="*/ 78 h 88"/>
                  <a:gd name="T82" fmla="*/ 33 w 205"/>
                  <a:gd name="T83" fmla="*/ 77 h 88"/>
                  <a:gd name="T84" fmla="*/ 29 w 205"/>
                  <a:gd name="T85" fmla="*/ 75 h 88"/>
                  <a:gd name="T86" fmla="*/ 29 w 205"/>
                  <a:gd name="T87" fmla="*/ 70 h 88"/>
                  <a:gd name="T88" fmla="*/ 22 w 205"/>
                  <a:gd name="T89" fmla="*/ 69 h 88"/>
                  <a:gd name="T90" fmla="*/ 28 w 205"/>
                  <a:gd name="T91" fmla="*/ 64 h 88"/>
                  <a:gd name="T92" fmla="*/ 22 w 205"/>
                  <a:gd name="T93" fmla="*/ 58 h 88"/>
                  <a:gd name="T94" fmla="*/ 16 w 205"/>
                  <a:gd name="T95" fmla="*/ 62 h 88"/>
                  <a:gd name="T96" fmla="*/ 8 w 205"/>
                  <a:gd name="T97" fmla="*/ 55 h 88"/>
                  <a:gd name="T98" fmla="*/ 3 w 205"/>
                  <a:gd name="T99" fmla="*/ 53 h 88"/>
                  <a:gd name="T100" fmla="*/ 0 w 205"/>
                  <a:gd name="T101" fmla="*/ 49 h 88"/>
                  <a:gd name="T102" fmla="*/ 1 w 205"/>
                  <a:gd name="T103" fmla="*/ 33 h 88"/>
                  <a:gd name="T104" fmla="*/ 6 w 205"/>
                  <a:gd name="T105" fmla="*/ 30 h 88"/>
                  <a:gd name="T106" fmla="*/ 11 w 205"/>
                  <a:gd name="T107" fmla="*/ 33 h 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5"/>
                  <a:gd name="T163" fmla="*/ 0 h 88"/>
                  <a:gd name="T164" fmla="*/ 205 w 205"/>
                  <a:gd name="T165" fmla="*/ 88 h 8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5" h="88">
                    <a:moveTo>
                      <a:pt x="11" y="33"/>
                    </a:moveTo>
                    <a:lnTo>
                      <a:pt x="29" y="42"/>
                    </a:lnTo>
                    <a:lnTo>
                      <a:pt x="34" y="42"/>
                    </a:lnTo>
                    <a:lnTo>
                      <a:pt x="39" y="37"/>
                    </a:lnTo>
                    <a:lnTo>
                      <a:pt x="55" y="35"/>
                    </a:lnTo>
                    <a:lnTo>
                      <a:pt x="65" y="33"/>
                    </a:lnTo>
                    <a:lnTo>
                      <a:pt x="71" y="31"/>
                    </a:lnTo>
                    <a:lnTo>
                      <a:pt x="100" y="31"/>
                    </a:lnTo>
                    <a:lnTo>
                      <a:pt x="111" y="29"/>
                    </a:lnTo>
                    <a:lnTo>
                      <a:pt x="111" y="22"/>
                    </a:lnTo>
                    <a:lnTo>
                      <a:pt x="127" y="14"/>
                    </a:lnTo>
                    <a:lnTo>
                      <a:pt x="130" y="11"/>
                    </a:lnTo>
                    <a:lnTo>
                      <a:pt x="139" y="7"/>
                    </a:lnTo>
                    <a:lnTo>
                      <a:pt x="139" y="0"/>
                    </a:lnTo>
                    <a:lnTo>
                      <a:pt x="172" y="0"/>
                    </a:lnTo>
                    <a:lnTo>
                      <a:pt x="173" y="4"/>
                    </a:lnTo>
                    <a:lnTo>
                      <a:pt x="176" y="7"/>
                    </a:lnTo>
                    <a:lnTo>
                      <a:pt x="177" y="10"/>
                    </a:lnTo>
                    <a:lnTo>
                      <a:pt x="172" y="11"/>
                    </a:lnTo>
                    <a:lnTo>
                      <a:pt x="177" y="15"/>
                    </a:lnTo>
                    <a:lnTo>
                      <a:pt x="177" y="23"/>
                    </a:lnTo>
                    <a:lnTo>
                      <a:pt x="191" y="30"/>
                    </a:lnTo>
                    <a:lnTo>
                      <a:pt x="197" y="31"/>
                    </a:lnTo>
                    <a:lnTo>
                      <a:pt x="204" y="33"/>
                    </a:lnTo>
                    <a:lnTo>
                      <a:pt x="200" y="33"/>
                    </a:lnTo>
                    <a:lnTo>
                      <a:pt x="186" y="37"/>
                    </a:lnTo>
                    <a:lnTo>
                      <a:pt x="174" y="44"/>
                    </a:lnTo>
                    <a:lnTo>
                      <a:pt x="177" y="54"/>
                    </a:lnTo>
                    <a:lnTo>
                      <a:pt x="166" y="53"/>
                    </a:lnTo>
                    <a:lnTo>
                      <a:pt x="156" y="58"/>
                    </a:lnTo>
                    <a:lnTo>
                      <a:pt x="155" y="69"/>
                    </a:lnTo>
                    <a:lnTo>
                      <a:pt x="138" y="84"/>
                    </a:lnTo>
                    <a:lnTo>
                      <a:pt x="120" y="87"/>
                    </a:lnTo>
                    <a:lnTo>
                      <a:pt x="119" y="84"/>
                    </a:lnTo>
                    <a:lnTo>
                      <a:pt x="113" y="80"/>
                    </a:lnTo>
                    <a:lnTo>
                      <a:pt x="101" y="79"/>
                    </a:lnTo>
                    <a:lnTo>
                      <a:pt x="93" y="78"/>
                    </a:lnTo>
                    <a:lnTo>
                      <a:pt x="86" y="79"/>
                    </a:lnTo>
                    <a:lnTo>
                      <a:pt x="79" y="84"/>
                    </a:lnTo>
                    <a:lnTo>
                      <a:pt x="58" y="83"/>
                    </a:lnTo>
                    <a:lnTo>
                      <a:pt x="47" y="78"/>
                    </a:lnTo>
                    <a:lnTo>
                      <a:pt x="33" y="77"/>
                    </a:lnTo>
                    <a:lnTo>
                      <a:pt x="29" y="75"/>
                    </a:lnTo>
                    <a:lnTo>
                      <a:pt x="29" y="70"/>
                    </a:lnTo>
                    <a:lnTo>
                      <a:pt x="22" y="69"/>
                    </a:lnTo>
                    <a:lnTo>
                      <a:pt x="28" y="64"/>
                    </a:lnTo>
                    <a:lnTo>
                      <a:pt x="22" y="58"/>
                    </a:lnTo>
                    <a:lnTo>
                      <a:pt x="16" y="62"/>
                    </a:lnTo>
                    <a:lnTo>
                      <a:pt x="8" y="55"/>
                    </a:lnTo>
                    <a:lnTo>
                      <a:pt x="3" y="53"/>
                    </a:lnTo>
                    <a:lnTo>
                      <a:pt x="0" y="49"/>
                    </a:lnTo>
                    <a:lnTo>
                      <a:pt x="1" y="33"/>
                    </a:lnTo>
                    <a:lnTo>
                      <a:pt x="6" y="30"/>
                    </a:lnTo>
                    <a:lnTo>
                      <a:pt x="11" y="33"/>
                    </a:lnTo>
                  </a:path>
                </a:pathLst>
              </a:custGeom>
              <a:solidFill>
                <a:srgbClr val="008000"/>
              </a:solidFill>
              <a:ln w="12700" cap="rnd">
                <a:solidFill>
                  <a:schemeClr val="tx1"/>
                </a:solidFill>
                <a:round/>
                <a:headEnd/>
                <a:tailEnd/>
              </a:ln>
            </p:spPr>
            <p:txBody>
              <a:bodyPr/>
              <a:lstStyle/>
              <a:p>
                <a:endParaRPr lang="en-US"/>
              </a:p>
            </p:txBody>
          </p:sp>
          <p:sp>
            <p:nvSpPr>
              <p:cNvPr id="36446" name="Freeform 250"/>
              <p:cNvSpPr>
                <a:spLocks/>
              </p:cNvSpPr>
              <p:nvPr/>
            </p:nvSpPr>
            <p:spPr bwMode="auto">
              <a:xfrm>
                <a:off x="3304" y="4347"/>
                <a:ext cx="33" cy="17"/>
              </a:xfrm>
              <a:custGeom>
                <a:avLst/>
                <a:gdLst>
                  <a:gd name="T0" fmla="*/ 32 w 33"/>
                  <a:gd name="T1" fmla="*/ 4 h 17"/>
                  <a:gd name="T2" fmla="*/ 20 w 33"/>
                  <a:gd name="T3" fmla="*/ 0 h 17"/>
                  <a:gd name="T4" fmla="*/ 7 w 33"/>
                  <a:gd name="T5" fmla="*/ 3 h 17"/>
                  <a:gd name="T6" fmla="*/ 0 w 33"/>
                  <a:gd name="T7" fmla="*/ 8 h 17"/>
                  <a:gd name="T8" fmla="*/ 3 w 33"/>
                  <a:gd name="T9" fmla="*/ 13 h 17"/>
                  <a:gd name="T10" fmla="*/ 13 w 33"/>
                  <a:gd name="T11" fmla="*/ 16 h 17"/>
                  <a:gd name="T12" fmla="*/ 32 w 33"/>
                  <a:gd name="T13" fmla="*/ 4 h 17"/>
                  <a:gd name="T14" fmla="*/ 0 60000 65536"/>
                  <a:gd name="T15" fmla="*/ 0 60000 65536"/>
                  <a:gd name="T16" fmla="*/ 0 60000 65536"/>
                  <a:gd name="T17" fmla="*/ 0 60000 65536"/>
                  <a:gd name="T18" fmla="*/ 0 60000 65536"/>
                  <a:gd name="T19" fmla="*/ 0 60000 65536"/>
                  <a:gd name="T20" fmla="*/ 0 60000 65536"/>
                  <a:gd name="T21" fmla="*/ 0 w 33"/>
                  <a:gd name="T22" fmla="*/ 0 h 17"/>
                  <a:gd name="T23" fmla="*/ 33 w 33"/>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 h="17">
                    <a:moveTo>
                      <a:pt x="32" y="4"/>
                    </a:moveTo>
                    <a:lnTo>
                      <a:pt x="20" y="0"/>
                    </a:lnTo>
                    <a:lnTo>
                      <a:pt x="7" y="3"/>
                    </a:lnTo>
                    <a:lnTo>
                      <a:pt x="0" y="8"/>
                    </a:lnTo>
                    <a:lnTo>
                      <a:pt x="3" y="13"/>
                    </a:lnTo>
                    <a:lnTo>
                      <a:pt x="13" y="16"/>
                    </a:lnTo>
                    <a:lnTo>
                      <a:pt x="32" y="4"/>
                    </a:lnTo>
                  </a:path>
                </a:pathLst>
              </a:custGeom>
              <a:solidFill>
                <a:srgbClr val="FF1F3F"/>
              </a:solidFill>
              <a:ln w="12700" cap="rnd">
                <a:solidFill>
                  <a:schemeClr val="tx1"/>
                </a:solidFill>
                <a:round/>
                <a:headEnd/>
                <a:tailEnd/>
              </a:ln>
            </p:spPr>
            <p:txBody>
              <a:bodyPr/>
              <a:lstStyle/>
              <a:p>
                <a:endParaRPr lang="en-US"/>
              </a:p>
            </p:txBody>
          </p:sp>
        </p:grpSp>
        <p:sp>
          <p:nvSpPr>
            <p:cNvPr id="36443" name="Freeform 251"/>
            <p:cNvSpPr>
              <a:spLocks/>
            </p:cNvSpPr>
            <p:nvPr/>
          </p:nvSpPr>
          <p:spPr bwMode="auto">
            <a:xfrm>
              <a:off x="3147" y="4395"/>
              <a:ext cx="12" cy="9"/>
            </a:xfrm>
            <a:custGeom>
              <a:avLst/>
              <a:gdLst>
                <a:gd name="T0" fmla="*/ 0 w 12"/>
                <a:gd name="T1" fmla="*/ 1 h 9"/>
                <a:gd name="T2" fmla="*/ 6 w 12"/>
                <a:gd name="T3" fmla="*/ 0 h 9"/>
                <a:gd name="T4" fmla="*/ 9 w 12"/>
                <a:gd name="T5" fmla="*/ 1 h 9"/>
                <a:gd name="T6" fmla="*/ 11 w 12"/>
                <a:gd name="T7" fmla="*/ 2 h 9"/>
                <a:gd name="T8" fmla="*/ 11 w 12"/>
                <a:gd name="T9" fmla="*/ 5 h 9"/>
                <a:gd name="T10" fmla="*/ 11 w 12"/>
                <a:gd name="T11" fmla="*/ 8 h 9"/>
                <a:gd name="T12" fmla="*/ 4 w 12"/>
                <a:gd name="T13" fmla="*/ 7 h 9"/>
                <a:gd name="T14" fmla="*/ 0 w 12"/>
                <a:gd name="T15" fmla="*/ 4 h 9"/>
                <a:gd name="T16" fmla="*/ 0 w 12"/>
                <a:gd name="T17" fmla="*/ 1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9"/>
                <a:gd name="T29" fmla="*/ 12 w 12"/>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9">
                  <a:moveTo>
                    <a:pt x="0" y="1"/>
                  </a:moveTo>
                  <a:lnTo>
                    <a:pt x="6" y="0"/>
                  </a:lnTo>
                  <a:lnTo>
                    <a:pt x="9" y="1"/>
                  </a:lnTo>
                  <a:lnTo>
                    <a:pt x="11" y="2"/>
                  </a:lnTo>
                  <a:lnTo>
                    <a:pt x="11" y="5"/>
                  </a:lnTo>
                  <a:lnTo>
                    <a:pt x="11" y="8"/>
                  </a:lnTo>
                  <a:lnTo>
                    <a:pt x="4" y="7"/>
                  </a:lnTo>
                  <a:lnTo>
                    <a:pt x="0" y="4"/>
                  </a:lnTo>
                  <a:lnTo>
                    <a:pt x="0" y="1"/>
                  </a:lnTo>
                </a:path>
              </a:pathLst>
            </a:custGeom>
            <a:solidFill>
              <a:srgbClr val="9F3F00"/>
            </a:solidFill>
            <a:ln w="12700" cap="rnd">
              <a:solidFill>
                <a:schemeClr val="tx1"/>
              </a:solidFill>
              <a:round/>
              <a:headEnd/>
              <a:tailEnd/>
            </a:ln>
          </p:spPr>
          <p:txBody>
            <a:bodyPr/>
            <a:lstStyle/>
            <a:p>
              <a:endParaRPr lang="en-US"/>
            </a:p>
          </p:txBody>
        </p:sp>
      </p:grpSp>
      <p:grpSp>
        <p:nvGrpSpPr>
          <p:cNvPr id="35856" name="Group 252"/>
          <p:cNvGrpSpPr>
            <a:grpSpLocks/>
          </p:cNvGrpSpPr>
          <p:nvPr/>
        </p:nvGrpSpPr>
        <p:grpSpPr bwMode="auto">
          <a:xfrm>
            <a:off x="6618288" y="4173538"/>
            <a:ext cx="2297112" cy="582612"/>
            <a:chOff x="4586" y="2980"/>
            <a:chExt cx="1592" cy="416"/>
          </a:xfrm>
        </p:grpSpPr>
        <p:grpSp>
          <p:nvGrpSpPr>
            <p:cNvPr id="36276" name="Group 253"/>
            <p:cNvGrpSpPr>
              <a:grpSpLocks/>
            </p:cNvGrpSpPr>
            <p:nvPr/>
          </p:nvGrpSpPr>
          <p:grpSpPr bwMode="auto">
            <a:xfrm>
              <a:off x="4586" y="2980"/>
              <a:ext cx="1592" cy="416"/>
              <a:chOff x="4586" y="2980"/>
              <a:chExt cx="1592" cy="416"/>
            </a:xfrm>
          </p:grpSpPr>
          <p:sp>
            <p:nvSpPr>
              <p:cNvPr id="36322" name="Freeform 254"/>
              <p:cNvSpPr>
                <a:spLocks/>
              </p:cNvSpPr>
              <p:nvPr/>
            </p:nvSpPr>
            <p:spPr bwMode="auto">
              <a:xfrm>
                <a:off x="5017" y="2987"/>
                <a:ext cx="93" cy="55"/>
              </a:xfrm>
              <a:custGeom>
                <a:avLst/>
                <a:gdLst>
                  <a:gd name="T0" fmla="*/ 0 w 93"/>
                  <a:gd name="T1" fmla="*/ 0 h 55"/>
                  <a:gd name="T2" fmla="*/ 27 w 93"/>
                  <a:gd name="T3" fmla="*/ 12 h 55"/>
                  <a:gd name="T4" fmla="*/ 53 w 93"/>
                  <a:gd name="T5" fmla="*/ 27 h 55"/>
                  <a:gd name="T6" fmla="*/ 92 w 93"/>
                  <a:gd name="T7" fmla="*/ 54 h 55"/>
                  <a:gd name="T8" fmla="*/ 0 60000 65536"/>
                  <a:gd name="T9" fmla="*/ 0 60000 65536"/>
                  <a:gd name="T10" fmla="*/ 0 60000 65536"/>
                  <a:gd name="T11" fmla="*/ 0 60000 65536"/>
                  <a:gd name="T12" fmla="*/ 0 w 93"/>
                  <a:gd name="T13" fmla="*/ 0 h 55"/>
                  <a:gd name="T14" fmla="*/ 93 w 93"/>
                  <a:gd name="T15" fmla="*/ 55 h 55"/>
                </a:gdLst>
                <a:ahLst/>
                <a:cxnLst>
                  <a:cxn ang="T8">
                    <a:pos x="T0" y="T1"/>
                  </a:cxn>
                  <a:cxn ang="T9">
                    <a:pos x="T2" y="T3"/>
                  </a:cxn>
                  <a:cxn ang="T10">
                    <a:pos x="T4" y="T5"/>
                  </a:cxn>
                  <a:cxn ang="T11">
                    <a:pos x="T6" y="T7"/>
                  </a:cxn>
                </a:cxnLst>
                <a:rect l="T12" t="T13" r="T14" b="T15"/>
                <a:pathLst>
                  <a:path w="93" h="55">
                    <a:moveTo>
                      <a:pt x="0" y="0"/>
                    </a:moveTo>
                    <a:lnTo>
                      <a:pt x="27" y="12"/>
                    </a:lnTo>
                    <a:lnTo>
                      <a:pt x="53" y="27"/>
                    </a:lnTo>
                    <a:lnTo>
                      <a:pt x="92" y="5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23" name="Line 255"/>
              <p:cNvSpPr>
                <a:spLocks noChangeShapeType="1"/>
              </p:cNvSpPr>
              <p:nvPr/>
            </p:nvSpPr>
            <p:spPr bwMode="auto">
              <a:xfrm>
                <a:off x="5405" y="3378"/>
                <a:ext cx="14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24" name="Freeform 256"/>
              <p:cNvSpPr>
                <a:spLocks/>
              </p:cNvSpPr>
              <p:nvPr/>
            </p:nvSpPr>
            <p:spPr bwMode="auto">
              <a:xfrm>
                <a:off x="5043" y="2990"/>
                <a:ext cx="97" cy="52"/>
              </a:xfrm>
              <a:custGeom>
                <a:avLst/>
                <a:gdLst>
                  <a:gd name="T0" fmla="*/ 0 w 97"/>
                  <a:gd name="T1" fmla="*/ 0 h 52"/>
                  <a:gd name="T2" fmla="*/ 27 w 97"/>
                  <a:gd name="T3" fmla="*/ 11 h 52"/>
                  <a:gd name="T4" fmla="*/ 52 w 97"/>
                  <a:gd name="T5" fmla="*/ 24 h 52"/>
                  <a:gd name="T6" fmla="*/ 96 w 97"/>
                  <a:gd name="T7" fmla="*/ 51 h 52"/>
                  <a:gd name="T8" fmla="*/ 0 60000 65536"/>
                  <a:gd name="T9" fmla="*/ 0 60000 65536"/>
                  <a:gd name="T10" fmla="*/ 0 60000 65536"/>
                  <a:gd name="T11" fmla="*/ 0 60000 65536"/>
                  <a:gd name="T12" fmla="*/ 0 w 97"/>
                  <a:gd name="T13" fmla="*/ 0 h 52"/>
                  <a:gd name="T14" fmla="*/ 97 w 97"/>
                  <a:gd name="T15" fmla="*/ 52 h 52"/>
                </a:gdLst>
                <a:ahLst/>
                <a:cxnLst>
                  <a:cxn ang="T8">
                    <a:pos x="T0" y="T1"/>
                  </a:cxn>
                  <a:cxn ang="T9">
                    <a:pos x="T2" y="T3"/>
                  </a:cxn>
                  <a:cxn ang="T10">
                    <a:pos x="T4" y="T5"/>
                  </a:cxn>
                  <a:cxn ang="T11">
                    <a:pos x="T6" y="T7"/>
                  </a:cxn>
                </a:cxnLst>
                <a:rect l="T12" t="T13" r="T14" b="T15"/>
                <a:pathLst>
                  <a:path w="97" h="52">
                    <a:moveTo>
                      <a:pt x="0" y="0"/>
                    </a:moveTo>
                    <a:lnTo>
                      <a:pt x="27" y="11"/>
                    </a:lnTo>
                    <a:lnTo>
                      <a:pt x="52" y="24"/>
                    </a:lnTo>
                    <a:lnTo>
                      <a:pt x="96" y="5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25" name="Freeform 257"/>
              <p:cNvSpPr>
                <a:spLocks/>
              </p:cNvSpPr>
              <p:nvPr/>
            </p:nvSpPr>
            <p:spPr bwMode="auto">
              <a:xfrm>
                <a:off x="5088" y="3001"/>
                <a:ext cx="82" cy="41"/>
              </a:xfrm>
              <a:custGeom>
                <a:avLst/>
                <a:gdLst>
                  <a:gd name="T0" fmla="*/ 0 w 82"/>
                  <a:gd name="T1" fmla="*/ 0 h 41"/>
                  <a:gd name="T2" fmla="*/ 27 w 82"/>
                  <a:gd name="T3" fmla="*/ 11 h 41"/>
                  <a:gd name="T4" fmla="*/ 52 w 82"/>
                  <a:gd name="T5" fmla="*/ 24 h 41"/>
                  <a:gd name="T6" fmla="*/ 81 w 82"/>
                  <a:gd name="T7" fmla="*/ 40 h 41"/>
                  <a:gd name="T8" fmla="*/ 0 60000 65536"/>
                  <a:gd name="T9" fmla="*/ 0 60000 65536"/>
                  <a:gd name="T10" fmla="*/ 0 60000 65536"/>
                  <a:gd name="T11" fmla="*/ 0 60000 65536"/>
                  <a:gd name="T12" fmla="*/ 0 w 82"/>
                  <a:gd name="T13" fmla="*/ 0 h 41"/>
                  <a:gd name="T14" fmla="*/ 82 w 82"/>
                  <a:gd name="T15" fmla="*/ 41 h 41"/>
                </a:gdLst>
                <a:ahLst/>
                <a:cxnLst>
                  <a:cxn ang="T8">
                    <a:pos x="T0" y="T1"/>
                  </a:cxn>
                  <a:cxn ang="T9">
                    <a:pos x="T2" y="T3"/>
                  </a:cxn>
                  <a:cxn ang="T10">
                    <a:pos x="T4" y="T5"/>
                  </a:cxn>
                  <a:cxn ang="T11">
                    <a:pos x="T6" y="T7"/>
                  </a:cxn>
                </a:cxnLst>
                <a:rect l="T12" t="T13" r="T14" b="T15"/>
                <a:pathLst>
                  <a:path w="82" h="41">
                    <a:moveTo>
                      <a:pt x="0" y="0"/>
                    </a:moveTo>
                    <a:lnTo>
                      <a:pt x="27" y="11"/>
                    </a:lnTo>
                    <a:lnTo>
                      <a:pt x="52" y="24"/>
                    </a:lnTo>
                    <a:lnTo>
                      <a:pt x="81" y="4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26" name="Freeform 258"/>
              <p:cNvSpPr>
                <a:spLocks/>
              </p:cNvSpPr>
              <p:nvPr/>
            </p:nvSpPr>
            <p:spPr bwMode="auto">
              <a:xfrm>
                <a:off x="5839" y="3005"/>
                <a:ext cx="152" cy="58"/>
              </a:xfrm>
              <a:custGeom>
                <a:avLst/>
                <a:gdLst>
                  <a:gd name="T0" fmla="*/ 0 w 152"/>
                  <a:gd name="T1" fmla="*/ 0 h 58"/>
                  <a:gd name="T2" fmla="*/ 49 w 152"/>
                  <a:gd name="T3" fmla="*/ 16 h 58"/>
                  <a:gd name="T4" fmla="*/ 101 w 152"/>
                  <a:gd name="T5" fmla="*/ 35 h 58"/>
                  <a:gd name="T6" fmla="*/ 151 w 152"/>
                  <a:gd name="T7" fmla="*/ 57 h 58"/>
                  <a:gd name="T8" fmla="*/ 0 60000 65536"/>
                  <a:gd name="T9" fmla="*/ 0 60000 65536"/>
                  <a:gd name="T10" fmla="*/ 0 60000 65536"/>
                  <a:gd name="T11" fmla="*/ 0 60000 65536"/>
                  <a:gd name="T12" fmla="*/ 0 w 152"/>
                  <a:gd name="T13" fmla="*/ 0 h 58"/>
                  <a:gd name="T14" fmla="*/ 152 w 152"/>
                  <a:gd name="T15" fmla="*/ 58 h 58"/>
                </a:gdLst>
                <a:ahLst/>
                <a:cxnLst>
                  <a:cxn ang="T8">
                    <a:pos x="T0" y="T1"/>
                  </a:cxn>
                  <a:cxn ang="T9">
                    <a:pos x="T2" y="T3"/>
                  </a:cxn>
                  <a:cxn ang="T10">
                    <a:pos x="T4" y="T5"/>
                  </a:cxn>
                  <a:cxn ang="T11">
                    <a:pos x="T6" y="T7"/>
                  </a:cxn>
                </a:cxnLst>
                <a:rect l="T12" t="T13" r="T14" b="T15"/>
                <a:pathLst>
                  <a:path w="152" h="58">
                    <a:moveTo>
                      <a:pt x="0" y="0"/>
                    </a:moveTo>
                    <a:lnTo>
                      <a:pt x="49" y="16"/>
                    </a:lnTo>
                    <a:lnTo>
                      <a:pt x="101" y="35"/>
                    </a:lnTo>
                    <a:lnTo>
                      <a:pt x="151" y="57"/>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27" name="Line 259"/>
              <p:cNvSpPr>
                <a:spLocks noChangeShapeType="1"/>
              </p:cNvSpPr>
              <p:nvPr/>
            </p:nvSpPr>
            <p:spPr bwMode="auto">
              <a:xfrm>
                <a:off x="5316" y="3036"/>
                <a:ext cx="65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28" name="Line 260"/>
              <p:cNvSpPr>
                <a:spLocks noChangeShapeType="1"/>
              </p:cNvSpPr>
              <p:nvPr/>
            </p:nvSpPr>
            <p:spPr bwMode="auto">
              <a:xfrm>
                <a:off x="5316" y="3056"/>
                <a:ext cx="70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29" name="Line 261"/>
              <p:cNvSpPr>
                <a:spLocks noChangeShapeType="1"/>
              </p:cNvSpPr>
              <p:nvPr/>
            </p:nvSpPr>
            <p:spPr bwMode="auto">
              <a:xfrm>
                <a:off x="5282" y="3082"/>
                <a:ext cx="75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30" name="Freeform 262"/>
              <p:cNvSpPr>
                <a:spLocks/>
              </p:cNvSpPr>
              <p:nvPr/>
            </p:nvSpPr>
            <p:spPr bwMode="auto">
              <a:xfrm>
                <a:off x="5139" y="3162"/>
                <a:ext cx="75" cy="234"/>
              </a:xfrm>
              <a:custGeom>
                <a:avLst/>
                <a:gdLst>
                  <a:gd name="T0" fmla="*/ 74 w 75"/>
                  <a:gd name="T1" fmla="*/ 0 h 234"/>
                  <a:gd name="T2" fmla="*/ 74 w 75"/>
                  <a:gd name="T3" fmla="*/ 23 h 234"/>
                  <a:gd name="T4" fmla="*/ 70 w 75"/>
                  <a:gd name="T5" fmla="*/ 49 h 234"/>
                  <a:gd name="T6" fmla="*/ 62 w 75"/>
                  <a:gd name="T7" fmla="*/ 74 h 234"/>
                  <a:gd name="T8" fmla="*/ 55 w 75"/>
                  <a:gd name="T9" fmla="*/ 103 h 234"/>
                  <a:gd name="T10" fmla="*/ 47 w 75"/>
                  <a:gd name="T11" fmla="*/ 127 h 234"/>
                  <a:gd name="T12" fmla="*/ 39 w 75"/>
                  <a:gd name="T13" fmla="*/ 154 h 234"/>
                  <a:gd name="T14" fmla="*/ 31 w 75"/>
                  <a:gd name="T15" fmla="*/ 177 h 234"/>
                  <a:gd name="T16" fmla="*/ 21 w 75"/>
                  <a:gd name="T17" fmla="*/ 198 h 234"/>
                  <a:gd name="T18" fmla="*/ 12 w 75"/>
                  <a:gd name="T19" fmla="*/ 214 h 234"/>
                  <a:gd name="T20" fmla="*/ 0 w 75"/>
                  <a:gd name="T21" fmla="*/ 233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5"/>
                  <a:gd name="T34" fmla="*/ 0 h 234"/>
                  <a:gd name="T35" fmla="*/ 75 w 75"/>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5" h="234">
                    <a:moveTo>
                      <a:pt x="74" y="0"/>
                    </a:moveTo>
                    <a:lnTo>
                      <a:pt x="74" y="23"/>
                    </a:lnTo>
                    <a:lnTo>
                      <a:pt x="70" y="49"/>
                    </a:lnTo>
                    <a:lnTo>
                      <a:pt x="62" y="74"/>
                    </a:lnTo>
                    <a:lnTo>
                      <a:pt x="55" y="103"/>
                    </a:lnTo>
                    <a:lnTo>
                      <a:pt x="47" y="127"/>
                    </a:lnTo>
                    <a:lnTo>
                      <a:pt x="39" y="154"/>
                    </a:lnTo>
                    <a:lnTo>
                      <a:pt x="31" y="177"/>
                    </a:lnTo>
                    <a:lnTo>
                      <a:pt x="21" y="198"/>
                    </a:lnTo>
                    <a:lnTo>
                      <a:pt x="12" y="214"/>
                    </a:lnTo>
                    <a:lnTo>
                      <a:pt x="0" y="23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1" name="Line 263"/>
              <p:cNvSpPr>
                <a:spLocks noChangeShapeType="1"/>
              </p:cNvSpPr>
              <p:nvPr/>
            </p:nvSpPr>
            <p:spPr bwMode="auto">
              <a:xfrm>
                <a:off x="5255" y="3109"/>
                <a:ext cx="8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32" name="Line 264"/>
              <p:cNvSpPr>
                <a:spLocks noChangeShapeType="1"/>
              </p:cNvSpPr>
              <p:nvPr/>
            </p:nvSpPr>
            <p:spPr bwMode="auto">
              <a:xfrm>
                <a:off x="5233" y="3134"/>
                <a:ext cx="90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33" name="Line 265"/>
              <p:cNvSpPr>
                <a:spLocks noChangeShapeType="1"/>
              </p:cNvSpPr>
              <p:nvPr/>
            </p:nvSpPr>
            <p:spPr bwMode="auto">
              <a:xfrm>
                <a:off x="4591" y="3211"/>
                <a:ext cx="157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34" name="Freeform 266"/>
              <p:cNvSpPr>
                <a:spLocks/>
              </p:cNvSpPr>
              <p:nvPr/>
            </p:nvSpPr>
            <p:spPr bwMode="auto">
              <a:xfrm>
                <a:off x="4674" y="2986"/>
                <a:ext cx="208" cy="406"/>
              </a:xfrm>
              <a:custGeom>
                <a:avLst/>
                <a:gdLst>
                  <a:gd name="T0" fmla="*/ 207 w 208"/>
                  <a:gd name="T1" fmla="*/ 0 h 406"/>
                  <a:gd name="T2" fmla="*/ 188 w 208"/>
                  <a:gd name="T3" fmla="*/ 7 h 406"/>
                  <a:gd name="T4" fmla="*/ 147 w 208"/>
                  <a:gd name="T5" fmla="*/ 25 h 406"/>
                  <a:gd name="T6" fmla="*/ 111 w 208"/>
                  <a:gd name="T7" fmla="*/ 48 h 406"/>
                  <a:gd name="T8" fmla="*/ 84 w 208"/>
                  <a:gd name="T9" fmla="*/ 71 h 406"/>
                  <a:gd name="T10" fmla="*/ 60 w 208"/>
                  <a:gd name="T11" fmla="*/ 97 h 406"/>
                  <a:gd name="T12" fmla="*/ 35 w 208"/>
                  <a:gd name="T13" fmla="*/ 124 h 406"/>
                  <a:gd name="T14" fmla="*/ 19 w 208"/>
                  <a:gd name="T15" fmla="*/ 149 h 406"/>
                  <a:gd name="T16" fmla="*/ 4 w 208"/>
                  <a:gd name="T17" fmla="*/ 176 h 406"/>
                  <a:gd name="T18" fmla="*/ 0 w 208"/>
                  <a:gd name="T19" fmla="*/ 199 h 406"/>
                  <a:gd name="T20" fmla="*/ 0 w 208"/>
                  <a:gd name="T21" fmla="*/ 225 h 406"/>
                  <a:gd name="T22" fmla="*/ 0 w 208"/>
                  <a:gd name="T23" fmla="*/ 250 h 406"/>
                  <a:gd name="T24" fmla="*/ 3 w 208"/>
                  <a:gd name="T25" fmla="*/ 278 h 406"/>
                  <a:gd name="T26" fmla="*/ 0 w 208"/>
                  <a:gd name="T27" fmla="*/ 305 h 406"/>
                  <a:gd name="T28" fmla="*/ 0 w 208"/>
                  <a:gd name="T29" fmla="*/ 332 h 406"/>
                  <a:gd name="T30" fmla="*/ 3 w 208"/>
                  <a:gd name="T31" fmla="*/ 390 h 406"/>
                  <a:gd name="T32" fmla="*/ 4 w 208"/>
                  <a:gd name="T33" fmla="*/ 405 h 4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8"/>
                  <a:gd name="T52" fmla="*/ 0 h 406"/>
                  <a:gd name="T53" fmla="*/ 208 w 208"/>
                  <a:gd name="T54" fmla="*/ 406 h 40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8" h="406">
                    <a:moveTo>
                      <a:pt x="207" y="0"/>
                    </a:moveTo>
                    <a:lnTo>
                      <a:pt x="188" y="7"/>
                    </a:lnTo>
                    <a:lnTo>
                      <a:pt x="147" y="25"/>
                    </a:lnTo>
                    <a:lnTo>
                      <a:pt x="111" y="48"/>
                    </a:lnTo>
                    <a:lnTo>
                      <a:pt x="84" y="71"/>
                    </a:lnTo>
                    <a:lnTo>
                      <a:pt x="60" y="97"/>
                    </a:lnTo>
                    <a:lnTo>
                      <a:pt x="35" y="124"/>
                    </a:lnTo>
                    <a:lnTo>
                      <a:pt x="19" y="149"/>
                    </a:lnTo>
                    <a:lnTo>
                      <a:pt x="4" y="176"/>
                    </a:lnTo>
                    <a:lnTo>
                      <a:pt x="0" y="199"/>
                    </a:lnTo>
                    <a:lnTo>
                      <a:pt x="0" y="225"/>
                    </a:lnTo>
                    <a:lnTo>
                      <a:pt x="0" y="250"/>
                    </a:lnTo>
                    <a:lnTo>
                      <a:pt x="3" y="278"/>
                    </a:lnTo>
                    <a:lnTo>
                      <a:pt x="0" y="305"/>
                    </a:lnTo>
                    <a:lnTo>
                      <a:pt x="0" y="332"/>
                    </a:lnTo>
                    <a:lnTo>
                      <a:pt x="3" y="390"/>
                    </a:lnTo>
                    <a:lnTo>
                      <a:pt x="4" y="40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5" name="Freeform 267"/>
              <p:cNvSpPr>
                <a:spLocks/>
              </p:cNvSpPr>
              <p:nvPr/>
            </p:nvSpPr>
            <p:spPr bwMode="auto">
              <a:xfrm>
                <a:off x="4681" y="2985"/>
                <a:ext cx="210" cy="411"/>
              </a:xfrm>
              <a:custGeom>
                <a:avLst/>
                <a:gdLst>
                  <a:gd name="T0" fmla="*/ 209 w 210"/>
                  <a:gd name="T1" fmla="*/ 0 h 411"/>
                  <a:gd name="T2" fmla="*/ 188 w 210"/>
                  <a:gd name="T3" fmla="*/ 9 h 411"/>
                  <a:gd name="T4" fmla="*/ 164 w 210"/>
                  <a:gd name="T5" fmla="*/ 26 h 411"/>
                  <a:gd name="T6" fmla="*/ 134 w 210"/>
                  <a:gd name="T7" fmla="*/ 48 h 411"/>
                  <a:gd name="T8" fmla="*/ 110 w 210"/>
                  <a:gd name="T9" fmla="*/ 72 h 411"/>
                  <a:gd name="T10" fmla="*/ 90 w 210"/>
                  <a:gd name="T11" fmla="*/ 96 h 411"/>
                  <a:gd name="T12" fmla="*/ 68 w 210"/>
                  <a:gd name="T13" fmla="*/ 121 h 411"/>
                  <a:gd name="T14" fmla="*/ 52 w 210"/>
                  <a:gd name="T15" fmla="*/ 150 h 411"/>
                  <a:gd name="T16" fmla="*/ 41 w 210"/>
                  <a:gd name="T17" fmla="*/ 175 h 411"/>
                  <a:gd name="T18" fmla="*/ 39 w 210"/>
                  <a:gd name="T19" fmla="*/ 200 h 411"/>
                  <a:gd name="T20" fmla="*/ 35 w 210"/>
                  <a:gd name="T21" fmla="*/ 224 h 411"/>
                  <a:gd name="T22" fmla="*/ 32 w 210"/>
                  <a:gd name="T23" fmla="*/ 250 h 411"/>
                  <a:gd name="T24" fmla="*/ 32 w 210"/>
                  <a:gd name="T25" fmla="*/ 275 h 411"/>
                  <a:gd name="T26" fmla="*/ 28 w 210"/>
                  <a:gd name="T27" fmla="*/ 302 h 411"/>
                  <a:gd name="T28" fmla="*/ 23 w 210"/>
                  <a:gd name="T29" fmla="*/ 333 h 411"/>
                  <a:gd name="T30" fmla="*/ 21 w 210"/>
                  <a:gd name="T31" fmla="*/ 354 h 411"/>
                  <a:gd name="T32" fmla="*/ 15 w 210"/>
                  <a:gd name="T33" fmla="*/ 376 h 411"/>
                  <a:gd name="T34" fmla="*/ 0 w 210"/>
                  <a:gd name="T35" fmla="*/ 410 h 4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0"/>
                  <a:gd name="T55" fmla="*/ 0 h 411"/>
                  <a:gd name="T56" fmla="*/ 210 w 210"/>
                  <a:gd name="T57" fmla="*/ 411 h 4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0" h="411">
                    <a:moveTo>
                      <a:pt x="209" y="0"/>
                    </a:moveTo>
                    <a:lnTo>
                      <a:pt x="188" y="9"/>
                    </a:lnTo>
                    <a:lnTo>
                      <a:pt x="164" y="26"/>
                    </a:lnTo>
                    <a:lnTo>
                      <a:pt x="134" y="48"/>
                    </a:lnTo>
                    <a:lnTo>
                      <a:pt x="110" y="72"/>
                    </a:lnTo>
                    <a:lnTo>
                      <a:pt x="90" y="96"/>
                    </a:lnTo>
                    <a:lnTo>
                      <a:pt x="68" y="121"/>
                    </a:lnTo>
                    <a:lnTo>
                      <a:pt x="52" y="150"/>
                    </a:lnTo>
                    <a:lnTo>
                      <a:pt x="41" y="175"/>
                    </a:lnTo>
                    <a:lnTo>
                      <a:pt x="39" y="200"/>
                    </a:lnTo>
                    <a:lnTo>
                      <a:pt x="35" y="224"/>
                    </a:lnTo>
                    <a:lnTo>
                      <a:pt x="32" y="250"/>
                    </a:lnTo>
                    <a:lnTo>
                      <a:pt x="32" y="275"/>
                    </a:lnTo>
                    <a:lnTo>
                      <a:pt x="28" y="302"/>
                    </a:lnTo>
                    <a:lnTo>
                      <a:pt x="23" y="333"/>
                    </a:lnTo>
                    <a:lnTo>
                      <a:pt x="21" y="354"/>
                    </a:lnTo>
                    <a:lnTo>
                      <a:pt x="15" y="376"/>
                    </a:lnTo>
                    <a:lnTo>
                      <a:pt x="0" y="41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6" name="Freeform 268"/>
              <p:cNvSpPr>
                <a:spLocks/>
              </p:cNvSpPr>
              <p:nvPr/>
            </p:nvSpPr>
            <p:spPr bwMode="auto">
              <a:xfrm>
                <a:off x="4689" y="2984"/>
                <a:ext cx="221" cy="409"/>
              </a:xfrm>
              <a:custGeom>
                <a:avLst/>
                <a:gdLst>
                  <a:gd name="T0" fmla="*/ 220 w 221"/>
                  <a:gd name="T1" fmla="*/ 0 h 409"/>
                  <a:gd name="T2" fmla="*/ 201 w 221"/>
                  <a:gd name="T3" fmla="*/ 10 h 409"/>
                  <a:gd name="T4" fmla="*/ 184 w 221"/>
                  <a:gd name="T5" fmla="*/ 24 h 409"/>
                  <a:gd name="T6" fmla="*/ 158 w 221"/>
                  <a:gd name="T7" fmla="*/ 46 h 409"/>
                  <a:gd name="T8" fmla="*/ 131 w 221"/>
                  <a:gd name="T9" fmla="*/ 74 h 409"/>
                  <a:gd name="T10" fmla="*/ 116 w 221"/>
                  <a:gd name="T11" fmla="*/ 98 h 409"/>
                  <a:gd name="T12" fmla="*/ 101 w 221"/>
                  <a:gd name="T13" fmla="*/ 124 h 409"/>
                  <a:gd name="T14" fmla="*/ 89 w 221"/>
                  <a:gd name="T15" fmla="*/ 148 h 409"/>
                  <a:gd name="T16" fmla="*/ 82 w 221"/>
                  <a:gd name="T17" fmla="*/ 177 h 409"/>
                  <a:gd name="T18" fmla="*/ 78 w 221"/>
                  <a:gd name="T19" fmla="*/ 202 h 409"/>
                  <a:gd name="T20" fmla="*/ 74 w 221"/>
                  <a:gd name="T21" fmla="*/ 227 h 409"/>
                  <a:gd name="T22" fmla="*/ 67 w 221"/>
                  <a:gd name="T23" fmla="*/ 253 h 409"/>
                  <a:gd name="T24" fmla="*/ 60 w 221"/>
                  <a:gd name="T25" fmla="*/ 281 h 409"/>
                  <a:gd name="T26" fmla="*/ 53 w 221"/>
                  <a:gd name="T27" fmla="*/ 306 h 409"/>
                  <a:gd name="T28" fmla="*/ 45 w 221"/>
                  <a:gd name="T29" fmla="*/ 332 h 409"/>
                  <a:gd name="T30" fmla="*/ 39 w 221"/>
                  <a:gd name="T31" fmla="*/ 356 h 409"/>
                  <a:gd name="T32" fmla="*/ 31 w 221"/>
                  <a:gd name="T33" fmla="*/ 376 h 409"/>
                  <a:gd name="T34" fmla="*/ 17 w 221"/>
                  <a:gd name="T35" fmla="*/ 393 h 409"/>
                  <a:gd name="T36" fmla="*/ 0 w 221"/>
                  <a:gd name="T37" fmla="*/ 408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1"/>
                  <a:gd name="T58" fmla="*/ 0 h 409"/>
                  <a:gd name="T59" fmla="*/ 221 w 221"/>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1" h="409">
                    <a:moveTo>
                      <a:pt x="220" y="0"/>
                    </a:moveTo>
                    <a:lnTo>
                      <a:pt x="201" y="10"/>
                    </a:lnTo>
                    <a:lnTo>
                      <a:pt x="184" y="24"/>
                    </a:lnTo>
                    <a:lnTo>
                      <a:pt x="158" y="46"/>
                    </a:lnTo>
                    <a:lnTo>
                      <a:pt x="131" y="74"/>
                    </a:lnTo>
                    <a:lnTo>
                      <a:pt x="116" y="98"/>
                    </a:lnTo>
                    <a:lnTo>
                      <a:pt x="101" y="124"/>
                    </a:lnTo>
                    <a:lnTo>
                      <a:pt x="89" y="148"/>
                    </a:lnTo>
                    <a:lnTo>
                      <a:pt x="82" y="177"/>
                    </a:lnTo>
                    <a:lnTo>
                      <a:pt x="78" y="202"/>
                    </a:lnTo>
                    <a:lnTo>
                      <a:pt x="74" y="227"/>
                    </a:lnTo>
                    <a:lnTo>
                      <a:pt x="67" y="253"/>
                    </a:lnTo>
                    <a:lnTo>
                      <a:pt x="60" y="281"/>
                    </a:lnTo>
                    <a:lnTo>
                      <a:pt x="53" y="306"/>
                    </a:lnTo>
                    <a:lnTo>
                      <a:pt x="45" y="332"/>
                    </a:lnTo>
                    <a:lnTo>
                      <a:pt x="39" y="356"/>
                    </a:lnTo>
                    <a:lnTo>
                      <a:pt x="31" y="376"/>
                    </a:lnTo>
                    <a:lnTo>
                      <a:pt x="17" y="393"/>
                    </a:lnTo>
                    <a:lnTo>
                      <a:pt x="0"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7" name="Freeform 269"/>
              <p:cNvSpPr>
                <a:spLocks/>
              </p:cNvSpPr>
              <p:nvPr/>
            </p:nvSpPr>
            <p:spPr bwMode="auto">
              <a:xfrm>
                <a:off x="4691" y="2984"/>
                <a:ext cx="230" cy="410"/>
              </a:xfrm>
              <a:custGeom>
                <a:avLst/>
                <a:gdLst>
                  <a:gd name="T0" fmla="*/ 229 w 230"/>
                  <a:gd name="T1" fmla="*/ 0 h 410"/>
                  <a:gd name="T2" fmla="*/ 212 w 230"/>
                  <a:gd name="T3" fmla="*/ 14 h 410"/>
                  <a:gd name="T4" fmla="*/ 197 w 230"/>
                  <a:gd name="T5" fmla="*/ 29 h 410"/>
                  <a:gd name="T6" fmla="*/ 177 w 230"/>
                  <a:gd name="T7" fmla="*/ 49 h 410"/>
                  <a:gd name="T8" fmla="*/ 158 w 230"/>
                  <a:gd name="T9" fmla="*/ 73 h 410"/>
                  <a:gd name="T10" fmla="*/ 149 w 230"/>
                  <a:gd name="T11" fmla="*/ 97 h 410"/>
                  <a:gd name="T12" fmla="*/ 137 w 230"/>
                  <a:gd name="T13" fmla="*/ 124 h 410"/>
                  <a:gd name="T14" fmla="*/ 124 w 230"/>
                  <a:gd name="T15" fmla="*/ 151 h 410"/>
                  <a:gd name="T16" fmla="*/ 120 w 230"/>
                  <a:gd name="T17" fmla="*/ 178 h 410"/>
                  <a:gd name="T18" fmla="*/ 119 w 230"/>
                  <a:gd name="T19" fmla="*/ 201 h 410"/>
                  <a:gd name="T20" fmla="*/ 114 w 230"/>
                  <a:gd name="T21" fmla="*/ 226 h 410"/>
                  <a:gd name="T22" fmla="*/ 110 w 230"/>
                  <a:gd name="T23" fmla="*/ 252 h 410"/>
                  <a:gd name="T24" fmla="*/ 100 w 230"/>
                  <a:gd name="T25" fmla="*/ 279 h 410"/>
                  <a:gd name="T26" fmla="*/ 87 w 230"/>
                  <a:gd name="T27" fmla="*/ 306 h 410"/>
                  <a:gd name="T28" fmla="*/ 76 w 230"/>
                  <a:gd name="T29" fmla="*/ 331 h 410"/>
                  <a:gd name="T30" fmla="*/ 62 w 230"/>
                  <a:gd name="T31" fmla="*/ 355 h 410"/>
                  <a:gd name="T32" fmla="*/ 47 w 230"/>
                  <a:gd name="T33" fmla="*/ 375 h 410"/>
                  <a:gd name="T34" fmla="*/ 25 w 230"/>
                  <a:gd name="T35" fmla="*/ 394 h 410"/>
                  <a:gd name="T36" fmla="*/ 0 w 230"/>
                  <a:gd name="T37" fmla="*/ 409 h 4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0"/>
                  <a:gd name="T58" fmla="*/ 0 h 410"/>
                  <a:gd name="T59" fmla="*/ 230 w 230"/>
                  <a:gd name="T60" fmla="*/ 410 h 4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0" h="410">
                    <a:moveTo>
                      <a:pt x="229" y="0"/>
                    </a:moveTo>
                    <a:lnTo>
                      <a:pt x="212" y="14"/>
                    </a:lnTo>
                    <a:lnTo>
                      <a:pt x="197" y="29"/>
                    </a:lnTo>
                    <a:lnTo>
                      <a:pt x="177" y="49"/>
                    </a:lnTo>
                    <a:lnTo>
                      <a:pt x="158" y="73"/>
                    </a:lnTo>
                    <a:lnTo>
                      <a:pt x="149" y="97"/>
                    </a:lnTo>
                    <a:lnTo>
                      <a:pt x="137" y="124"/>
                    </a:lnTo>
                    <a:lnTo>
                      <a:pt x="124" y="151"/>
                    </a:lnTo>
                    <a:lnTo>
                      <a:pt x="120" y="178"/>
                    </a:lnTo>
                    <a:lnTo>
                      <a:pt x="119" y="201"/>
                    </a:lnTo>
                    <a:lnTo>
                      <a:pt x="114" y="226"/>
                    </a:lnTo>
                    <a:lnTo>
                      <a:pt x="110" y="252"/>
                    </a:lnTo>
                    <a:lnTo>
                      <a:pt x="100" y="279"/>
                    </a:lnTo>
                    <a:lnTo>
                      <a:pt x="87" y="306"/>
                    </a:lnTo>
                    <a:lnTo>
                      <a:pt x="76" y="331"/>
                    </a:lnTo>
                    <a:lnTo>
                      <a:pt x="62" y="355"/>
                    </a:lnTo>
                    <a:lnTo>
                      <a:pt x="47" y="375"/>
                    </a:lnTo>
                    <a:lnTo>
                      <a:pt x="25" y="394"/>
                    </a:lnTo>
                    <a:lnTo>
                      <a:pt x="0" y="40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8" name="Freeform 270"/>
              <p:cNvSpPr>
                <a:spLocks/>
              </p:cNvSpPr>
              <p:nvPr/>
            </p:nvSpPr>
            <p:spPr bwMode="auto">
              <a:xfrm>
                <a:off x="4702" y="2983"/>
                <a:ext cx="230" cy="411"/>
              </a:xfrm>
              <a:custGeom>
                <a:avLst/>
                <a:gdLst>
                  <a:gd name="T0" fmla="*/ 229 w 230"/>
                  <a:gd name="T1" fmla="*/ 0 h 411"/>
                  <a:gd name="T2" fmla="*/ 215 w 230"/>
                  <a:gd name="T3" fmla="*/ 13 h 411"/>
                  <a:gd name="T4" fmla="*/ 202 w 230"/>
                  <a:gd name="T5" fmla="*/ 31 h 411"/>
                  <a:gd name="T6" fmla="*/ 189 w 230"/>
                  <a:gd name="T7" fmla="*/ 52 h 411"/>
                  <a:gd name="T8" fmla="*/ 181 w 230"/>
                  <a:gd name="T9" fmla="*/ 74 h 411"/>
                  <a:gd name="T10" fmla="*/ 172 w 230"/>
                  <a:gd name="T11" fmla="*/ 97 h 411"/>
                  <a:gd name="T12" fmla="*/ 166 w 230"/>
                  <a:gd name="T13" fmla="*/ 126 h 411"/>
                  <a:gd name="T14" fmla="*/ 157 w 230"/>
                  <a:gd name="T15" fmla="*/ 152 h 411"/>
                  <a:gd name="T16" fmla="*/ 155 w 230"/>
                  <a:gd name="T17" fmla="*/ 178 h 411"/>
                  <a:gd name="T18" fmla="*/ 153 w 230"/>
                  <a:gd name="T19" fmla="*/ 202 h 411"/>
                  <a:gd name="T20" fmla="*/ 146 w 230"/>
                  <a:gd name="T21" fmla="*/ 226 h 411"/>
                  <a:gd name="T22" fmla="*/ 135 w 230"/>
                  <a:gd name="T23" fmla="*/ 253 h 411"/>
                  <a:gd name="T24" fmla="*/ 125 w 230"/>
                  <a:gd name="T25" fmla="*/ 276 h 411"/>
                  <a:gd name="T26" fmla="*/ 110 w 230"/>
                  <a:gd name="T27" fmla="*/ 307 h 411"/>
                  <a:gd name="T28" fmla="*/ 96 w 230"/>
                  <a:gd name="T29" fmla="*/ 334 h 411"/>
                  <a:gd name="T30" fmla="*/ 74 w 230"/>
                  <a:gd name="T31" fmla="*/ 357 h 411"/>
                  <a:gd name="T32" fmla="*/ 56 w 230"/>
                  <a:gd name="T33" fmla="*/ 376 h 411"/>
                  <a:gd name="T34" fmla="*/ 26 w 230"/>
                  <a:gd name="T35" fmla="*/ 395 h 411"/>
                  <a:gd name="T36" fmla="*/ 0 w 230"/>
                  <a:gd name="T37" fmla="*/ 410 h 4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0"/>
                  <a:gd name="T58" fmla="*/ 0 h 411"/>
                  <a:gd name="T59" fmla="*/ 230 w 230"/>
                  <a:gd name="T60" fmla="*/ 411 h 4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0" h="411">
                    <a:moveTo>
                      <a:pt x="229" y="0"/>
                    </a:moveTo>
                    <a:lnTo>
                      <a:pt x="215" y="13"/>
                    </a:lnTo>
                    <a:lnTo>
                      <a:pt x="202" y="31"/>
                    </a:lnTo>
                    <a:lnTo>
                      <a:pt x="189" y="52"/>
                    </a:lnTo>
                    <a:lnTo>
                      <a:pt x="181" y="74"/>
                    </a:lnTo>
                    <a:lnTo>
                      <a:pt x="172" y="97"/>
                    </a:lnTo>
                    <a:lnTo>
                      <a:pt x="166" y="126"/>
                    </a:lnTo>
                    <a:lnTo>
                      <a:pt x="157" y="152"/>
                    </a:lnTo>
                    <a:lnTo>
                      <a:pt x="155" y="178"/>
                    </a:lnTo>
                    <a:lnTo>
                      <a:pt x="153" y="202"/>
                    </a:lnTo>
                    <a:lnTo>
                      <a:pt x="146" y="226"/>
                    </a:lnTo>
                    <a:lnTo>
                      <a:pt x="135" y="253"/>
                    </a:lnTo>
                    <a:lnTo>
                      <a:pt x="125" y="276"/>
                    </a:lnTo>
                    <a:lnTo>
                      <a:pt x="110" y="307"/>
                    </a:lnTo>
                    <a:lnTo>
                      <a:pt x="96" y="334"/>
                    </a:lnTo>
                    <a:lnTo>
                      <a:pt x="74" y="357"/>
                    </a:lnTo>
                    <a:lnTo>
                      <a:pt x="56" y="376"/>
                    </a:lnTo>
                    <a:lnTo>
                      <a:pt x="26" y="395"/>
                    </a:lnTo>
                    <a:lnTo>
                      <a:pt x="0" y="41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39" name="Freeform 271"/>
              <p:cNvSpPr>
                <a:spLocks/>
              </p:cNvSpPr>
              <p:nvPr/>
            </p:nvSpPr>
            <p:spPr bwMode="auto">
              <a:xfrm>
                <a:off x="4722" y="2984"/>
                <a:ext cx="217" cy="409"/>
              </a:xfrm>
              <a:custGeom>
                <a:avLst/>
                <a:gdLst>
                  <a:gd name="T0" fmla="*/ 216 w 217"/>
                  <a:gd name="T1" fmla="*/ 0 h 409"/>
                  <a:gd name="T2" fmla="*/ 212 w 217"/>
                  <a:gd name="T3" fmla="*/ 12 h 409"/>
                  <a:gd name="T4" fmla="*/ 206 w 217"/>
                  <a:gd name="T5" fmla="*/ 30 h 409"/>
                  <a:gd name="T6" fmla="*/ 197 w 217"/>
                  <a:gd name="T7" fmla="*/ 53 h 409"/>
                  <a:gd name="T8" fmla="*/ 190 w 217"/>
                  <a:gd name="T9" fmla="*/ 73 h 409"/>
                  <a:gd name="T10" fmla="*/ 184 w 217"/>
                  <a:gd name="T11" fmla="*/ 94 h 409"/>
                  <a:gd name="T12" fmla="*/ 181 w 217"/>
                  <a:gd name="T13" fmla="*/ 125 h 409"/>
                  <a:gd name="T14" fmla="*/ 177 w 217"/>
                  <a:gd name="T15" fmla="*/ 151 h 409"/>
                  <a:gd name="T16" fmla="*/ 176 w 217"/>
                  <a:gd name="T17" fmla="*/ 175 h 409"/>
                  <a:gd name="T18" fmla="*/ 172 w 217"/>
                  <a:gd name="T19" fmla="*/ 202 h 409"/>
                  <a:gd name="T20" fmla="*/ 166 w 217"/>
                  <a:gd name="T21" fmla="*/ 226 h 409"/>
                  <a:gd name="T22" fmla="*/ 159 w 217"/>
                  <a:gd name="T23" fmla="*/ 253 h 409"/>
                  <a:gd name="T24" fmla="*/ 144 w 217"/>
                  <a:gd name="T25" fmla="*/ 281 h 409"/>
                  <a:gd name="T26" fmla="*/ 125 w 217"/>
                  <a:gd name="T27" fmla="*/ 308 h 409"/>
                  <a:gd name="T28" fmla="*/ 102 w 217"/>
                  <a:gd name="T29" fmla="*/ 336 h 409"/>
                  <a:gd name="T30" fmla="*/ 81 w 217"/>
                  <a:gd name="T31" fmla="*/ 357 h 409"/>
                  <a:gd name="T32" fmla="*/ 54 w 217"/>
                  <a:gd name="T33" fmla="*/ 376 h 409"/>
                  <a:gd name="T34" fmla="*/ 32 w 217"/>
                  <a:gd name="T35" fmla="*/ 390 h 409"/>
                  <a:gd name="T36" fmla="*/ 0 w 217"/>
                  <a:gd name="T37" fmla="*/ 408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7"/>
                  <a:gd name="T58" fmla="*/ 0 h 409"/>
                  <a:gd name="T59" fmla="*/ 217 w 217"/>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7" h="409">
                    <a:moveTo>
                      <a:pt x="216" y="0"/>
                    </a:moveTo>
                    <a:lnTo>
                      <a:pt x="212" y="12"/>
                    </a:lnTo>
                    <a:lnTo>
                      <a:pt x="206" y="30"/>
                    </a:lnTo>
                    <a:lnTo>
                      <a:pt x="197" y="53"/>
                    </a:lnTo>
                    <a:lnTo>
                      <a:pt x="190" y="73"/>
                    </a:lnTo>
                    <a:lnTo>
                      <a:pt x="184" y="94"/>
                    </a:lnTo>
                    <a:lnTo>
                      <a:pt x="181" y="125"/>
                    </a:lnTo>
                    <a:lnTo>
                      <a:pt x="177" y="151"/>
                    </a:lnTo>
                    <a:lnTo>
                      <a:pt x="176" y="175"/>
                    </a:lnTo>
                    <a:lnTo>
                      <a:pt x="172" y="202"/>
                    </a:lnTo>
                    <a:lnTo>
                      <a:pt x="166" y="226"/>
                    </a:lnTo>
                    <a:lnTo>
                      <a:pt x="159" y="253"/>
                    </a:lnTo>
                    <a:lnTo>
                      <a:pt x="144" y="281"/>
                    </a:lnTo>
                    <a:lnTo>
                      <a:pt x="125" y="308"/>
                    </a:lnTo>
                    <a:lnTo>
                      <a:pt x="102" y="336"/>
                    </a:lnTo>
                    <a:lnTo>
                      <a:pt x="81" y="357"/>
                    </a:lnTo>
                    <a:lnTo>
                      <a:pt x="54" y="376"/>
                    </a:lnTo>
                    <a:lnTo>
                      <a:pt x="32" y="390"/>
                    </a:lnTo>
                    <a:lnTo>
                      <a:pt x="0"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40" name="Line 272"/>
              <p:cNvSpPr>
                <a:spLocks noChangeShapeType="1"/>
              </p:cNvSpPr>
              <p:nvPr/>
            </p:nvSpPr>
            <p:spPr bwMode="auto">
              <a:xfrm flipV="1">
                <a:off x="4946" y="2980"/>
                <a:ext cx="0" cy="23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1" name="Line 273"/>
              <p:cNvSpPr>
                <a:spLocks noChangeShapeType="1"/>
              </p:cNvSpPr>
              <p:nvPr/>
            </p:nvSpPr>
            <p:spPr bwMode="auto">
              <a:xfrm>
                <a:off x="4595" y="3160"/>
                <a:ext cx="156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2" name="Line 274"/>
              <p:cNvSpPr>
                <a:spLocks noChangeShapeType="1"/>
              </p:cNvSpPr>
              <p:nvPr/>
            </p:nvSpPr>
            <p:spPr bwMode="auto">
              <a:xfrm>
                <a:off x="4591" y="3185"/>
                <a:ext cx="158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3" name="Line 275"/>
              <p:cNvSpPr>
                <a:spLocks noChangeShapeType="1"/>
              </p:cNvSpPr>
              <p:nvPr/>
            </p:nvSpPr>
            <p:spPr bwMode="auto">
              <a:xfrm>
                <a:off x="4600" y="3236"/>
                <a:ext cx="3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4" name="Line 276"/>
              <p:cNvSpPr>
                <a:spLocks noChangeShapeType="1"/>
              </p:cNvSpPr>
              <p:nvPr/>
            </p:nvSpPr>
            <p:spPr bwMode="auto">
              <a:xfrm>
                <a:off x="4959" y="3236"/>
                <a:ext cx="32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5" name="Line 277"/>
              <p:cNvSpPr>
                <a:spLocks noChangeShapeType="1"/>
              </p:cNvSpPr>
              <p:nvPr/>
            </p:nvSpPr>
            <p:spPr bwMode="auto">
              <a:xfrm>
                <a:off x="4703" y="3056"/>
                <a:ext cx="42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6" name="Line 278"/>
              <p:cNvSpPr>
                <a:spLocks noChangeShapeType="1"/>
              </p:cNvSpPr>
              <p:nvPr/>
            </p:nvSpPr>
            <p:spPr bwMode="auto">
              <a:xfrm>
                <a:off x="4670" y="3082"/>
                <a:ext cx="48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7" name="Line 279"/>
              <p:cNvSpPr>
                <a:spLocks noChangeShapeType="1"/>
              </p:cNvSpPr>
              <p:nvPr/>
            </p:nvSpPr>
            <p:spPr bwMode="auto">
              <a:xfrm>
                <a:off x="4635" y="3109"/>
                <a:ext cx="53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8" name="Line 280"/>
              <p:cNvSpPr>
                <a:spLocks noChangeShapeType="1"/>
              </p:cNvSpPr>
              <p:nvPr/>
            </p:nvSpPr>
            <p:spPr bwMode="auto">
              <a:xfrm>
                <a:off x="4611" y="3134"/>
                <a:ext cx="58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49" name="Line 281"/>
              <p:cNvSpPr>
                <a:spLocks noChangeShapeType="1"/>
              </p:cNvSpPr>
              <p:nvPr/>
            </p:nvSpPr>
            <p:spPr bwMode="auto">
              <a:xfrm>
                <a:off x="4603" y="3262"/>
                <a:ext cx="31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0" name="Line 282"/>
              <p:cNvSpPr>
                <a:spLocks noChangeShapeType="1"/>
              </p:cNvSpPr>
              <p:nvPr/>
            </p:nvSpPr>
            <p:spPr bwMode="auto">
              <a:xfrm>
                <a:off x="4608" y="3291"/>
                <a:ext cx="28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1" name="Line 283"/>
              <p:cNvSpPr>
                <a:spLocks noChangeShapeType="1"/>
              </p:cNvSpPr>
              <p:nvPr/>
            </p:nvSpPr>
            <p:spPr bwMode="auto">
              <a:xfrm>
                <a:off x="4615" y="3317"/>
                <a:ext cx="25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2" name="Line 284"/>
              <p:cNvSpPr>
                <a:spLocks noChangeShapeType="1"/>
              </p:cNvSpPr>
              <p:nvPr/>
            </p:nvSpPr>
            <p:spPr bwMode="auto">
              <a:xfrm>
                <a:off x="4968" y="3262"/>
                <a:ext cx="31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 name="Line 285"/>
              <p:cNvSpPr>
                <a:spLocks noChangeShapeType="1"/>
              </p:cNvSpPr>
              <p:nvPr/>
            </p:nvSpPr>
            <p:spPr bwMode="auto">
              <a:xfrm>
                <a:off x="4982" y="3291"/>
                <a:ext cx="2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 name="Line 286"/>
              <p:cNvSpPr>
                <a:spLocks noChangeShapeType="1"/>
              </p:cNvSpPr>
              <p:nvPr/>
            </p:nvSpPr>
            <p:spPr bwMode="auto">
              <a:xfrm>
                <a:off x="4996" y="3317"/>
                <a:ext cx="24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5" name="Line 287"/>
              <p:cNvSpPr>
                <a:spLocks noChangeShapeType="1"/>
              </p:cNvSpPr>
              <p:nvPr/>
            </p:nvSpPr>
            <p:spPr bwMode="auto">
              <a:xfrm>
                <a:off x="4795" y="3011"/>
                <a:ext cx="33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6" name="Line 288"/>
              <p:cNvSpPr>
                <a:spLocks noChangeShapeType="1"/>
              </p:cNvSpPr>
              <p:nvPr/>
            </p:nvSpPr>
            <p:spPr bwMode="auto">
              <a:xfrm>
                <a:off x="4743" y="3036"/>
                <a:ext cx="42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7" name="Line 289"/>
              <p:cNvSpPr>
                <a:spLocks noChangeShapeType="1"/>
              </p:cNvSpPr>
              <p:nvPr/>
            </p:nvSpPr>
            <p:spPr bwMode="auto">
              <a:xfrm>
                <a:off x="4840" y="2994"/>
                <a:ext cx="23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8" name="Freeform 290"/>
              <p:cNvSpPr>
                <a:spLocks/>
              </p:cNvSpPr>
              <p:nvPr/>
            </p:nvSpPr>
            <p:spPr bwMode="auto">
              <a:xfrm>
                <a:off x="5905" y="3018"/>
                <a:ext cx="125" cy="45"/>
              </a:xfrm>
              <a:custGeom>
                <a:avLst/>
                <a:gdLst>
                  <a:gd name="T0" fmla="*/ 0 w 125"/>
                  <a:gd name="T1" fmla="*/ 0 h 45"/>
                  <a:gd name="T2" fmla="*/ 57 w 125"/>
                  <a:gd name="T3" fmla="*/ 19 h 45"/>
                  <a:gd name="T4" fmla="*/ 124 w 125"/>
                  <a:gd name="T5" fmla="*/ 44 h 45"/>
                  <a:gd name="T6" fmla="*/ 0 60000 65536"/>
                  <a:gd name="T7" fmla="*/ 0 60000 65536"/>
                  <a:gd name="T8" fmla="*/ 0 60000 65536"/>
                  <a:gd name="T9" fmla="*/ 0 w 125"/>
                  <a:gd name="T10" fmla="*/ 0 h 45"/>
                  <a:gd name="T11" fmla="*/ 125 w 125"/>
                  <a:gd name="T12" fmla="*/ 45 h 45"/>
                </a:gdLst>
                <a:ahLst/>
                <a:cxnLst>
                  <a:cxn ang="T6">
                    <a:pos x="T0" y="T1"/>
                  </a:cxn>
                  <a:cxn ang="T7">
                    <a:pos x="T2" y="T3"/>
                  </a:cxn>
                  <a:cxn ang="T8">
                    <a:pos x="T4" y="T5"/>
                  </a:cxn>
                </a:cxnLst>
                <a:rect l="T9" t="T10" r="T11" b="T12"/>
                <a:pathLst>
                  <a:path w="125" h="45">
                    <a:moveTo>
                      <a:pt x="0" y="0"/>
                    </a:moveTo>
                    <a:lnTo>
                      <a:pt x="57" y="19"/>
                    </a:lnTo>
                    <a:lnTo>
                      <a:pt x="124" y="4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9" name="Line 291"/>
              <p:cNvSpPr>
                <a:spLocks noChangeShapeType="1"/>
              </p:cNvSpPr>
              <p:nvPr/>
            </p:nvSpPr>
            <p:spPr bwMode="auto">
              <a:xfrm>
                <a:off x="5357" y="3011"/>
                <a:ext cx="51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60" name="Freeform 292"/>
              <p:cNvSpPr>
                <a:spLocks/>
              </p:cNvSpPr>
              <p:nvPr/>
            </p:nvSpPr>
            <p:spPr bwMode="auto">
              <a:xfrm>
                <a:off x="5332" y="2990"/>
                <a:ext cx="87" cy="52"/>
              </a:xfrm>
              <a:custGeom>
                <a:avLst/>
                <a:gdLst>
                  <a:gd name="T0" fmla="*/ 86 w 87"/>
                  <a:gd name="T1" fmla="*/ 0 h 52"/>
                  <a:gd name="T2" fmla="*/ 49 w 87"/>
                  <a:gd name="T3" fmla="*/ 19 h 52"/>
                  <a:gd name="T4" fmla="*/ 21 w 87"/>
                  <a:gd name="T5" fmla="*/ 36 h 52"/>
                  <a:gd name="T6" fmla="*/ 0 w 87"/>
                  <a:gd name="T7" fmla="*/ 51 h 52"/>
                  <a:gd name="T8" fmla="*/ 0 60000 65536"/>
                  <a:gd name="T9" fmla="*/ 0 60000 65536"/>
                  <a:gd name="T10" fmla="*/ 0 60000 65536"/>
                  <a:gd name="T11" fmla="*/ 0 60000 65536"/>
                  <a:gd name="T12" fmla="*/ 0 w 87"/>
                  <a:gd name="T13" fmla="*/ 0 h 52"/>
                  <a:gd name="T14" fmla="*/ 87 w 87"/>
                  <a:gd name="T15" fmla="*/ 52 h 52"/>
                </a:gdLst>
                <a:ahLst/>
                <a:cxnLst>
                  <a:cxn ang="T8">
                    <a:pos x="T0" y="T1"/>
                  </a:cxn>
                  <a:cxn ang="T9">
                    <a:pos x="T2" y="T3"/>
                  </a:cxn>
                  <a:cxn ang="T10">
                    <a:pos x="T4" y="T5"/>
                  </a:cxn>
                  <a:cxn ang="T11">
                    <a:pos x="T6" y="T7"/>
                  </a:cxn>
                </a:cxnLst>
                <a:rect l="T12" t="T13" r="T14" b="T15"/>
                <a:pathLst>
                  <a:path w="87" h="52">
                    <a:moveTo>
                      <a:pt x="86" y="0"/>
                    </a:moveTo>
                    <a:lnTo>
                      <a:pt x="49" y="19"/>
                    </a:lnTo>
                    <a:lnTo>
                      <a:pt x="21" y="36"/>
                    </a:lnTo>
                    <a:lnTo>
                      <a:pt x="0" y="5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1" name="Freeform 293"/>
              <p:cNvSpPr>
                <a:spLocks/>
              </p:cNvSpPr>
              <p:nvPr/>
            </p:nvSpPr>
            <p:spPr bwMode="auto">
              <a:xfrm>
                <a:off x="5736" y="2990"/>
                <a:ext cx="309" cy="401"/>
              </a:xfrm>
              <a:custGeom>
                <a:avLst/>
                <a:gdLst>
                  <a:gd name="T0" fmla="*/ 0 w 309"/>
                  <a:gd name="T1" fmla="*/ 0 h 401"/>
                  <a:gd name="T2" fmla="*/ 49 w 309"/>
                  <a:gd name="T3" fmla="*/ 18 h 401"/>
                  <a:gd name="T4" fmla="*/ 80 w 309"/>
                  <a:gd name="T5" fmla="*/ 32 h 401"/>
                  <a:gd name="T6" fmla="*/ 105 w 309"/>
                  <a:gd name="T7" fmla="*/ 44 h 401"/>
                  <a:gd name="T8" fmla="*/ 142 w 309"/>
                  <a:gd name="T9" fmla="*/ 62 h 401"/>
                  <a:gd name="T10" fmla="*/ 195 w 309"/>
                  <a:gd name="T11" fmla="*/ 91 h 401"/>
                  <a:gd name="T12" fmla="*/ 245 w 309"/>
                  <a:gd name="T13" fmla="*/ 119 h 401"/>
                  <a:gd name="T14" fmla="*/ 281 w 309"/>
                  <a:gd name="T15" fmla="*/ 145 h 401"/>
                  <a:gd name="T16" fmla="*/ 303 w 309"/>
                  <a:gd name="T17" fmla="*/ 170 h 401"/>
                  <a:gd name="T18" fmla="*/ 305 w 309"/>
                  <a:gd name="T19" fmla="*/ 192 h 401"/>
                  <a:gd name="T20" fmla="*/ 308 w 309"/>
                  <a:gd name="T21" fmla="*/ 219 h 401"/>
                  <a:gd name="T22" fmla="*/ 308 w 309"/>
                  <a:gd name="T23" fmla="*/ 245 h 401"/>
                  <a:gd name="T24" fmla="*/ 304 w 309"/>
                  <a:gd name="T25" fmla="*/ 273 h 401"/>
                  <a:gd name="T26" fmla="*/ 300 w 309"/>
                  <a:gd name="T27" fmla="*/ 299 h 401"/>
                  <a:gd name="T28" fmla="*/ 298 w 309"/>
                  <a:gd name="T29" fmla="*/ 327 h 401"/>
                  <a:gd name="T30" fmla="*/ 292 w 309"/>
                  <a:gd name="T31" fmla="*/ 347 h 401"/>
                  <a:gd name="T32" fmla="*/ 287 w 309"/>
                  <a:gd name="T33" fmla="*/ 377 h 401"/>
                  <a:gd name="T34" fmla="*/ 277 w 309"/>
                  <a:gd name="T35" fmla="*/ 400 h 40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9"/>
                  <a:gd name="T55" fmla="*/ 0 h 401"/>
                  <a:gd name="T56" fmla="*/ 309 w 309"/>
                  <a:gd name="T57" fmla="*/ 401 h 40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9" h="401">
                    <a:moveTo>
                      <a:pt x="0" y="0"/>
                    </a:moveTo>
                    <a:lnTo>
                      <a:pt x="49" y="18"/>
                    </a:lnTo>
                    <a:lnTo>
                      <a:pt x="80" y="32"/>
                    </a:lnTo>
                    <a:lnTo>
                      <a:pt x="105" y="44"/>
                    </a:lnTo>
                    <a:lnTo>
                      <a:pt x="142" y="62"/>
                    </a:lnTo>
                    <a:lnTo>
                      <a:pt x="195" y="91"/>
                    </a:lnTo>
                    <a:lnTo>
                      <a:pt x="245" y="119"/>
                    </a:lnTo>
                    <a:lnTo>
                      <a:pt x="281" y="145"/>
                    </a:lnTo>
                    <a:lnTo>
                      <a:pt x="303" y="170"/>
                    </a:lnTo>
                    <a:lnTo>
                      <a:pt x="305" y="192"/>
                    </a:lnTo>
                    <a:lnTo>
                      <a:pt x="308" y="219"/>
                    </a:lnTo>
                    <a:lnTo>
                      <a:pt x="308" y="245"/>
                    </a:lnTo>
                    <a:lnTo>
                      <a:pt x="304" y="273"/>
                    </a:lnTo>
                    <a:lnTo>
                      <a:pt x="300" y="299"/>
                    </a:lnTo>
                    <a:lnTo>
                      <a:pt x="298" y="327"/>
                    </a:lnTo>
                    <a:lnTo>
                      <a:pt x="292" y="347"/>
                    </a:lnTo>
                    <a:lnTo>
                      <a:pt x="287" y="377"/>
                    </a:lnTo>
                    <a:lnTo>
                      <a:pt x="277" y="40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2" name="Freeform 294"/>
              <p:cNvSpPr>
                <a:spLocks/>
              </p:cNvSpPr>
              <p:nvPr/>
            </p:nvSpPr>
            <p:spPr bwMode="auto">
              <a:xfrm>
                <a:off x="5768" y="2994"/>
                <a:ext cx="321" cy="396"/>
              </a:xfrm>
              <a:custGeom>
                <a:avLst/>
                <a:gdLst>
                  <a:gd name="T0" fmla="*/ 0 w 321"/>
                  <a:gd name="T1" fmla="*/ 0 h 396"/>
                  <a:gd name="T2" fmla="*/ 45 w 321"/>
                  <a:gd name="T3" fmla="*/ 16 h 396"/>
                  <a:gd name="T4" fmla="*/ 76 w 321"/>
                  <a:gd name="T5" fmla="*/ 31 h 396"/>
                  <a:gd name="T6" fmla="*/ 104 w 321"/>
                  <a:gd name="T7" fmla="*/ 43 h 396"/>
                  <a:gd name="T8" fmla="*/ 143 w 321"/>
                  <a:gd name="T9" fmla="*/ 62 h 396"/>
                  <a:gd name="T10" fmla="*/ 194 w 321"/>
                  <a:gd name="T11" fmla="*/ 86 h 396"/>
                  <a:gd name="T12" fmla="*/ 247 w 321"/>
                  <a:gd name="T13" fmla="*/ 113 h 396"/>
                  <a:gd name="T14" fmla="*/ 291 w 321"/>
                  <a:gd name="T15" fmla="*/ 140 h 396"/>
                  <a:gd name="T16" fmla="*/ 315 w 321"/>
                  <a:gd name="T17" fmla="*/ 168 h 396"/>
                  <a:gd name="T18" fmla="*/ 319 w 321"/>
                  <a:gd name="T19" fmla="*/ 194 h 396"/>
                  <a:gd name="T20" fmla="*/ 320 w 321"/>
                  <a:gd name="T21" fmla="*/ 218 h 396"/>
                  <a:gd name="T22" fmla="*/ 319 w 321"/>
                  <a:gd name="T23" fmla="*/ 244 h 396"/>
                  <a:gd name="T24" fmla="*/ 310 w 321"/>
                  <a:gd name="T25" fmla="*/ 269 h 396"/>
                  <a:gd name="T26" fmla="*/ 303 w 321"/>
                  <a:gd name="T27" fmla="*/ 294 h 396"/>
                  <a:gd name="T28" fmla="*/ 294 w 321"/>
                  <a:gd name="T29" fmla="*/ 321 h 396"/>
                  <a:gd name="T30" fmla="*/ 286 w 321"/>
                  <a:gd name="T31" fmla="*/ 346 h 396"/>
                  <a:gd name="T32" fmla="*/ 276 w 321"/>
                  <a:gd name="T33" fmla="*/ 366 h 396"/>
                  <a:gd name="T34" fmla="*/ 257 w 321"/>
                  <a:gd name="T35" fmla="*/ 395 h 3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1"/>
                  <a:gd name="T55" fmla="*/ 0 h 396"/>
                  <a:gd name="T56" fmla="*/ 321 w 321"/>
                  <a:gd name="T57" fmla="*/ 396 h 39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1" h="396">
                    <a:moveTo>
                      <a:pt x="0" y="0"/>
                    </a:moveTo>
                    <a:lnTo>
                      <a:pt x="45" y="16"/>
                    </a:lnTo>
                    <a:lnTo>
                      <a:pt x="76" y="31"/>
                    </a:lnTo>
                    <a:lnTo>
                      <a:pt x="104" y="43"/>
                    </a:lnTo>
                    <a:lnTo>
                      <a:pt x="143" y="62"/>
                    </a:lnTo>
                    <a:lnTo>
                      <a:pt x="194" y="86"/>
                    </a:lnTo>
                    <a:lnTo>
                      <a:pt x="247" y="113"/>
                    </a:lnTo>
                    <a:lnTo>
                      <a:pt x="291" y="140"/>
                    </a:lnTo>
                    <a:lnTo>
                      <a:pt x="315" y="168"/>
                    </a:lnTo>
                    <a:lnTo>
                      <a:pt x="319" y="194"/>
                    </a:lnTo>
                    <a:lnTo>
                      <a:pt x="320" y="218"/>
                    </a:lnTo>
                    <a:lnTo>
                      <a:pt x="319" y="244"/>
                    </a:lnTo>
                    <a:lnTo>
                      <a:pt x="310" y="269"/>
                    </a:lnTo>
                    <a:lnTo>
                      <a:pt x="303" y="294"/>
                    </a:lnTo>
                    <a:lnTo>
                      <a:pt x="294" y="321"/>
                    </a:lnTo>
                    <a:lnTo>
                      <a:pt x="286" y="346"/>
                    </a:lnTo>
                    <a:lnTo>
                      <a:pt x="276" y="366"/>
                    </a:lnTo>
                    <a:lnTo>
                      <a:pt x="257" y="39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3" name="Freeform 295"/>
              <p:cNvSpPr>
                <a:spLocks/>
              </p:cNvSpPr>
              <p:nvPr/>
            </p:nvSpPr>
            <p:spPr bwMode="auto">
              <a:xfrm>
                <a:off x="5805" y="2999"/>
                <a:ext cx="330" cy="387"/>
              </a:xfrm>
              <a:custGeom>
                <a:avLst/>
                <a:gdLst>
                  <a:gd name="T0" fmla="*/ 0 w 330"/>
                  <a:gd name="T1" fmla="*/ 0 h 387"/>
                  <a:gd name="T2" fmla="*/ 41 w 330"/>
                  <a:gd name="T3" fmla="*/ 15 h 387"/>
                  <a:gd name="T4" fmla="*/ 91 w 330"/>
                  <a:gd name="T5" fmla="*/ 36 h 387"/>
                  <a:gd name="T6" fmla="*/ 135 w 330"/>
                  <a:gd name="T7" fmla="*/ 55 h 387"/>
                  <a:gd name="T8" fmla="*/ 192 w 330"/>
                  <a:gd name="T9" fmla="*/ 82 h 387"/>
                  <a:gd name="T10" fmla="*/ 247 w 330"/>
                  <a:gd name="T11" fmla="*/ 109 h 387"/>
                  <a:gd name="T12" fmla="*/ 291 w 330"/>
                  <a:gd name="T13" fmla="*/ 135 h 387"/>
                  <a:gd name="T14" fmla="*/ 321 w 330"/>
                  <a:gd name="T15" fmla="*/ 162 h 387"/>
                  <a:gd name="T16" fmla="*/ 324 w 330"/>
                  <a:gd name="T17" fmla="*/ 186 h 387"/>
                  <a:gd name="T18" fmla="*/ 329 w 330"/>
                  <a:gd name="T19" fmla="*/ 212 h 387"/>
                  <a:gd name="T20" fmla="*/ 323 w 330"/>
                  <a:gd name="T21" fmla="*/ 237 h 387"/>
                  <a:gd name="T22" fmla="*/ 310 w 330"/>
                  <a:gd name="T23" fmla="*/ 264 h 387"/>
                  <a:gd name="T24" fmla="*/ 299 w 330"/>
                  <a:gd name="T25" fmla="*/ 291 h 387"/>
                  <a:gd name="T26" fmla="*/ 288 w 330"/>
                  <a:gd name="T27" fmla="*/ 318 h 387"/>
                  <a:gd name="T28" fmla="*/ 275 w 330"/>
                  <a:gd name="T29" fmla="*/ 343 h 387"/>
                  <a:gd name="T30" fmla="*/ 256 w 330"/>
                  <a:gd name="T31" fmla="*/ 364 h 387"/>
                  <a:gd name="T32" fmla="*/ 233 w 330"/>
                  <a:gd name="T33" fmla="*/ 386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30"/>
                  <a:gd name="T52" fmla="*/ 0 h 387"/>
                  <a:gd name="T53" fmla="*/ 330 w 330"/>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30" h="387">
                    <a:moveTo>
                      <a:pt x="0" y="0"/>
                    </a:moveTo>
                    <a:lnTo>
                      <a:pt x="41" y="15"/>
                    </a:lnTo>
                    <a:lnTo>
                      <a:pt x="91" y="36"/>
                    </a:lnTo>
                    <a:lnTo>
                      <a:pt x="135" y="55"/>
                    </a:lnTo>
                    <a:lnTo>
                      <a:pt x="192" y="82"/>
                    </a:lnTo>
                    <a:lnTo>
                      <a:pt x="247" y="109"/>
                    </a:lnTo>
                    <a:lnTo>
                      <a:pt x="291" y="135"/>
                    </a:lnTo>
                    <a:lnTo>
                      <a:pt x="321" y="162"/>
                    </a:lnTo>
                    <a:lnTo>
                      <a:pt x="324" y="186"/>
                    </a:lnTo>
                    <a:lnTo>
                      <a:pt x="329" y="212"/>
                    </a:lnTo>
                    <a:lnTo>
                      <a:pt x="323" y="237"/>
                    </a:lnTo>
                    <a:lnTo>
                      <a:pt x="310" y="264"/>
                    </a:lnTo>
                    <a:lnTo>
                      <a:pt x="299" y="291"/>
                    </a:lnTo>
                    <a:lnTo>
                      <a:pt x="288" y="318"/>
                    </a:lnTo>
                    <a:lnTo>
                      <a:pt x="275" y="343"/>
                    </a:lnTo>
                    <a:lnTo>
                      <a:pt x="256" y="364"/>
                    </a:lnTo>
                    <a:lnTo>
                      <a:pt x="233" y="38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4" name="Freeform 296"/>
              <p:cNvSpPr>
                <a:spLocks/>
              </p:cNvSpPr>
              <p:nvPr/>
            </p:nvSpPr>
            <p:spPr bwMode="auto">
              <a:xfrm>
                <a:off x="5482" y="2983"/>
                <a:ext cx="38" cy="410"/>
              </a:xfrm>
              <a:custGeom>
                <a:avLst/>
                <a:gdLst>
                  <a:gd name="T0" fmla="*/ 31 w 38"/>
                  <a:gd name="T1" fmla="*/ 0 h 410"/>
                  <a:gd name="T2" fmla="*/ 32 w 38"/>
                  <a:gd name="T3" fmla="*/ 12 h 410"/>
                  <a:gd name="T4" fmla="*/ 34 w 38"/>
                  <a:gd name="T5" fmla="*/ 32 h 410"/>
                  <a:gd name="T6" fmla="*/ 34 w 38"/>
                  <a:gd name="T7" fmla="*/ 54 h 410"/>
                  <a:gd name="T8" fmla="*/ 36 w 38"/>
                  <a:gd name="T9" fmla="*/ 77 h 410"/>
                  <a:gd name="T10" fmla="*/ 37 w 38"/>
                  <a:gd name="T11" fmla="*/ 99 h 410"/>
                  <a:gd name="T12" fmla="*/ 37 w 38"/>
                  <a:gd name="T13" fmla="*/ 124 h 410"/>
                  <a:gd name="T14" fmla="*/ 37 w 38"/>
                  <a:gd name="T15" fmla="*/ 152 h 410"/>
                  <a:gd name="T16" fmla="*/ 37 w 38"/>
                  <a:gd name="T17" fmla="*/ 181 h 410"/>
                  <a:gd name="T18" fmla="*/ 36 w 38"/>
                  <a:gd name="T19" fmla="*/ 202 h 410"/>
                  <a:gd name="T20" fmla="*/ 34 w 38"/>
                  <a:gd name="T21" fmla="*/ 228 h 410"/>
                  <a:gd name="T22" fmla="*/ 28 w 38"/>
                  <a:gd name="T23" fmla="*/ 253 h 410"/>
                  <a:gd name="T24" fmla="*/ 27 w 38"/>
                  <a:gd name="T25" fmla="*/ 280 h 410"/>
                  <a:gd name="T26" fmla="*/ 22 w 38"/>
                  <a:gd name="T27" fmla="*/ 308 h 410"/>
                  <a:gd name="T28" fmla="*/ 17 w 38"/>
                  <a:gd name="T29" fmla="*/ 334 h 410"/>
                  <a:gd name="T30" fmla="*/ 15 w 38"/>
                  <a:gd name="T31" fmla="*/ 358 h 410"/>
                  <a:gd name="T32" fmla="*/ 10 w 38"/>
                  <a:gd name="T33" fmla="*/ 386 h 410"/>
                  <a:gd name="T34" fmla="*/ 0 w 38"/>
                  <a:gd name="T35" fmla="*/ 409 h 4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8"/>
                  <a:gd name="T55" fmla="*/ 0 h 410"/>
                  <a:gd name="T56" fmla="*/ 38 w 38"/>
                  <a:gd name="T57" fmla="*/ 410 h 4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8" h="410">
                    <a:moveTo>
                      <a:pt x="31" y="0"/>
                    </a:moveTo>
                    <a:lnTo>
                      <a:pt x="32" y="12"/>
                    </a:lnTo>
                    <a:lnTo>
                      <a:pt x="34" y="32"/>
                    </a:lnTo>
                    <a:lnTo>
                      <a:pt x="34" y="54"/>
                    </a:lnTo>
                    <a:lnTo>
                      <a:pt x="36" y="77"/>
                    </a:lnTo>
                    <a:lnTo>
                      <a:pt x="37" y="99"/>
                    </a:lnTo>
                    <a:lnTo>
                      <a:pt x="37" y="124"/>
                    </a:lnTo>
                    <a:lnTo>
                      <a:pt x="37" y="152"/>
                    </a:lnTo>
                    <a:lnTo>
                      <a:pt x="37" y="181"/>
                    </a:lnTo>
                    <a:lnTo>
                      <a:pt x="36" y="202"/>
                    </a:lnTo>
                    <a:lnTo>
                      <a:pt x="34" y="228"/>
                    </a:lnTo>
                    <a:lnTo>
                      <a:pt x="28" y="253"/>
                    </a:lnTo>
                    <a:lnTo>
                      <a:pt x="27" y="280"/>
                    </a:lnTo>
                    <a:lnTo>
                      <a:pt x="22" y="308"/>
                    </a:lnTo>
                    <a:lnTo>
                      <a:pt x="17" y="334"/>
                    </a:lnTo>
                    <a:lnTo>
                      <a:pt x="15" y="358"/>
                    </a:lnTo>
                    <a:lnTo>
                      <a:pt x="10" y="386"/>
                    </a:lnTo>
                    <a:lnTo>
                      <a:pt x="0" y="40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5" name="Freeform 297"/>
              <p:cNvSpPr>
                <a:spLocks/>
              </p:cNvSpPr>
              <p:nvPr/>
            </p:nvSpPr>
            <p:spPr bwMode="auto">
              <a:xfrm>
                <a:off x="5496" y="2981"/>
                <a:ext cx="72" cy="410"/>
              </a:xfrm>
              <a:custGeom>
                <a:avLst/>
                <a:gdLst>
                  <a:gd name="T0" fmla="*/ 25 w 72"/>
                  <a:gd name="T1" fmla="*/ 0 h 410"/>
                  <a:gd name="T2" fmla="*/ 31 w 72"/>
                  <a:gd name="T3" fmla="*/ 11 h 410"/>
                  <a:gd name="T4" fmla="*/ 39 w 72"/>
                  <a:gd name="T5" fmla="*/ 30 h 410"/>
                  <a:gd name="T6" fmla="*/ 48 w 72"/>
                  <a:gd name="T7" fmla="*/ 53 h 410"/>
                  <a:gd name="T8" fmla="*/ 52 w 72"/>
                  <a:gd name="T9" fmla="*/ 73 h 410"/>
                  <a:gd name="T10" fmla="*/ 58 w 72"/>
                  <a:gd name="T11" fmla="*/ 98 h 410"/>
                  <a:gd name="T12" fmla="*/ 65 w 72"/>
                  <a:gd name="T13" fmla="*/ 124 h 410"/>
                  <a:gd name="T14" fmla="*/ 70 w 72"/>
                  <a:gd name="T15" fmla="*/ 153 h 410"/>
                  <a:gd name="T16" fmla="*/ 71 w 72"/>
                  <a:gd name="T17" fmla="*/ 179 h 410"/>
                  <a:gd name="T18" fmla="*/ 70 w 72"/>
                  <a:gd name="T19" fmla="*/ 206 h 410"/>
                  <a:gd name="T20" fmla="*/ 63 w 72"/>
                  <a:gd name="T21" fmla="*/ 231 h 410"/>
                  <a:gd name="T22" fmla="*/ 58 w 72"/>
                  <a:gd name="T23" fmla="*/ 257 h 410"/>
                  <a:gd name="T24" fmla="*/ 52 w 72"/>
                  <a:gd name="T25" fmla="*/ 283 h 410"/>
                  <a:gd name="T26" fmla="*/ 43 w 72"/>
                  <a:gd name="T27" fmla="*/ 310 h 410"/>
                  <a:gd name="T28" fmla="*/ 34 w 72"/>
                  <a:gd name="T29" fmla="*/ 336 h 410"/>
                  <a:gd name="T30" fmla="*/ 25 w 72"/>
                  <a:gd name="T31" fmla="*/ 360 h 410"/>
                  <a:gd name="T32" fmla="*/ 14 w 72"/>
                  <a:gd name="T33" fmla="*/ 386 h 410"/>
                  <a:gd name="T34" fmla="*/ 0 w 72"/>
                  <a:gd name="T35" fmla="*/ 409 h 4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410"/>
                  <a:gd name="T56" fmla="*/ 72 w 72"/>
                  <a:gd name="T57" fmla="*/ 410 h 4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410">
                    <a:moveTo>
                      <a:pt x="25" y="0"/>
                    </a:moveTo>
                    <a:lnTo>
                      <a:pt x="31" y="11"/>
                    </a:lnTo>
                    <a:lnTo>
                      <a:pt x="39" y="30"/>
                    </a:lnTo>
                    <a:lnTo>
                      <a:pt x="48" y="53"/>
                    </a:lnTo>
                    <a:lnTo>
                      <a:pt x="52" y="73"/>
                    </a:lnTo>
                    <a:lnTo>
                      <a:pt x="58" y="98"/>
                    </a:lnTo>
                    <a:lnTo>
                      <a:pt x="65" y="124"/>
                    </a:lnTo>
                    <a:lnTo>
                      <a:pt x="70" y="153"/>
                    </a:lnTo>
                    <a:lnTo>
                      <a:pt x="71" y="179"/>
                    </a:lnTo>
                    <a:lnTo>
                      <a:pt x="70" y="206"/>
                    </a:lnTo>
                    <a:lnTo>
                      <a:pt x="63" y="231"/>
                    </a:lnTo>
                    <a:lnTo>
                      <a:pt x="58" y="257"/>
                    </a:lnTo>
                    <a:lnTo>
                      <a:pt x="52" y="283"/>
                    </a:lnTo>
                    <a:lnTo>
                      <a:pt x="43" y="310"/>
                    </a:lnTo>
                    <a:lnTo>
                      <a:pt x="34" y="336"/>
                    </a:lnTo>
                    <a:lnTo>
                      <a:pt x="25" y="360"/>
                    </a:lnTo>
                    <a:lnTo>
                      <a:pt x="14" y="386"/>
                    </a:lnTo>
                    <a:lnTo>
                      <a:pt x="0" y="40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6" name="Freeform 298"/>
              <p:cNvSpPr>
                <a:spLocks/>
              </p:cNvSpPr>
              <p:nvPr/>
            </p:nvSpPr>
            <p:spPr bwMode="auto">
              <a:xfrm>
                <a:off x="5505" y="2980"/>
                <a:ext cx="100" cy="412"/>
              </a:xfrm>
              <a:custGeom>
                <a:avLst/>
                <a:gdLst>
                  <a:gd name="T0" fmla="*/ 25 w 100"/>
                  <a:gd name="T1" fmla="*/ 0 h 412"/>
                  <a:gd name="T2" fmla="*/ 36 w 100"/>
                  <a:gd name="T3" fmla="*/ 14 h 412"/>
                  <a:gd name="T4" fmla="*/ 50 w 100"/>
                  <a:gd name="T5" fmla="*/ 30 h 412"/>
                  <a:gd name="T6" fmla="*/ 65 w 100"/>
                  <a:gd name="T7" fmla="*/ 53 h 412"/>
                  <a:gd name="T8" fmla="*/ 77 w 100"/>
                  <a:gd name="T9" fmla="*/ 77 h 412"/>
                  <a:gd name="T10" fmla="*/ 85 w 100"/>
                  <a:gd name="T11" fmla="*/ 101 h 412"/>
                  <a:gd name="T12" fmla="*/ 91 w 100"/>
                  <a:gd name="T13" fmla="*/ 125 h 412"/>
                  <a:gd name="T14" fmla="*/ 98 w 100"/>
                  <a:gd name="T15" fmla="*/ 156 h 412"/>
                  <a:gd name="T16" fmla="*/ 99 w 100"/>
                  <a:gd name="T17" fmla="*/ 181 h 412"/>
                  <a:gd name="T18" fmla="*/ 99 w 100"/>
                  <a:gd name="T19" fmla="*/ 208 h 412"/>
                  <a:gd name="T20" fmla="*/ 96 w 100"/>
                  <a:gd name="T21" fmla="*/ 231 h 412"/>
                  <a:gd name="T22" fmla="*/ 90 w 100"/>
                  <a:gd name="T23" fmla="*/ 256 h 412"/>
                  <a:gd name="T24" fmla="*/ 81 w 100"/>
                  <a:gd name="T25" fmla="*/ 283 h 412"/>
                  <a:gd name="T26" fmla="*/ 68 w 100"/>
                  <a:gd name="T27" fmla="*/ 310 h 412"/>
                  <a:gd name="T28" fmla="*/ 55 w 100"/>
                  <a:gd name="T29" fmla="*/ 338 h 412"/>
                  <a:gd name="T30" fmla="*/ 42 w 100"/>
                  <a:gd name="T31" fmla="*/ 361 h 412"/>
                  <a:gd name="T32" fmla="*/ 25 w 100"/>
                  <a:gd name="T33" fmla="*/ 386 h 412"/>
                  <a:gd name="T34" fmla="*/ 0 w 100"/>
                  <a:gd name="T35" fmla="*/ 411 h 4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0"/>
                  <a:gd name="T55" fmla="*/ 0 h 412"/>
                  <a:gd name="T56" fmla="*/ 100 w 100"/>
                  <a:gd name="T57" fmla="*/ 412 h 4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0" h="412">
                    <a:moveTo>
                      <a:pt x="25" y="0"/>
                    </a:moveTo>
                    <a:lnTo>
                      <a:pt x="36" y="14"/>
                    </a:lnTo>
                    <a:lnTo>
                      <a:pt x="50" y="30"/>
                    </a:lnTo>
                    <a:lnTo>
                      <a:pt x="65" y="53"/>
                    </a:lnTo>
                    <a:lnTo>
                      <a:pt x="77" y="77"/>
                    </a:lnTo>
                    <a:lnTo>
                      <a:pt x="85" y="101"/>
                    </a:lnTo>
                    <a:lnTo>
                      <a:pt x="91" y="125"/>
                    </a:lnTo>
                    <a:lnTo>
                      <a:pt x="98" y="156"/>
                    </a:lnTo>
                    <a:lnTo>
                      <a:pt x="99" y="181"/>
                    </a:lnTo>
                    <a:lnTo>
                      <a:pt x="99" y="208"/>
                    </a:lnTo>
                    <a:lnTo>
                      <a:pt x="96" y="231"/>
                    </a:lnTo>
                    <a:lnTo>
                      <a:pt x="90" y="256"/>
                    </a:lnTo>
                    <a:lnTo>
                      <a:pt x="81" y="283"/>
                    </a:lnTo>
                    <a:lnTo>
                      <a:pt x="68" y="310"/>
                    </a:lnTo>
                    <a:lnTo>
                      <a:pt x="55" y="338"/>
                    </a:lnTo>
                    <a:lnTo>
                      <a:pt x="42" y="361"/>
                    </a:lnTo>
                    <a:lnTo>
                      <a:pt x="25" y="386"/>
                    </a:lnTo>
                    <a:lnTo>
                      <a:pt x="0" y="41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7" name="Freeform 299"/>
              <p:cNvSpPr>
                <a:spLocks/>
              </p:cNvSpPr>
              <p:nvPr/>
            </p:nvSpPr>
            <p:spPr bwMode="auto">
              <a:xfrm>
                <a:off x="5527" y="2980"/>
                <a:ext cx="124" cy="407"/>
              </a:xfrm>
              <a:custGeom>
                <a:avLst/>
                <a:gdLst>
                  <a:gd name="T0" fmla="*/ 9 w 124"/>
                  <a:gd name="T1" fmla="*/ 0 h 407"/>
                  <a:gd name="T2" fmla="*/ 27 w 124"/>
                  <a:gd name="T3" fmla="*/ 13 h 407"/>
                  <a:gd name="T4" fmla="*/ 49 w 124"/>
                  <a:gd name="T5" fmla="*/ 34 h 407"/>
                  <a:gd name="T6" fmla="*/ 65 w 124"/>
                  <a:gd name="T7" fmla="*/ 49 h 407"/>
                  <a:gd name="T8" fmla="*/ 79 w 124"/>
                  <a:gd name="T9" fmla="*/ 69 h 407"/>
                  <a:gd name="T10" fmla="*/ 96 w 124"/>
                  <a:gd name="T11" fmla="*/ 95 h 407"/>
                  <a:gd name="T12" fmla="*/ 107 w 124"/>
                  <a:gd name="T13" fmla="*/ 124 h 407"/>
                  <a:gd name="T14" fmla="*/ 117 w 124"/>
                  <a:gd name="T15" fmla="*/ 157 h 407"/>
                  <a:gd name="T16" fmla="*/ 120 w 124"/>
                  <a:gd name="T17" fmla="*/ 181 h 407"/>
                  <a:gd name="T18" fmla="*/ 123 w 124"/>
                  <a:gd name="T19" fmla="*/ 206 h 407"/>
                  <a:gd name="T20" fmla="*/ 115 w 124"/>
                  <a:gd name="T21" fmla="*/ 233 h 407"/>
                  <a:gd name="T22" fmla="*/ 109 w 124"/>
                  <a:gd name="T23" fmla="*/ 257 h 407"/>
                  <a:gd name="T24" fmla="*/ 96 w 124"/>
                  <a:gd name="T25" fmla="*/ 284 h 407"/>
                  <a:gd name="T26" fmla="*/ 79 w 124"/>
                  <a:gd name="T27" fmla="*/ 310 h 407"/>
                  <a:gd name="T28" fmla="*/ 62 w 124"/>
                  <a:gd name="T29" fmla="*/ 337 h 407"/>
                  <a:gd name="T30" fmla="*/ 44 w 124"/>
                  <a:gd name="T31" fmla="*/ 360 h 407"/>
                  <a:gd name="T32" fmla="*/ 22 w 124"/>
                  <a:gd name="T33" fmla="*/ 383 h 407"/>
                  <a:gd name="T34" fmla="*/ 0 w 124"/>
                  <a:gd name="T35" fmla="*/ 406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4"/>
                  <a:gd name="T55" fmla="*/ 0 h 407"/>
                  <a:gd name="T56" fmla="*/ 124 w 124"/>
                  <a:gd name="T57" fmla="*/ 407 h 4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4" h="407">
                    <a:moveTo>
                      <a:pt x="9" y="0"/>
                    </a:moveTo>
                    <a:lnTo>
                      <a:pt x="27" y="13"/>
                    </a:lnTo>
                    <a:lnTo>
                      <a:pt x="49" y="34"/>
                    </a:lnTo>
                    <a:lnTo>
                      <a:pt x="65" y="49"/>
                    </a:lnTo>
                    <a:lnTo>
                      <a:pt x="79" y="69"/>
                    </a:lnTo>
                    <a:lnTo>
                      <a:pt x="96" y="95"/>
                    </a:lnTo>
                    <a:lnTo>
                      <a:pt x="107" y="124"/>
                    </a:lnTo>
                    <a:lnTo>
                      <a:pt x="117" y="157"/>
                    </a:lnTo>
                    <a:lnTo>
                      <a:pt x="120" y="181"/>
                    </a:lnTo>
                    <a:lnTo>
                      <a:pt x="123" y="206"/>
                    </a:lnTo>
                    <a:lnTo>
                      <a:pt x="115" y="233"/>
                    </a:lnTo>
                    <a:lnTo>
                      <a:pt x="109" y="257"/>
                    </a:lnTo>
                    <a:lnTo>
                      <a:pt x="96" y="284"/>
                    </a:lnTo>
                    <a:lnTo>
                      <a:pt x="79" y="310"/>
                    </a:lnTo>
                    <a:lnTo>
                      <a:pt x="62" y="337"/>
                    </a:lnTo>
                    <a:lnTo>
                      <a:pt x="44" y="360"/>
                    </a:lnTo>
                    <a:lnTo>
                      <a:pt x="22" y="383"/>
                    </a:lnTo>
                    <a:lnTo>
                      <a:pt x="0" y="40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8" name="Freeform 300"/>
              <p:cNvSpPr>
                <a:spLocks/>
              </p:cNvSpPr>
              <p:nvPr/>
            </p:nvSpPr>
            <p:spPr bwMode="auto">
              <a:xfrm>
                <a:off x="5543" y="2980"/>
                <a:ext cx="150" cy="403"/>
              </a:xfrm>
              <a:custGeom>
                <a:avLst/>
                <a:gdLst>
                  <a:gd name="T0" fmla="*/ 3 w 150"/>
                  <a:gd name="T1" fmla="*/ 0 h 403"/>
                  <a:gd name="T2" fmla="*/ 25 w 150"/>
                  <a:gd name="T3" fmla="*/ 14 h 403"/>
                  <a:gd name="T4" fmla="*/ 49 w 150"/>
                  <a:gd name="T5" fmla="*/ 32 h 403"/>
                  <a:gd name="T6" fmla="*/ 69 w 150"/>
                  <a:gd name="T7" fmla="*/ 52 h 403"/>
                  <a:gd name="T8" fmla="*/ 87 w 150"/>
                  <a:gd name="T9" fmla="*/ 71 h 403"/>
                  <a:gd name="T10" fmla="*/ 109 w 150"/>
                  <a:gd name="T11" fmla="*/ 96 h 403"/>
                  <a:gd name="T12" fmla="*/ 126 w 150"/>
                  <a:gd name="T13" fmla="*/ 124 h 403"/>
                  <a:gd name="T14" fmla="*/ 143 w 150"/>
                  <a:gd name="T15" fmla="*/ 157 h 403"/>
                  <a:gd name="T16" fmla="*/ 146 w 150"/>
                  <a:gd name="T17" fmla="*/ 181 h 403"/>
                  <a:gd name="T18" fmla="*/ 149 w 150"/>
                  <a:gd name="T19" fmla="*/ 205 h 403"/>
                  <a:gd name="T20" fmla="*/ 143 w 150"/>
                  <a:gd name="T21" fmla="*/ 231 h 403"/>
                  <a:gd name="T22" fmla="*/ 132 w 150"/>
                  <a:gd name="T23" fmla="*/ 256 h 403"/>
                  <a:gd name="T24" fmla="*/ 114 w 150"/>
                  <a:gd name="T25" fmla="*/ 285 h 403"/>
                  <a:gd name="T26" fmla="*/ 92 w 150"/>
                  <a:gd name="T27" fmla="*/ 313 h 403"/>
                  <a:gd name="T28" fmla="*/ 71 w 150"/>
                  <a:gd name="T29" fmla="*/ 339 h 403"/>
                  <a:gd name="T30" fmla="*/ 47 w 150"/>
                  <a:gd name="T31" fmla="*/ 363 h 403"/>
                  <a:gd name="T32" fmla="*/ 23 w 150"/>
                  <a:gd name="T33" fmla="*/ 386 h 403"/>
                  <a:gd name="T34" fmla="*/ 0 w 150"/>
                  <a:gd name="T35" fmla="*/ 402 h 4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3"/>
                  <a:gd name="T56" fmla="*/ 150 w 150"/>
                  <a:gd name="T57" fmla="*/ 403 h 4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3">
                    <a:moveTo>
                      <a:pt x="3" y="0"/>
                    </a:moveTo>
                    <a:lnTo>
                      <a:pt x="25" y="14"/>
                    </a:lnTo>
                    <a:lnTo>
                      <a:pt x="49" y="32"/>
                    </a:lnTo>
                    <a:lnTo>
                      <a:pt x="69" y="52"/>
                    </a:lnTo>
                    <a:lnTo>
                      <a:pt x="87" y="71"/>
                    </a:lnTo>
                    <a:lnTo>
                      <a:pt x="109" y="96"/>
                    </a:lnTo>
                    <a:lnTo>
                      <a:pt x="126" y="124"/>
                    </a:lnTo>
                    <a:lnTo>
                      <a:pt x="143" y="157"/>
                    </a:lnTo>
                    <a:lnTo>
                      <a:pt x="146" y="181"/>
                    </a:lnTo>
                    <a:lnTo>
                      <a:pt x="149" y="205"/>
                    </a:lnTo>
                    <a:lnTo>
                      <a:pt x="143" y="231"/>
                    </a:lnTo>
                    <a:lnTo>
                      <a:pt x="132" y="256"/>
                    </a:lnTo>
                    <a:lnTo>
                      <a:pt x="114" y="285"/>
                    </a:lnTo>
                    <a:lnTo>
                      <a:pt x="92" y="313"/>
                    </a:lnTo>
                    <a:lnTo>
                      <a:pt x="71" y="339"/>
                    </a:lnTo>
                    <a:lnTo>
                      <a:pt x="47" y="363"/>
                    </a:lnTo>
                    <a:lnTo>
                      <a:pt x="23" y="386"/>
                    </a:lnTo>
                    <a:lnTo>
                      <a:pt x="0" y="40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69" name="Freeform 301"/>
              <p:cNvSpPr>
                <a:spLocks/>
              </p:cNvSpPr>
              <p:nvPr/>
            </p:nvSpPr>
            <p:spPr bwMode="auto">
              <a:xfrm>
                <a:off x="5556" y="2980"/>
                <a:ext cx="179" cy="246"/>
              </a:xfrm>
              <a:custGeom>
                <a:avLst/>
                <a:gdLst>
                  <a:gd name="T0" fmla="*/ 0 w 179"/>
                  <a:gd name="T1" fmla="*/ 0 h 246"/>
                  <a:gd name="T2" fmla="*/ 34 w 179"/>
                  <a:gd name="T3" fmla="*/ 19 h 246"/>
                  <a:gd name="T4" fmla="*/ 62 w 179"/>
                  <a:gd name="T5" fmla="*/ 36 h 246"/>
                  <a:gd name="T6" fmla="*/ 89 w 179"/>
                  <a:gd name="T7" fmla="*/ 54 h 246"/>
                  <a:gd name="T8" fmla="*/ 116 w 179"/>
                  <a:gd name="T9" fmla="*/ 75 h 246"/>
                  <a:gd name="T10" fmla="*/ 138 w 179"/>
                  <a:gd name="T11" fmla="*/ 99 h 246"/>
                  <a:gd name="T12" fmla="*/ 156 w 179"/>
                  <a:gd name="T13" fmla="*/ 124 h 246"/>
                  <a:gd name="T14" fmla="*/ 172 w 179"/>
                  <a:gd name="T15" fmla="*/ 157 h 246"/>
                  <a:gd name="T16" fmla="*/ 178 w 179"/>
                  <a:gd name="T17" fmla="*/ 182 h 246"/>
                  <a:gd name="T18" fmla="*/ 175 w 179"/>
                  <a:gd name="T19" fmla="*/ 207 h 246"/>
                  <a:gd name="T20" fmla="*/ 169 w 179"/>
                  <a:gd name="T21" fmla="*/ 245 h 2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9"/>
                  <a:gd name="T34" fmla="*/ 0 h 246"/>
                  <a:gd name="T35" fmla="*/ 179 w 179"/>
                  <a:gd name="T36" fmla="*/ 246 h 24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9" h="246">
                    <a:moveTo>
                      <a:pt x="0" y="0"/>
                    </a:moveTo>
                    <a:lnTo>
                      <a:pt x="34" y="19"/>
                    </a:lnTo>
                    <a:lnTo>
                      <a:pt x="62" y="36"/>
                    </a:lnTo>
                    <a:lnTo>
                      <a:pt x="89" y="54"/>
                    </a:lnTo>
                    <a:lnTo>
                      <a:pt x="116" y="75"/>
                    </a:lnTo>
                    <a:lnTo>
                      <a:pt x="138" y="99"/>
                    </a:lnTo>
                    <a:lnTo>
                      <a:pt x="156" y="124"/>
                    </a:lnTo>
                    <a:lnTo>
                      <a:pt x="172" y="157"/>
                    </a:lnTo>
                    <a:lnTo>
                      <a:pt x="178" y="182"/>
                    </a:lnTo>
                    <a:lnTo>
                      <a:pt x="175" y="207"/>
                    </a:lnTo>
                    <a:lnTo>
                      <a:pt x="169" y="24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0" name="Freeform 302"/>
              <p:cNvSpPr>
                <a:spLocks/>
              </p:cNvSpPr>
              <p:nvPr/>
            </p:nvSpPr>
            <p:spPr bwMode="auto">
              <a:xfrm>
                <a:off x="5571" y="2980"/>
                <a:ext cx="369" cy="407"/>
              </a:xfrm>
              <a:custGeom>
                <a:avLst/>
                <a:gdLst>
                  <a:gd name="T0" fmla="*/ 0 w 369"/>
                  <a:gd name="T1" fmla="*/ 0 h 407"/>
                  <a:gd name="T2" fmla="*/ 34 w 369"/>
                  <a:gd name="T3" fmla="*/ 13 h 407"/>
                  <a:gd name="T4" fmla="*/ 63 w 369"/>
                  <a:gd name="T5" fmla="*/ 28 h 407"/>
                  <a:gd name="T6" fmla="*/ 105 w 369"/>
                  <a:gd name="T7" fmla="*/ 53 h 407"/>
                  <a:gd name="T8" fmla="*/ 133 w 369"/>
                  <a:gd name="T9" fmla="*/ 77 h 407"/>
                  <a:gd name="T10" fmla="*/ 161 w 369"/>
                  <a:gd name="T11" fmla="*/ 101 h 407"/>
                  <a:gd name="T12" fmla="*/ 181 w 369"/>
                  <a:gd name="T13" fmla="*/ 128 h 407"/>
                  <a:gd name="T14" fmla="*/ 197 w 369"/>
                  <a:gd name="T15" fmla="*/ 155 h 407"/>
                  <a:gd name="T16" fmla="*/ 206 w 369"/>
                  <a:gd name="T17" fmla="*/ 182 h 407"/>
                  <a:gd name="T18" fmla="*/ 207 w 369"/>
                  <a:gd name="T19" fmla="*/ 204 h 407"/>
                  <a:gd name="T20" fmla="*/ 211 w 369"/>
                  <a:gd name="T21" fmla="*/ 230 h 407"/>
                  <a:gd name="T22" fmla="*/ 220 w 369"/>
                  <a:gd name="T23" fmla="*/ 256 h 407"/>
                  <a:gd name="T24" fmla="*/ 236 w 369"/>
                  <a:gd name="T25" fmla="*/ 283 h 407"/>
                  <a:gd name="T26" fmla="*/ 258 w 369"/>
                  <a:gd name="T27" fmla="*/ 311 h 407"/>
                  <a:gd name="T28" fmla="*/ 279 w 369"/>
                  <a:gd name="T29" fmla="*/ 336 h 407"/>
                  <a:gd name="T30" fmla="*/ 303 w 369"/>
                  <a:gd name="T31" fmla="*/ 358 h 407"/>
                  <a:gd name="T32" fmla="*/ 334 w 369"/>
                  <a:gd name="T33" fmla="*/ 384 h 407"/>
                  <a:gd name="T34" fmla="*/ 368 w 369"/>
                  <a:gd name="T35" fmla="*/ 406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
                  <a:gd name="T55" fmla="*/ 0 h 407"/>
                  <a:gd name="T56" fmla="*/ 369 w 369"/>
                  <a:gd name="T57" fmla="*/ 407 h 4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 h="407">
                    <a:moveTo>
                      <a:pt x="0" y="0"/>
                    </a:moveTo>
                    <a:lnTo>
                      <a:pt x="34" y="13"/>
                    </a:lnTo>
                    <a:lnTo>
                      <a:pt x="63" y="28"/>
                    </a:lnTo>
                    <a:lnTo>
                      <a:pt x="105" y="53"/>
                    </a:lnTo>
                    <a:lnTo>
                      <a:pt x="133" y="77"/>
                    </a:lnTo>
                    <a:lnTo>
                      <a:pt x="161" y="101"/>
                    </a:lnTo>
                    <a:lnTo>
                      <a:pt x="181" y="128"/>
                    </a:lnTo>
                    <a:lnTo>
                      <a:pt x="197" y="155"/>
                    </a:lnTo>
                    <a:lnTo>
                      <a:pt x="206" y="182"/>
                    </a:lnTo>
                    <a:lnTo>
                      <a:pt x="207" y="204"/>
                    </a:lnTo>
                    <a:lnTo>
                      <a:pt x="211" y="230"/>
                    </a:lnTo>
                    <a:lnTo>
                      <a:pt x="220" y="256"/>
                    </a:lnTo>
                    <a:lnTo>
                      <a:pt x="236" y="283"/>
                    </a:lnTo>
                    <a:lnTo>
                      <a:pt x="258" y="311"/>
                    </a:lnTo>
                    <a:lnTo>
                      <a:pt x="279" y="336"/>
                    </a:lnTo>
                    <a:lnTo>
                      <a:pt x="303" y="358"/>
                    </a:lnTo>
                    <a:lnTo>
                      <a:pt x="334" y="384"/>
                    </a:lnTo>
                    <a:lnTo>
                      <a:pt x="368" y="40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1" name="Freeform 303"/>
              <p:cNvSpPr>
                <a:spLocks/>
              </p:cNvSpPr>
              <p:nvPr/>
            </p:nvSpPr>
            <p:spPr bwMode="auto">
              <a:xfrm>
                <a:off x="5593" y="2980"/>
                <a:ext cx="369" cy="409"/>
              </a:xfrm>
              <a:custGeom>
                <a:avLst/>
                <a:gdLst>
                  <a:gd name="T0" fmla="*/ 0 w 369"/>
                  <a:gd name="T1" fmla="*/ 0 h 409"/>
                  <a:gd name="T2" fmla="*/ 48 w 369"/>
                  <a:gd name="T3" fmla="*/ 18 h 409"/>
                  <a:gd name="T4" fmla="*/ 83 w 369"/>
                  <a:gd name="T5" fmla="*/ 36 h 409"/>
                  <a:gd name="T6" fmla="*/ 126 w 369"/>
                  <a:gd name="T7" fmla="*/ 60 h 409"/>
                  <a:gd name="T8" fmla="*/ 154 w 369"/>
                  <a:gd name="T9" fmla="*/ 82 h 409"/>
                  <a:gd name="T10" fmla="*/ 183 w 369"/>
                  <a:gd name="T11" fmla="*/ 108 h 409"/>
                  <a:gd name="T12" fmla="*/ 203 w 369"/>
                  <a:gd name="T13" fmla="*/ 134 h 409"/>
                  <a:gd name="T14" fmla="*/ 219 w 369"/>
                  <a:gd name="T15" fmla="*/ 160 h 409"/>
                  <a:gd name="T16" fmla="*/ 228 w 369"/>
                  <a:gd name="T17" fmla="*/ 187 h 409"/>
                  <a:gd name="T18" fmla="*/ 229 w 369"/>
                  <a:gd name="T19" fmla="*/ 210 h 409"/>
                  <a:gd name="T20" fmla="*/ 233 w 369"/>
                  <a:gd name="T21" fmla="*/ 235 h 409"/>
                  <a:gd name="T22" fmla="*/ 242 w 369"/>
                  <a:gd name="T23" fmla="*/ 261 h 409"/>
                  <a:gd name="T24" fmla="*/ 258 w 369"/>
                  <a:gd name="T25" fmla="*/ 289 h 409"/>
                  <a:gd name="T26" fmla="*/ 271 w 369"/>
                  <a:gd name="T27" fmla="*/ 312 h 409"/>
                  <a:gd name="T28" fmla="*/ 290 w 369"/>
                  <a:gd name="T29" fmla="*/ 337 h 409"/>
                  <a:gd name="T30" fmla="*/ 306 w 369"/>
                  <a:gd name="T31" fmla="*/ 360 h 409"/>
                  <a:gd name="T32" fmla="*/ 329 w 369"/>
                  <a:gd name="T33" fmla="*/ 381 h 409"/>
                  <a:gd name="T34" fmla="*/ 368 w 369"/>
                  <a:gd name="T35" fmla="*/ 408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
                  <a:gd name="T55" fmla="*/ 0 h 409"/>
                  <a:gd name="T56" fmla="*/ 369 w 369"/>
                  <a:gd name="T57" fmla="*/ 409 h 4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 h="409">
                    <a:moveTo>
                      <a:pt x="0" y="0"/>
                    </a:moveTo>
                    <a:lnTo>
                      <a:pt x="48" y="18"/>
                    </a:lnTo>
                    <a:lnTo>
                      <a:pt x="83" y="36"/>
                    </a:lnTo>
                    <a:lnTo>
                      <a:pt x="126" y="60"/>
                    </a:lnTo>
                    <a:lnTo>
                      <a:pt x="154" y="82"/>
                    </a:lnTo>
                    <a:lnTo>
                      <a:pt x="183" y="108"/>
                    </a:lnTo>
                    <a:lnTo>
                      <a:pt x="203" y="134"/>
                    </a:lnTo>
                    <a:lnTo>
                      <a:pt x="219" y="160"/>
                    </a:lnTo>
                    <a:lnTo>
                      <a:pt x="228" y="187"/>
                    </a:lnTo>
                    <a:lnTo>
                      <a:pt x="229" y="210"/>
                    </a:lnTo>
                    <a:lnTo>
                      <a:pt x="233" y="235"/>
                    </a:lnTo>
                    <a:lnTo>
                      <a:pt x="242" y="261"/>
                    </a:lnTo>
                    <a:lnTo>
                      <a:pt x="258" y="289"/>
                    </a:lnTo>
                    <a:lnTo>
                      <a:pt x="271" y="312"/>
                    </a:lnTo>
                    <a:lnTo>
                      <a:pt x="290" y="337"/>
                    </a:lnTo>
                    <a:lnTo>
                      <a:pt x="306" y="360"/>
                    </a:lnTo>
                    <a:lnTo>
                      <a:pt x="329" y="381"/>
                    </a:lnTo>
                    <a:lnTo>
                      <a:pt x="368"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2" name="Freeform 304"/>
              <p:cNvSpPr>
                <a:spLocks/>
              </p:cNvSpPr>
              <p:nvPr/>
            </p:nvSpPr>
            <p:spPr bwMode="auto">
              <a:xfrm>
                <a:off x="5147" y="2987"/>
                <a:ext cx="289" cy="406"/>
              </a:xfrm>
              <a:custGeom>
                <a:avLst/>
                <a:gdLst>
                  <a:gd name="T0" fmla="*/ 288 w 289"/>
                  <a:gd name="T1" fmla="*/ 0 h 406"/>
                  <a:gd name="T2" fmla="*/ 257 w 289"/>
                  <a:gd name="T3" fmla="*/ 20 h 406"/>
                  <a:gd name="T4" fmla="*/ 221 w 289"/>
                  <a:gd name="T5" fmla="*/ 46 h 406"/>
                  <a:gd name="T6" fmla="*/ 195 w 289"/>
                  <a:gd name="T7" fmla="*/ 70 h 406"/>
                  <a:gd name="T8" fmla="*/ 169 w 289"/>
                  <a:gd name="T9" fmla="*/ 96 h 406"/>
                  <a:gd name="T10" fmla="*/ 150 w 289"/>
                  <a:gd name="T11" fmla="*/ 120 h 406"/>
                  <a:gd name="T12" fmla="*/ 127 w 289"/>
                  <a:gd name="T13" fmla="*/ 148 h 406"/>
                  <a:gd name="T14" fmla="*/ 112 w 289"/>
                  <a:gd name="T15" fmla="*/ 174 h 406"/>
                  <a:gd name="T16" fmla="*/ 107 w 289"/>
                  <a:gd name="T17" fmla="*/ 197 h 406"/>
                  <a:gd name="T18" fmla="*/ 101 w 289"/>
                  <a:gd name="T19" fmla="*/ 223 h 406"/>
                  <a:gd name="T20" fmla="*/ 94 w 289"/>
                  <a:gd name="T21" fmla="*/ 250 h 406"/>
                  <a:gd name="T22" fmla="*/ 81 w 289"/>
                  <a:gd name="T23" fmla="*/ 277 h 406"/>
                  <a:gd name="T24" fmla="*/ 71 w 289"/>
                  <a:gd name="T25" fmla="*/ 303 h 406"/>
                  <a:gd name="T26" fmla="*/ 59 w 289"/>
                  <a:gd name="T27" fmla="*/ 330 h 406"/>
                  <a:gd name="T28" fmla="*/ 48 w 289"/>
                  <a:gd name="T29" fmla="*/ 353 h 406"/>
                  <a:gd name="T30" fmla="*/ 34 w 289"/>
                  <a:gd name="T31" fmla="*/ 372 h 406"/>
                  <a:gd name="T32" fmla="*/ 18 w 289"/>
                  <a:gd name="T33" fmla="*/ 387 h 406"/>
                  <a:gd name="T34" fmla="*/ 0 w 289"/>
                  <a:gd name="T35" fmla="*/ 405 h 4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9"/>
                  <a:gd name="T55" fmla="*/ 0 h 406"/>
                  <a:gd name="T56" fmla="*/ 289 w 289"/>
                  <a:gd name="T57" fmla="*/ 406 h 40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9" h="406">
                    <a:moveTo>
                      <a:pt x="288" y="0"/>
                    </a:moveTo>
                    <a:lnTo>
                      <a:pt x="257" y="20"/>
                    </a:lnTo>
                    <a:lnTo>
                      <a:pt x="221" y="46"/>
                    </a:lnTo>
                    <a:lnTo>
                      <a:pt x="195" y="70"/>
                    </a:lnTo>
                    <a:lnTo>
                      <a:pt x="169" y="96"/>
                    </a:lnTo>
                    <a:lnTo>
                      <a:pt x="150" y="120"/>
                    </a:lnTo>
                    <a:lnTo>
                      <a:pt x="127" y="148"/>
                    </a:lnTo>
                    <a:lnTo>
                      <a:pt x="112" y="174"/>
                    </a:lnTo>
                    <a:lnTo>
                      <a:pt x="107" y="197"/>
                    </a:lnTo>
                    <a:lnTo>
                      <a:pt x="101" y="223"/>
                    </a:lnTo>
                    <a:lnTo>
                      <a:pt x="94" y="250"/>
                    </a:lnTo>
                    <a:lnTo>
                      <a:pt x="81" y="277"/>
                    </a:lnTo>
                    <a:lnTo>
                      <a:pt x="71" y="303"/>
                    </a:lnTo>
                    <a:lnTo>
                      <a:pt x="59" y="330"/>
                    </a:lnTo>
                    <a:lnTo>
                      <a:pt x="48" y="353"/>
                    </a:lnTo>
                    <a:lnTo>
                      <a:pt x="34" y="372"/>
                    </a:lnTo>
                    <a:lnTo>
                      <a:pt x="18" y="387"/>
                    </a:lnTo>
                    <a:lnTo>
                      <a:pt x="0" y="40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3" name="Freeform 305"/>
              <p:cNvSpPr>
                <a:spLocks/>
              </p:cNvSpPr>
              <p:nvPr/>
            </p:nvSpPr>
            <p:spPr bwMode="auto">
              <a:xfrm>
                <a:off x="5297" y="2982"/>
                <a:ext cx="166" cy="237"/>
              </a:xfrm>
              <a:custGeom>
                <a:avLst/>
                <a:gdLst>
                  <a:gd name="T0" fmla="*/ 165 w 166"/>
                  <a:gd name="T1" fmla="*/ 0 h 237"/>
                  <a:gd name="T2" fmla="*/ 122 w 166"/>
                  <a:gd name="T3" fmla="*/ 30 h 237"/>
                  <a:gd name="T4" fmla="*/ 94 w 166"/>
                  <a:gd name="T5" fmla="*/ 53 h 237"/>
                  <a:gd name="T6" fmla="*/ 76 w 166"/>
                  <a:gd name="T7" fmla="*/ 74 h 237"/>
                  <a:gd name="T8" fmla="*/ 54 w 166"/>
                  <a:gd name="T9" fmla="*/ 100 h 237"/>
                  <a:gd name="T10" fmla="*/ 34 w 166"/>
                  <a:gd name="T11" fmla="*/ 128 h 237"/>
                  <a:gd name="T12" fmla="*/ 17 w 166"/>
                  <a:gd name="T13" fmla="*/ 153 h 237"/>
                  <a:gd name="T14" fmla="*/ 5 w 166"/>
                  <a:gd name="T15" fmla="*/ 180 h 237"/>
                  <a:gd name="T16" fmla="*/ 1 w 166"/>
                  <a:gd name="T17" fmla="*/ 200 h 237"/>
                  <a:gd name="T18" fmla="*/ 0 w 166"/>
                  <a:gd name="T19" fmla="*/ 236 h 2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6"/>
                  <a:gd name="T31" fmla="*/ 0 h 237"/>
                  <a:gd name="T32" fmla="*/ 166 w 166"/>
                  <a:gd name="T33" fmla="*/ 237 h 2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6" h="237">
                    <a:moveTo>
                      <a:pt x="165" y="0"/>
                    </a:moveTo>
                    <a:lnTo>
                      <a:pt x="122" y="30"/>
                    </a:lnTo>
                    <a:lnTo>
                      <a:pt x="94" y="53"/>
                    </a:lnTo>
                    <a:lnTo>
                      <a:pt x="76" y="74"/>
                    </a:lnTo>
                    <a:lnTo>
                      <a:pt x="54" y="100"/>
                    </a:lnTo>
                    <a:lnTo>
                      <a:pt x="34" y="128"/>
                    </a:lnTo>
                    <a:lnTo>
                      <a:pt x="17" y="153"/>
                    </a:lnTo>
                    <a:lnTo>
                      <a:pt x="5" y="180"/>
                    </a:lnTo>
                    <a:lnTo>
                      <a:pt x="1" y="200"/>
                    </a:lnTo>
                    <a:lnTo>
                      <a:pt x="0" y="23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4" name="Freeform 306"/>
              <p:cNvSpPr>
                <a:spLocks/>
              </p:cNvSpPr>
              <p:nvPr/>
            </p:nvSpPr>
            <p:spPr bwMode="auto">
              <a:xfrm>
                <a:off x="5342" y="2981"/>
                <a:ext cx="137" cy="409"/>
              </a:xfrm>
              <a:custGeom>
                <a:avLst/>
                <a:gdLst>
                  <a:gd name="T0" fmla="*/ 136 w 137"/>
                  <a:gd name="T1" fmla="*/ 0 h 409"/>
                  <a:gd name="T2" fmla="*/ 122 w 137"/>
                  <a:gd name="T3" fmla="*/ 11 h 409"/>
                  <a:gd name="T4" fmla="*/ 98 w 137"/>
                  <a:gd name="T5" fmla="*/ 30 h 409"/>
                  <a:gd name="T6" fmla="*/ 75 w 137"/>
                  <a:gd name="T7" fmla="*/ 53 h 409"/>
                  <a:gd name="T8" fmla="*/ 56 w 137"/>
                  <a:gd name="T9" fmla="*/ 76 h 409"/>
                  <a:gd name="T10" fmla="*/ 39 w 137"/>
                  <a:gd name="T11" fmla="*/ 102 h 409"/>
                  <a:gd name="T12" fmla="*/ 23 w 137"/>
                  <a:gd name="T13" fmla="*/ 129 h 409"/>
                  <a:gd name="T14" fmla="*/ 9 w 137"/>
                  <a:gd name="T15" fmla="*/ 153 h 409"/>
                  <a:gd name="T16" fmla="*/ 4 w 137"/>
                  <a:gd name="T17" fmla="*/ 177 h 409"/>
                  <a:gd name="T18" fmla="*/ 0 w 137"/>
                  <a:gd name="T19" fmla="*/ 204 h 409"/>
                  <a:gd name="T20" fmla="*/ 1 w 137"/>
                  <a:gd name="T21" fmla="*/ 230 h 409"/>
                  <a:gd name="T22" fmla="*/ 6 w 137"/>
                  <a:gd name="T23" fmla="*/ 254 h 409"/>
                  <a:gd name="T24" fmla="*/ 17 w 137"/>
                  <a:gd name="T25" fmla="*/ 284 h 409"/>
                  <a:gd name="T26" fmla="*/ 28 w 137"/>
                  <a:gd name="T27" fmla="*/ 309 h 409"/>
                  <a:gd name="T28" fmla="*/ 39 w 137"/>
                  <a:gd name="T29" fmla="*/ 338 h 409"/>
                  <a:gd name="T30" fmla="*/ 56 w 137"/>
                  <a:gd name="T31" fmla="*/ 361 h 409"/>
                  <a:gd name="T32" fmla="*/ 67 w 137"/>
                  <a:gd name="T33" fmla="*/ 379 h 409"/>
                  <a:gd name="T34" fmla="*/ 92 w 137"/>
                  <a:gd name="T35" fmla="*/ 408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7"/>
                  <a:gd name="T55" fmla="*/ 0 h 409"/>
                  <a:gd name="T56" fmla="*/ 137 w 137"/>
                  <a:gd name="T57" fmla="*/ 409 h 4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7" h="409">
                    <a:moveTo>
                      <a:pt x="136" y="0"/>
                    </a:moveTo>
                    <a:lnTo>
                      <a:pt x="122" y="11"/>
                    </a:lnTo>
                    <a:lnTo>
                      <a:pt x="98" y="30"/>
                    </a:lnTo>
                    <a:lnTo>
                      <a:pt x="75" y="53"/>
                    </a:lnTo>
                    <a:lnTo>
                      <a:pt x="56" y="76"/>
                    </a:lnTo>
                    <a:lnTo>
                      <a:pt x="39" y="102"/>
                    </a:lnTo>
                    <a:lnTo>
                      <a:pt x="23" y="129"/>
                    </a:lnTo>
                    <a:lnTo>
                      <a:pt x="9" y="153"/>
                    </a:lnTo>
                    <a:lnTo>
                      <a:pt x="4" y="177"/>
                    </a:lnTo>
                    <a:lnTo>
                      <a:pt x="0" y="204"/>
                    </a:lnTo>
                    <a:lnTo>
                      <a:pt x="1" y="230"/>
                    </a:lnTo>
                    <a:lnTo>
                      <a:pt x="6" y="254"/>
                    </a:lnTo>
                    <a:lnTo>
                      <a:pt x="17" y="284"/>
                    </a:lnTo>
                    <a:lnTo>
                      <a:pt x="28" y="309"/>
                    </a:lnTo>
                    <a:lnTo>
                      <a:pt x="39" y="338"/>
                    </a:lnTo>
                    <a:lnTo>
                      <a:pt x="56" y="361"/>
                    </a:lnTo>
                    <a:lnTo>
                      <a:pt x="67" y="379"/>
                    </a:lnTo>
                    <a:lnTo>
                      <a:pt x="92"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5" name="Freeform 307"/>
              <p:cNvSpPr>
                <a:spLocks/>
              </p:cNvSpPr>
              <p:nvPr/>
            </p:nvSpPr>
            <p:spPr bwMode="auto">
              <a:xfrm>
                <a:off x="5386" y="2981"/>
                <a:ext cx="109" cy="409"/>
              </a:xfrm>
              <a:custGeom>
                <a:avLst/>
                <a:gdLst>
                  <a:gd name="T0" fmla="*/ 108 w 109"/>
                  <a:gd name="T1" fmla="*/ 0 h 409"/>
                  <a:gd name="T2" fmla="*/ 95 w 109"/>
                  <a:gd name="T3" fmla="*/ 11 h 409"/>
                  <a:gd name="T4" fmla="*/ 77 w 109"/>
                  <a:gd name="T5" fmla="*/ 30 h 409"/>
                  <a:gd name="T6" fmla="*/ 53 w 109"/>
                  <a:gd name="T7" fmla="*/ 55 h 409"/>
                  <a:gd name="T8" fmla="*/ 42 w 109"/>
                  <a:gd name="T9" fmla="*/ 77 h 409"/>
                  <a:gd name="T10" fmla="*/ 29 w 109"/>
                  <a:gd name="T11" fmla="*/ 103 h 409"/>
                  <a:gd name="T12" fmla="*/ 17 w 109"/>
                  <a:gd name="T13" fmla="*/ 126 h 409"/>
                  <a:gd name="T14" fmla="*/ 9 w 109"/>
                  <a:gd name="T15" fmla="*/ 151 h 409"/>
                  <a:gd name="T16" fmla="*/ 3 w 109"/>
                  <a:gd name="T17" fmla="*/ 176 h 409"/>
                  <a:gd name="T18" fmla="*/ 0 w 109"/>
                  <a:gd name="T19" fmla="*/ 204 h 409"/>
                  <a:gd name="T20" fmla="*/ 0 w 109"/>
                  <a:gd name="T21" fmla="*/ 227 h 409"/>
                  <a:gd name="T22" fmla="*/ 4 w 109"/>
                  <a:gd name="T23" fmla="*/ 255 h 409"/>
                  <a:gd name="T24" fmla="*/ 12 w 109"/>
                  <a:gd name="T25" fmla="*/ 284 h 409"/>
                  <a:gd name="T26" fmla="*/ 20 w 109"/>
                  <a:gd name="T27" fmla="*/ 309 h 409"/>
                  <a:gd name="T28" fmla="*/ 25 w 109"/>
                  <a:gd name="T29" fmla="*/ 336 h 409"/>
                  <a:gd name="T30" fmla="*/ 35 w 109"/>
                  <a:gd name="T31" fmla="*/ 359 h 409"/>
                  <a:gd name="T32" fmla="*/ 46 w 109"/>
                  <a:gd name="T33" fmla="*/ 379 h 409"/>
                  <a:gd name="T34" fmla="*/ 60 w 109"/>
                  <a:gd name="T35" fmla="*/ 408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9"/>
                  <a:gd name="T55" fmla="*/ 0 h 409"/>
                  <a:gd name="T56" fmla="*/ 109 w 109"/>
                  <a:gd name="T57" fmla="*/ 409 h 4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9" h="409">
                    <a:moveTo>
                      <a:pt x="108" y="0"/>
                    </a:moveTo>
                    <a:lnTo>
                      <a:pt x="95" y="11"/>
                    </a:lnTo>
                    <a:lnTo>
                      <a:pt x="77" y="30"/>
                    </a:lnTo>
                    <a:lnTo>
                      <a:pt x="53" y="55"/>
                    </a:lnTo>
                    <a:lnTo>
                      <a:pt x="42" y="77"/>
                    </a:lnTo>
                    <a:lnTo>
                      <a:pt x="29" y="103"/>
                    </a:lnTo>
                    <a:lnTo>
                      <a:pt x="17" y="126"/>
                    </a:lnTo>
                    <a:lnTo>
                      <a:pt x="9" y="151"/>
                    </a:lnTo>
                    <a:lnTo>
                      <a:pt x="3" y="176"/>
                    </a:lnTo>
                    <a:lnTo>
                      <a:pt x="0" y="204"/>
                    </a:lnTo>
                    <a:lnTo>
                      <a:pt x="0" y="227"/>
                    </a:lnTo>
                    <a:lnTo>
                      <a:pt x="4" y="255"/>
                    </a:lnTo>
                    <a:lnTo>
                      <a:pt x="12" y="284"/>
                    </a:lnTo>
                    <a:lnTo>
                      <a:pt x="20" y="309"/>
                    </a:lnTo>
                    <a:lnTo>
                      <a:pt x="25" y="336"/>
                    </a:lnTo>
                    <a:lnTo>
                      <a:pt x="35" y="359"/>
                    </a:lnTo>
                    <a:lnTo>
                      <a:pt x="46" y="379"/>
                    </a:lnTo>
                    <a:lnTo>
                      <a:pt x="60"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6" name="Freeform 308"/>
              <p:cNvSpPr>
                <a:spLocks/>
              </p:cNvSpPr>
              <p:nvPr/>
            </p:nvSpPr>
            <p:spPr bwMode="auto">
              <a:xfrm>
                <a:off x="5430" y="2983"/>
                <a:ext cx="71" cy="408"/>
              </a:xfrm>
              <a:custGeom>
                <a:avLst/>
                <a:gdLst>
                  <a:gd name="T0" fmla="*/ 70 w 71"/>
                  <a:gd name="T1" fmla="*/ 0 h 408"/>
                  <a:gd name="T2" fmla="*/ 60 w 71"/>
                  <a:gd name="T3" fmla="*/ 11 h 408"/>
                  <a:gd name="T4" fmla="*/ 48 w 71"/>
                  <a:gd name="T5" fmla="*/ 31 h 408"/>
                  <a:gd name="T6" fmla="*/ 35 w 71"/>
                  <a:gd name="T7" fmla="*/ 53 h 408"/>
                  <a:gd name="T8" fmla="*/ 29 w 71"/>
                  <a:gd name="T9" fmla="*/ 74 h 408"/>
                  <a:gd name="T10" fmla="*/ 19 w 71"/>
                  <a:gd name="T11" fmla="*/ 102 h 408"/>
                  <a:gd name="T12" fmla="*/ 14 w 71"/>
                  <a:gd name="T13" fmla="*/ 129 h 408"/>
                  <a:gd name="T14" fmla="*/ 9 w 71"/>
                  <a:gd name="T15" fmla="*/ 149 h 408"/>
                  <a:gd name="T16" fmla="*/ 5 w 71"/>
                  <a:gd name="T17" fmla="*/ 175 h 408"/>
                  <a:gd name="T18" fmla="*/ 0 w 71"/>
                  <a:gd name="T19" fmla="*/ 202 h 408"/>
                  <a:gd name="T20" fmla="*/ 0 w 71"/>
                  <a:gd name="T21" fmla="*/ 229 h 408"/>
                  <a:gd name="T22" fmla="*/ 0 w 71"/>
                  <a:gd name="T23" fmla="*/ 253 h 408"/>
                  <a:gd name="T24" fmla="*/ 4 w 71"/>
                  <a:gd name="T25" fmla="*/ 278 h 408"/>
                  <a:gd name="T26" fmla="*/ 6 w 71"/>
                  <a:gd name="T27" fmla="*/ 307 h 408"/>
                  <a:gd name="T28" fmla="*/ 10 w 71"/>
                  <a:gd name="T29" fmla="*/ 332 h 408"/>
                  <a:gd name="T30" fmla="*/ 18 w 71"/>
                  <a:gd name="T31" fmla="*/ 359 h 408"/>
                  <a:gd name="T32" fmla="*/ 22 w 71"/>
                  <a:gd name="T33" fmla="*/ 378 h 408"/>
                  <a:gd name="T34" fmla="*/ 26 w 71"/>
                  <a:gd name="T35" fmla="*/ 407 h 4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408"/>
                  <a:gd name="T56" fmla="*/ 71 w 71"/>
                  <a:gd name="T57" fmla="*/ 408 h 40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408">
                    <a:moveTo>
                      <a:pt x="70" y="0"/>
                    </a:moveTo>
                    <a:lnTo>
                      <a:pt x="60" y="11"/>
                    </a:lnTo>
                    <a:lnTo>
                      <a:pt x="48" y="31"/>
                    </a:lnTo>
                    <a:lnTo>
                      <a:pt x="35" y="53"/>
                    </a:lnTo>
                    <a:lnTo>
                      <a:pt x="29" y="74"/>
                    </a:lnTo>
                    <a:lnTo>
                      <a:pt x="19" y="102"/>
                    </a:lnTo>
                    <a:lnTo>
                      <a:pt x="14" y="129"/>
                    </a:lnTo>
                    <a:lnTo>
                      <a:pt x="9" y="149"/>
                    </a:lnTo>
                    <a:lnTo>
                      <a:pt x="5" y="175"/>
                    </a:lnTo>
                    <a:lnTo>
                      <a:pt x="0" y="202"/>
                    </a:lnTo>
                    <a:lnTo>
                      <a:pt x="0" y="229"/>
                    </a:lnTo>
                    <a:lnTo>
                      <a:pt x="0" y="253"/>
                    </a:lnTo>
                    <a:lnTo>
                      <a:pt x="4" y="278"/>
                    </a:lnTo>
                    <a:lnTo>
                      <a:pt x="6" y="307"/>
                    </a:lnTo>
                    <a:lnTo>
                      <a:pt x="10" y="332"/>
                    </a:lnTo>
                    <a:lnTo>
                      <a:pt x="18" y="359"/>
                    </a:lnTo>
                    <a:lnTo>
                      <a:pt x="22" y="378"/>
                    </a:lnTo>
                    <a:lnTo>
                      <a:pt x="26" y="407"/>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7" name="Freeform 309"/>
              <p:cNvSpPr>
                <a:spLocks/>
              </p:cNvSpPr>
              <p:nvPr/>
            </p:nvSpPr>
            <p:spPr bwMode="auto">
              <a:xfrm>
                <a:off x="5469" y="2982"/>
                <a:ext cx="42" cy="411"/>
              </a:xfrm>
              <a:custGeom>
                <a:avLst/>
                <a:gdLst>
                  <a:gd name="T0" fmla="*/ 41 w 42"/>
                  <a:gd name="T1" fmla="*/ 0 h 411"/>
                  <a:gd name="T2" fmla="*/ 33 w 42"/>
                  <a:gd name="T3" fmla="*/ 13 h 411"/>
                  <a:gd name="T4" fmla="*/ 24 w 42"/>
                  <a:gd name="T5" fmla="*/ 32 h 411"/>
                  <a:gd name="T6" fmla="*/ 18 w 42"/>
                  <a:gd name="T7" fmla="*/ 54 h 411"/>
                  <a:gd name="T8" fmla="*/ 15 w 42"/>
                  <a:gd name="T9" fmla="*/ 74 h 411"/>
                  <a:gd name="T10" fmla="*/ 15 w 42"/>
                  <a:gd name="T11" fmla="*/ 99 h 411"/>
                  <a:gd name="T12" fmla="*/ 12 w 42"/>
                  <a:gd name="T13" fmla="*/ 124 h 411"/>
                  <a:gd name="T14" fmla="*/ 12 w 42"/>
                  <a:gd name="T15" fmla="*/ 150 h 411"/>
                  <a:gd name="T16" fmla="*/ 10 w 42"/>
                  <a:gd name="T17" fmla="*/ 174 h 411"/>
                  <a:gd name="T18" fmla="*/ 9 w 42"/>
                  <a:gd name="T19" fmla="*/ 200 h 411"/>
                  <a:gd name="T20" fmla="*/ 8 w 42"/>
                  <a:gd name="T21" fmla="*/ 229 h 411"/>
                  <a:gd name="T22" fmla="*/ 4 w 42"/>
                  <a:gd name="T23" fmla="*/ 254 h 411"/>
                  <a:gd name="T24" fmla="*/ 4 w 42"/>
                  <a:gd name="T25" fmla="*/ 280 h 411"/>
                  <a:gd name="T26" fmla="*/ 4 w 42"/>
                  <a:gd name="T27" fmla="*/ 308 h 411"/>
                  <a:gd name="T28" fmla="*/ 3 w 42"/>
                  <a:gd name="T29" fmla="*/ 334 h 411"/>
                  <a:gd name="T30" fmla="*/ 4 w 42"/>
                  <a:gd name="T31" fmla="*/ 357 h 411"/>
                  <a:gd name="T32" fmla="*/ 3 w 42"/>
                  <a:gd name="T33" fmla="*/ 381 h 411"/>
                  <a:gd name="T34" fmla="*/ 0 w 42"/>
                  <a:gd name="T35" fmla="*/ 410 h 4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2"/>
                  <a:gd name="T55" fmla="*/ 0 h 411"/>
                  <a:gd name="T56" fmla="*/ 42 w 42"/>
                  <a:gd name="T57" fmla="*/ 411 h 4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2" h="411">
                    <a:moveTo>
                      <a:pt x="41" y="0"/>
                    </a:moveTo>
                    <a:lnTo>
                      <a:pt x="33" y="13"/>
                    </a:lnTo>
                    <a:lnTo>
                      <a:pt x="24" y="32"/>
                    </a:lnTo>
                    <a:lnTo>
                      <a:pt x="18" y="54"/>
                    </a:lnTo>
                    <a:lnTo>
                      <a:pt x="15" y="74"/>
                    </a:lnTo>
                    <a:lnTo>
                      <a:pt x="15" y="99"/>
                    </a:lnTo>
                    <a:lnTo>
                      <a:pt x="12" y="124"/>
                    </a:lnTo>
                    <a:lnTo>
                      <a:pt x="12" y="150"/>
                    </a:lnTo>
                    <a:lnTo>
                      <a:pt x="10" y="174"/>
                    </a:lnTo>
                    <a:lnTo>
                      <a:pt x="9" y="200"/>
                    </a:lnTo>
                    <a:lnTo>
                      <a:pt x="8" y="229"/>
                    </a:lnTo>
                    <a:lnTo>
                      <a:pt x="4" y="254"/>
                    </a:lnTo>
                    <a:lnTo>
                      <a:pt x="4" y="280"/>
                    </a:lnTo>
                    <a:lnTo>
                      <a:pt x="4" y="308"/>
                    </a:lnTo>
                    <a:lnTo>
                      <a:pt x="3" y="334"/>
                    </a:lnTo>
                    <a:lnTo>
                      <a:pt x="4" y="357"/>
                    </a:lnTo>
                    <a:lnTo>
                      <a:pt x="3" y="381"/>
                    </a:lnTo>
                    <a:lnTo>
                      <a:pt x="0" y="41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78" name="Line 310"/>
              <p:cNvSpPr>
                <a:spLocks noChangeShapeType="1"/>
              </p:cNvSpPr>
              <p:nvPr/>
            </p:nvSpPr>
            <p:spPr bwMode="auto">
              <a:xfrm>
                <a:off x="5363" y="3341"/>
                <a:ext cx="25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79" name="Line 311"/>
              <p:cNvSpPr>
                <a:spLocks noChangeShapeType="1"/>
              </p:cNvSpPr>
              <p:nvPr/>
            </p:nvSpPr>
            <p:spPr bwMode="auto">
              <a:xfrm>
                <a:off x="5386" y="3361"/>
                <a:ext cx="20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80" name="Freeform 312"/>
              <p:cNvSpPr>
                <a:spLocks/>
              </p:cNvSpPr>
              <p:nvPr/>
            </p:nvSpPr>
            <p:spPr bwMode="auto">
              <a:xfrm>
                <a:off x="4950" y="2983"/>
                <a:ext cx="133" cy="406"/>
              </a:xfrm>
              <a:custGeom>
                <a:avLst/>
                <a:gdLst>
                  <a:gd name="T0" fmla="*/ 0 w 133"/>
                  <a:gd name="T1" fmla="*/ 0 h 406"/>
                  <a:gd name="T2" fmla="*/ 5 w 133"/>
                  <a:gd name="T3" fmla="*/ 10 h 406"/>
                  <a:gd name="T4" fmla="*/ 12 w 133"/>
                  <a:gd name="T5" fmla="*/ 31 h 406"/>
                  <a:gd name="T6" fmla="*/ 17 w 133"/>
                  <a:gd name="T7" fmla="*/ 53 h 406"/>
                  <a:gd name="T8" fmla="*/ 25 w 133"/>
                  <a:gd name="T9" fmla="*/ 83 h 406"/>
                  <a:gd name="T10" fmla="*/ 30 w 133"/>
                  <a:gd name="T11" fmla="*/ 125 h 406"/>
                  <a:gd name="T12" fmla="*/ 34 w 133"/>
                  <a:gd name="T13" fmla="*/ 150 h 406"/>
                  <a:gd name="T14" fmla="*/ 35 w 133"/>
                  <a:gd name="T15" fmla="*/ 175 h 406"/>
                  <a:gd name="T16" fmla="*/ 36 w 133"/>
                  <a:gd name="T17" fmla="*/ 200 h 406"/>
                  <a:gd name="T18" fmla="*/ 39 w 133"/>
                  <a:gd name="T19" fmla="*/ 226 h 406"/>
                  <a:gd name="T20" fmla="*/ 44 w 133"/>
                  <a:gd name="T21" fmla="*/ 252 h 406"/>
                  <a:gd name="T22" fmla="*/ 52 w 133"/>
                  <a:gd name="T23" fmla="*/ 278 h 406"/>
                  <a:gd name="T24" fmla="*/ 65 w 133"/>
                  <a:gd name="T25" fmla="*/ 307 h 406"/>
                  <a:gd name="T26" fmla="*/ 75 w 133"/>
                  <a:gd name="T27" fmla="*/ 335 h 406"/>
                  <a:gd name="T28" fmla="*/ 88 w 133"/>
                  <a:gd name="T29" fmla="*/ 356 h 406"/>
                  <a:gd name="T30" fmla="*/ 105 w 133"/>
                  <a:gd name="T31" fmla="*/ 377 h 406"/>
                  <a:gd name="T32" fmla="*/ 132 w 133"/>
                  <a:gd name="T33" fmla="*/ 405 h 4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3"/>
                  <a:gd name="T52" fmla="*/ 0 h 406"/>
                  <a:gd name="T53" fmla="*/ 133 w 133"/>
                  <a:gd name="T54" fmla="*/ 406 h 40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3" h="406">
                    <a:moveTo>
                      <a:pt x="0" y="0"/>
                    </a:moveTo>
                    <a:lnTo>
                      <a:pt x="5" y="10"/>
                    </a:lnTo>
                    <a:lnTo>
                      <a:pt x="12" y="31"/>
                    </a:lnTo>
                    <a:lnTo>
                      <a:pt x="17" y="53"/>
                    </a:lnTo>
                    <a:lnTo>
                      <a:pt x="25" y="83"/>
                    </a:lnTo>
                    <a:lnTo>
                      <a:pt x="30" y="125"/>
                    </a:lnTo>
                    <a:lnTo>
                      <a:pt x="34" y="150"/>
                    </a:lnTo>
                    <a:lnTo>
                      <a:pt x="35" y="175"/>
                    </a:lnTo>
                    <a:lnTo>
                      <a:pt x="36" y="200"/>
                    </a:lnTo>
                    <a:lnTo>
                      <a:pt x="39" y="226"/>
                    </a:lnTo>
                    <a:lnTo>
                      <a:pt x="44" y="252"/>
                    </a:lnTo>
                    <a:lnTo>
                      <a:pt x="52" y="278"/>
                    </a:lnTo>
                    <a:lnTo>
                      <a:pt x="65" y="307"/>
                    </a:lnTo>
                    <a:lnTo>
                      <a:pt x="75" y="335"/>
                    </a:lnTo>
                    <a:lnTo>
                      <a:pt x="88" y="356"/>
                    </a:lnTo>
                    <a:lnTo>
                      <a:pt x="105" y="377"/>
                    </a:lnTo>
                    <a:lnTo>
                      <a:pt x="132" y="40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81" name="Freeform 313"/>
              <p:cNvSpPr>
                <a:spLocks/>
              </p:cNvSpPr>
              <p:nvPr/>
            </p:nvSpPr>
            <p:spPr bwMode="auto">
              <a:xfrm>
                <a:off x="4956" y="2983"/>
                <a:ext cx="148" cy="411"/>
              </a:xfrm>
              <a:custGeom>
                <a:avLst/>
                <a:gdLst>
                  <a:gd name="T0" fmla="*/ 0 w 148"/>
                  <a:gd name="T1" fmla="*/ 0 h 411"/>
                  <a:gd name="T2" fmla="*/ 16 w 148"/>
                  <a:gd name="T3" fmla="*/ 15 h 411"/>
                  <a:gd name="T4" fmla="*/ 29 w 148"/>
                  <a:gd name="T5" fmla="*/ 29 h 411"/>
                  <a:gd name="T6" fmla="*/ 40 w 148"/>
                  <a:gd name="T7" fmla="*/ 51 h 411"/>
                  <a:gd name="T8" fmla="*/ 61 w 148"/>
                  <a:gd name="T9" fmla="*/ 99 h 411"/>
                  <a:gd name="T10" fmla="*/ 65 w 148"/>
                  <a:gd name="T11" fmla="*/ 124 h 411"/>
                  <a:gd name="T12" fmla="*/ 70 w 148"/>
                  <a:gd name="T13" fmla="*/ 150 h 411"/>
                  <a:gd name="T14" fmla="*/ 74 w 148"/>
                  <a:gd name="T15" fmla="*/ 178 h 411"/>
                  <a:gd name="T16" fmla="*/ 77 w 148"/>
                  <a:gd name="T17" fmla="*/ 203 h 411"/>
                  <a:gd name="T18" fmla="*/ 77 w 148"/>
                  <a:gd name="T19" fmla="*/ 225 h 411"/>
                  <a:gd name="T20" fmla="*/ 82 w 148"/>
                  <a:gd name="T21" fmla="*/ 252 h 411"/>
                  <a:gd name="T22" fmla="*/ 87 w 148"/>
                  <a:gd name="T23" fmla="*/ 281 h 411"/>
                  <a:gd name="T24" fmla="*/ 95 w 148"/>
                  <a:gd name="T25" fmla="*/ 307 h 411"/>
                  <a:gd name="T26" fmla="*/ 100 w 148"/>
                  <a:gd name="T27" fmla="*/ 332 h 411"/>
                  <a:gd name="T28" fmla="*/ 109 w 148"/>
                  <a:gd name="T29" fmla="*/ 358 h 411"/>
                  <a:gd name="T30" fmla="*/ 122 w 148"/>
                  <a:gd name="T31" fmla="*/ 378 h 411"/>
                  <a:gd name="T32" fmla="*/ 147 w 148"/>
                  <a:gd name="T33" fmla="*/ 410 h 4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8"/>
                  <a:gd name="T52" fmla="*/ 0 h 411"/>
                  <a:gd name="T53" fmla="*/ 148 w 148"/>
                  <a:gd name="T54" fmla="*/ 411 h 4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8" h="411">
                    <a:moveTo>
                      <a:pt x="0" y="0"/>
                    </a:moveTo>
                    <a:lnTo>
                      <a:pt x="16" y="15"/>
                    </a:lnTo>
                    <a:lnTo>
                      <a:pt x="29" y="29"/>
                    </a:lnTo>
                    <a:lnTo>
                      <a:pt x="40" y="51"/>
                    </a:lnTo>
                    <a:lnTo>
                      <a:pt x="61" y="99"/>
                    </a:lnTo>
                    <a:lnTo>
                      <a:pt x="65" y="124"/>
                    </a:lnTo>
                    <a:lnTo>
                      <a:pt x="70" y="150"/>
                    </a:lnTo>
                    <a:lnTo>
                      <a:pt x="74" y="178"/>
                    </a:lnTo>
                    <a:lnTo>
                      <a:pt x="77" y="203"/>
                    </a:lnTo>
                    <a:lnTo>
                      <a:pt x="77" y="225"/>
                    </a:lnTo>
                    <a:lnTo>
                      <a:pt x="82" y="252"/>
                    </a:lnTo>
                    <a:lnTo>
                      <a:pt x="87" y="281"/>
                    </a:lnTo>
                    <a:lnTo>
                      <a:pt x="95" y="307"/>
                    </a:lnTo>
                    <a:lnTo>
                      <a:pt x="100" y="332"/>
                    </a:lnTo>
                    <a:lnTo>
                      <a:pt x="109" y="358"/>
                    </a:lnTo>
                    <a:lnTo>
                      <a:pt x="122" y="378"/>
                    </a:lnTo>
                    <a:lnTo>
                      <a:pt x="147" y="41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82" name="Freeform 314"/>
              <p:cNvSpPr>
                <a:spLocks/>
              </p:cNvSpPr>
              <p:nvPr/>
            </p:nvSpPr>
            <p:spPr bwMode="auto">
              <a:xfrm>
                <a:off x="4971" y="2984"/>
                <a:ext cx="146" cy="409"/>
              </a:xfrm>
              <a:custGeom>
                <a:avLst/>
                <a:gdLst>
                  <a:gd name="T0" fmla="*/ 0 w 146"/>
                  <a:gd name="T1" fmla="*/ 0 h 409"/>
                  <a:gd name="T2" fmla="*/ 18 w 146"/>
                  <a:gd name="T3" fmla="*/ 16 h 409"/>
                  <a:gd name="T4" fmla="*/ 38 w 146"/>
                  <a:gd name="T5" fmla="*/ 34 h 409"/>
                  <a:gd name="T6" fmla="*/ 53 w 146"/>
                  <a:gd name="T7" fmla="*/ 53 h 409"/>
                  <a:gd name="T8" fmla="*/ 66 w 146"/>
                  <a:gd name="T9" fmla="*/ 72 h 409"/>
                  <a:gd name="T10" fmla="*/ 78 w 146"/>
                  <a:gd name="T11" fmla="*/ 95 h 409"/>
                  <a:gd name="T12" fmla="*/ 89 w 146"/>
                  <a:gd name="T13" fmla="*/ 128 h 409"/>
                  <a:gd name="T14" fmla="*/ 97 w 146"/>
                  <a:gd name="T15" fmla="*/ 153 h 409"/>
                  <a:gd name="T16" fmla="*/ 104 w 146"/>
                  <a:gd name="T17" fmla="*/ 172 h 409"/>
                  <a:gd name="T18" fmla="*/ 110 w 146"/>
                  <a:gd name="T19" fmla="*/ 202 h 409"/>
                  <a:gd name="T20" fmla="*/ 110 w 146"/>
                  <a:gd name="T21" fmla="*/ 226 h 409"/>
                  <a:gd name="T22" fmla="*/ 107 w 146"/>
                  <a:gd name="T23" fmla="*/ 255 h 409"/>
                  <a:gd name="T24" fmla="*/ 111 w 146"/>
                  <a:gd name="T25" fmla="*/ 280 h 409"/>
                  <a:gd name="T26" fmla="*/ 111 w 146"/>
                  <a:gd name="T27" fmla="*/ 305 h 409"/>
                  <a:gd name="T28" fmla="*/ 114 w 146"/>
                  <a:gd name="T29" fmla="*/ 332 h 409"/>
                  <a:gd name="T30" fmla="*/ 119 w 146"/>
                  <a:gd name="T31" fmla="*/ 355 h 409"/>
                  <a:gd name="T32" fmla="*/ 126 w 146"/>
                  <a:gd name="T33" fmla="*/ 376 h 409"/>
                  <a:gd name="T34" fmla="*/ 135 w 146"/>
                  <a:gd name="T35" fmla="*/ 393 h 409"/>
                  <a:gd name="T36" fmla="*/ 145 w 146"/>
                  <a:gd name="T37" fmla="*/ 408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409"/>
                  <a:gd name="T59" fmla="*/ 146 w 146"/>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409">
                    <a:moveTo>
                      <a:pt x="0" y="0"/>
                    </a:moveTo>
                    <a:lnTo>
                      <a:pt x="18" y="16"/>
                    </a:lnTo>
                    <a:lnTo>
                      <a:pt x="38" y="34"/>
                    </a:lnTo>
                    <a:lnTo>
                      <a:pt x="53" y="53"/>
                    </a:lnTo>
                    <a:lnTo>
                      <a:pt x="66" y="72"/>
                    </a:lnTo>
                    <a:lnTo>
                      <a:pt x="78" y="95"/>
                    </a:lnTo>
                    <a:lnTo>
                      <a:pt x="89" y="128"/>
                    </a:lnTo>
                    <a:lnTo>
                      <a:pt x="97" y="153"/>
                    </a:lnTo>
                    <a:lnTo>
                      <a:pt x="104" y="172"/>
                    </a:lnTo>
                    <a:lnTo>
                      <a:pt x="110" y="202"/>
                    </a:lnTo>
                    <a:lnTo>
                      <a:pt x="110" y="226"/>
                    </a:lnTo>
                    <a:lnTo>
                      <a:pt x="107" y="255"/>
                    </a:lnTo>
                    <a:lnTo>
                      <a:pt x="111" y="280"/>
                    </a:lnTo>
                    <a:lnTo>
                      <a:pt x="111" y="305"/>
                    </a:lnTo>
                    <a:lnTo>
                      <a:pt x="114" y="332"/>
                    </a:lnTo>
                    <a:lnTo>
                      <a:pt x="119" y="355"/>
                    </a:lnTo>
                    <a:lnTo>
                      <a:pt x="126" y="376"/>
                    </a:lnTo>
                    <a:lnTo>
                      <a:pt x="135" y="393"/>
                    </a:lnTo>
                    <a:lnTo>
                      <a:pt x="145"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83" name="Freeform 315"/>
              <p:cNvSpPr>
                <a:spLocks/>
              </p:cNvSpPr>
              <p:nvPr/>
            </p:nvSpPr>
            <p:spPr bwMode="auto">
              <a:xfrm>
                <a:off x="4982" y="2984"/>
                <a:ext cx="142" cy="410"/>
              </a:xfrm>
              <a:custGeom>
                <a:avLst/>
                <a:gdLst>
                  <a:gd name="T0" fmla="*/ 0 w 142"/>
                  <a:gd name="T1" fmla="*/ 0 h 410"/>
                  <a:gd name="T2" fmla="*/ 21 w 142"/>
                  <a:gd name="T3" fmla="*/ 13 h 410"/>
                  <a:gd name="T4" fmla="*/ 40 w 142"/>
                  <a:gd name="T5" fmla="*/ 27 h 410"/>
                  <a:gd name="T6" fmla="*/ 63 w 142"/>
                  <a:gd name="T7" fmla="*/ 49 h 410"/>
                  <a:gd name="T8" fmla="*/ 80 w 142"/>
                  <a:gd name="T9" fmla="*/ 72 h 410"/>
                  <a:gd name="T10" fmla="*/ 100 w 142"/>
                  <a:gd name="T11" fmla="*/ 97 h 410"/>
                  <a:gd name="T12" fmla="*/ 114 w 142"/>
                  <a:gd name="T13" fmla="*/ 124 h 410"/>
                  <a:gd name="T14" fmla="*/ 125 w 142"/>
                  <a:gd name="T15" fmla="*/ 151 h 410"/>
                  <a:gd name="T16" fmla="*/ 133 w 142"/>
                  <a:gd name="T17" fmla="*/ 176 h 410"/>
                  <a:gd name="T18" fmla="*/ 136 w 142"/>
                  <a:gd name="T19" fmla="*/ 200 h 410"/>
                  <a:gd name="T20" fmla="*/ 136 w 142"/>
                  <a:gd name="T21" fmla="*/ 224 h 410"/>
                  <a:gd name="T22" fmla="*/ 136 w 142"/>
                  <a:gd name="T23" fmla="*/ 254 h 410"/>
                  <a:gd name="T24" fmla="*/ 136 w 142"/>
                  <a:gd name="T25" fmla="*/ 278 h 410"/>
                  <a:gd name="T26" fmla="*/ 135 w 142"/>
                  <a:gd name="T27" fmla="*/ 306 h 410"/>
                  <a:gd name="T28" fmla="*/ 133 w 142"/>
                  <a:gd name="T29" fmla="*/ 333 h 410"/>
                  <a:gd name="T30" fmla="*/ 135 w 142"/>
                  <a:gd name="T31" fmla="*/ 354 h 410"/>
                  <a:gd name="T32" fmla="*/ 135 w 142"/>
                  <a:gd name="T33" fmla="*/ 375 h 410"/>
                  <a:gd name="T34" fmla="*/ 136 w 142"/>
                  <a:gd name="T35" fmla="*/ 392 h 410"/>
                  <a:gd name="T36" fmla="*/ 141 w 142"/>
                  <a:gd name="T37" fmla="*/ 409 h 4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2"/>
                  <a:gd name="T58" fmla="*/ 0 h 410"/>
                  <a:gd name="T59" fmla="*/ 142 w 142"/>
                  <a:gd name="T60" fmla="*/ 410 h 4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2" h="410">
                    <a:moveTo>
                      <a:pt x="0" y="0"/>
                    </a:moveTo>
                    <a:lnTo>
                      <a:pt x="21" y="13"/>
                    </a:lnTo>
                    <a:lnTo>
                      <a:pt x="40" y="27"/>
                    </a:lnTo>
                    <a:lnTo>
                      <a:pt x="63" y="49"/>
                    </a:lnTo>
                    <a:lnTo>
                      <a:pt x="80" y="72"/>
                    </a:lnTo>
                    <a:lnTo>
                      <a:pt x="100" y="97"/>
                    </a:lnTo>
                    <a:lnTo>
                      <a:pt x="114" y="124"/>
                    </a:lnTo>
                    <a:lnTo>
                      <a:pt x="125" y="151"/>
                    </a:lnTo>
                    <a:lnTo>
                      <a:pt x="133" y="176"/>
                    </a:lnTo>
                    <a:lnTo>
                      <a:pt x="136" y="200"/>
                    </a:lnTo>
                    <a:lnTo>
                      <a:pt x="136" y="224"/>
                    </a:lnTo>
                    <a:lnTo>
                      <a:pt x="136" y="254"/>
                    </a:lnTo>
                    <a:lnTo>
                      <a:pt x="136" y="278"/>
                    </a:lnTo>
                    <a:lnTo>
                      <a:pt x="135" y="306"/>
                    </a:lnTo>
                    <a:lnTo>
                      <a:pt x="133" y="333"/>
                    </a:lnTo>
                    <a:lnTo>
                      <a:pt x="135" y="354"/>
                    </a:lnTo>
                    <a:lnTo>
                      <a:pt x="135" y="375"/>
                    </a:lnTo>
                    <a:lnTo>
                      <a:pt x="136" y="392"/>
                    </a:lnTo>
                    <a:lnTo>
                      <a:pt x="141" y="40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84" name="Freeform 316"/>
              <p:cNvSpPr>
                <a:spLocks/>
              </p:cNvSpPr>
              <p:nvPr/>
            </p:nvSpPr>
            <p:spPr bwMode="auto">
              <a:xfrm>
                <a:off x="5000" y="2986"/>
                <a:ext cx="165" cy="409"/>
              </a:xfrm>
              <a:custGeom>
                <a:avLst/>
                <a:gdLst>
                  <a:gd name="T0" fmla="*/ 0 w 165"/>
                  <a:gd name="T1" fmla="*/ 0 h 409"/>
                  <a:gd name="T2" fmla="*/ 22 w 165"/>
                  <a:gd name="T3" fmla="*/ 12 h 409"/>
                  <a:gd name="T4" fmla="*/ 39 w 165"/>
                  <a:gd name="T5" fmla="*/ 24 h 409"/>
                  <a:gd name="T6" fmla="*/ 73 w 165"/>
                  <a:gd name="T7" fmla="*/ 50 h 409"/>
                  <a:gd name="T8" fmla="*/ 92 w 165"/>
                  <a:gd name="T9" fmla="*/ 69 h 409"/>
                  <a:gd name="T10" fmla="*/ 116 w 165"/>
                  <a:gd name="T11" fmla="*/ 95 h 409"/>
                  <a:gd name="T12" fmla="*/ 135 w 165"/>
                  <a:gd name="T13" fmla="*/ 123 h 409"/>
                  <a:gd name="T14" fmla="*/ 152 w 165"/>
                  <a:gd name="T15" fmla="*/ 151 h 409"/>
                  <a:gd name="T16" fmla="*/ 161 w 165"/>
                  <a:gd name="T17" fmla="*/ 176 h 409"/>
                  <a:gd name="T18" fmla="*/ 164 w 165"/>
                  <a:gd name="T19" fmla="*/ 199 h 409"/>
                  <a:gd name="T20" fmla="*/ 164 w 165"/>
                  <a:gd name="T21" fmla="*/ 224 h 409"/>
                  <a:gd name="T22" fmla="*/ 164 w 165"/>
                  <a:gd name="T23" fmla="*/ 248 h 409"/>
                  <a:gd name="T24" fmla="*/ 157 w 165"/>
                  <a:gd name="T25" fmla="*/ 277 h 409"/>
                  <a:gd name="T26" fmla="*/ 152 w 165"/>
                  <a:gd name="T27" fmla="*/ 301 h 409"/>
                  <a:gd name="T28" fmla="*/ 147 w 165"/>
                  <a:gd name="T29" fmla="*/ 330 h 409"/>
                  <a:gd name="T30" fmla="*/ 143 w 165"/>
                  <a:gd name="T31" fmla="*/ 355 h 409"/>
                  <a:gd name="T32" fmla="*/ 141 w 165"/>
                  <a:gd name="T33" fmla="*/ 374 h 409"/>
                  <a:gd name="T34" fmla="*/ 135 w 165"/>
                  <a:gd name="T35" fmla="*/ 393 h 409"/>
                  <a:gd name="T36" fmla="*/ 131 w 165"/>
                  <a:gd name="T37" fmla="*/ 408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5"/>
                  <a:gd name="T58" fmla="*/ 0 h 409"/>
                  <a:gd name="T59" fmla="*/ 165 w 165"/>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5" h="409">
                    <a:moveTo>
                      <a:pt x="0" y="0"/>
                    </a:moveTo>
                    <a:lnTo>
                      <a:pt x="22" y="12"/>
                    </a:lnTo>
                    <a:lnTo>
                      <a:pt x="39" y="24"/>
                    </a:lnTo>
                    <a:lnTo>
                      <a:pt x="73" y="50"/>
                    </a:lnTo>
                    <a:lnTo>
                      <a:pt x="92" y="69"/>
                    </a:lnTo>
                    <a:lnTo>
                      <a:pt x="116" y="95"/>
                    </a:lnTo>
                    <a:lnTo>
                      <a:pt x="135" y="123"/>
                    </a:lnTo>
                    <a:lnTo>
                      <a:pt x="152" y="151"/>
                    </a:lnTo>
                    <a:lnTo>
                      <a:pt x="161" y="176"/>
                    </a:lnTo>
                    <a:lnTo>
                      <a:pt x="164" y="199"/>
                    </a:lnTo>
                    <a:lnTo>
                      <a:pt x="164" y="224"/>
                    </a:lnTo>
                    <a:lnTo>
                      <a:pt x="164" y="248"/>
                    </a:lnTo>
                    <a:lnTo>
                      <a:pt x="157" y="277"/>
                    </a:lnTo>
                    <a:lnTo>
                      <a:pt x="152" y="301"/>
                    </a:lnTo>
                    <a:lnTo>
                      <a:pt x="147" y="330"/>
                    </a:lnTo>
                    <a:lnTo>
                      <a:pt x="143" y="355"/>
                    </a:lnTo>
                    <a:lnTo>
                      <a:pt x="141" y="374"/>
                    </a:lnTo>
                    <a:lnTo>
                      <a:pt x="135" y="393"/>
                    </a:lnTo>
                    <a:lnTo>
                      <a:pt x="131"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36385" name="Group 317"/>
              <p:cNvGrpSpPr>
                <a:grpSpLocks/>
              </p:cNvGrpSpPr>
              <p:nvPr/>
            </p:nvGrpSpPr>
            <p:grpSpPr bwMode="auto">
              <a:xfrm>
                <a:off x="4586" y="2980"/>
                <a:ext cx="1592" cy="416"/>
                <a:chOff x="4586" y="2980"/>
                <a:chExt cx="1592" cy="416"/>
              </a:xfrm>
            </p:grpSpPr>
            <p:sp>
              <p:nvSpPr>
                <p:cNvPr id="36406" name="Freeform 318"/>
                <p:cNvSpPr>
                  <a:spLocks/>
                </p:cNvSpPr>
                <p:nvPr/>
              </p:nvSpPr>
              <p:spPr bwMode="auto">
                <a:xfrm>
                  <a:off x="4586" y="2980"/>
                  <a:ext cx="1592" cy="416"/>
                </a:xfrm>
                <a:custGeom>
                  <a:avLst/>
                  <a:gdLst>
                    <a:gd name="T0" fmla="*/ 541 w 1592"/>
                    <a:gd name="T1" fmla="*/ 30 h 416"/>
                    <a:gd name="T2" fmla="*/ 419 w 1592"/>
                    <a:gd name="T3" fmla="*/ 5 h 416"/>
                    <a:gd name="T4" fmla="*/ 299 w 1592"/>
                    <a:gd name="T5" fmla="*/ 4 h 416"/>
                    <a:gd name="T6" fmla="*/ 179 w 1592"/>
                    <a:gd name="T7" fmla="*/ 41 h 416"/>
                    <a:gd name="T8" fmla="*/ 91 w 1592"/>
                    <a:gd name="T9" fmla="*/ 92 h 416"/>
                    <a:gd name="T10" fmla="*/ 27 w 1592"/>
                    <a:gd name="T11" fmla="*/ 145 h 416"/>
                    <a:gd name="T12" fmla="*/ 0 w 1592"/>
                    <a:gd name="T13" fmla="*/ 199 h 416"/>
                    <a:gd name="T14" fmla="*/ 6 w 1592"/>
                    <a:gd name="T15" fmla="*/ 263 h 416"/>
                    <a:gd name="T16" fmla="*/ 26 w 1592"/>
                    <a:gd name="T17" fmla="*/ 339 h 416"/>
                    <a:gd name="T18" fmla="*/ 61 w 1592"/>
                    <a:gd name="T19" fmla="*/ 393 h 416"/>
                    <a:gd name="T20" fmla="*/ 107 w 1592"/>
                    <a:gd name="T21" fmla="*/ 413 h 416"/>
                    <a:gd name="T22" fmla="*/ 198 w 1592"/>
                    <a:gd name="T23" fmla="*/ 396 h 416"/>
                    <a:gd name="T24" fmla="*/ 269 w 1592"/>
                    <a:gd name="T25" fmla="*/ 353 h 416"/>
                    <a:gd name="T26" fmla="*/ 334 w 1592"/>
                    <a:gd name="T27" fmla="*/ 280 h 416"/>
                    <a:gd name="T28" fmla="*/ 360 w 1592"/>
                    <a:gd name="T29" fmla="*/ 230 h 416"/>
                    <a:gd name="T30" fmla="*/ 413 w 1592"/>
                    <a:gd name="T31" fmla="*/ 349 h 416"/>
                    <a:gd name="T32" fmla="*/ 482 w 1592"/>
                    <a:gd name="T33" fmla="*/ 404 h 416"/>
                    <a:gd name="T34" fmla="*/ 575 w 1592"/>
                    <a:gd name="T35" fmla="*/ 412 h 416"/>
                    <a:gd name="T36" fmla="*/ 646 w 1592"/>
                    <a:gd name="T37" fmla="*/ 359 h 416"/>
                    <a:gd name="T38" fmla="*/ 712 w 1592"/>
                    <a:gd name="T39" fmla="*/ 236 h 416"/>
                    <a:gd name="T40" fmla="*/ 755 w 1592"/>
                    <a:gd name="T41" fmla="*/ 338 h 416"/>
                    <a:gd name="T42" fmla="*/ 816 w 1592"/>
                    <a:gd name="T43" fmla="*/ 398 h 416"/>
                    <a:gd name="T44" fmla="*/ 922 w 1592"/>
                    <a:gd name="T45" fmla="*/ 410 h 416"/>
                    <a:gd name="T46" fmla="*/ 1014 w 1592"/>
                    <a:gd name="T47" fmla="*/ 377 h 416"/>
                    <a:gd name="T48" fmla="*/ 1094 w 1592"/>
                    <a:gd name="T49" fmla="*/ 309 h 416"/>
                    <a:gd name="T50" fmla="*/ 1139 w 1592"/>
                    <a:gd name="T51" fmla="*/ 243 h 416"/>
                    <a:gd name="T52" fmla="*/ 1204 w 1592"/>
                    <a:gd name="T53" fmla="*/ 323 h 416"/>
                    <a:gd name="T54" fmla="*/ 1284 w 1592"/>
                    <a:gd name="T55" fmla="*/ 383 h 416"/>
                    <a:gd name="T56" fmla="*/ 1411 w 1592"/>
                    <a:gd name="T57" fmla="*/ 413 h 416"/>
                    <a:gd name="T58" fmla="*/ 1504 w 1592"/>
                    <a:gd name="T59" fmla="*/ 372 h 416"/>
                    <a:gd name="T60" fmla="*/ 1566 w 1592"/>
                    <a:gd name="T61" fmla="*/ 287 h 416"/>
                    <a:gd name="T62" fmla="*/ 1591 w 1592"/>
                    <a:gd name="T63" fmla="*/ 204 h 416"/>
                    <a:gd name="T64" fmla="*/ 1507 w 1592"/>
                    <a:gd name="T65" fmla="*/ 128 h 416"/>
                    <a:gd name="T66" fmla="*/ 1450 w 1592"/>
                    <a:gd name="T67" fmla="*/ 83 h 416"/>
                    <a:gd name="T68" fmla="*/ 1315 w 1592"/>
                    <a:gd name="T69" fmla="*/ 36 h 416"/>
                    <a:gd name="T70" fmla="*/ 1137 w 1592"/>
                    <a:gd name="T71" fmla="*/ 8 h 416"/>
                    <a:gd name="T72" fmla="*/ 937 w 1592"/>
                    <a:gd name="T73" fmla="*/ 0 h 416"/>
                    <a:gd name="T74" fmla="*/ 799 w 1592"/>
                    <a:gd name="T75" fmla="*/ 18 h 416"/>
                    <a:gd name="T76" fmla="*/ 716 w 1592"/>
                    <a:gd name="T77" fmla="*/ 63 h 416"/>
                    <a:gd name="T78" fmla="*/ 704 w 1592"/>
                    <a:gd name="T79" fmla="*/ 90 h 416"/>
                    <a:gd name="T80" fmla="*/ 642 w 1592"/>
                    <a:gd name="T81" fmla="*/ 153 h 416"/>
                    <a:gd name="T82" fmla="*/ 595 w 1592"/>
                    <a:gd name="T83" fmla="*/ 129 h 416"/>
                    <a:gd name="T84" fmla="*/ 523 w 1592"/>
                    <a:gd name="T85" fmla="*/ 61 h 4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92"/>
                    <a:gd name="T130" fmla="*/ 0 h 416"/>
                    <a:gd name="T131" fmla="*/ 1592 w 1592"/>
                    <a:gd name="T132" fmla="*/ 416 h 4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92" h="416">
                      <a:moveTo>
                        <a:pt x="602" y="61"/>
                      </a:moveTo>
                      <a:lnTo>
                        <a:pt x="572" y="44"/>
                      </a:lnTo>
                      <a:lnTo>
                        <a:pt x="541" y="30"/>
                      </a:lnTo>
                      <a:lnTo>
                        <a:pt x="501" y="18"/>
                      </a:lnTo>
                      <a:lnTo>
                        <a:pt x="458" y="9"/>
                      </a:lnTo>
                      <a:lnTo>
                        <a:pt x="419" y="5"/>
                      </a:lnTo>
                      <a:lnTo>
                        <a:pt x="375" y="2"/>
                      </a:lnTo>
                      <a:lnTo>
                        <a:pt x="338" y="2"/>
                      </a:lnTo>
                      <a:lnTo>
                        <a:pt x="299" y="4"/>
                      </a:lnTo>
                      <a:lnTo>
                        <a:pt x="251" y="12"/>
                      </a:lnTo>
                      <a:lnTo>
                        <a:pt x="212" y="26"/>
                      </a:lnTo>
                      <a:lnTo>
                        <a:pt x="179" y="41"/>
                      </a:lnTo>
                      <a:lnTo>
                        <a:pt x="150" y="56"/>
                      </a:lnTo>
                      <a:lnTo>
                        <a:pt x="119" y="73"/>
                      </a:lnTo>
                      <a:lnTo>
                        <a:pt x="91" y="92"/>
                      </a:lnTo>
                      <a:lnTo>
                        <a:pt x="66" y="111"/>
                      </a:lnTo>
                      <a:lnTo>
                        <a:pt x="44" y="128"/>
                      </a:lnTo>
                      <a:lnTo>
                        <a:pt x="27" y="145"/>
                      </a:lnTo>
                      <a:lnTo>
                        <a:pt x="13" y="160"/>
                      </a:lnTo>
                      <a:lnTo>
                        <a:pt x="4" y="177"/>
                      </a:lnTo>
                      <a:lnTo>
                        <a:pt x="0" y="199"/>
                      </a:lnTo>
                      <a:lnTo>
                        <a:pt x="0" y="221"/>
                      </a:lnTo>
                      <a:lnTo>
                        <a:pt x="3" y="243"/>
                      </a:lnTo>
                      <a:lnTo>
                        <a:pt x="6" y="263"/>
                      </a:lnTo>
                      <a:lnTo>
                        <a:pt x="12" y="285"/>
                      </a:lnTo>
                      <a:lnTo>
                        <a:pt x="18" y="312"/>
                      </a:lnTo>
                      <a:lnTo>
                        <a:pt x="26" y="339"/>
                      </a:lnTo>
                      <a:lnTo>
                        <a:pt x="36" y="363"/>
                      </a:lnTo>
                      <a:lnTo>
                        <a:pt x="47" y="380"/>
                      </a:lnTo>
                      <a:lnTo>
                        <a:pt x="61" y="393"/>
                      </a:lnTo>
                      <a:lnTo>
                        <a:pt x="76" y="405"/>
                      </a:lnTo>
                      <a:lnTo>
                        <a:pt x="93" y="413"/>
                      </a:lnTo>
                      <a:lnTo>
                        <a:pt x="107" y="413"/>
                      </a:lnTo>
                      <a:lnTo>
                        <a:pt x="137" y="410"/>
                      </a:lnTo>
                      <a:lnTo>
                        <a:pt x="170" y="404"/>
                      </a:lnTo>
                      <a:lnTo>
                        <a:pt x="198" y="396"/>
                      </a:lnTo>
                      <a:lnTo>
                        <a:pt x="220" y="386"/>
                      </a:lnTo>
                      <a:lnTo>
                        <a:pt x="246" y="371"/>
                      </a:lnTo>
                      <a:lnTo>
                        <a:pt x="269" y="353"/>
                      </a:lnTo>
                      <a:lnTo>
                        <a:pt x="293" y="328"/>
                      </a:lnTo>
                      <a:lnTo>
                        <a:pt x="316" y="303"/>
                      </a:lnTo>
                      <a:lnTo>
                        <a:pt x="334" y="280"/>
                      </a:lnTo>
                      <a:lnTo>
                        <a:pt x="348" y="260"/>
                      </a:lnTo>
                      <a:lnTo>
                        <a:pt x="356" y="243"/>
                      </a:lnTo>
                      <a:lnTo>
                        <a:pt x="360" y="230"/>
                      </a:lnTo>
                      <a:lnTo>
                        <a:pt x="368" y="265"/>
                      </a:lnTo>
                      <a:lnTo>
                        <a:pt x="387" y="305"/>
                      </a:lnTo>
                      <a:lnTo>
                        <a:pt x="413" y="349"/>
                      </a:lnTo>
                      <a:lnTo>
                        <a:pt x="431" y="370"/>
                      </a:lnTo>
                      <a:lnTo>
                        <a:pt x="451" y="388"/>
                      </a:lnTo>
                      <a:lnTo>
                        <a:pt x="482" y="404"/>
                      </a:lnTo>
                      <a:lnTo>
                        <a:pt x="517" y="413"/>
                      </a:lnTo>
                      <a:lnTo>
                        <a:pt x="546" y="415"/>
                      </a:lnTo>
                      <a:lnTo>
                        <a:pt x="575" y="412"/>
                      </a:lnTo>
                      <a:lnTo>
                        <a:pt x="598" y="403"/>
                      </a:lnTo>
                      <a:lnTo>
                        <a:pt x="624" y="384"/>
                      </a:lnTo>
                      <a:lnTo>
                        <a:pt x="646" y="359"/>
                      </a:lnTo>
                      <a:lnTo>
                        <a:pt x="673" y="317"/>
                      </a:lnTo>
                      <a:lnTo>
                        <a:pt x="698" y="277"/>
                      </a:lnTo>
                      <a:lnTo>
                        <a:pt x="712" y="236"/>
                      </a:lnTo>
                      <a:lnTo>
                        <a:pt x="720" y="274"/>
                      </a:lnTo>
                      <a:lnTo>
                        <a:pt x="738" y="309"/>
                      </a:lnTo>
                      <a:lnTo>
                        <a:pt x="755" y="338"/>
                      </a:lnTo>
                      <a:lnTo>
                        <a:pt x="773" y="362"/>
                      </a:lnTo>
                      <a:lnTo>
                        <a:pt x="796" y="383"/>
                      </a:lnTo>
                      <a:lnTo>
                        <a:pt x="816" y="398"/>
                      </a:lnTo>
                      <a:lnTo>
                        <a:pt x="845" y="409"/>
                      </a:lnTo>
                      <a:lnTo>
                        <a:pt x="883" y="413"/>
                      </a:lnTo>
                      <a:lnTo>
                        <a:pt x="922" y="410"/>
                      </a:lnTo>
                      <a:lnTo>
                        <a:pt x="955" y="404"/>
                      </a:lnTo>
                      <a:lnTo>
                        <a:pt x="985" y="393"/>
                      </a:lnTo>
                      <a:lnTo>
                        <a:pt x="1014" y="377"/>
                      </a:lnTo>
                      <a:lnTo>
                        <a:pt x="1043" y="355"/>
                      </a:lnTo>
                      <a:lnTo>
                        <a:pt x="1071" y="332"/>
                      </a:lnTo>
                      <a:lnTo>
                        <a:pt x="1094" y="309"/>
                      </a:lnTo>
                      <a:lnTo>
                        <a:pt x="1113" y="288"/>
                      </a:lnTo>
                      <a:lnTo>
                        <a:pt x="1128" y="268"/>
                      </a:lnTo>
                      <a:lnTo>
                        <a:pt x="1139" y="243"/>
                      </a:lnTo>
                      <a:lnTo>
                        <a:pt x="1160" y="269"/>
                      </a:lnTo>
                      <a:lnTo>
                        <a:pt x="1179" y="297"/>
                      </a:lnTo>
                      <a:lnTo>
                        <a:pt x="1204" y="323"/>
                      </a:lnTo>
                      <a:lnTo>
                        <a:pt x="1223" y="342"/>
                      </a:lnTo>
                      <a:lnTo>
                        <a:pt x="1251" y="364"/>
                      </a:lnTo>
                      <a:lnTo>
                        <a:pt x="1284" y="383"/>
                      </a:lnTo>
                      <a:lnTo>
                        <a:pt x="1322" y="400"/>
                      </a:lnTo>
                      <a:lnTo>
                        <a:pt x="1364" y="409"/>
                      </a:lnTo>
                      <a:lnTo>
                        <a:pt x="1411" y="413"/>
                      </a:lnTo>
                      <a:lnTo>
                        <a:pt x="1447" y="406"/>
                      </a:lnTo>
                      <a:lnTo>
                        <a:pt x="1476" y="395"/>
                      </a:lnTo>
                      <a:lnTo>
                        <a:pt x="1504" y="372"/>
                      </a:lnTo>
                      <a:lnTo>
                        <a:pt x="1530" y="347"/>
                      </a:lnTo>
                      <a:lnTo>
                        <a:pt x="1548" y="320"/>
                      </a:lnTo>
                      <a:lnTo>
                        <a:pt x="1566" y="287"/>
                      </a:lnTo>
                      <a:lnTo>
                        <a:pt x="1581" y="259"/>
                      </a:lnTo>
                      <a:lnTo>
                        <a:pt x="1588" y="233"/>
                      </a:lnTo>
                      <a:lnTo>
                        <a:pt x="1591" y="204"/>
                      </a:lnTo>
                      <a:lnTo>
                        <a:pt x="1585" y="182"/>
                      </a:lnTo>
                      <a:lnTo>
                        <a:pt x="1552" y="154"/>
                      </a:lnTo>
                      <a:lnTo>
                        <a:pt x="1507" y="128"/>
                      </a:lnTo>
                      <a:lnTo>
                        <a:pt x="1447" y="100"/>
                      </a:lnTo>
                      <a:lnTo>
                        <a:pt x="1405" y="83"/>
                      </a:lnTo>
                      <a:lnTo>
                        <a:pt x="1450" y="83"/>
                      </a:lnTo>
                      <a:lnTo>
                        <a:pt x="1421" y="66"/>
                      </a:lnTo>
                      <a:lnTo>
                        <a:pt x="1375" y="51"/>
                      </a:lnTo>
                      <a:lnTo>
                        <a:pt x="1315" y="36"/>
                      </a:lnTo>
                      <a:lnTo>
                        <a:pt x="1256" y="24"/>
                      </a:lnTo>
                      <a:lnTo>
                        <a:pt x="1197" y="15"/>
                      </a:lnTo>
                      <a:lnTo>
                        <a:pt x="1137" y="8"/>
                      </a:lnTo>
                      <a:lnTo>
                        <a:pt x="1077" y="2"/>
                      </a:lnTo>
                      <a:lnTo>
                        <a:pt x="1003" y="0"/>
                      </a:lnTo>
                      <a:lnTo>
                        <a:pt x="937" y="0"/>
                      </a:lnTo>
                      <a:lnTo>
                        <a:pt x="878" y="2"/>
                      </a:lnTo>
                      <a:lnTo>
                        <a:pt x="836" y="8"/>
                      </a:lnTo>
                      <a:lnTo>
                        <a:pt x="799" y="18"/>
                      </a:lnTo>
                      <a:lnTo>
                        <a:pt x="766" y="32"/>
                      </a:lnTo>
                      <a:lnTo>
                        <a:pt x="735" y="48"/>
                      </a:lnTo>
                      <a:lnTo>
                        <a:pt x="716" y="63"/>
                      </a:lnTo>
                      <a:lnTo>
                        <a:pt x="744" y="63"/>
                      </a:lnTo>
                      <a:lnTo>
                        <a:pt x="724" y="75"/>
                      </a:lnTo>
                      <a:lnTo>
                        <a:pt x="704" y="90"/>
                      </a:lnTo>
                      <a:lnTo>
                        <a:pt x="682" y="109"/>
                      </a:lnTo>
                      <a:lnTo>
                        <a:pt x="662" y="129"/>
                      </a:lnTo>
                      <a:lnTo>
                        <a:pt x="642" y="153"/>
                      </a:lnTo>
                      <a:lnTo>
                        <a:pt x="628" y="184"/>
                      </a:lnTo>
                      <a:lnTo>
                        <a:pt x="612" y="152"/>
                      </a:lnTo>
                      <a:lnTo>
                        <a:pt x="595" y="129"/>
                      </a:lnTo>
                      <a:lnTo>
                        <a:pt x="573" y="104"/>
                      </a:lnTo>
                      <a:lnTo>
                        <a:pt x="553" y="82"/>
                      </a:lnTo>
                      <a:lnTo>
                        <a:pt x="523" y="61"/>
                      </a:lnTo>
                      <a:lnTo>
                        <a:pt x="602" y="6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407" name="Line 319"/>
                <p:cNvSpPr>
                  <a:spLocks noChangeShapeType="1"/>
                </p:cNvSpPr>
                <p:nvPr/>
              </p:nvSpPr>
              <p:spPr bwMode="auto">
                <a:xfrm>
                  <a:off x="4659" y="3378"/>
                  <a:ext cx="11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6408" name="Group 320"/>
                <p:cNvGrpSpPr>
                  <a:grpSpLocks/>
                </p:cNvGrpSpPr>
                <p:nvPr/>
              </p:nvGrpSpPr>
              <p:grpSpPr bwMode="auto">
                <a:xfrm>
                  <a:off x="4625" y="3341"/>
                  <a:ext cx="602" cy="20"/>
                  <a:chOff x="4625" y="3341"/>
                  <a:chExt cx="602" cy="20"/>
                </a:xfrm>
              </p:grpSpPr>
              <p:sp>
                <p:nvSpPr>
                  <p:cNvPr id="36409" name="Line 321"/>
                  <p:cNvSpPr>
                    <a:spLocks noChangeShapeType="1"/>
                  </p:cNvSpPr>
                  <p:nvPr/>
                </p:nvSpPr>
                <p:spPr bwMode="auto">
                  <a:xfrm>
                    <a:off x="4625" y="3341"/>
                    <a:ext cx="21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10" name="Line 322"/>
                  <p:cNvSpPr>
                    <a:spLocks noChangeShapeType="1"/>
                  </p:cNvSpPr>
                  <p:nvPr/>
                </p:nvSpPr>
                <p:spPr bwMode="auto">
                  <a:xfrm>
                    <a:off x="4638" y="3361"/>
                    <a:ext cx="17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11" name="Line 323"/>
                  <p:cNvSpPr>
                    <a:spLocks noChangeShapeType="1"/>
                  </p:cNvSpPr>
                  <p:nvPr/>
                </p:nvSpPr>
                <p:spPr bwMode="auto">
                  <a:xfrm>
                    <a:off x="5013" y="3341"/>
                    <a:ext cx="21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12" name="Line 324"/>
                  <p:cNvSpPr>
                    <a:spLocks noChangeShapeType="1"/>
                  </p:cNvSpPr>
                  <p:nvPr/>
                </p:nvSpPr>
                <p:spPr bwMode="auto">
                  <a:xfrm>
                    <a:off x="5037" y="3361"/>
                    <a:ext cx="17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36386" name="Line 325"/>
              <p:cNvSpPr>
                <a:spLocks noChangeShapeType="1"/>
              </p:cNvSpPr>
              <p:nvPr/>
            </p:nvSpPr>
            <p:spPr bwMode="auto">
              <a:xfrm>
                <a:off x="5061" y="3378"/>
                <a:ext cx="12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87" name="Line 326"/>
              <p:cNvSpPr>
                <a:spLocks noChangeShapeType="1"/>
              </p:cNvSpPr>
              <p:nvPr/>
            </p:nvSpPr>
            <p:spPr bwMode="auto">
              <a:xfrm>
                <a:off x="5311" y="3236"/>
                <a:ext cx="40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88" name="Line 327"/>
              <p:cNvSpPr>
                <a:spLocks noChangeShapeType="1"/>
              </p:cNvSpPr>
              <p:nvPr/>
            </p:nvSpPr>
            <p:spPr bwMode="auto">
              <a:xfrm>
                <a:off x="5316" y="3263"/>
                <a:ext cx="38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89" name="Line 328"/>
              <p:cNvSpPr>
                <a:spLocks noChangeShapeType="1"/>
              </p:cNvSpPr>
              <p:nvPr/>
            </p:nvSpPr>
            <p:spPr bwMode="auto">
              <a:xfrm>
                <a:off x="5333" y="3292"/>
                <a:ext cx="34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90" name="Line 329"/>
              <p:cNvSpPr>
                <a:spLocks noChangeShapeType="1"/>
              </p:cNvSpPr>
              <p:nvPr/>
            </p:nvSpPr>
            <p:spPr bwMode="auto">
              <a:xfrm>
                <a:off x="5351" y="3318"/>
                <a:ext cx="29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6391" name="Group 330"/>
              <p:cNvGrpSpPr>
                <a:grpSpLocks/>
              </p:cNvGrpSpPr>
              <p:nvPr/>
            </p:nvGrpSpPr>
            <p:grpSpPr bwMode="auto">
              <a:xfrm>
                <a:off x="4632" y="2981"/>
                <a:ext cx="1533" cy="414"/>
                <a:chOff x="4632" y="2981"/>
                <a:chExt cx="1533" cy="414"/>
              </a:xfrm>
            </p:grpSpPr>
            <p:sp>
              <p:nvSpPr>
                <p:cNvPr id="36392" name="Freeform 331"/>
                <p:cNvSpPr>
                  <a:spLocks/>
                </p:cNvSpPr>
                <p:nvPr/>
              </p:nvSpPr>
              <p:spPr bwMode="auto">
                <a:xfrm>
                  <a:off x="4632" y="2985"/>
                  <a:ext cx="247" cy="404"/>
                </a:xfrm>
                <a:custGeom>
                  <a:avLst/>
                  <a:gdLst>
                    <a:gd name="T0" fmla="*/ 246 w 247"/>
                    <a:gd name="T1" fmla="*/ 0 h 404"/>
                    <a:gd name="T2" fmla="*/ 215 w 247"/>
                    <a:gd name="T3" fmla="*/ 10 h 404"/>
                    <a:gd name="T4" fmla="*/ 171 w 247"/>
                    <a:gd name="T5" fmla="*/ 27 h 404"/>
                    <a:gd name="T6" fmla="*/ 133 w 247"/>
                    <a:gd name="T7" fmla="*/ 46 h 404"/>
                    <a:gd name="T8" fmla="*/ 102 w 247"/>
                    <a:gd name="T9" fmla="*/ 69 h 404"/>
                    <a:gd name="T10" fmla="*/ 74 w 247"/>
                    <a:gd name="T11" fmla="*/ 94 h 404"/>
                    <a:gd name="T12" fmla="*/ 43 w 247"/>
                    <a:gd name="T13" fmla="*/ 122 h 404"/>
                    <a:gd name="T14" fmla="*/ 23 w 247"/>
                    <a:gd name="T15" fmla="*/ 147 h 404"/>
                    <a:gd name="T16" fmla="*/ 5 w 247"/>
                    <a:gd name="T17" fmla="*/ 173 h 404"/>
                    <a:gd name="T18" fmla="*/ 0 w 247"/>
                    <a:gd name="T19" fmla="*/ 197 h 404"/>
                    <a:gd name="T20" fmla="*/ 0 w 247"/>
                    <a:gd name="T21" fmla="*/ 224 h 404"/>
                    <a:gd name="T22" fmla="*/ 1 w 247"/>
                    <a:gd name="T23" fmla="*/ 248 h 404"/>
                    <a:gd name="T24" fmla="*/ 5 w 247"/>
                    <a:gd name="T25" fmla="*/ 277 h 404"/>
                    <a:gd name="T26" fmla="*/ 9 w 247"/>
                    <a:gd name="T27" fmla="*/ 306 h 404"/>
                    <a:gd name="T28" fmla="*/ 14 w 247"/>
                    <a:gd name="T29" fmla="*/ 333 h 404"/>
                    <a:gd name="T30" fmla="*/ 17 w 247"/>
                    <a:gd name="T31" fmla="*/ 355 h 404"/>
                    <a:gd name="T32" fmla="*/ 23 w 247"/>
                    <a:gd name="T33" fmla="*/ 374 h 404"/>
                    <a:gd name="T34" fmla="*/ 39 w 247"/>
                    <a:gd name="T35" fmla="*/ 403 h 4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47"/>
                    <a:gd name="T55" fmla="*/ 0 h 404"/>
                    <a:gd name="T56" fmla="*/ 247 w 247"/>
                    <a:gd name="T57" fmla="*/ 404 h 40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47" h="404">
                      <a:moveTo>
                        <a:pt x="246" y="0"/>
                      </a:moveTo>
                      <a:lnTo>
                        <a:pt x="215" y="10"/>
                      </a:lnTo>
                      <a:lnTo>
                        <a:pt x="171" y="27"/>
                      </a:lnTo>
                      <a:lnTo>
                        <a:pt x="133" y="46"/>
                      </a:lnTo>
                      <a:lnTo>
                        <a:pt x="102" y="69"/>
                      </a:lnTo>
                      <a:lnTo>
                        <a:pt x="74" y="94"/>
                      </a:lnTo>
                      <a:lnTo>
                        <a:pt x="43" y="122"/>
                      </a:lnTo>
                      <a:lnTo>
                        <a:pt x="23" y="147"/>
                      </a:lnTo>
                      <a:lnTo>
                        <a:pt x="5" y="173"/>
                      </a:lnTo>
                      <a:lnTo>
                        <a:pt x="0" y="197"/>
                      </a:lnTo>
                      <a:lnTo>
                        <a:pt x="0" y="224"/>
                      </a:lnTo>
                      <a:lnTo>
                        <a:pt x="1" y="248"/>
                      </a:lnTo>
                      <a:lnTo>
                        <a:pt x="5" y="277"/>
                      </a:lnTo>
                      <a:lnTo>
                        <a:pt x="9" y="306"/>
                      </a:lnTo>
                      <a:lnTo>
                        <a:pt x="14" y="333"/>
                      </a:lnTo>
                      <a:lnTo>
                        <a:pt x="17" y="355"/>
                      </a:lnTo>
                      <a:lnTo>
                        <a:pt x="23" y="374"/>
                      </a:lnTo>
                      <a:lnTo>
                        <a:pt x="39" y="40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93" name="Freeform 332"/>
                <p:cNvSpPr>
                  <a:spLocks/>
                </p:cNvSpPr>
                <p:nvPr/>
              </p:nvSpPr>
              <p:spPr bwMode="auto">
                <a:xfrm>
                  <a:off x="5670" y="2984"/>
                  <a:ext cx="333" cy="409"/>
                </a:xfrm>
                <a:custGeom>
                  <a:avLst/>
                  <a:gdLst>
                    <a:gd name="T0" fmla="*/ 0 w 333"/>
                    <a:gd name="T1" fmla="*/ 0 h 409"/>
                    <a:gd name="T2" fmla="*/ 54 w 333"/>
                    <a:gd name="T3" fmla="*/ 17 h 409"/>
                    <a:gd name="T4" fmla="*/ 90 w 333"/>
                    <a:gd name="T5" fmla="*/ 34 h 409"/>
                    <a:gd name="T6" fmla="*/ 125 w 333"/>
                    <a:gd name="T7" fmla="*/ 50 h 409"/>
                    <a:gd name="T8" fmla="*/ 154 w 333"/>
                    <a:gd name="T9" fmla="*/ 71 h 409"/>
                    <a:gd name="T10" fmla="*/ 191 w 333"/>
                    <a:gd name="T11" fmla="*/ 95 h 409"/>
                    <a:gd name="T12" fmla="*/ 233 w 333"/>
                    <a:gd name="T13" fmla="*/ 124 h 409"/>
                    <a:gd name="T14" fmla="*/ 265 w 333"/>
                    <a:gd name="T15" fmla="*/ 152 h 409"/>
                    <a:gd name="T16" fmla="*/ 282 w 333"/>
                    <a:gd name="T17" fmla="*/ 177 h 409"/>
                    <a:gd name="T18" fmla="*/ 285 w 333"/>
                    <a:gd name="T19" fmla="*/ 201 h 409"/>
                    <a:gd name="T20" fmla="*/ 284 w 333"/>
                    <a:gd name="T21" fmla="*/ 226 h 409"/>
                    <a:gd name="T22" fmla="*/ 287 w 333"/>
                    <a:gd name="T23" fmla="*/ 255 h 409"/>
                    <a:gd name="T24" fmla="*/ 292 w 333"/>
                    <a:gd name="T25" fmla="*/ 281 h 409"/>
                    <a:gd name="T26" fmla="*/ 295 w 333"/>
                    <a:gd name="T27" fmla="*/ 305 h 409"/>
                    <a:gd name="T28" fmla="*/ 301 w 333"/>
                    <a:gd name="T29" fmla="*/ 335 h 409"/>
                    <a:gd name="T30" fmla="*/ 306 w 333"/>
                    <a:gd name="T31" fmla="*/ 359 h 409"/>
                    <a:gd name="T32" fmla="*/ 316 w 333"/>
                    <a:gd name="T33" fmla="*/ 386 h 409"/>
                    <a:gd name="T34" fmla="*/ 332 w 333"/>
                    <a:gd name="T35" fmla="*/ 408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3"/>
                    <a:gd name="T55" fmla="*/ 0 h 409"/>
                    <a:gd name="T56" fmla="*/ 333 w 333"/>
                    <a:gd name="T57" fmla="*/ 409 h 4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3" h="409">
                      <a:moveTo>
                        <a:pt x="0" y="0"/>
                      </a:moveTo>
                      <a:lnTo>
                        <a:pt x="54" y="17"/>
                      </a:lnTo>
                      <a:lnTo>
                        <a:pt x="90" y="34"/>
                      </a:lnTo>
                      <a:lnTo>
                        <a:pt x="125" y="50"/>
                      </a:lnTo>
                      <a:lnTo>
                        <a:pt x="154" y="71"/>
                      </a:lnTo>
                      <a:lnTo>
                        <a:pt x="191" y="95"/>
                      </a:lnTo>
                      <a:lnTo>
                        <a:pt x="233" y="124"/>
                      </a:lnTo>
                      <a:lnTo>
                        <a:pt x="265" y="152"/>
                      </a:lnTo>
                      <a:lnTo>
                        <a:pt x="282" y="177"/>
                      </a:lnTo>
                      <a:lnTo>
                        <a:pt x="285" y="201"/>
                      </a:lnTo>
                      <a:lnTo>
                        <a:pt x="284" y="226"/>
                      </a:lnTo>
                      <a:lnTo>
                        <a:pt x="287" y="255"/>
                      </a:lnTo>
                      <a:lnTo>
                        <a:pt x="292" y="281"/>
                      </a:lnTo>
                      <a:lnTo>
                        <a:pt x="295" y="305"/>
                      </a:lnTo>
                      <a:lnTo>
                        <a:pt x="301" y="335"/>
                      </a:lnTo>
                      <a:lnTo>
                        <a:pt x="306" y="359"/>
                      </a:lnTo>
                      <a:lnTo>
                        <a:pt x="316" y="386"/>
                      </a:lnTo>
                      <a:lnTo>
                        <a:pt x="332" y="40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94" name="Line 333"/>
                <p:cNvSpPr>
                  <a:spLocks noChangeShapeType="1"/>
                </p:cNvSpPr>
                <p:nvPr/>
              </p:nvSpPr>
              <p:spPr bwMode="auto">
                <a:xfrm>
                  <a:off x="5403" y="2994"/>
                  <a:ext cx="3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6395" name="Group 334"/>
                <p:cNvGrpSpPr>
                  <a:grpSpLocks/>
                </p:cNvGrpSpPr>
                <p:nvPr/>
              </p:nvGrpSpPr>
              <p:grpSpPr bwMode="auto">
                <a:xfrm>
                  <a:off x="5619" y="2981"/>
                  <a:ext cx="546" cy="414"/>
                  <a:chOff x="5619" y="2981"/>
                  <a:chExt cx="546" cy="414"/>
                </a:xfrm>
              </p:grpSpPr>
              <p:sp>
                <p:nvSpPr>
                  <p:cNvPr id="36396" name="Freeform 335"/>
                  <p:cNvSpPr>
                    <a:spLocks/>
                  </p:cNvSpPr>
                  <p:nvPr/>
                </p:nvSpPr>
                <p:spPr bwMode="auto">
                  <a:xfrm>
                    <a:off x="5619" y="2981"/>
                    <a:ext cx="372" cy="414"/>
                  </a:xfrm>
                  <a:custGeom>
                    <a:avLst/>
                    <a:gdLst>
                      <a:gd name="T0" fmla="*/ 0 w 372"/>
                      <a:gd name="T1" fmla="*/ 0 h 414"/>
                      <a:gd name="T2" fmla="*/ 45 w 372"/>
                      <a:gd name="T3" fmla="*/ 17 h 414"/>
                      <a:gd name="T4" fmla="*/ 87 w 372"/>
                      <a:gd name="T5" fmla="*/ 36 h 414"/>
                      <a:gd name="T6" fmla="*/ 119 w 372"/>
                      <a:gd name="T7" fmla="*/ 53 h 414"/>
                      <a:gd name="T8" fmla="*/ 153 w 372"/>
                      <a:gd name="T9" fmla="*/ 76 h 414"/>
                      <a:gd name="T10" fmla="*/ 184 w 372"/>
                      <a:gd name="T11" fmla="*/ 101 h 414"/>
                      <a:gd name="T12" fmla="*/ 212 w 372"/>
                      <a:gd name="T13" fmla="*/ 126 h 414"/>
                      <a:gd name="T14" fmla="*/ 231 w 372"/>
                      <a:gd name="T15" fmla="*/ 153 h 414"/>
                      <a:gd name="T16" fmla="*/ 244 w 372"/>
                      <a:gd name="T17" fmla="*/ 179 h 414"/>
                      <a:gd name="T18" fmla="*/ 248 w 372"/>
                      <a:gd name="T19" fmla="*/ 203 h 414"/>
                      <a:gd name="T20" fmla="*/ 249 w 372"/>
                      <a:gd name="T21" fmla="*/ 230 h 414"/>
                      <a:gd name="T22" fmla="*/ 257 w 372"/>
                      <a:gd name="T23" fmla="*/ 256 h 414"/>
                      <a:gd name="T24" fmla="*/ 265 w 372"/>
                      <a:gd name="T25" fmla="*/ 282 h 414"/>
                      <a:gd name="T26" fmla="*/ 277 w 372"/>
                      <a:gd name="T27" fmla="*/ 307 h 414"/>
                      <a:gd name="T28" fmla="*/ 290 w 372"/>
                      <a:gd name="T29" fmla="*/ 337 h 414"/>
                      <a:gd name="T30" fmla="*/ 306 w 372"/>
                      <a:gd name="T31" fmla="*/ 360 h 414"/>
                      <a:gd name="T32" fmla="*/ 335 w 372"/>
                      <a:gd name="T33" fmla="*/ 385 h 414"/>
                      <a:gd name="T34" fmla="*/ 371 w 372"/>
                      <a:gd name="T35" fmla="*/ 413 h 4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2"/>
                      <a:gd name="T55" fmla="*/ 0 h 414"/>
                      <a:gd name="T56" fmla="*/ 372 w 372"/>
                      <a:gd name="T57" fmla="*/ 414 h 4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2" h="414">
                        <a:moveTo>
                          <a:pt x="0" y="0"/>
                        </a:moveTo>
                        <a:lnTo>
                          <a:pt x="45" y="17"/>
                        </a:lnTo>
                        <a:lnTo>
                          <a:pt x="87" y="36"/>
                        </a:lnTo>
                        <a:lnTo>
                          <a:pt x="119" y="53"/>
                        </a:lnTo>
                        <a:lnTo>
                          <a:pt x="153" y="76"/>
                        </a:lnTo>
                        <a:lnTo>
                          <a:pt x="184" y="101"/>
                        </a:lnTo>
                        <a:lnTo>
                          <a:pt x="212" y="126"/>
                        </a:lnTo>
                        <a:lnTo>
                          <a:pt x="231" y="153"/>
                        </a:lnTo>
                        <a:lnTo>
                          <a:pt x="244" y="179"/>
                        </a:lnTo>
                        <a:lnTo>
                          <a:pt x="248" y="203"/>
                        </a:lnTo>
                        <a:lnTo>
                          <a:pt x="249" y="230"/>
                        </a:lnTo>
                        <a:lnTo>
                          <a:pt x="257" y="256"/>
                        </a:lnTo>
                        <a:lnTo>
                          <a:pt x="265" y="282"/>
                        </a:lnTo>
                        <a:lnTo>
                          <a:pt x="277" y="307"/>
                        </a:lnTo>
                        <a:lnTo>
                          <a:pt x="290" y="337"/>
                        </a:lnTo>
                        <a:lnTo>
                          <a:pt x="306" y="360"/>
                        </a:lnTo>
                        <a:lnTo>
                          <a:pt x="335" y="385"/>
                        </a:lnTo>
                        <a:lnTo>
                          <a:pt x="371" y="41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97" name="Freeform 336"/>
                  <p:cNvSpPr>
                    <a:spLocks/>
                  </p:cNvSpPr>
                  <p:nvPr/>
                </p:nvSpPr>
                <p:spPr bwMode="auto">
                  <a:xfrm>
                    <a:off x="5645" y="2984"/>
                    <a:ext cx="356" cy="410"/>
                  </a:xfrm>
                  <a:custGeom>
                    <a:avLst/>
                    <a:gdLst>
                      <a:gd name="T0" fmla="*/ 0 w 356"/>
                      <a:gd name="T1" fmla="*/ 0 h 410"/>
                      <a:gd name="T2" fmla="*/ 54 w 356"/>
                      <a:gd name="T3" fmla="*/ 19 h 410"/>
                      <a:gd name="T4" fmla="*/ 95 w 356"/>
                      <a:gd name="T5" fmla="*/ 36 h 410"/>
                      <a:gd name="T6" fmla="*/ 126 w 356"/>
                      <a:gd name="T7" fmla="*/ 53 h 410"/>
                      <a:gd name="T8" fmla="*/ 154 w 356"/>
                      <a:gd name="T9" fmla="*/ 72 h 410"/>
                      <a:gd name="T10" fmla="*/ 184 w 356"/>
                      <a:gd name="T11" fmla="*/ 95 h 410"/>
                      <a:gd name="T12" fmla="*/ 222 w 356"/>
                      <a:gd name="T13" fmla="*/ 124 h 410"/>
                      <a:gd name="T14" fmla="*/ 247 w 356"/>
                      <a:gd name="T15" fmla="*/ 151 h 410"/>
                      <a:gd name="T16" fmla="*/ 264 w 356"/>
                      <a:gd name="T17" fmla="*/ 178 h 410"/>
                      <a:gd name="T18" fmla="*/ 266 w 356"/>
                      <a:gd name="T19" fmla="*/ 203 h 410"/>
                      <a:gd name="T20" fmla="*/ 268 w 356"/>
                      <a:gd name="T21" fmla="*/ 226 h 410"/>
                      <a:gd name="T22" fmla="*/ 272 w 356"/>
                      <a:gd name="T23" fmla="*/ 249 h 410"/>
                      <a:gd name="T24" fmla="*/ 277 w 356"/>
                      <a:gd name="T25" fmla="*/ 275 h 410"/>
                      <a:gd name="T26" fmla="*/ 286 w 356"/>
                      <a:gd name="T27" fmla="*/ 306 h 410"/>
                      <a:gd name="T28" fmla="*/ 295 w 356"/>
                      <a:gd name="T29" fmla="*/ 332 h 410"/>
                      <a:gd name="T30" fmla="*/ 304 w 356"/>
                      <a:gd name="T31" fmla="*/ 354 h 410"/>
                      <a:gd name="T32" fmla="*/ 320 w 356"/>
                      <a:gd name="T33" fmla="*/ 377 h 410"/>
                      <a:gd name="T34" fmla="*/ 355 w 356"/>
                      <a:gd name="T35" fmla="*/ 409 h 4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6"/>
                      <a:gd name="T55" fmla="*/ 0 h 410"/>
                      <a:gd name="T56" fmla="*/ 356 w 356"/>
                      <a:gd name="T57" fmla="*/ 410 h 4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6" h="410">
                        <a:moveTo>
                          <a:pt x="0" y="0"/>
                        </a:moveTo>
                        <a:lnTo>
                          <a:pt x="54" y="19"/>
                        </a:lnTo>
                        <a:lnTo>
                          <a:pt x="95" y="36"/>
                        </a:lnTo>
                        <a:lnTo>
                          <a:pt x="126" y="53"/>
                        </a:lnTo>
                        <a:lnTo>
                          <a:pt x="154" y="72"/>
                        </a:lnTo>
                        <a:lnTo>
                          <a:pt x="184" y="95"/>
                        </a:lnTo>
                        <a:lnTo>
                          <a:pt x="222" y="124"/>
                        </a:lnTo>
                        <a:lnTo>
                          <a:pt x="247" y="151"/>
                        </a:lnTo>
                        <a:lnTo>
                          <a:pt x="264" y="178"/>
                        </a:lnTo>
                        <a:lnTo>
                          <a:pt x="266" y="203"/>
                        </a:lnTo>
                        <a:lnTo>
                          <a:pt x="268" y="226"/>
                        </a:lnTo>
                        <a:lnTo>
                          <a:pt x="272" y="249"/>
                        </a:lnTo>
                        <a:lnTo>
                          <a:pt x="277" y="275"/>
                        </a:lnTo>
                        <a:lnTo>
                          <a:pt x="286" y="306"/>
                        </a:lnTo>
                        <a:lnTo>
                          <a:pt x="295" y="332"/>
                        </a:lnTo>
                        <a:lnTo>
                          <a:pt x="304" y="354"/>
                        </a:lnTo>
                        <a:lnTo>
                          <a:pt x="320" y="377"/>
                        </a:lnTo>
                        <a:lnTo>
                          <a:pt x="355" y="40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98" name="Freeform 337"/>
                  <p:cNvSpPr>
                    <a:spLocks/>
                  </p:cNvSpPr>
                  <p:nvPr/>
                </p:nvSpPr>
                <p:spPr bwMode="auto">
                  <a:xfrm>
                    <a:off x="5699" y="2986"/>
                    <a:ext cx="307" cy="407"/>
                  </a:xfrm>
                  <a:custGeom>
                    <a:avLst/>
                    <a:gdLst>
                      <a:gd name="T0" fmla="*/ 0 w 307"/>
                      <a:gd name="T1" fmla="*/ 0 h 407"/>
                      <a:gd name="T2" fmla="*/ 44 w 307"/>
                      <a:gd name="T3" fmla="*/ 14 h 407"/>
                      <a:gd name="T4" fmla="*/ 75 w 307"/>
                      <a:gd name="T5" fmla="*/ 26 h 407"/>
                      <a:gd name="T6" fmla="*/ 110 w 307"/>
                      <a:gd name="T7" fmla="*/ 44 h 407"/>
                      <a:gd name="T8" fmla="*/ 149 w 307"/>
                      <a:gd name="T9" fmla="*/ 66 h 407"/>
                      <a:gd name="T10" fmla="*/ 196 w 307"/>
                      <a:gd name="T11" fmla="*/ 94 h 407"/>
                      <a:gd name="T12" fmla="*/ 241 w 307"/>
                      <a:gd name="T13" fmla="*/ 121 h 407"/>
                      <a:gd name="T14" fmla="*/ 274 w 307"/>
                      <a:gd name="T15" fmla="*/ 147 h 407"/>
                      <a:gd name="T16" fmla="*/ 296 w 307"/>
                      <a:gd name="T17" fmla="*/ 175 h 407"/>
                      <a:gd name="T18" fmla="*/ 298 w 307"/>
                      <a:gd name="T19" fmla="*/ 199 h 407"/>
                      <a:gd name="T20" fmla="*/ 302 w 307"/>
                      <a:gd name="T21" fmla="*/ 225 h 407"/>
                      <a:gd name="T22" fmla="*/ 302 w 307"/>
                      <a:gd name="T23" fmla="*/ 249 h 407"/>
                      <a:gd name="T24" fmla="*/ 302 w 307"/>
                      <a:gd name="T25" fmla="*/ 278 h 407"/>
                      <a:gd name="T26" fmla="*/ 302 w 307"/>
                      <a:gd name="T27" fmla="*/ 304 h 407"/>
                      <a:gd name="T28" fmla="*/ 301 w 307"/>
                      <a:gd name="T29" fmla="*/ 331 h 407"/>
                      <a:gd name="T30" fmla="*/ 301 w 307"/>
                      <a:gd name="T31" fmla="*/ 354 h 407"/>
                      <a:gd name="T32" fmla="*/ 305 w 307"/>
                      <a:gd name="T33" fmla="*/ 383 h 407"/>
                      <a:gd name="T34" fmla="*/ 306 w 307"/>
                      <a:gd name="T35" fmla="*/ 406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7"/>
                      <a:gd name="T55" fmla="*/ 0 h 407"/>
                      <a:gd name="T56" fmla="*/ 307 w 307"/>
                      <a:gd name="T57" fmla="*/ 407 h 4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7" h="407">
                        <a:moveTo>
                          <a:pt x="0" y="0"/>
                        </a:moveTo>
                        <a:lnTo>
                          <a:pt x="44" y="14"/>
                        </a:lnTo>
                        <a:lnTo>
                          <a:pt x="75" y="26"/>
                        </a:lnTo>
                        <a:lnTo>
                          <a:pt x="110" y="44"/>
                        </a:lnTo>
                        <a:lnTo>
                          <a:pt x="149" y="66"/>
                        </a:lnTo>
                        <a:lnTo>
                          <a:pt x="196" y="94"/>
                        </a:lnTo>
                        <a:lnTo>
                          <a:pt x="241" y="121"/>
                        </a:lnTo>
                        <a:lnTo>
                          <a:pt x="274" y="147"/>
                        </a:lnTo>
                        <a:lnTo>
                          <a:pt x="296" y="175"/>
                        </a:lnTo>
                        <a:lnTo>
                          <a:pt x="298" y="199"/>
                        </a:lnTo>
                        <a:lnTo>
                          <a:pt x="302" y="225"/>
                        </a:lnTo>
                        <a:lnTo>
                          <a:pt x="302" y="249"/>
                        </a:lnTo>
                        <a:lnTo>
                          <a:pt x="302" y="278"/>
                        </a:lnTo>
                        <a:lnTo>
                          <a:pt x="302" y="304"/>
                        </a:lnTo>
                        <a:lnTo>
                          <a:pt x="301" y="331"/>
                        </a:lnTo>
                        <a:lnTo>
                          <a:pt x="301" y="354"/>
                        </a:lnTo>
                        <a:lnTo>
                          <a:pt x="305" y="383"/>
                        </a:lnTo>
                        <a:lnTo>
                          <a:pt x="306" y="40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99" name="Line 338"/>
                  <p:cNvSpPr>
                    <a:spLocks noChangeShapeType="1"/>
                  </p:cNvSpPr>
                  <p:nvPr/>
                </p:nvSpPr>
                <p:spPr bwMode="auto">
                  <a:xfrm>
                    <a:off x="5744" y="3236"/>
                    <a:ext cx="42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0" name="Line 339"/>
                  <p:cNvSpPr>
                    <a:spLocks noChangeShapeType="1"/>
                  </p:cNvSpPr>
                  <p:nvPr/>
                </p:nvSpPr>
                <p:spPr bwMode="auto">
                  <a:xfrm>
                    <a:off x="5760" y="3262"/>
                    <a:ext cx="39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1" name="Line 340"/>
                  <p:cNvSpPr>
                    <a:spLocks noChangeShapeType="1"/>
                  </p:cNvSpPr>
                  <p:nvPr/>
                </p:nvSpPr>
                <p:spPr bwMode="auto">
                  <a:xfrm>
                    <a:off x="5785" y="3291"/>
                    <a:ext cx="34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2" name="Line 341"/>
                  <p:cNvSpPr>
                    <a:spLocks noChangeShapeType="1"/>
                  </p:cNvSpPr>
                  <p:nvPr/>
                </p:nvSpPr>
                <p:spPr bwMode="auto">
                  <a:xfrm>
                    <a:off x="5809" y="3317"/>
                    <a:ext cx="30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3" name="Line 342"/>
                  <p:cNvSpPr>
                    <a:spLocks noChangeShapeType="1"/>
                  </p:cNvSpPr>
                  <p:nvPr/>
                </p:nvSpPr>
                <p:spPr bwMode="auto">
                  <a:xfrm>
                    <a:off x="5839" y="3341"/>
                    <a:ext cx="25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4" name="Line 343"/>
                  <p:cNvSpPr>
                    <a:spLocks noChangeShapeType="1"/>
                  </p:cNvSpPr>
                  <p:nvPr/>
                </p:nvSpPr>
                <p:spPr bwMode="auto">
                  <a:xfrm>
                    <a:off x="5871" y="3361"/>
                    <a:ext cx="20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05" name="Line 344"/>
                  <p:cNvSpPr>
                    <a:spLocks noChangeShapeType="1"/>
                  </p:cNvSpPr>
                  <p:nvPr/>
                </p:nvSpPr>
                <p:spPr bwMode="auto">
                  <a:xfrm>
                    <a:off x="5911" y="3379"/>
                    <a:ext cx="13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36277" name="Group 345"/>
            <p:cNvGrpSpPr>
              <a:grpSpLocks/>
            </p:cNvGrpSpPr>
            <p:nvPr/>
          </p:nvGrpSpPr>
          <p:grpSpPr bwMode="auto">
            <a:xfrm>
              <a:off x="4663" y="2994"/>
              <a:ext cx="1467" cy="402"/>
              <a:chOff x="4663" y="2994"/>
              <a:chExt cx="1467" cy="402"/>
            </a:xfrm>
          </p:grpSpPr>
          <p:sp>
            <p:nvSpPr>
              <p:cNvPr id="36278" name="Freeform 346"/>
              <p:cNvSpPr>
                <a:spLocks/>
              </p:cNvSpPr>
              <p:nvPr/>
            </p:nvSpPr>
            <p:spPr bwMode="auto">
              <a:xfrm>
                <a:off x="5456" y="3088"/>
                <a:ext cx="7" cy="5"/>
              </a:xfrm>
              <a:custGeom>
                <a:avLst/>
                <a:gdLst>
                  <a:gd name="T0" fmla="*/ 6 w 7"/>
                  <a:gd name="T1" fmla="*/ 1 h 5"/>
                  <a:gd name="T2" fmla="*/ 6 w 7"/>
                  <a:gd name="T3" fmla="*/ 4 h 5"/>
                  <a:gd name="T4" fmla="*/ 4 w 7"/>
                  <a:gd name="T5" fmla="*/ 4 h 5"/>
                  <a:gd name="T6" fmla="*/ 0 w 7"/>
                  <a:gd name="T7" fmla="*/ 1 h 5"/>
                  <a:gd name="T8" fmla="*/ 2 w 7"/>
                  <a:gd name="T9" fmla="*/ 0 h 5"/>
                  <a:gd name="T10" fmla="*/ 6 w 7"/>
                  <a:gd name="T11" fmla="*/ 1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6" y="1"/>
                    </a:moveTo>
                    <a:lnTo>
                      <a:pt x="6" y="4"/>
                    </a:lnTo>
                    <a:lnTo>
                      <a:pt x="4" y="4"/>
                    </a:lnTo>
                    <a:lnTo>
                      <a:pt x="0" y="1"/>
                    </a:lnTo>
                    <a:lnTo>
                      <a:pt x="2" y="0"/>
                    </a:lnTo>
                    <a:lnTo>
                      <a:pt x="6" y="1"/>
                    </a:lnTo>
                  </a:path>
                </a:pathLst>
              </a:custGeom>
              <a:solidFill>
                <a:srgbClr val="008000"/>
              </a:solidFill>
              <a:ln w="12700" cap="rnd">
                <a:solidFill>
                  <a:srgbClr val="000000"/>
                </a:solidFill>
                <a:round/>
                <a:headEnd/>
                <a:tailEnd/>
              </a:ln>
            </p:spPr>
            <p:txBody>
              <a:bodyPr/>
              <a:lstStyle/>
              <a:p>
                <a:endParaRPr lang="en-US"/>
              </a:p>
            </p:txBody>
          </p:sp>
          <p:sp>
            <p:nvSpPr>
              <p:cNvPr id="36279" name="Freeform 347"/>
              <p:cNvSpPr>
                <a:spLocks/>
              </p:cNvSpPr>
              <p:nvPr/>
            </p:nvSpPr>
            <p:spPr bwMode="auto">
              <a:xfrm>
                <a:off x="5443" y="3081"/>
                <a:ext cx="6" cy="7"/>
              </a:xfrm>
              <a:custGeom>
                <a:avLst/>
                <a:gdLst>
                  <a:gd name="T0" fmla="*/ 5 w 6"/>
                  <a:gd name="T1" fmla="*/ 0 h 7"/>
                  <a:gd name="T2" fmla="*/ 0 w 6"/>
                  <a:gd name="T3" fmla="*/ 1 h 7"/>
                  <a:gd name="T4" fmla="*/ 0 w 6"/>
                  <a:gd name="T5" fmla="*/ 6 h 7"/>
                  <a:gd name="T6" fmla="*/ 5 w 6"/>
                  <a:gd name="T7" fmla="*/ 5 h 7"/>
                  <a:gd name="T8" fmla="*/ 5 w 6"/>
                  <a:gd name="T9" fmla="*/ 0 h 7"/>
                  <a:gd name="T10" fmla="*/ 0 60000 65536"/>
                  <a:gd name="T11" fmla="*/ 0 60000 65536"/>
                  <a:gd name="T12" fmla="*/ 0 60000 65536"/>
                  <a:gd name="T13" fmla="*/ 0 60000 65536"/>
                  <a:gd name="T14" fmla="*/ 0 60000 65536"/>
                  <a:gd name="T15" fmla="*/ 0 w 6"/>
                  <a:gd name="T16" fmla="*/ 0 h 7"/>
                  <a:gd name="T17" fmla="*/ 6 w 6"/>
                  <a:gd name="T18" fmla="*/ 7 h 7"/>
                </a:gdLst>
                <a:ahLst/>
                <a:cxnLst>
                  <a:cxn ang="T10">
                    <a:pos x="T0" y="T1"/>
                  </a:cxn>
                  <a:cxn ang="T11">
                    <a:pos x="T2" y="T3"/>
                  </a:cxn>
                  <a:cxn ang="T12">
                    <a:pos x="T4" y="T5"/>
                  </a:cxn>
                  <a:cxn ang="T13">
                    <a:pos x="T6" y="T7"/>
                  </a:cxn>
                  <a:cxn ang="T14">
                    <a:pos x="T8" y="T9"/>
                  </a:cxn>
                </a:cxnLst>
                <a:rect l="T15" t="T16" r="T17" b="T18"/>
                <a:pathLst>
                  <a:path w="6" h="7">
                    <a:moveTo>
                      <a:pt x="5" y="0"/>
                    </a:moveTo>
                    <a:lnTo>
                      <a:pt x="0" y="1"/>
                    </a:lnTo>
                    <a:lnTo>
                      <a:pt x="0" y="6"/>
                    </a:lnTo>
                    <a:lnTo>
                      <a:pt x="5" y="5"/>
                    </a:lnTo>
                    <a:lnTo>
                      <a:pt x="5" y="0"/>
                    </a:lnTo>
                  </a:path>
                </a:pathLst>
              </a:custGeom>
              <a:solidFill>
                <a:srgbClr val="008000"/>
              </a:solidFill>
              <a:ln w="12700" cap="rnd">
                <a:solidFill>
                  <a:srgbClr val="000000"/>
                </a:solidFill>
                <a:round/>
                <a:headEnd/>
                <a:tailEnd/>
              </a:ln>
            </p:spPr>
            <p:txBody>
              <a:bodyPr/>
              <a:lstStyle/>
              <a:p>
                <a:endParaRPr lang="en-US"/>
              </a:p>
            </p:txBody>
          </p:sp>
          <p:grpSp>
            <p:nvGrpSpPr>
              <p:cNvPr id="36280" name="Group 348"/>
              <p:cNvGrpSpPr>
                <a:grpSpLocks/>
              </p:cNvGrpSpPr>
              <p:nvPr/>
            </p:nvGrpSpPr>
            <p:grpSpPr bwMode="auto">
              <a:xfrm>
                <a:off x="4663" y="2994"/>
                <a:ext cx="1467" cy="402"/>
                <a:chOff x="4663" y="2994"/>
                <a:chExt cx="1467" cy="402"/>
              </a:xfrm>
            </p:grpSpPr>
            <p:grpSp>
              <p:nvGrpSpPr>
                <p:cNvPr id="36281" name="Group 349"/>
                <p:cNvGrpSpPr>
                  <a:grpSpLocks/>
                </p:cNvGrpSpPr>
                <p:nvPr/>
              </p:nvGrpSpPr>
              <p:grpSpPr bwMode="auto">
                <a:xfrm>
                  <a:off x="5314" y="2994"/>
                  <a:ext cx="816" cy="400"/>
                  <a:chOff x="5314" y="2994"/>
                  <a:chExt cx="816" cy="400"/>
                </a:xfrm>
              </p:grpSpPr>
              <p:grpSp>
                <p:nvGrpSpPr>
                  <p:cNvPr id="36291" name="Group 350"/>
                  <p:cNvGrpSpPr>
                    <a:grpSpLocks/>
                  </p:cNvGrpSpPr>
                  <p:nvPr/>
                </p:nvGrpSpPr>
                <p:grpSpPr bwMode="auto">
                  <a:xfrm>
                    <a:off x="5875" y="3193"/>
                    <a:ext cx="255" cy="201"/>
                    <a:chOff x="5875" y="3193"/>
                    <a:chExt cx="255" cy="201"/>
                  </a:xfrm>
                </p:grpSpPr>
                <p:sp>
                  <p:nvSpPr>
                    <p:cNvPr id="36316" name="Freeform 351"/>
                    <p:cNvSpPr>
                      <a:spLocks/>
                    </p:cNvSpPr>
                    <p:nvPr/>
                  </p:nvSpPr>
                  <p:spPr bwMode="auto">
                    <a:xfrm>
                      <a:off x="5875" y="3355"/>
                      <a:ext cx="182" cy="39"/>
                    </a:xfrm>
                    <a:custGeom>
                      <a:avLst/>
                      <a:gdLst>
                        <a:gd name="T0" fmla="*/ 35 w 182"/>
                        <a:gd name="T1" fmla="*/ 2 h 39"/>
                        <a:gd name="T2" fmla="*/ 48 w 182"/>
                        <a:gd name="T3" fmla="*/ 2 h 39"/>
                        <a:gd name="T4" fmla="*/ 54 w 182"/>
                        <a:gd name="T5" fmla="*/ 2 h 39"/>
                        <a:gd name="T6" fmla="*/ 61 w 182"/>
                        <a:gd name="T7" fmla="*/ 1 h 39"/>
                        <a:gd name="T8" fmla="*/ 67 w 182"/>
                        <a:gd name="T9" fmla="*/ 1 h 39"/>
                        <a:gd name="T10" fmla="*/ 71 w 182"/>
                        <a:gd name="T11" fmla="*/ 0 h 39"/>
                        <a:gd name="T12" fmla="*/ 78 w 182"/>
                        <a:gd name="T13" fmla="*/ 2 h 39"/>
                        <a:gd name="T14" fmla="*/ 80 w 182"/>
                        <a:gd name="T15" fmla="*/ 4 h 39"/>
                        <a:gd name="T16" fmla="*/ 87 w 182"/>
                        <a:gd name="T17" fmla="*/ 3 h 39"/>
                        <a:gd name="T18" fmla="*/ 92 w 182"/>
                        <a:gd name="T19" fmla="*/ 3 h 39"/>
                        <a:gd name="T20" fmla="*/ 96 w 182"/>
                        <a:gd name="T21" fmla="*/ 2 h 39"/>
                        <a:gd name="T22" fmla="*/ 101 w 182"/>
                        <a:gd name="T23" fmla="*/ 2 h 39"/>
                        <a:gd name="T24" fmla="*/ 105 w 182"/>
                        <a:gd name="T25" fmla="*/ 1 h 39"/>
                        <a:gd name="T26" fmla="*/ 111 w 182"/>
                        <a:gd name="T27" fmla="*/ 2 h 39"/>
                        <a:gd name="T28" fmla="*/ 122 w 182"/>
                        <a:gd name="T29" fmla="*/ 2 h 39"/>
                        <a:gd name="T30" fmla="*/ 133 w 182"/>
                        <a:gd name="T31" fmla="*/ 5 h 39"/>
                        <a:gd name="T32" fmla="*/ 140 w 182"/>
                        <a:gd name="T33" fmla="*/ 5 h 39"/>
                        <a:gd name="T34" fmla="*/ 145 w 182"/>
                        <a:gd name="T35" fmla="*/ 6 h 39"/>
                        <a:gd name="T36" fmla="*/ 151 w 182"/>
                        <a:gd name="T37" fmla="*/ 5 h 39"/>
                        <a:gd name="T38" fmla="*/ 158 w 182"/>
                        <a:gd name="T39" fmla="*/ 5 h 39"/>
                        <a:gd name="T40" fmla="*/ 163 w 182"/>
                        <a:gd name="T41" fmla="*/ 6 h 39"/>
                        <a:gd name="T42" fmla="*/ 167 w 182"/>
                        <a:gd name="T43" fmla="*/ 8 h 39"/>
                        <a:gd name="T44" fmla="*/ 173 w 182"/>
                        <a:gd name="T45" fmla="*/ 9 h 39"/>
                        <a:gd name="T46" fmla="*/ 177 w 182"/>
                        <a:gd name="T47" fmla="*/ 11 h 39"/>
                        <a:gd name="T48" fmla="*/ 180 w 182"/>
                        <a:gd name="T49" fmla="*/ 12 h 39"/>
                        <a:gd name="T50" fmla="*/ 181 w 182"/>
                        <a:gd name="T51" fmla="*/ 14 h 39"/>
                        <a:gd name="T52" fmla="*/ 175 w 182"/>
                        <a:gd name="T53" fmla="*/ 16 h 39"/>
                        <a:gd name="T54" fmla="*/ 168 w 182"/>
                        <a:gd name="T55" fmla="*/ 18 h 39"/>
                        <a:gd name="T56" fmla="*/ 163 w 182"/>
                        <a:gd name="T57" fmla="*/ 20 h 39"/>
                        <a:gd name="T58" fmla="*/ 164 w 182"/>
                        <a:gd name="T59" fmla="*/ 22 h 39"/>
                        <a:gd name="T60" fmla="*/ 159 w 182"/>
                        <a:gd name="T61" fmla="*/ 25 h 39"/>
                        <a:gd name="T62" fmla="*/ 155 w 182"/>
                        <a:gd name="T63" fmla="*/ 26 h 39"/>
                        <a:gd name="T64" fmla="*/ 150 w 182"/>
                        <a:gd name="T65" fmla="*/ 27 h 39"/>
                        <a:gd name="T66" fmla="*/ 146 w 182"/>
                        <a:gd name="T67" fmla="*/ 29 h 39"/>
                        <a:gd name="T68" fmla="*/ 158 w 182"/>
                        <a:gd name="T69" fmla="*/ 32 h 39"/>
                        <a:gd name="T70" fmla="*/ 144 w 182"/>
                        <a:gd name="T71" fmla="*/ 33 h 39"/>
                        <a:gd name="T72" fmla="*/ 131 w 182"/>
                        <a:gd name="T73" fmla="*/ 34 h 39"/>
                        <a:gd name="T74" fmla="*/ 127 w 182"/>
                        <a:gd name="T75" fmla="*/ 38 h 39"/>
                        <a:gd name="T76" fmla="*/ 115 w 182"/>
                        <a:gd name="T77" fmla="*/ 37 h 39"/>
                        <a:gd name="T78" fmla="*/ 101 w 182"/>
                        <a:gd name="T79" fmla="*/ 36 h 39"/>
                        <a:gd name="T80" fmla="*/ 89 w 182"/>
                        <a:gd name="T81" fmla="*/ 35 h 39"/>
                        <a:gd name="T82" fmla="*/ 76 w 182"/>
                        <a:gd name="T83" fmla="*/ 33 h 39"/>
                        <a:gd name="T84" fmla="*/ 67 w 182"/>
                        <a:gd name="T85" fmla="*/ 32 h 39"/>
                        <a:gd name="T86" fmla="*/ 58 w 182"/>
                        <a:gd name="T87" fmla="*/ 30 h 39"/>
                        <a:gd name="T88" fmla="*/ 44 w 182"/>
                        <a:gd name="T89" fmla="*/ 26 h 39"/>
                        <a:gd name="T90" fmla="*/ 36 w 182"/>
                        <a:gd name="T91" fmla="*/ 25 h 39"/>
                        <a:gd name="T92" fmla="*/ 27 w 182"/>
                        <a:gd name="T93" fmla="*/ 22 h 39"/>
                        <a:gd name="T94" fmla="*/ 21 w 182"/>
                        <a:gd name="T95" fmla="*/ 19 h 39"/>
                        <a:gd name="T96" fmla="*/ 13 w 182"/>
                        <a:gd name="T97" fmla="*/ 16 h 39"/>
                        <a:gd name="T98" fmla="*/ 5 w 182"/>
                        <a:gd name="T99" fmla="*/ 12 h 39"/>
                        <a:gd name="T100" fmla="*/ 0 w 182"/>
                        <a:gd name="T101" fmla="*/ 9 h 39"/>
                        <a:gd name="T102" fmla="*/ 3 w 182"/>
                        <a:gd name="T103" fmla="*/ 5 h 39"/>
                        <a:gd name="T104" fmla="*/ 6 w 182"/>
                        <a:gd name="T105" fmla="*/ 3 h 39"/>
                        <a:gd name="T106" fmla="*/ 17 w 182"/>
                        <a:gd name="T107" fmla="*/ 2 h 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82"/>
                        <a:gd name="T163" fmla="*/ 0 h 39"/>
                        <a:gd name="T164" fmla="*/ 182 w 182"/>
                        <a:gd name="T165" fmla="*/ 39 h 3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82" h="39">
                          <a:moveTo>
                            <a:pt x="17" y="2"/>
                          </a:moveTo>
                          <a:lnTo>
                            <a:pt x="35" y="2"/>
                          </a:lnTo>
                          <a:lnTo>
                            <a:pt x="41" y="2"/>
                          </a:lnTo>
                          <a:lnTo>
                            <a:pt x="48" y="2"/>
                          </a:lnTo>
                          <a:lnTo>
                            <a:pt x="52" y="3"/>
                          </a:lnTo>
                          <a:lnTo>
                            <a:pt x="54" y="2"/>
                          </a:lnTo>
                          <a:lnTo>
                            <a:pt x="58" y="2"/>
                          </a:lnTo>
                          <a:lnTo>
                            <a:pt x="61" y="1"/>
                          </a:lnTo>
                          <a:lnTo>
                            <a:pt x="65" y="1"/>
                          </a:lnTo>
                          <a:lnTo>
                            <a:pt x="67" y="1"/>
                          </a:lnTo>
                          <a:lnTo>
                            <a:pt x="70" y="1"/>
                          </a:lnTo>
                          <a:lnTo>
                            <a:pt x="71" y="0"/>
                          </a:lnTo>
                          <a:lnTo>
                            <a:pt x="76" y="2"/>
                          </a:lnTo>
                          <a:lnTo>
                            <a:pt x="78" y="2"/>
                          </a:lnTo>
                          <a:lnTo>
                            <a:pt x="79" y="3"/>
                          </a:lnTo>
                          <a:lnTo>
                            <a:pt x="80" y="4"/>
                          </a:lnTo>
                          <a:lnTo>
                            <a:pt x="84" y="3"/>
                          </a:lnTo>
                          <a:lnTo>
                            <a:pt x="87" y="3"/>
                          </a:lnTo>
                          <a:lnTo>
                            <a:pt x="89" y="3"/>
                          </a:lnTo>
                          <a:lnTo>
                            <a:pt x="92" y="3"/>
                          </a:lnTo>
                          <a:lnTo>
                            <a:pt x="94" y="3"/>
                          </a:lnTo>
                          <a:lnTo>
                            <a:pt x="96" y="2"/>
                          </a:lnTo>
                          <a:lnTo>
                            <a:pt x="98" y="2"/>
                          </a:lnTo>
                          <a:lnTo>
                            <a:pt x="101" y="2"/>
                          </a:lnTo>
                          <a:lnTo>
                            <a:pt x="102" y="2"/>
                          </a:lnTo>
                          <a:lnTo>
                            <a:pt x="105" y="1"/>
                          </a:lnTo>
                          <a:lnTo>
                            <a:pt x="109" y="2"/>
                          </a:lnTo>
                          <a:lnTo>
                            <a:pt x="111" y="2"/>
                          </a:lnTo>
                          <a:lnTo>
                            <a:pt x="115" y="2"/>
                          </a:lnTo>
                          <a:lnTo>
                            <a:pt x="122" y="2"/>
                          </a:lnTo>
                          <a:lnTo>
                            <a:pt x="129" y="4"/>
                          </a:lnTo>
                          <a:lnTo>
                            <a:pt x="133" y="5"/>
                          </a:lnTo>
                          <a:lnTo>
                            <a:pt x="136" y="5"/>
                          </a:lnTo>
                          <a:lnTo>
                            <a:pt x="140" y="5"/>
                          </a:lnTo>
                          <a:lnTo>
                            <a:pt x="144" y="6"/>
                          </a:lnTo>
                          <a:lnTo>
                            <a:pt x="145" y="6"/>
                          </a:lnTo>
                          <a:lnTo>
                            <a:pt x="149" y="5"/>
                          </a:lnTo>
                          <a:lnTo>
                            <a:pt x="151" y="5"/>
                          </a:lnTo>
                          <a:lnTo>
                            <a:pt x="154" y="5"/>
                          </a:lnTo>
                          <a:lnTo>
                            <a:pt x="158" y="5"/>
                          </a:lnTo>
                          <a:lnTo>
                            <a:pt x="159" y="6"/>
                          </a:lnTo>
                          <a:lnTo>
                            <a:pt x="163" y="6"/>
                          </a:lnTo>
                          <a:lnTo>
                            <a:pt x="164" y="7"/>
                          </a:lnTo>
                          <a:lnTo>
                            <a:pt x="167" y="8"/>
                          </a:lnTo>
                          <a:lnTo>
                            <a:pt x="171" y="9"/>
                          </a:lnTo>
                          <a:lnTo>
                            <a:pt x="173" y="9"/>
                          </a:lnTo>
                          <a:lnTo>
                            <a:pt x="175" y="10"/>
                          </a:lnTo>
                          <a:lnTo>
                            <a:pt x="177" y="11"/>
                          </a:lnTo>
                          <a:lnTo>
                            <a:pt x="178" y="11"/>
                          </a:lnTo>
                          <a:lnTo>
                            <a:pt x="180" y="12"/>
                          </a:lnTo>
                          <a:lnTo>
                            <a:pt x="180" y="13"/>
                          </a:lnTo>
                          <a:lnTo>
                            <a:pt x="181" y="14"/>
                          </a:lnTo>
                          <a:lnTo>
                            <a:pt x="178" y="15"/>
                          </a:lnTo>
                          <a:lnTo>
                            <a:pt x="175" y="16"/>
                          </a:lnTo>
                          <a:lnTo>
                            <a:pt x="172" y="17"/>
                          </a:lnTo>
                          <a:lnTo>
                            <a:pt x="168" y="18"/>
                          </a:lnTo>
                          <a:lnTo>
                            <a:pt x="164" y="19"/>
                          </a:lnTo>
                          <a:lnTo>
                            <a:pt x="163" y="20"/>
                          </a:lnTo>
                          <a:lnTo>
                            <a:pt x="162" y="21"/>
                          </a:lnTo>
                          <a:lnTo>
                            <a:pt x="164" y="22"/>
                          </a:lnTo>
                          <a:lnTo>
                            <a:pt x="162" y="24"/>
                          </a:lnTo>
                          <a:lnTo>
                            <a:pt x="159" y="25"/>
                          </a:lnTo>
                          <a:lnTo>
                            <a:pt x="158" y="26"/>
                          </a:lnTo>
                          <a:lnTo>
                            <a:pt x="155" y="26"/>
                          </a:lnTo>
                          <a:lnTo>
                            <a:pt x="154" y="26"/>
                          </a:lnTo>
                          <a:lnTo>
                            <a:pt x="150" y="27"/>
                          </a:lnTo>
                          <a:lnTo>
                            <a:pt x="149" y="29"/>
                          </a:lnTo>
                          <a:lnTo>
                            <a:pt x="146" y="29"/>
                          </a:lnTo>
                          <a:lnTo>
                            <a:pt x="159" y="31"/>
                          </a:lnTo>
                          <a:lnTo>
                            <a:pt x="158" y="32"/>
                          </a:lnTo>
                          <a:lnTo>
                            <a:pt x="151" y="33"/>
                          </a:lnTo>
                          <a:lnTo>
                            <a:pt x="144" y="33"/>
                          </a:lnTo>
                          <a:lnTo>
                            <a:pt x="137" y="33"/>
                          </a:lnTo>
                          <a:lnTo>
                            <a:pt x="131" y="34"/>
                          </a:lnTo>
                          <a:lnTo>
                            <a:pt x="128" y="36"/>
                          </a:lnTo>
                          <a:lnTo>
                            <a:pt x="127" y="38"/>
                          </a:lnTo>
                          <a:lnTo>
                            <a:pt x="120" y="38"/>
                          </a:lnTo>
                          <a:lnTo>
                            <a:pt x="115" y="37"/>
                          </a:lnTo>
                          <a:lnTo>
                            <a:pt x="105" y="37"/>
                          </a:lnTo>
                          <a:lnTo>
                            <a:pt x="101" y="36"/>
                          </a:lnTo>
                          <a:lnTo>
                            <a:pt x="94" y="35"/>
                          </a:lnTo>
                          <a:lnTo>
                            <a:pt x="89" y="35"/>
                          </a:lnTo>
                          <a:lnTo>
                            <a:pt x="83" y="34"/>
                          </a:lnTo>
                          <a:lnTo>
                            <a:pt x="76" y="33"/>
                          </a:lnTo>
                          <a:lnTo>
                            <a:pt x="71" y="32"/>
                          </a:lnTo>
                          <a:lnTo>
                            <a:pt x="67" y="32"/>
                          </a:lnTo>
                          <a:lnTo>
                            <a:pt x="66" y="31"/>
                          </a:lnTo>
                          <a:lnTo>
                            <a:pt x="58" y="30"/>
                          </a:lnTo>
                          <a:lnTo>
                            <a:pt x="50" y="28"/>
                          </a:lnTo>
                          <a:lnTo>
                            <a:pt x="44" y="26"/>
                          </a:lnTo>
                          <a:lnTo>
                            <a:pt x="40" y="26"/>
                          </a:lnTo>
                          <a:lnTo>
                            <a:pt x="36" y="25"/>
                          </a:lnTo>
                          <a:lnTo>
                            <a:pt x="32" y="23"/>
                          </a:lnTo>
                          <a:lnTo>
                            <a:pt x="27" y="22"/>
                          </a:lnTo>
                          <a:lnTo>
                            <a:pt x="23" y="21"/>
                          </a:lnTo>
                          <a:lnTo>
                            <a:pt x="21" y="19"/>
                          </a:lnTo>
                          <a:lnTo>
                            <a:pt x="17" y="17"/>
                          </a:lnTo>
                          <a:lnTo>
                            <a:pt x="13" y="16"/>
                          </a:lnTo>
                          <a:lnTo>
                            <a:pt x="8" y="14"/>
                          </a:lnTo>
                          <a:lnTo>
                            <a:pt x="5" y="12"/>
                          </a:lnTo>
                          <a:lnTo>
                            <a:pt x="1" y="11"/>
                          </a:lnTo>
                          <a:lnTo>
                            <a:pt x="0" y="9"/>
                          </a:lnTo>
                          <a:lnTo>
                            <a:pt x="5" y="9"/>
                          </a:lnTo>
                          <a:lnTo>
                            <a:pt x="3" y="5"/>
                          </a:lnTo>
                          <a:lnTo>
                            <a:pt x="9" y="5"/>
                          </a:lnTo>
                          <a:lnTo>
                            <a:pt x="6" y="3"/>
                          </a:lnTo>
                          <a:lnTo>
                            <a:pt x="14" y="2"/>
                          </a:lnTo>
                          <a:lnTo>
                            <a:pt x="17" y="2"/>
                          </a:lnTo>
                        </a:path>
                      </a:pathLst>
                    </a:custGeom>
                    <a:solidFill>
                      <a:srgbClr val="008000"/>
                    </a:solidFill>
                    <a:ln w="12700" cap="rnd">
                      <a:solidFill>
                        <a:srgbClr val="000000"/>
                      </a:solidFill>
                      <a:round/>
                      <a:headEnd/>
                      <a:tailEnd/>
                    </a:ln>
                  </p:spPr>
                  <p:txBody>
                    <a:bodyPr/>
                    <a:lstStyle/>
                    <a:p>
                      <a:endParaRPr lang="en-US"/>
                    </a:p>
                  </p:txBody>
                </p:sp>
                <p:grpSp>
                  <p:nvGrpSpPr>
                    <p:cNvPr id="36317" name="Group 352"/>
                    <p:cNvGrpSpPr>
                      <a:grpSpLocks/>
                    </p:cNvGrpSpPr>
                    <p:nvPr/>
                  </p:nvGrpSpPr>
                  <p:grpSpPr bwMode="auto">
                    <a:xfrm>
                      <a:off x="6010" y="3273"/>
                      <a:ext cx="120" cy="35"/>
                      <a:chOff x="6010" y="3273"/>
                      <a:chExt cx="120" cy="35"/>
                    </a:xfrm>
                  </p:grpSpPr>
                  <p:sp>
                    <p:nvSpPr>
                      <p:cNvPr id="36319" name="Freeform 353"/>
                      <p:cNvSpPr>
                        <a:spLocks/>
                      </p:cNvSpPr>
                      <p:nvPr/>
                    </p:nvSpPr>
                    <p:spPr bwMode="auto">
                      <a:xfrm>
                        <a:off x="6111" y="3273"/>
                        <a:ext cx="19" cy="22"/>
                      </a:xfrm>
                      <a:custGeom>
                        <a:avLst/>
                        <a:gdLst>
                          <a:gd name="T0" fmla="*/ 6 w 19"/>
                          <a:gd name="T1" fmla="*/ 0 h 22"/>
                          <a:gd name="T2" fmla="*/ 8 w 19"/>
                          <a:gd name="T3" fmla="*/ 0 h 22"/>
                          <a:gd name="T4" fmla="*/ 12 w 19"/>
                          <a:gd name="T5" fmla="*/ 2 h 22"/>
                          <a:gd name="T6" fmla="*/ 10 w 19"/>
                          <a:gd name="T7" fmla="*/ 9 h 22"/>
                          <a:gd name="T8" fmla="*/ 13 w 19"/>
                          <a:gd name="T9" fmla="*/ 9 h 22"/>
                          <a:gd name="T10" fmla="*/ 14 w 19"/>
                          <a:gd name="T11" fmla="*/ 11 h 22"/>
                          <a:gd name="T12" fmla="*/ 15 w 19"/>
                          <a:gd name="T13" fmla="*/ 12 h 22"/>
                          <a:gd name="T14" fmla="*/ 17 w 19"/>
                          <a:gd name="T15" fmla="*/ 12 h 22"/>
                          <a:gd name="T16" fmla="*/ 18 w 19"/>
                          <a:gd name="T17" fmla="*/ 10 h 22"/>
                          <a:gd name="T18" fmla="*/ 18 w 19"/>
                          <a:gd name="T19" fmla="*/ 11 h 22"/>
                          <a:gd name="T20" fmla="*/ 18 w 19"/>
                          <a:gd name="T21" fmla="*/ 12 h 22"/>
                          <a:gd name="T22" fmla="*/ 17 w 19"/>
                          <a:gd name="T23" fmla="*/ 13 h 22"/>
                          <a:gd name="T24" fmla="*/ 17 w 19"/>
                          <a:gd name="T25" fmla="*/ 15 h 22"/>
                          <a:gd name="T26" fmla="*/ 14 w 19"/>
                          <a:gd name="T27" fmla="*/ 16 h 22"/>
                          <a:gd name="T28" fmla="*/ 13 w 19"/>
                          <a:gd name="T29" fmla="*/ 16 h 22"/>
                          <a:gd name="T30" fmla="*/ 10 w 19"/>
                          <a:gd name="T31" fmla="*/ 16 h 22"/>
                          <a:gd name="T32" fmla="*/ 10 w 19"/>
                          <a:gd name="T33" fmla="*/ 18 h 22"/>
                          <a:gd name="T34" fmla="*/ 10 w 19"/>
                          <a:gd name="T35" fmla="*/ 19 h 22"/>
                          <a:gd name="T36" fmla="*/ 12 w 19"/>
                          <a:gd name="T37" fmla="*/ 19 h 22"/>
                          <a:gd name="T38" fmla="*/ 9 w 19"/>
                          <a:gd name="T39" fmla="*/ 20 h 22"/>
                          <a:gd name="T40" fmla="*/ 8 w 19"/>
                          <a:gd name="T41" fmla="*/ 21 h 22"/>
                          <a:gd name="T42" fmla="*/ 6 w 19"/>
                          <a:gd name="T43" fmla="*/ 21 h 22"/>
                          <a:gd name="T44" fmla="*/ 5 w 19"/>
                          <a:gd name="T45" fmla="*/ 21 h 22"/>
                          <a:gd name="T46" fmla="*/ 3 w 19"/>
                          <a:gd name="T47" fmla="*/ 20 h 22"/>
                          <a:gd name="T48" fmla="*/ 1 w 19"/>
                          <a:gd name="T49" fmla="*/ 19 h 22"/>
                          <a:gd name="T50" fmla="*/ 3 w 19"/>
                          <a:gd name="T51" fmla="*/ 19 h 22"/>
                          <a:gd name="T52" fmla="*/ 4 w 19"/>
                          <a:gd name="T53" fmla="*/ 19 h 22"/>
                          <a:gd name="T54" fmla="*/ 6 w 19"/>
                          <a:gd name="T55" fmla="*/ 17 h 22"/>
                          <a:gd name="T56" fmla="*/ 6 w 19"/>
                          <a:gd name="T57" fmla="*/ 16 h 22"/>
                          <a:gd name="T58" fmla="*/ 4 w 19"/>
                          <a:gd name="T59" fmla="*/ 16 h 22"/>
                          <a:gd name="T60" fmla="*/ 3 w 19"/>
                          <a:gd name="T61" fmla="*/ 15 h 22"/>
                          <a:gd name="T62" fmla="*/ 1 w 19"/>
                          <a:gd name="T63" fmla="*/ 15 h 22"/>
                          <a:gd name="T64" fmla="*/ 0 w 19"/>
                          <a:gd name="T65" fmla="*/ 15 h 22"/>
                          <a:gd name="T66" fmla="*/ 0 w 19"/>
                          <a:gd name="T67" fmla="*/ 14 h 22"/>
                          <a:gd name="T68" fmla="*/ 0 w 19"/>
                          <a:gd name="T69" fmla="*/ 13 h 22"/>
                          <a:gd name="T70" fmla="*/ 1 w 19"/>
                          <a:gd name="T71" fmla="*/ 13 h 22"/>
                          <a:gd name="T72" fmla="*/ 3 w 19"/>
                          <a:gd name="T73" fmla="*/ 13 h 22"/>
                          <a:gd name="T74" fmla="*/ 4 w 19"/>
                          <a:gd name="T75" fmla="*/ 12 h 22"/>
                          <a:gd name="T76" fmla="*/ 5 w 19"/>
                          <a:gd name="T77" fmla="*/ 12 h 22"/>
                          <a:gd name="T78" fmla="*/ 6 w 19"/>
                          <a:gd name="T79" fmla="*/ 9 h 22"/>
                          <a:gd name="T80" fmla="*/ 5 w 19"/>
                          <a:gd name="T81" fmla="*/ 8 h 22"/>
                          <a:gd name="T82" fmla="*/ 4 w 19"/>
                          <a:gd name="T83" fmla="*/ 7 h 22"/>
                          <a:gd name="T84" fmla="*/ 4 w 19"/>
                          <a:gd name="T85" fmla="*/ 5 h 22"/>
                          <a:gd name="T86" fmla="*/ 4 w 19"/>
                          <a:gd name="T87" fmla="*/ 4 h 22"/>
                          <a:gd name="T88" fmla="*/ 4 w 19"/>
                          <a:gd name="T89" fmla="*/ 3 h 22"/>
                          <a:gd name="T90" fmla="*/ 6 w 19"/>
                          <a:gd name="T91" fmla="*/ 0 h 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
                          <a:gd name="T139" fmla="*/ 0 h 22"/>
                          <a:gd name="T140" fmla="*/ 19 w 19"/>
                          <a:gd name="T141" fmla="*/ 22 h 2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 h="22">
                            <a:moveTo>
                              <a:pt x="6" y="0"/>
                            </a:moveTo>
                            <a:lnTo>
                              <a:pt x="8" y="0"/>
                            </a:lnTo>
                            <a:lnTo>
                              <a:pt x="12" y="2"/>
                            </a:lnTo>
                            <a:lnTo>
                              <a:pt x="10" y="9"/>
                            </a:lnTo>
                            <a:lnTo>
                              <a:pt x="13" y="9"/>
                            </a:lnTo>
                            <a:lnTo>
                              <a:pt x="14" y="11"/>
                            </a:lnTo>
                            <a:lnTo>
                              <a:pt x="15" y="12"/>
                            </a:lnTo>
                            <a:lnTo>
                              <a:pt x="17" y="12"/>
                            </a:lnTo>
                            <a:lnTo>
                              <a:pt x="18" y="10"/>
                            </a:lnTo>
                            <a:lnTo>
                              <a:pt x="18" y="11"/>
                            </a:lnTo>
                            <a:lnTo>
                              <a:pt x="18" y="12"/>
                            </a:lnTo>
                            <a:lnTo>
                              <a:pt x="17" y="13"/>
                            </a:lnTo>
                            <a:lnTo>
                              <a:pt x="17" y="15"/>
                            </a:lnTo>
                            <a:lnTo>
                              <a:pt x="14" y="16"/>
                            </a:lnTo>
                            <a:lnTo>
                              <a:pt x="13" y="16"/>
                            </a:lnTo>
                            <a:lnTo>
                              <a:pt x="10" y="16"/>
                            </a:lnTo>
                            <a:lnTo>
                              <a:pt x="10" y="18"/>
                            </a:lnTo>
                            <a:lnTo>
                              <a:pt x="10" y="19"/>
                            </a:lnTo>
                            <a:lnTo>
                              <a:pt x="12" y="19"/>
                            </a:lnTo>
                            <a:lnTo>
                              <a:pt x="9" y="20"/>
                            </a:lnTo>
                            <a:lnTo>
                              <a:pt x="8" y="21"/>
                            </a:lnTo>
                            <a:lnTo>
                              <a:pt x="6" y="21"/>
                            </a:lnTo>
                            <a:lnTo>
                              <a:pt x="5" y="21"/>
                            </a:lnTo>
                            <a:lnTo>
                              <a:pt x="3" y="20"/>
                            </a:lnTo>
                            <a:lnTo>
                              <a:pt x="1" y="19"/>
                            </a:lnTo>
                            <a:lnTo>
                              <a:pt x="3" y="19"/>
                            </a:lnTo>
                            <a:lnTo>
                              <a:pt x="4" y="19"/>
                            </a:lnTo>
                            <a:lnTo>
                              <a:pt x="6" y="17"/>
                            </a:lnTo>
                            <a:lnTo>
                              <a:pt x="6" y="16"/>
                            </a:lnTo>
                            <a:lnTo>
                              <a:pt x="4" y="16"/>
                            </a:lnTo>
                            <a:lnTo>
                              <a:pt x="3" y="15"/>
                            </a:lnTo>
                            <a:lnTo>
                              <a:pt x="1" y="15"/>
                            </a:lnTo>
                            <a:lnTo>
                              <a:pt x="0" y="15"/>
                            </a:lnTo>
                            <a:lnTo>
                              <a:pt x="0" y="14"/>
                            </a:lnTo>
                            <a:lnTo>
                              <a:pt x="0" y="13"/>
                            </a:lnTo>
                            <a:lnTo>
                              <a:pt x="1" y="13"/>
                            </a:lnTo>
                            <a:lnTo>
                              <a:pt x="3" y="13"/>
                            </a:lnTo>
                            <a:lnTo>
                              <a:pt x="4" y="12"/>
                            </a:lnTo>
                            <a:lnTo>
                              <a:pt x="5" y="12"/>
                            </a:lnTo>
                            <a:lnTo>
                              <a:pt x="6" y="9"/>
                            </a:lnTo>
                            <a:lnTo>
                              <a:pt x="5" y="8"/>
                            </a:lnTo>
                            <a:lnTo>
                              <a:pt x="4" y="7"/>
                            </a:lnTo>
                            <a:lnTo>
                              <a:pt x="4" y="5"/>
                            </a:lnTo>
                            <a:lnTo>
                              <a:pt x="4" y="4"/>
                            </a:lnTo>
                            <a:lnTo>
                              <a:pt x="4" y="3"/>
                            </a:lnTo>
                            <a:lnTo>
                              <a:pt x="6" y="0"/>
                            </a:lnTo>
                          </a:path>
                        </a:pathLst>
                      </a:custGeom>
                      <a:solidFill>
                        <a:srgbClr val="008000"/>
                      </a:solidFill>
                      <a:ln w="12700" cap="rnd">
                        <a:solidFill>
                          <a:srgbClr val="000000"/>
                        </a:solidFill>
                        <a:round/>
                        <a:headEnd/>
                        <a:tailEnd/>
                      </a:ln>
                    </p:spPr>
                    <p:txBody>
                      <a:bodyPr/>
                      <a:lstStyle/>
                      <a:p>
                        <a:endParaRPr lang="en-US"/>
                      </a:p>
                    </p:txBody>
                  </p:sp>
                  <p:sp>
                    <p:nvSpPr>
                      <p:cNvPr id="36320" name="Freeform 354"/>
                      <p:cNvSpPr>
                        <a:spLocks/>
                      </p:cNvSpPr>
                      <p:nvPr/>
                    </p:nvSpPr>
                    <p:spPr bwMode="auto">
                      <a:xfrm>
                        <a:off x="6075" y="3290"/>
                        <a:ext cx="36" cy="18"/>
                      </a:xfrm>
                      <a:custGeom>
                        <a:avLst/>
                        <a:gdLst>
                          <a:gd name="T0" fmla="*/ 25 w 36"/>
                          <a:gd name="T1" fmla="*/ 0 h 18"/>
                          <a:gd name="T2" fmla="*/ 29 w 36"/>
                          <a:gd name="T3" fmla="*/ 0 h 18"/>
                          <a:gd name="T4" fmla="*/ 35 w 36"/>
                          <a:gd name="T5" fmla="*/ 5 h 18"/>
                          <a:gd name="T6" fmla="*/ 29 w 36"/>
                          <a:gd name="T7" fmla="*/ 9 h 18"/>
                          <a:gd name="T8" fmla="*/ 29 w 36"/>
                          <a:gd name="T9" fmla="*/ 10 h 18"/>
                          <a:gd name="T10" fmla="*/ 27 w 36"/>
                          <a:gd name="T11" fmla="*/ 11 h 18"/>
                          <a:gd name="T12" fmla="*/ 23 w 36"/>
                          <a:gd name="T13" fmla="*/ 11 h 18"/>
                          <a:gd name="T14" fmla="*/ 18 w 36"/>
                          <a:gd name="T15" fmla="*/ 13 h 18"/>
                          <a:gd name="T16" fmla="*/ 14 w 36"/>
                          <a:gd name="T17" fmla="*/ 16 h 18"/>
                          <a:gd name="T18" fmla="*/ 10 w 36"/>
                          <a:gd name="T19" fmla="*/ 17 h 18"/>
                          <a:gd name="T20" fmla="*/ 10 w 36"/>
                          <a:gd name="T21" fmla="*/ 16 h 18"/>
                          <a:gd name="T22" fmla="*/ 5 w 36"/>
                          <a:gd name="T23" fmla="*/ 16 h 18"/>
                          <a:gd name="T24" fmla="*/ 4 w 36"/>
                          <a:gd name="T25" fmla="*/ 16 h 18"/>
                          <a:gd name="T26" fmla="*/ 0 w 36"/>
                          <a:gd name="T27" fmla="*/ 16 h 18"/>
                          <a:gd name="T28" fmla="*/ 5 w 36"/>
                          <a:gd name="T29" fmla="*/ 13 h 18"/>
                          <a:gd name="T30" fmla="*/ 6 w 36"/>
                          <a:gd name="T31" fmla="*/ 12 h 18"/>
                          <a:gd name="T32" fmla="*/ 9 w 36"/>
                          <a:gd name="T33" fmla="*/ 12 h 18"/>
                          <a:gd name="T34" fmla="*/ 13 w 36"/>
                          <a:gd name="T35" fmla="*/ 10 h 18"/>
                          <a:gd name="T36" fmla="*/ 14 w 36"/>
                          <a:gd name="T37" fmla="*/ 10 h 18"/>
                          <a:gd name="T38" fmla="*/ 16 w 36"/>
                          <a:gd name="T39" fmla="*/ 8 h 18"/>
                          <a:gd name="T40" fmla="*/ 18 w 36"/>
                          <a:gd name="T41" fmla="*/ 8 h 18"/>
                          <a:gd name="T42" fmla="*/ 17 w 36"/>
                          <a:gd name="T43" fmla="*/ 6 h 18"/>
                          <a:gd name="T44" fmla="*/ 18 w 36"/>
                          <a:gd name="T45" fmla="*/ 6 h 18"/>
                          <a:gd name="T46" fmla="*/ 19 w 36"/>
                          <a:gd name="T47" fmla="*/ 4 h 18"/>
                          <a:gd name="T48" fmla="*/ 21 w 36"/>
                          <a:gd name="T49" fmla="*/ 6 h 18"/>
                          <a:gd name="T50" fmla="*/ 25 w 36"/>
                          <a:gd name="T51" fmla="*/ 4 h 18"/>
                          <a:gd name="T52" fmla="*/ 25 w 36"/>
                          <a:gd name="T53" fmla="*/ 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6"/>
                          <a:gd name="T82" fmla="*/ 0 h 18"/>
                          <a:gd name="T83" fmla="*/ 36 w 36"/>
                          <a:gd name="T84" fmla="*/ 18 h 1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6" h="18">
                            <a:moveTo>
                              <a:pt x="25" y="0"/>
                            </a:moveTo>
                            <a:lnTo>
                              <a:pt x="29" y="0"/>
                            </a:lnTo>
                            <a:lnTo>
                              <a:pt x="35" y="5"/>
                            </a:lnTo>
                            <a:lnTo>
                              <a:pt x="29" y="9"/>
                            </a:lnTo>
                            <a:lnTo>
                              <a:pt x="29" y="10"/>
                            </a:lnTo>
                            <a:lnTo>
                              <a:pt x="27" y="11"/>
                            </a:lnTo>
                            <a:lnTo>
                              <a:pt x="23" y="11"/>
                            </a:lnTo>
                            <a:lnTo>
                              <a:pt x="18" y="13"/>
                            </a:lnTo>
                            <a:lnTo>
                              <a:pt x="14" y="16"/>
                            </a:lnTo>
                            <a:lnTo>
                              <a:pt x="10" y="17"/>
                            </a:lnTo>
                            <a:lnTo>
                              <a:pt x="10" y="16"/>
                            </a:lnTo>
                            <a:lnTo>
                              <a:pt x="5" y="16"/>
                            </a:lnTo>
                            <a:lnTo>
                              <a:pt x="4" y="16"/>
                            </a:lnTo>
                            <a:lnTo>
                              <a:pt x="0" y="16"/>
                            </a:lnTo>
                            <a:lnTo>
                              <a:pt x="5" y="13"/>
                            </a:lnTo>
                            <a:lnTo>
                              <a:pt x="6" y="12"/>
                            </a:lnTo>
                            <a:lnTo>
                              <a:pt x="9" y="12"/>
                            </a:lnTo>
                            <a:lnTo>
                              <a:pt x="13" y="10"/>
                            </a:lnTo>
                            <a:lnTo>
                              <a:pt x="14" y="10"/>
                            </a:lnTo>
                            <a:lnTo>
                              <a:pt x="16" y="8"/>
                            </a:lnTo>
                            <a:lnTo>
                              <a:pt x="18" y="8"/>
                            </a:lnTo>
                            <a:lnTo>
                              <a:pt x="17" y="6"/>
                            </a:lnTo>
                            <a:lnTo>
                              <a:pt x="18" y="6"/>
                            </a:lnTo>
                            <a:lnTo>
                              <a:pt x="19" y="4"/>
                            </a:lnTo>
                            <a:lnTo>
                              <a:pt x="21" y="6"/>
                            </a:lnTo>
                            <a:lnTo>
                              <a:pt x="25" y="4"/>
                            </a:lnTo>
                            <a:lnTo>
                              <a:pt x="25" y="0"/>
                            </a:lnTo>
                          </a:path>
                        </a:pathLst>
                      </a:custGeom>
                      <a:solidFill>
                        <a:srgbClr val="008000"/>
                      </a:solidFill>
                      <a:ln w="12700" cap="rnd">
                        <a:solidFill>
                          <a:srgbClr val="000000"/>
                        </a:solidFill>
                        <a:round/>
                        <a:headEnd/>
                        <a:tailEnd/>
                      </a:ln>
                    </p:spPr>
                    <p:txBody>
                      <a:bodyPr/>
                      <a:lstStyle/>
                      <a:p>
                        <a:endParaRPr lang="en-US"/>
                      </a:p>
                    </p:txBody>
                  </p:sp>
                  <p:sp>
                    <p:nvSpPr>
                      <p:cNvPr id="36321" name="Freeform 355"/>
                      <p:cNvSpPr>
                        <a:spLocks/>
                      </p:cNvSpPr>
                      <p:nvPr/>
                    </p:nvSpPr>
                    <p:spPr bwMode="auto">
                      <a:xfrm>
                        <a:off x="6010" y="3291"/>
                        <a:ext cx="14" cy="10"/>
                      </a:xfrm>
                      <a:custGeom>
                        <a:avLst/>
                        <a:gdLst>
                          <a:gd name="T0" fmla="*/ 0 w 14"/>
                          <a:gd name="T1" fmla="*/ 0 h 10"/>
                          <a:gd name="T2" fmla="*/ 3 w 14"/>
                          <a:gd name="T3" fmla="*/ 0 h 10"/>
                          <a:gd name="T4" fmla="*/ 7 w 14"/>
                          <a:gd name="T5" fmla="*/ 1 h 10"/>
                          <a:gd name="T6" fmla="*/ 13 w 14"/>
                          <a:gd name="T7" fmla="*/ 1 h 10"/>
                          <a:gd name="T8" fmla="*/ 12 w 14"/>
                          <a:gd name="T9" fmla="*/ 3 h 10"/>
                          <a:gd name="T10" fmla="*/ 13 w 14"/>
                          <a:gd name="T11" fmla="*/ 5 h 10"/>
                          <a:gd name="T12" fmla="*/ 10 w 14"/>
                          <a:gd name="T13" fmla="*/ 5 h 10"/>
                          <a:gd name="T14" fmla="*/ 9 w 14"/>
                          <a:gd name="T15" fmla="*/ 5 h 10"/>
                          <a:gd name="T16" fmla="*/ 10 w 14"/>
                          <a:gd name="T17" fmla="*/ 9 h 10"/>
                          <a:gd name="T18" fmla="*/ 7 w 14"/>
                          <a:gd name="T19" fmla="*/ 9 h 10"/>
                          <a:gd name="T20" fmla="*/ 3 w 14"/>
                          <a:gd name="T21" fmla="*/ 8 h 10"/>
                          <a:gd name="T22" fmla="*/ 3 w 14"/>
                          <a:gd name="T23" fmla="*/ 5 h 10"/>
                          <a:gd name="T24" fmla="*/ 3 w 14"/>
                          <a:gd name="T25" fmla="*/ 4 h 10"/>
                          <a:gd name="T26" fmla="*/ 0 w 14"/>
                          <a:gd name="T27" fmla="*/ 3 h 10"/>
                          <a:gd name="T28" fmla="*/ 0 w 14"/>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10"/>
                          <a:gd name="T47" fmla="*/ 14 w 14"/>
                          <a:gd name="T48" fmla="*/ 10 h 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10">
                            <a:moveTo>
                              <a:pt x="0" y="0"/>
                            </a:moveTo>
                            <a:lnTo>
                              <a:pt x="3" y="0"/>
                            </a:lnTo>
                            <a:lnTo>
                              <a:pt x="7" y="1"/>
                            </a:lnTo>
                            <a:lnTo>
                              <a:pt x="13" y="1"/>
                            </a:lnTo>
                            <a:lnTo>
                              <a:pt x="12" y="3"/>
                            </a:lnTo>
                            <a:lnTo>
                              <a:pt x="13" y="5"/>
                            </a:lnTo>
                            <a:lnTo>
                              <a:pt x="10" y="5"/>
                            </a:lnTo>
                            <a:lnTo>
                              <a:pt x="9" y="5"/>
                            </a:lnTo>
                            <a:lnTo>
                              <a:pt x="10" y="9"/>
                            </a:lnTo>
                            <a:lnTo>
                              <a:pt x="7" y="9"/>
                            </a:lnTo>
                            <a:lnTo>
                              <a:pt x="3" y="8"/>
                            </a:lnTo>
                            <a:lnTo>
                              <a:pt x="3" y="5"/>
                            </a:lnTo>
                            <a:lnTo>
                              <a:pt x="3" y="4"/>
                            </a:lnTo>
                            <a:lnTo>
                              <a:pt x="0" y="3"/>
                            </a:lnTo>
                            <a:lnTo>
                              <a:pt x="0" y="0"/>
                            </a:lnTo>
                          </a:path>
                        </a:pathLst>
                      </a:custGeom>
                      <a:solidFill>
                        <a:srgbClr val="008000"/>
                      </a:solidFill>
                      <a:ln w="12700" cap="rnd">
                        <a:solidFill>
                          <a:srgbClr val="000000"/>
                        </a:solidFill>
                        <a:round/>
                        <a:headEnd/>
                        <a:tailEnd/>
                      </a:ln>
                    </p:spPr>
                    <p:txBody>
                      <a:bodyPr/>
                      <a:lstStyle/>
                      <a:p>
                        <a:endParaRPr lang="en-US"/>
                      </a:p>
                    </p:txBody>
                  </p:sp>
                </p:grpSp>
                <p:sp>
                  <p:nvSpPr>
                    <p:cNvPr id="36318" name="Freeform 356"/>
                    <p:cNvSpPr>
                      <a:spLocks/>
                    </p:cNvSpPr>
                    <p:nvPr/>
                  </p:nvSpPr>
                  <p:spPr bwMode="auto">
                    <a:xfrm>
                      <a:off x="6034" y="3193"/>
                      <a:ext cx="22" cy="11"/>
                    </a:xfrm>
                    <a:custGeom>
                      <a:avLst/>
                      <a:gdLst>
                        <a:gd name="T0" fmla="*/ 4 w 22"/>
                        <a:gd name="T1" fmla="*/ 4 h 11"/>
                        <a:gd name="T2" fmla="*/ 0 w 22"/>
                        <a:gd name="T3" fmla="*/ 8 h 11"/>
                        <a:gd name="T4" fmla="*/ 1 w 22"/>
                        <a:gd name="T5" fmla="*/ 10 h 11"/>
                        <a:gd name="T6" fmla="*/ 7 w 22"/>
                        <a:gd name="T7" fmla="*/ 10 h 11"/>
                        <a:gd name="T8" fmla="*/ 12 w 22"/>
                        <a:gd name="T9" fmla="*/ 10 h 11"/>
                        <a:gd name="T10" fmla="*/ 14 w 22"/>
                        <a:gd name="T11" fmla="*/ 8 h 11"/>
                        <a:gd name="T12" fmla="*/ 16 w 22"/>
                        <a:gd name="T13" fmla="*/ 7 h 11"/>
                        <a:gd name="T14" fmla="*/ 21 w 22"/>
                        <a:gd name="T15" fmla="*/ 7 h 11"/>
                        <a:gd name="T16" fmla="*/ 21 w 22"/>
                        <a:gd name="T17" fmla="*/ 4 h 11"/>
                        <a:gd name="T18" fmla="*/ 21 w 22"/>
                        <a:gd name="T19" fmla="*/ 2 h 11"/>
                        <a:gd name="T20" fmla="*/ 14 w 22"/>
                        <a:gd name="T21" fmla="*/ 0 h 11"/>
                        <a:gd name="T22" fmla="*/ 14 w 22"/>
                        <a:gd name="T23" fmla="*/ 3 h 11"/>
                        <a:gd name="T24" fmla="*/ 18 w 22"/>
                        <a:gd name="T25" fmla="*/ 5 h 11"/>
                        <a:gd name="T26" fmla="*/ 12 w 22"/>
                        <a:gd name="T27" fmla="*/ 5 h 11"/>
                        <a:gd name="T28" fmla="*/ 11 w 22"/>
                        <a:gd name="T29" fmla="*/ 6 h 11"/>
                        <a:gd name="T30" fmla="*/ 4 w 22"/>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
                        <a:gd name="T49" fmla="*/ 0 h 11"/>
                        <a:gd name="T50" fmla="*/ 22 w 22"/>
                        <a:gd name="T51" fmla="*/ 11 h 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 h="11">
                          <a:moveTo>
                            <a:pt x="4" y="4"/>
                          </a:moveTo>
                          <a:lnTo>
                            <a:pt x="0" y="8"/>
                          </a:lnTo>
                          <a:lnTo>
                            <a:pt x="1" y="10"/>
                          </a:lnTo>
                          <a:lnTo>
                            <a:pt x="7" y="10"/>
                          </a:lnTo>
                          <a:lnTo>
                            <a:pt x="12" y="10"/>
                          </a:lnTo>
                          <a:lnTo>
                            <a:pt x="14" y="8"/>
                          </a:lnTo>
                          <a:lnTo>
                            <a:pt x="16" y="7"/>
                          </a:lnTo>
                          <a:lnTo>
                            <a:pt x="21" y="7"/>
                          </a:lnTo>
                          <a:lnTo>
                            <a:pt x="21" y="4"/>
                          </a:lnTo>
                          <a:lnTo>
                            <a:pt x="21" y="2"/>
                          </a:lnTo>
                          <a:lnTo>
                            <a:pt x="14" y="0"/>
                          </a:lnTo>
                          <a:lnTo>
                            <a:pt x="14" y="3"/>
                          </a:lnTo>
                          <a:lnTo>
                            <a:pt x="18" y="5"/>
                          </a:lnTo>
                          <a:lnTo>
                            <a:pt x="12" y="5"/>
                          </a:lnTo>
                          <a:lnTo>
                            <a:pt x="11" y="6"/>
                          </a:lnTo>
                          <a:lnTo>
                            <a:pt x="4" y="4"/>
                          </a:lnTo>
                        </a:path>
                      </a:pathLst>
                    </a:custGeom>
                    <a:solidFill>
                      <a:srgbClr val="008000"/>
                    </a:solidFill>
                    <a:ln w="12700" cap="rnd">
                      <a:solidFill>
                        <a:srgbClr val="000000"/>
                      </a:solidFill>
                      <a:round/>
                      <a:headEnd/>
                      <a:tailEnd/>
                    </a:ln>
                  </p:spPr>
                  <p:txBody>
                    <a:bodyPr/>
                    <a:lstStyle/>
                    <a:p>
                      <a:endParaRPr lang="en-US"/>
                    </a:p>
                  </p:txBody>
                </p:sp>
              </p:grpSp>
              <p:grpSp>
                <p:nvGrpSpPr>
                  <p:cNvPr id="36292" name="Group 357"/>
                  <p:cNvGrpSpPr>
                    <a:grpSpLocks/>
                  </p:cNvGrpSpPr>
                  <p:nvPr/>
                </p:nvGrpSpPr>
                <p:grpSpPr bwMode="auto">
                  <a:xfrm>
                    <a:off x="5798" y="3043"/>
                    <a:ext cx="253" cy="244"/>
                    <a:chOff x="5798" y="3043"/>
                    <a:chExt cx="253" cy="244"/>
                  </a:xfrm>
                </p:grpSpPr>
                <p:grpSp>
                  <p:nvGrpSpPr>
                    <p:cNvPr id="36303" name="Group 358"/>
                    <p:cNvGrpSpPr>
                      <a:grpSpLocks/>
                    </p:cNvGrpSpPr>
                    <p:nvPr/>
                  </p:nvGrpSpPr>
                  <p:grpSpPr bwMode="auto">
                    <a:xfrm>
                      <a:off x="5838" y="3069"/>
                      <a:ext cx="56" cy="73"/>
                      <a:chOff x="5838" y="3069"/>
                      <a:chExt cx="56" cy="73"/>
                    </a:xfrm>
                  </p:grpSpPr>
                  <p:sp>
                    <p:nvSpPr>
                      <p:cNvPr id="36313" name="Freeform 359"/>
                      <p:cNvSpPr>
                        <a:spLocks/>
                      </p:cNvSpPr>
                      <p:nvPr/>
                    </p:nvSpPr>
                    <p:spPr bwMode="auto">
                      <a:xfrm>
                        <a:off x="5838" y="3134"/>
                        <a:ext cx="14" cy="8"/>
                      </a:xfrm>
                      <a:custGeom>
                        <a:avLst/>
                        <a:gdLst>
                          <a:gd name="T0" fmla="*/ 0 w 14"/>
                          <a:gd name="T1" fmla="*/ 5 h 8"/>
                          <a:gd name="T2" fmla="*/ 3 w 14"/>
                          <a:gd name="T3" fmla="*/ 7 h 8"/>
                          <a:gd name="T4" fmla="*/ 5 w 14"/>
                          <a:gd name="T5" fmla="*/ 6 h 8"/>
                          <a:gd name="T6" fmla="*/ 9 w 14"/>
                          <a:gd name="T7" fmla="*/ 7 h 8"/>
                          <a:gd name="T8" fmla="*/ 13 w 14"/>
                          <a:gd name="T9" fmla="*/ 7 h 8"/>
                          <a:gd name="T10" fmla="*/ 13 w 14"/>
                          <a:gd name="T11" fmla="*/ 5 h 8"/>
                          <a:gd name="T12" fmla="*/ 12 w 14"/>
                          <a:gd name="T13" fmla="*/ 3 h 8"/>
                          <a:gd name="T14" fmla="*/ 10 w 14"/>
                          <a:gd name="T15" fmla="*/ 1 h 8"/>
                          <a:gd name="T16" fmla="*/ 8 w 14"/>
                          <a:gd name="T17" fmla="*/ 1 h 8"/>
                          <a:gd name="T18" fmla="*/ 7 w 14"/>
                          <a:gd name="T19" fmla="*/ 0 h 8"/>
                          <a:gd name="T20" fmla="*/ 4 w 14"/>
                          <a:gd name="T21" fmla="*/ 0 h 8"/>
                          <a:gd name="T22" fmla="*/ 4 w 14"/>
                          <a:gd name="T23" fmla="*/ 2 h 8"/>
                          <a:gd name="T24" fmla="*/ 0 w 14"/>
                          <a:gd name="T25" fmla="*/ 5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8"/>
                          <a:gd name="T41" fmla="*/ 14 w 14"/>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8">
                            <a:moveTo>
                              <a:pt x="0" y="5"/>
                            </a:moveTo>
                            <a:lnTo>
                              <a:pt x="3" y="7"/>
                            </a:lnTo>
                            <a:lnTo>
                              <a:pt x="5" y="6"/>
                            </a:lnTo>
                            <a:lnTo>
                              <a:pt x="9" y="7"/>
                            </a:lnTo>
                            <a:lnTo>
                              <a:pt x="13" y="7"/>
                            </a:lnTo>
                            <a:lnTo>
                              <a:pt x="13" y="5"/>
                            </a:lnTo>
                            <a:lnTo>
                              <a:pt x="12" y="3"/>
                            </a:lnTo>
                            <a:lnTo>
                              <a:pt x="10" y="1"/>
                            </a:lnTo>
                            <a:lnTo>
                              <a:pt x="8" y="1"/>
                            </a:lnTo>
                            <a:lnTo>
                              <a:pt x="7" y="0"/>
                            </a:lnTo>
                            <a:lnTo>
                              <a:pt x="4" y="0"/>
                            </a:lnTo>
                            <a:lnTo>
                              <a:pt x="4" y="2"/>
                            </a:lnTo>
                            <a:lnTo>
                              <a:pt x="0" y="5"/>
                            </a:lnTo>
                          </a:path>
                        </a:pathLst>
                      </a:custGeom>
                      <a:solidFill>
                        <a:srgbClr val="008000"/>
                      </a:solidFill>
                      <a:ln w="12700" cap="rnd">
                        <a:solidFill>
                          <a:srgbClr val="000000"/>
                        </a:solidFill>
                        <a:round/>
                        <a:headEnd/>
                        <a:tailEnd/>
                      </a:ln>
                    </p:spPr>
                    <p:txBody>
                      <a:bodyPr/>
                      <a:lstStyle/>
                      <a:p>
                        <a:endParaRPr lang="en-US"/>
                      </a:p>
                    </p:txBody>
                  </p:sp>
                  <p:sp>
                    <p:nvSpPr>
                      <p:cNvPr id="36314" name="Freeform 360"/>
                      <p:cNvSpPr>
                        <a:spLocks/>
                      </p:cNvSpPr>
                      <p:nvPr/>
                    </p:nvSpPr>
                    <p:spPr bwMode="auto">
                      <a:xfrm>
                        <a:off x="5874" y="3121"/>
                        <a:ext cx="14" cy="10"/>
                      </a:xfrm>
                      <a:custGeom>
                        <a:avLst/>
                        <a:gdLst>
                          <a:gd name="T0" fmla="*/ 3 w 14"/>
                          <a:gd name="T1" fmla="*/ 0 h 10"/>
                          <a:gd name="T2" fmla="*/ 8 w 14"/>
                          <a:gd name="T3" fmla="*/ 0 h 10"/>
                          <a:gd name="T4" fmla="*/ 10 w 14"/>
                          <a:gd name="T5" fmla="*/ 2 h 10"/>
                          <a:gd name="T6" fmla="*/ 13 w 14"/>
                          <a:gd name="T7" fmla="*/ 4 h 10"/>
                          <a:gd name="T8" fmla="*/ 10 w 14"/>
                          <a:gd name="T9" fmla="*/ 5 h 10"/>
                          <a:gd name="T10" fmla="*/ 13 w 14"/>
                          <a:gd name="T11" fmla="*/ 7 h 10"/>
                          <a:gd name="T12" fmla="*/ 12 w 14"/>
                          <a:gd name="T13" fmla="*/ 8 h 10"/>
                          <a:gd name="T14" fmla="*/ 9 w 14"/>
                          <a:gd name="T15" fmla="*/ 9 h 10"/>
                          <a:gd name="T16" fmla="*/ 7 w 14"/>
                          <a:gd name="T17" fmla="*/ 8 h 10"/>
                          <a:gd name="T18" fmla="*/ 4 w 14"/>
                          <a:gd name="T19" fmla="*/ 8 h 10"/>
                          <a:gd name="T20" fmla="*/ 3 w 14"/>
                          <a:gd name="T21" fmla="*/ 8 h 10"/>
                          <a:gd name="T22" fmla="*/ 0 w 14"/>
                          <a:gd name="T23" fmla="*/ 6 h 10"/>
                          <a:gd name="T24" fmla="*/ 0 w 14"/>
                          <a:gd name="T25" fmla="*/ 5 h 10"/>
                          <a:gd name="T26" fmla="*/ 0 w 14"/>
                          <a:gd name="T27" fmla="*/ 3 h 10"/>
                          <a:gd name="T28" fmla="*/ 3 w 14"/>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10"/>
                          <a:gd name="T47" fmla="*/ 14 w 14"/>
                          <a:gd name="T48" fmla="*/ 10 h 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10">
                            <a:moveTo>
                              <a:pt x="3" y="0"/>
                            </a:moveTo>
                            <a:lnTo>
                              <a:pt x="8" y="0"/>
                            </a:lnTo>
                            <a:lnTo>
                              <a:pt x="10" y="2"/>
                            </a:lnTo>
                            <a:lnTo>
                              <a:pt x="13" y="4"/>
                            </a:lnTo>
                            <a:lnTo>
                              <a:pt x="10" y="5"/>
                            </a:lnTo>
                            <a:lnTo>
                              <a:pt x="13" y="7"/>
                            </a:lnTo>
                            <a:lnTo>
                              <a:pt x="12" y="8"/>
                            </a:lnTo>
                            <a:lnTo>
                              <a:pt x="9" y="9"/>
                            </a:lnTo>
                            <a:lnTo>
                              <a:pt x="7" y="8"/>
                            </a:lnTo>
                            <a:lnTo>
                              <a:pt x="4" y="8"/>
                            </a:lnTo>
                            <a:lnTo>
                              <a:pt x="3" y="8"/>
                            </a:lnTo>
                            <a:lnTo>
                              <a:pt x="0" y="6"/>
                            </a:lnTo>
                            <a:lnTo>
                              <a:pt x="0" y="5"/>
                            </a:lnTo>
                            <a:lnTo>
                              <a:pt x="0" y="3"/>
                            </a:lnTo>
                            <a:lnTo>
                              <a:pt x="3" y="0"/>
                            </a:lnTo>
                          </a:path>
                        </a:pathLst>
                      </a:custGeom>
                      <a:solidFill>
                        <a:srgbClr val="008000"/>
                      </a:solidFill>
                      <a:ln w="12700" cap="rnd">
                        <a:solidFill>
                          <a:srgbClr val="000000"/>
                        </a:solidFill>
                        <a:round/>
                        <a:headEnd/>
                        <a:tailEnd/>
                      </a:ln>
                    </p:spPr>
                    <p:txBody>
                      <a:bodyPr/>
                      <a:lstStyle/>
                      <a:p>
                        <a:endParaRPr lang="en-US"/>
                      </a:p>
                    </p:txBody>
                  </p:sp>
                  <p:sp>
                    <p:nvSpPr>
                      <p:cNvPr id="36315" name="Freeform 361"/>
                      <p:cNvSpPr>
                        <a:spLocks/>
                      </p:cNvSpPr>
                      <p:nvPr/>
                    </p:nvSpPr>
                    <p:spPr bwMode="auto">
                      <a:xfrm>
                        <a:off x="5871" y="3069"/>
                        <a:ext cx="23" cy="9"/>
                      </a:xfrm>
                      <a:custGeom>
                        <a:avLst/>
                        <a:gdLst>
                          <a:gd name="T0" fmla="*/ 3 w 23"/>
                          <a:gd name="T1" fmla="*/ 0 h 9"/>
                          <a:gd name="T2" fmla="*/ 6 w 23"/>
                          <a:gd name="T3" fmla="*/ 1 h 9"/>
                          <a:gd name="T4" fmla="*/ 9 w 23"/>
                          <a:gd name="T5" fmla="*/ 1 h 9"/>
                          <a:gd name="T6" fmla="*/ 13 w 23"/>
                          <a:gd name="T7" fmla="*/ 1 h 9"/>
                          <a:gd name="T8" fmla="*/ 17 w 23"/>
                          <a:gd name="T9" fmla="*/ 1 h 9"/>
                          <a:gd name="T10" fmla="*/ 19 w 23"/>
                          <a:gd name="T11" fmla="*/ 1 h 9"/>
                          <a:gd name="T12" fmla="*/ 21 w 23"/>
                          <a:gd name="T13" fmla="*/ 4 h 9"/>
                          <a:gd name="T14" fmla="*/ 22 w 23"/>
                          <a:gd name="T15" fmla="*/ 4 h 9"/>
                          <a:gd name="T16" fmla="*/ 17 w 23"/>
                          <a:gd name="T17" fmla="*/ 5 h 9"/>
                          <a:gd name="T18" fmla="*/ 16 w 23"/>
                          <a:gd name="T19" fmla="*/ 6 h 9"/>
                          <a:gd name="T20" fmla="*/ 17 w 23"/>
                          <a:gd name="T21" fmla="*/ 7 h 9"/>
                          <a:gd name="T22" fmla="*/ 12 w 23"/>
                          <a:gd name="T23" fmla="*/ 7 h 9"/>
                          <a:gd name="T24" fmla="*/ 8 w 23"/>
                          <a:gd name="T25" fmla="*/ 6 h 9"/>
                          <a:gd name="T26" fmla="*/ 6 w 23"/>
                          <a:gd name="T27" fmla="*/ 6 h 9"/>
                          <a:gd name="T28" fmla="*/ 6 w 23"/>
                          <a:gd name="T29" fmla="*/ 7 h 9"/>
                          <a:gd name="T30" fmla="*/ 3 w 23"/>
                          <a:gd name="T31" fmla="*/ 8 h 9"/>
                          <a:gd name="T32" fmla="*/ 1 w 23"/>
                          <a:gd name="T33" fmla="*/ 7 h 9"/>
                          <a:gd name="T34" fmla="*/ 1 w 23"/>
                          <a:gd name="T35" fmla="*/ 5 h 9"/>
                          <a:gd name="T36" fmla="*/ 0 w 23"/>
                          <a:gd name="T37" fmla="*/ 4 h 9"/>
                          <a:gd name="T38" fmla="*/ 1 w 23"/>
                          <a:gd name="T39" fmla="*/ 3 h 9"/>
                          <a:gd name="T40" fmla="*/ 4 w 23"/>
                          <a:gd name="T41" fmla="*/ 3 h 9"/>
                          <a:gd name="T42" fmla="*/ 3 w 23"/>
                          <a:gd name="T43" fmla="*/ 0 h 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
                          <a:gd name="T67" fmla="*/ 0 h 9"/>
                          <a:gd name="T68" fmla="*/ 23 w 23"/>
                          <a:gd name="T69" fmla="*/ 9 h 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 h="9">
                            <a:moveTo>
                              <a:pt x="3" y="0"/>
                            </a:moveTo>
                            <a:lnTo>
                              <a:pt x="6" y="1"/>
                            </a:lnTo>
                            <a:lnTo>
                              <a:pt x="9" y="1"/>
                            </a:lnTo>
                            <a:lnTo>
                              <a:pt x="13" y="1"/>
                            </a:lnTo>
                            <a:lnTo>
                              <a:pt x="17" y="1"/>
                            </a:lnTo>
                            <a:lnTo>
                              <a:pt x="19" y="1"/>
                            </a:lnTo>
                            <a:lnTo>
                              <a:pt x="21" y="4"/>
                            </a:lnTo>
                            <a:lnTo>
                              <a:pt x="22" y="4"/>
                            </a:lnTo>
                            <a:lnTo>
                              <a:pt x="17" y="5"/>
                            </a:lnTo>
                            <a:lnTo>
                              <a:pt x="16" y="6"/>
                            </a:lnTo>
                            <a:lnTo>
                              <a:pt x="17" y="7"/>
                            </a:lnTo>
                            <a:lnTo>
                              <a:pt x="12" y="7"/>
                            </a:lnTo>
                            <a:lnTo>
                              <a:pt x="8" y="6"/>
                            </a:lnTo>
                            <a:lnTo>
                              <a:pt x="6" y="6"/>
                            </a:lnTo>
                            <a:lnTo>
                              <a:pt x="6" y="7"/>
                            </a:lnTo>
                            <a:lnTo>
                              <a:pt x="3" y="8"/>
                            </a:lnTo>
                            <a:lnTo>
                              <a:pt x="1" y="7"/>
                            </a:lnTo>
                            <a:lnTo>
                              <a:pt x="1" y="5"/>
                            </a:lnTo>
                            <a:lnTo>
                              <a:pt x="0" y="4"/>
                            </a:lnTo>
                            <a:lnTo>
                              <a:pt x="1" y="3"/>
                            </a:lnTo>
                            <a:lnTo>
                              <a:pt x="4" y="3"/>
                            </a:lnTo>
                            <a:lnTo>
                              <a:pt x="3" y="0"/>
                            </a:lnTo>
                          </a:path>
                        </a:pathLst>
                      </a:custGeom>
                      <a:solidFill>
                        <a:srgbClr val="008000"/>
                      </a:solidFill>
                      <a:ln w="12700" cap="rnd">
                        <a:solidFill>
                          <a:srgbClr val="000000"/>
                        </a:solidFill>
                        <a:round/>
                        <a:headEnd/>
                        <a:tailEnd/>
                      </a:ln>
                    </p:spPr>
                    <p:txBody>
                      <a:bodyPr/>
                      <a:lstStyle/>
                      <a:p>
                        <a:endParaRPr lang="en-US"/>
                      </a:p>
                    </p:txBody>
                  </p:sp>
                </p:grpSp>
                <p:sp>
                  <p:nvSpPr>
                    <p:cNvPr id="36304" name="Freeform 362"/>
                    <p:cNvSpPr>
                      <a:spLocks/>
                    </p:cNvSpPr>
                    <p:nvPr/>
                  </p:nvSpPr>
                  <p:spPr bwMode="auto">
                    <a:xfrm>
                      <a:off x="5891" y="3216"/>
                      <a:ext cx="160" cy="71"/>
                    </a:xfrm>
                    <a:custGeom>
                      <a:avLst/>
                      <a:gdLst>
                        <a:gd name="T0" fmla="*/ 123 w 160"/>
                        <a:gd name="T1" fmla="*/ 5 h 71"/>
                        <a:gd name="T2" fmla="*/ 129 w 160"/>
                        <a:gd name="T3" fmla="*/ 8 h 71"/>
                        <a:gd name="T4" fmla="*/ 136 w 160"/>
                        <a:gd name="T5" fmla="*/ 18 h 71"/>
                        <a:gd name="T6" fmla="*/ 150 w 160"/>
                        <a:gd name="T7" fmla="*/ 29 h 71"/>
                        <a:gd name="T8" fmla="*/ 159 w 160"/>
                        <a:gd name="T9" fmla="*/ 40 h 71"/>
                        <a:gd name="T10" fmla="*/ 153 w 160"/>
                        <a:gd name="T11" fmla="*/ 50 h 71"/>
                        <a:gd name="T12" fmla="*/ 146 w 160"/>
                        <a:gd name="T13" fmla="*/ 57 h 71"/>
                        <a:gd name="T14" fmla="*/ 142 w 160"/>
                        <a:gd name="T15" fmla="*/ 63 h 71"/>
                        <a:gd name="T16" fmla="*/ 138 w 160"/>
                        <a:gd name="T17" fmla="*/ 66 h 71"/>
                        <a:gd name="T18" fmla="*/ 131 w 160"/>
                        <a:gd name="T19" fmla="*/ 69 h 71"/>
                        <a:gd name="T20" fmla="*/ 119 w 160"/>
                        <a:gd name="T21" fmla="*/ 68 h 71"/>
                        <a:gd name="T22" fmla="*/ 106 w 160"/>
                        <a:gd name="T23" fmla="*/ 66 h 71"/>
                        <a:gd name="T24" fmla="*/ 100 w 160"/>
                        <a:gd name="T25" fmla="*/ 62 h 71"/>
                        <a:gd name="T26" fmla="*/ 98 w 160"/>
                        <a:gd name="T27" fmla="*/ 58 h 71"/>
                        <a:gd name="T28" fmla="*/ 92 w 160"/>
                        <a:gd name="T29" fmla="*/ 55 h 71"/>
                        <a:gd name="T30" fmla="*/ 85 w 160"/>
                        <a:gd name="T31" fmla="*/ 55 h 71"/>
                        <a:gd name="T32" fmla="*/ 80 w 160"/>
                        <a:gd name="T33" fmla="*/ 52 h 71"/>
                        <a:gd name="T34" fmla="*/ 74 w 160"/>
                        <a:gd name="T35" fmla="*/ 52 h 71"/>
                        <a:gd name="T36" fmla="*/ 65 w 160"/>
                        <a:gd name="T37" fmla="*/ 51 h 71"/>
                        <a:gd name="T38" fmla="*/ 59 w 160"/>
                        <a:gd name="T39" fmla="*/ 52 h 71"/>
                        <a:gd name="T40" fmla="*/ 52 w 160"/>
                        <a:gd name="T41" fmla="*/ 55 h 71"/>
                        <a:gd name="T42" fmla="*/ 41 w 160"/>
                        <a:gd name="T43" fmla="*/ 57 h 71"/>
                        <a:gd name="T44" fmla="*/ 35 w 160"/>
                        <a:gd name="T45" fmla="*/ 58 h 71"/>
                        <a:gd name="T46" fmla="*/ 30 w 160"/>
                        <a:gd name="T47" fmla="*/ 61 h 71"/>
                        <a:gd name="T48" fmla="*/ 18 w 160"/>
                        <a:gd name="T49" fmla="*/ 58 h 71"/>
                        <a:gd name="T50" fmla="*/ 16 w 160"/>
                        <a:gd name="T51" fmla="*/ 54 h 71"/>
                        <a:gd name="T52" fmla="*/ 14 w 160"/>
                        <a:gd name="T53" fmla="*/ 48 h 71"/>
                        <a:gd name="T54" fmla="*/ 10 w 160"/>
                        <a:gd name="T55" fmla="*/ 45 h 71"/>
                        <a:gd name="T56" fmla="*/ 1 w 160"/>
                        <a:gd name="T57" fmla="*/ 32 h 71"/>
                        <a:gd name="T58" fmla="*/ 0 w 160"/>
                        <a:gd name="T59" fmla="*/ 26 h 71"/>
                        <a:gd name="T60" fmla="*/ 12 w 160"/>
                        <a:gd name="T61" fmla="*/ 22 h 71"/>
                        <a:gd name="T62" fmla="*/ 21 w 160"/>
                        <a:gd name="T63" fmla="*/ 22 h 71"/>
                        <a:gd name="T64" fmla="*/ 25 w 160"/>
                        <a:gd name="T65" fmla="*/ 22 h 71"/>
                        <a:gd name="T66" fmla="*/ 27 w 160"/>
                        <a:gd name="T67" fmla="*/ 18 h 71"/>
                        <a:gd name="T68" fmla="*/ 30 w 160"/>
                        <a:gd name="T69" fmla="*/ 16 h 71"/>
                        <a:gd name="T70" fmla="*/ 35 w 160"/>
                        <a:gd name="T71" fmla="*/ 14 h 71"/>
                        <a:gd name="T72" fmla="*/ 47 w 160"/>
                        <a:gd name="T73" fmla="*/ 7 h 71"/>
                        <a:gd name="T74" fmla="*/ 56 w 160"/>
                        <a:gd name="T75" fmla="*/ 9 h 71"/>
                        <a:gd name="T76" fmla="*/ 61 w 160"/>
                        <a:gd name="T77" fmla="*/ 6 h 71"/>
                        <a:gd name="T78" fmla="*/ 66 w 160"/>
                        <a:gd name="T79" fmla="*/ 4 h 71"/>
                        <a:gd name="T80" fmla="*/ 74 w 160"/>
                        <a:gd name="T81" fmla="*/ 2 h 71"/>
                        <a:gd name="T82" fmla="*/ 81 w 160"/>
                        <a:gd name="T83" fmla="*/ 1 h 71"/>
                        <a:gd name="T84" fmla="*/ 89 w 160"/>
                        <a:gd name="T85" fmla="*/ 3 h 71"/>
                        <a:gd name="T86" fmla="*/ 89 w 160"/>
                        <a:gd name="T87" fmla="*/ 5 h 71"/>
                        <a:gd name="T88" fmla="*/ 96 w 160"/>
                        <a:gd name="T89" fmla="*/ 11 h 71"/>
                        <a:gd name="T90" fmla="*/ 105 w 160"/>
                        <a:gd name="T91" fmla="*/ 14 h 71"/>
                        <a:gd name="T92" fmla="*/ 111 w 160"/>
                        <a:gd name="T93" fmla="*/ 11 h 71"/>
                        <a:gd name="T94" fmla="*/ 114 w 160"/>
                        <a:gd name="T95" fmla="*/ 4 h 7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60"/>
                        <a:gd name="T145" fmla="*/ 0 h 71"/>
                        <a:gd name="T146" fmla="*/ 160 w 160"/>
                        <a:gd name="T147" fmla="*/ 71 h 7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0" h="71">
                          <a:moveTo>
                            <a:pt x="114" y="0"/>
                          </a:moveTo>
                          <a:lnTo>
                            <a:pt x="123" y="0"/>
                          </a:lnTo>
                          <a:lnTo>
                            <a:pt x="123" y="5"/>
                          </a:lnTo>
                          <a:lnTo>
                            <a:pt x="125" y="7"/>
                          </a:lnTo>
                          <a:lnTo>
                            <a:pt x="127" y="8"/>
                          </a:lnTo>
                          <a:lnTo>
                            <a:pt x="129" y="8"/>
                          </a:lnTo>
                          <a:lnTo>
                            <a:pt x="129" y="9"/>
                          </a:lnTo>
                          <a:lnTo>
                            <a:pt x="131" y="15"/>
                          </a:lnTo>
                          <a:lnTo>
                            <a:pt x="136" y="18"/>
                          </a:lnTo>
                          <a:lnTo>
                            <a:pt x="142" y="24"/>
                          </a:lnTo>
                          <a:lnTo>
                            <a:pt x="142" y="25"/>
                          </a:lnTo>
                          <a:lnTo>
                            <a:pt x="150" y="29"/>
                          </a:lnTo>
                          <a:lnTo>
                            <a:pt x="150" y="30"/>
                          </a:lnTo>
                          <a:lnTo>
                            <a:pt x="158" y="34"/>
                          </a:lnTo>
                          <a:lnTo>
                            <a:pt x="159" y="40"/>
                          </a:lnTo>
                          <a:lnTo>
                            <a:pt x="158" y="46"/>
                          </a:lnTo>
                          <a:lnTo>
                            <a:pt x="155" y="48"/>
                          </a:lnTo>
                          <a:lnTo>
                            <a:pt x="153" y="50"/>
                          </a:lnTo>
                          <a:lnTo>
                            <a:pt x="151" y="53"/>
                          </a:lnTo>
                          <a:lnTo>
                            <a:pt x="149" y="55"/>
                          </a:lnTo>
                          <a:lnTo>
                            <a:pt x="146" y="57"/>
                          </a:lnTo>
                          <a:lnTo>
                            <a:pt x="147" y="58"/>
                          </a:lnTo>
                          <a:lnTo>
                            <a:pt x="143" y="59"/>
                          </a:lnTo>
                          <a:lnTo>
                            <a:pt x="142" y="63"/>
                          </a:lnTo>
                          <a:lnTo>
                            <a:pt x="142" y="65"/>
                          </a:lnTo>
                          <a:lnTo>
                            <a:pt x="140" y="65"/>
                          </a:lnTo>
                          <a:lnTo>
                            <a:pt x="138" y="66"/>
                          </a:lnTo>
                          <a:lnTo>
                            <a:pt x="137" y="68"/>
                          </a:lnTo>
                          <a:lnTo>
                            <a:pt x="133" y="68"/>
                          </a:lnTo>
                          <a:lnTo>
                            <a:pt x="131" y="69"/>
                          </a:lnTo>
                          <a:lnTo>
                            <a:pt x="128" y="70"/>
                          </a:lnTo>
                          <a:lnTo>
                            <a:pt x="124" y="68"/>
                          </a:lnTo>
                          <a:lnTo>
                            <a:pt x="119" y="68"/>
                          </a:lnTo>
                          <a:lnTo>
                            <a:pt x="118" y="68"/>
                          </a:lnTo>
                          <a:lnTo>
                            <a:pt x="111" y="68"/>
                          </a:lnTo>
                          <a:lnTo>
                            <a:pt x="106" y="66"/>
                          </a:lnTo>
                          <a:lnTo>
                            <a:pt x="103" y="64"/>
                          </a:lnTo>
                          <a:lnTo>
                            <a:pt x="102" y="65"/>
                          </a:lnTo>
                          <a:lnTo>
                            <a:pt x="100" y="62"/>
                          </a:lnTo>
                          <a:lnTo>
                            <a:pt x="100" y="61"/>
                          </a:lnTo>
                          <a:lnTo>
                            <a:pt x="98" y="60"/>
                          </a:lnTo>
                          <a:lnTo>
                            <a:pt x="98" y="58"/>
                          </a:lnTo>
                          <a:lnTo>
                            <a:pt x="98" y="55"/>
                          </a:lnTo>
                          <a:lnTo>
                            <a:pt x="94" y="55"/>
                          </a:lnTo>
                          <a:lnTo>
                            <a:pt x="92" y="55"/>
                          </a:lnTo>
                          <a:lnTo>
                            <a:pt x="89" y="55"/>
                          </a:lnTo>
                          <a:lnTo>
                            <a:pt x="88" y="55"/>
                          </a:lnTo>
                          <a:lnTo>
                            <a:pt x="85" y="55"/>
                          </a:lnTo>
                          <a:lnTo>
                            <a:pt x="84" y="54"/>
                          </a:lnTo>
                          <a:lnTo>
                            <a:pt x="81" y="52"/>
                          </a:lnTo>
                          <a:lnTo>
                            <a:pt x="80" y="52"/>
                          </a:lnTo>
                          <a:lnTo>
                            <a:pt x="76" y="52"/>
                          </a:lnTo>
                          <a:lnTo>
                            <a:pt x="76" y="51"/>
                          </a:lnTo>
                          <a:lnTo>
                            <a:pt x="74" y="52"/>
                          </a:lnTo>
                          <a:lnTo>
                            <a:pt x="71" y="52"/>
                          </a:lnTo>
                          <a:lnTo>
                            <a:pt x="67" y="52"/>
                          </a:lnTo>
                          <a:lnTo>
                            <a:pt x="65" y="51"/>
                          </a:lnTo>
                          <a:lnTo>
                            <a:pt x="65" y="52"/>
                          </a:lnTo>
                          <a:lnTo>
                            <a:pt x="61" y="52"/>
                          </a:lnTo>
                          <a:lnTo>
                            <a:pt x="59" y="52"/>
                          </a:lnTo>
                          <a:lnTo>
                            <a:pt x="57" y="53"/>
                          </a:lnTo>
                          <a:lnTo>
                            <a:pt x="54" y="55"/>
                          </a:lnTo>
                          <a:lnTo>
                            <a:pt x="52" y="55"/>
                          </a:lnTo>
                          <a:lnTo>
                            <a:pt x="49" y="56"/>
                          </a:lnTo>
                          <a:lnTo>
                            <a:pt x="45" y="56"/>
                          </a:lnTo>
                          <a:lnTo>
                            <a:pt x="41" y="57"/>
                          </a:lnTo>
                          <a:lnTo>
                            <a:pt x="39" y="58"/>
                          </a:lnTo>
                          <a:lnTo>
                            <a:pt x="36" y="58"/>
                          </a:lnTo>
                          <a:lnTo>
                            <a:pt x="35" y="58"/>
                          </a:lnTo>
                          <a:lnTo>
                            <a:pt x="34" y="59"/>
                          </a:lnTo>
                          <a:lnTo>
                            <a:pt x="31" y="60"/>
                          </a:lnTo>
                          <a:lnTo>
                            <a:pt x="30" y="61"/>
                          </a:lnTo>
                          <a:lnTo>
                            <a:pt x="22" y="61"/>
                          </a:lnTo>
                          <a:lnTo>
                            <a:pt x="18" y="59"/>
                          </a:lnTo>
                          <a:lnTo>
                            <a:pt x="18" y="58"/>
                          </a:lnTo>
                          <a:lnTo>
                            <a:pt x="17" y="59"/>
                          </a:lnTo>
                          <a:lnTo>
                            <a:pt x="16" y="58"/>
                          </a:lnTo>
                          <a:lnTo>
                            <a:pt x="16" y="54"/>
                          </a:lnTo>
                          <a:lnTo>
                            <a:pt x="17" y="52"/>
                          </a:lnTo>
                          <a:lnTo>
                            <a:pt x="16" y="50"/>
                          </a:lnTo>
                          <a:lnTo>
                            <a:pt x="14" y="48"/>
                          </a:lnTo>
                          <a:lnTo>
                            <a:pt x="14" y="46"/>
                          </a:lnTo>
                          <a:lnTo>
                            <a:pt x="12" y="45"/>
                          </a:lnTo>
                          <a:lnTo>
                            <a:pt x="10" y="45"/>
                          </a:lnTo>
                          <a:lnTo>
                            <a:pt x="6" y="42"/>
                          </a:lnTo>
                          <a:lnTo>
                            <a:pt x="3" y="36"/>
                          </a:lnTo>
                          <a:lnTo>
                            <a:pt x="1" y="32"/>
                          </a:lnTo>
                          <a:lnTo>
                            <a:pt x="1" y="29"/>
                          </a:lnTo>
                          <a:lnTo>
                            <a:pt x="0" y="28"/>
                          </a:lnTo>
                          <a:lnTo>
                            <a:pt x="0" y="26"/>
                          </a:lnTo>
                          <a:lnTo>
                            <a:pt x="1" y="25"/>
                          </a:lnTo>
                          <a:lnTo>
                            <a:pt x="6" y="22"/>
                          </a:lnTo>
                          <a:lnTo>
                            <a:pt x="12" y="22"/>
                          </a:lnTo>
                          <a:lnTo>
                            <a:pt x="13" y="22"/>
                          </a:lnTo>
                          <a:lnTo>
                            <a:pt x="19" y="22"/>
                          </a:lnTo>
                          <a:lnTo>
                            <a:pt x="21" y="22"/>
                          </a:lnTo>
                          <a:lnTo>
                            <a:pt x="22" y="22"/>
                          </a:lnTo>
                          <a:lnTo>
                            <a:pt x="23" y="22"/>
                          </a:lnTo>
                          <a:lnTo>
                            <a:pt x="25" y="22"/>
                          </a:lnTo>
                          <a:lnTo>
                            <a:pt x="26" y="21"/>
                          </a:lnTo>
                          <a:lnTo>
                            <a:pt x="26" y="20"/>
                          </a:lnTo>
                          <a:lnTo>
                            <a:pt x="27" y="18"/>
                          </a:lnTo>
                          <a:lnTo>
                            <a:pt x="30" y="17"/>
                          </a:lnTo>
                          <a:lnTo>
                            <a:pt x="28" y="17"/>
                          </a:lnTo>
                          <a:lnTo>
                            <a:pt x="30" y="16"/>
                          </a:lnTo>
                          <a:lnTo>
                            <a:pt x="28" y="15"/>
                          </a:lnTo>
                          <a:lnTo>
                            <a:pt x="31" y="14"/>
                          </a:lnTo>
                          <a:lnTo>
                            <a:pt x="35" y="14"/>
                          </a:lnTo>
                          <a:lnTo>
                            <a:pt x="40" y="10"/>
                          </a:lnTo>
                          <a:lnTo>
                            <a:pt x="45" y="8"/>
                          </a:lnTo>
                          <a:lnTo>
                            <a:pt x="47" y="7"/>
                          </a:lnTo>
                          <a:lnTo>
                            <a:pt x="49" y="6"/>
                          </a:lnTo>
                          <a:lnTo>
                            <a:pt x="50" y="6"/>
                          </a:lnTo>
                          <a:lnTo>
                            <a:pt x="56" y="9"/>
                          </a:lnTo>
                          <a:lnTo>
                            <a:pt x="57" y="9"/>
                          </a:lnTo>
                          <a:lnTo>
                            <a:pt x="58" y="8"/>
                          </a:lnTo>
                          <a:lnTo>
                            <a:pt x="61" y="6"/>
                          </a:lnTo>
                          <a:lnTo>
                            <a:pt x="63" y="6"/>
                          </a:lnTo>
                          <a:lnTo>
                            <a:pt x="65" y="4"/>
                          </a:lnTo>
                          <a:lnTo>
                            <a:pt x="66" y="4"/>
                          </a:lnTo>
                          <a:lnTo>
                            <a:pt x="69" y="2"/>
                          </a:lnTo>
                          <a:lnTo>
                            <a:pt x="71" y="2"/>
                          </a:lnTo>
                          <a:lnTo>
                            <a:pt x="74" y="2"/>
                          </a:lnTo>
                          <a:lnTo>
                            <a:pt x="75" y="1"/>
                          </a:lnTo>
                          <a:lnTo>
                            <a:pt x="79" y="1"/>
                          </a:lnTo>
                          <a:lnTo>
                            <a:pt x="81" y="1"/>
                          </a:lnTo>
                          <a:lnTo>
                            <a:pt x="85" y="2"/>
                          </a:lnTo>
                          <a:lnTo>
                            <a:pt x="89" y="2"/>
                          </a:lnTo>
                          <a:lnTo>
                            <a:pt x="89" y="3"/>
                          </a:lnTo>
                          <a:lnTo>
                            <a:pt x="89" y="4"/>
                          </a:lnTo>
                          <a:lnTo>
                            <a:pt x="90" y="5"/>
                          </a:lnTo>
                          <a:lnTo>
                            <a:pt x="89" y="5"/>
                          </a:lnTo>
                          <a:lnTo>
                            <a:pt x="89" y="7"/>
                          </a:lnTo>
                          <a:lnTo>
                            <a:pt x="89" y="8"/>
                          </a:lnTo>
                          <a:lnTo>
                            <a:pt x="96" y="11"/>
                          </a:lnTo>
                          <a:lnTo>
                            <a:pt x="98" y="13"/>
                          </a:lnTo>
                          <a:lnTo>
                            <a:pt x="101" y="13"/>
                          </a:lnTo>
                          <a:lnTo>
                            <a:pt x="105" y="14"/>
                          </a:lnTo>
                          <a:lnTo>
                            <a:pt x="106" y="15"/>
                          </a:lnTo>
                          <a:lnTo>
                            <a:pt x="109" y="14"/>
                          </a:lnTo>
                          <a:lnTo>
                            <a:pt x="111" y="11"/>
                          </a:lnTo>
                          <a:lnTo>
                            <a:pt x="112" y="9"/>
                          </a:lnTo>
                          <a:lnTo>
                            <a:pt x="114" y="5"/>
                          </a:lnTo>
                          <a:lnTo>
                            <a:pt x="114" y="4"/>
                          </a:lnTo>
                          <a:lnTo>
                            <a:pt x="114" y="0"/>
                          </a:lnTo>
                        </a:path>
                      </a:pathLst>
                    </a:custGeom>
                    <a:solidFill>
                      <a:srgbClr val="008000"/>
                    </a:solidFill>
                    <a:ln w="12700" cap="rnd">
                      <a:solidFill>
                        <a:srgbClr val="000000"/>
                      </a:solidFill>
                      <a:round/>
                      <a:headEnd/>
                      <a:tailEnd/>
                    </a:ln>
                  </p:spPr>
                  <p:txBody>
                    <a:bodyPr/>
                    <a:lstStyle/>
                    <a:p>
                      <a:endParaRPr lang="en-US"/>
                    </a:p>
                  </p:txBody>
                </p:sp>
                <p:sp>
                  <p:nvSpPr>
                    <p:cNvPr id="36305" name="Freeform 363"/>
                    <p:cNvSpPr>
                      <a:spLocks/>
                    </p:cNvSpPr>
                    <p:nvPr/>
                  </p:nvSpPr>
                  <p:spPr bwMode="auto">
                    <a:xfrm>
                      <a:off x="5853" y="3201"/>
                      <a:ext cx="89" cy="11"/>
                    </a:xfrm>
                    <a:custGeom>
                      <a:avLst/>
                      <a:gdLst>
                        <a:gd name="T0" fmla="*/ 6 w 89"/>
                        <a:gd name="T1" fmla="*/ 2 h 11"/>
                        <a:gd name="T2" fmla="*/ 18 w 89"/>
                        <a:gd name="T3" fmla="*/ 2 h 11"/>
                        <a:gd name="T4" fmla="*/ 25 w 89"/>
                        <a:gd name="T5" fmla="*/ 2 h 11"/>
                        <a:gd name="T6" fmla="*/ 30 w 89"/>
                        <a:gd name="T7" fmla="*/ 5 h 11"/>
                        <a:gd name="T8" fmla="*/ 35 w 89"/>
                        <a:gd name="T9" fmla="*/ 5 h 11"/>
                        <a:gd name="T10" fmla="*/ 43 w 89"/>
                        <a:gd name="T11" fmla="*/ 7 h 11"/>
                        <a:gd name="T12" fmla="*/ 48 w 89"/>
                        <a:gd name="T13" fmla="*/ 7 h 11"/>
                        <a:gd name="T14" fmla="*/ 49 w 89"/>
                        <a:gd name="T15" fmla="*/ 5 h 11"/>
                        <a:gd name="T16" fmla="*/ 60 w 89"/>
                        <a:gd name="T17" fmla="*/ 5 h 11"/>
                        <a:gd name="T18" fmla="*/ 67 w 89"/>
                        <a:gd name="T19" fmla="*/ 6 h 11"/>
                        <a:gd name="T20" fmla="*/ 72 w 89"/>
                        <a:gd name="T21" fmla="*/ 7 h 11"/>
                        <a:gd name="T22" fmla="*/ 76 w 89"/>
                        <a:gd name="T23" fmla="*/ 5 h 11"/>
                        <a:gd name="T24" fmla="*/ 83 w 89"/>
                        <a:gd name="T25" fmla="*/ 5 h 11"/>
                        <a:gd name="T26" fmla="*/ 88 w 89"/>
                        <a:gd name="T27" fmla="*/ 5 h 11"/>
                        <a:gd name="T28" fmla="*/ 87 w 89"/>
                        <a:gd name="T29" fmla="*/ 7 h 11"/>
                        <a:gd name="T30" fmla="*/ 83 w 89"/>
                        <a:gd name="T31" fmla="*/ 8 h 11"/>
                        <a:gd name="T32" fmla="*/ 78 w 89"/>
                        <a:gd name="T33" fmla="*/ 9 h 11"/>
                        <a:gd name="T34" fmla="*/ 74 w 89"/>
                        <a:gd name="T35" fmla="*/ 8 h 11"/>
                        <a:gd name="T36" fmla="*/ 70 w 89"/>
                        <a:gd name="T37" fmla="*/ 9 h 11"/>
                        <a:gd name="T38" fmla="*/ 67 w 89"/>
                        <a:gd name="T39" fmla="*/ 10 h 11"/>
                        <a:gd name="T40" fmla="*/ 62 w 89"/>
                        <a:gd name="T41" fmla="*/ 9 h 11"/>
                        <a:gd name="T42" fmla="*/ 58 w 89"/>
                        <a:gd name="T43" fmla="*/ 9 h 11"/>
                        <a:gd name="T44" fmla="*/ 54 w 89"/>
                        <a:gd name="T45" fmla="*/ 10 h 11"/>
                        <a:gd name="T46" fmla="*/ 50 w 89"/>
                        <a:gd name="T47" fmla="*/ 8 h 11"/>
                        <a:gd name="T48" fmla="*/ 48 w 89"/>
                        <a:gd name="T49" fmla="*/ 9 h 11"/>
                        <a:gd name="T50" fmla="*/ 41 w 89"/>
                        <a:gd name="T51" fmla="*/ 9 h 11"/>
                        <a:gd name="T52" fmla="*/ 39 w 89"/>
                        <a:gd name="T53" fmla="*/ 8 h 11"/>
                        <a:gd name="T54" fmla="*/ 32 w 89"/>
                        <a:gd name="T55" fmla="*/ 9 h 11"/>
                        <a:gd name="T56" fmla="*/ 28 w 89"/>
                        <a:gd name="T57" fmla="*/ 8 h 11"/>
                        <a:gd name="T58" fmla="*/ 22 w 89"/>
                        <a:gd name="T59" fmla="*/ 8 h 11"/>
                        <a:gd name="T60" fmla="*/ 13 w 89"/>
                        <a:gd name="T61" fmla="*/ 6 h 11"/>
                        <a:gd name="T62" fmla="*/ 6 w 89"/>
                        <a:gd name="T63" fmla="*/ 5 h 11"/>
                        <a:gd name="T64" fmla="*/ 1 w 89"/>
                        <a:gd name="T65" fmla="*/ 5 h 11"/>
                        <a:gd name="T66" fmla="*/ 0 w 89"/>
                        <a:gd name="T67" fmla="*/ 3 h 1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9"/>
                        <a:gd name="T103" fmla="*/ 0 h 11"/>
                        <a:gd name="T104" fmla="*/ 89 w 89"/>
                        <a:gd name="T105" fmla="*/ 11 h 1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9" h="11">
                          <a:moveTo>
                            <a:pt x="0" y="0"/>
                          </a:moveTo>
                          <a:lnTo>
                            <a:pt x="6" y="2"/>
                          </a:lnTo>
                          <a:lnTo>
                            <a:pt x="13" y="2"/>
                          </a:lnTo>
                          <a:lnTo>
                            <a:pt x="18" y="2"/>
                          </a:lnTo>
                          <a:lnTo>
                            <a:pt x="21" y="2"/>
                          </a:lnTo>
                          <a:lnTo>
                            <a:pt x="25" y="2"/>
                          </a:lnTo>
                          <a:lnTo>
                            <a:pt x="28" y="3"/>
                          </a:lnTo>
                          <a:lnTo>
                            <a:pt x="30" y="5"/>
                          </a:lnTo>
                          <a:lnTo>
                            <a:pt x="32" y="5"/>
                          </a:lnTo>
                          <a:lnTo>
                            <a:pt x="35" y="5"/>
                          </a:lnTo>
                          <a:lnTo>
                            <a:pt x="39" y="5"/>
                          </a:lnTo>
                          <a:lnTo>
                            <a:pt x="43" y="7"/>
                          </a:lnTo>
                          <a:lnTo>
                            <a:pt x="45" y="7"/>
                          </a:lnTo>
                          <a:lnTo>
                            <a:pt x="48" y="7"/>
                          </a:lnTo>
                          <a:lnTo>
                            <a:pt x="48" y="5"/>
                          </a:lnTo>
                          <a:lnTo>
                            <a:pt x="49" y="5"/>
                          </a:lnTo>
                          <a:lnTo>
                            <a:pt x="56" y="5"/>
                          </a:lnTo>
                          <a:lnTo>
                            <a:pt x="60" y="5"/>
                          </a:lnTo>
                          <a:lnTo>
                            <a:pt x="65" y="5"/>
                          </a:lnTo>
                          <a:lnTo>
                            <a:pt x="67" y="6"/>
                          </a:lnTo>
                          <a:lnTo>
                            <a:pt x="70" y="7"/>
                          </a:lnTo>
                          <a:lnTo>
                            <a:pt x="72" y="7"/>
                          </a:lnTo>
                          <a:lnTo>
                            <a:pt x="75" y="6"/>
                          </a:lnTo>
                          <a:lnTo>
                            <a:pt x="76" y="5"/>
                          </a:lnTo>
                          <a:lnTo>
                            <a:pt x="80" y="5"/>
                          </a:lnTo>
                          <a:lnTo>
                            <a:pt x="83" y="5"/>
                          </a:lnTo>
                          <a:lnTo>
                            <a:pt x="87" y="5"/>
                          </a:lnTo>
                          <a:lnTo>
                            <a:pt x="88" y="5"/>
                          </a:lnTo>
                          <a:lnTo>
                            <a:pt x="88" y="6"/>
                          </a:lnTo>
                          <a:lnTo>
                            <a:pt x="87" y="7"/>
                          </a:lnTo>
                          <a:lnTo>
                            <a:pt x="84" y="8"/>
                          </a:lnTo>
                          <a:lnTo>
                            <a:pt x="83" y="8"/>
                          </a:lnTo>
                          <a:lnTo>
                            <a:pt x="80" y="8"/>
                          </a:lnTo>
                          <a:lnTo>
                            <a:pt x="78" y="9"/>
                          </a:lnTo>
                          <a:lnTo>
                            <a:pt x="76" y="9"/>
                          </a:lnTo>
                          <a:lnTo>
                            <a:pt x="74" y="8"/>
                          </a:lnTo>
                          <a:lnTo>
                            <a:pt x="72" y="9"/>
                          </a:lnTo>
                          <a:lnTo>
                            <a:pt x="70" y="9"/>
                          </a:lnTo>
                          <a:lnTo>
                            <a:pt x="69" y="9"/>
                          </a:lnTo>
                          <a:lnTo>
                            <a:pt x="67" y="10"/>
                          </a:lnTo>
                          <a:lnTo>
                            <a:pt x="63" y="10"/>
                          </a:lnTo>
                          <a:lnTo>
                            <a:pt x="62" y="9"/>
                          </a:lnTo>
                          <a:lnTo>
                            <a:pt x="61" y="8"/>
                          </a:lnTo>
                          <a:lnTo>
                            <a:pt x="58" y="9"/>
                          </a:lnTo>
                          <a:lnTo>
                            <a:pt x="57" y="10"/>
                          </a:lnTo>
                          <a:lnTo>
                            <a:pt x="54" y="10"/>
                          </a:lnTo>
                          <a:lnTo>
                            <a:pt x="52" y="8"/>
                          </a:lnTo>
                          <a:lnTo>
                            <a:pt x="50" y="8"/>
                          </a:lnTo>
                          <a:lnTo>
                            <a:pt x="49" y="8"/>
                          </a:lnTo>
                          <a:lnTo>
                            <a:pt x="48" y="9"/>
                          </a:lnTo>
                          <a:lnTo>
                            <a:pt x="44" y="9"/>
                          </a:lnTo>
                          <a:lnTo>
                            <a:pt x="41" y="9"/>
                          </a:lnTo>
                          <a:lnTo>
                            <a:pt x="40" y="8"/>
                          </a:lnTo>
                          <a:lnTo>
                            <a:pt x="39" y="8"/>
                          </a:lnTo>
                          <a:lnTo>
                            <a:pt x="35" y="8"/>
                          </a:lnTo>
                          <a:lnTo>
                            <a:pt x="32" y="9"/>
                          </a:lnTo>
                          <a:lnTo>
                            <a:pt x="31" y="9"/>
                          </a:lnTo>
                          <a:lnTo>
                            <a:pt x="28" y="8"/>
                          </a:lnTo>
                          <a:lnTo>
                            <a:pt x="25" y="8"/>
                          </a:lnTo>
                          <a:lnTo>
                            <a:pt x="22" y="8"/>
                          </a:lnTo>
                          <a:lnTo>
                            <a:pt x="16" y="7"/>
                          </a:lnTo>
                          <a:lnTo>
                            <a:pt x="13" y="6"/>
                          </a:lnTo>
                          <a:lnTo>
                            <a:pt x="10" y="6"/>
                          </a:lnTo>
                          <a:lnTo>
                            <a:pt x="6" y="5"/>
                          </a:lnTo>
                          <a:lnTo>
                            <a:pt x="4" y="5"/>
                          </a:lnTo>
                          <a:lnTo>
                            <a:pt x="1" y="5"/>
                          </a:lnTo>
                          <a:lnTo>
                            <a:pt x="0" y="4"/>
                          </a:lnTo>
                          <a:lnTo>
                            <a:pt x="0" y="3"/>
                          </a:lnTo>
                          <a:lnTo>
                            <a:pt x="0" y="0"/>
                          </a:lnTo>
                        </a:path>
                      </a:pathLst>
                    </a:custGeom>
                    <a:solidFill>
                      <a:srgbClr val="008000"/>
                    </a:solidFill>
                    <a:ln w="12700" cap="rnd">
                      <a:solidFill>
                        <a:srgbClr val="000000"/>
                      </a:solidFill>
                      <a:round/>
                      <a:headEnd/>
                      <a:tailEnd/>
                    </a:ln>
                  </p:spPr>
                  <p:txBody>
                    <a:bodyPr/>
                    <a:lstStyle/>
                    <a:p>
                      <a:endParaRPr lang="en-US"/>
                    </a:p>
                  </p:txBody>
                </p:sp>
                <p:sp>
                  <p:nvSpPr>
                    <p:cNvPr id="36306" name="Freeform 364"/>
                    <p:cNvSpPr>
                      <a:spLocks/>
                    </p:cNvSpPr>
                    <p:nvPr/>
                  </p:nvSpPr>
                  <p:spPr bwMode="auto">
                    <a:xfrm>
                      <a:off x="5901" y="3182"/>
                      <a:ext cx="41" cy="20"/>
                    </a:xfrm>
                    <a:custGeom>
                      <a:avLst/>
                      <a:gdLst>
                        <a:gd name="T0" fmla="*/ 19 w 41"/>
                        <a:gd name="T1" fmla="*/ 0 h 20"/>
                        <a:gd name="T2" fmla="*/ 34 w 41"/>
                        <a:gd name="T3" fmla="*/ 0 h 20"/>
                        <a:gd name="T4" fmla="*/ 36 w 41"/>
                        <a:gd name="T5" fmla="*/ 2 h 20"/>
                        <a:gd name="T6" fmla="*/ 32 w 41"/>
                        <a:gd name="T7" fmla="*/ 4 h 20"/>
                        <a:gd name="T8" fmla="*/ 31 w 41"/>
                        <a:gd name="T9" fmla="*/ 5 h 20"/>
                        <a:gd name="T10" fmla="*/ 28 w 41"/>
                        <a:gd name="T11" fmla="*/ 6 h 20"/>
                        <a:gd name="T12" fmla="*/ 25 w 41"/>
                        <a:gd name="T13" fmla="*/ 6 h 20"/>
                        <a:gd name="T14" fmla="*/ 19 w 41"/>
                        <a:gd name="T15" fmla="*/ 5 h 20"/>
                        <a:gd name="T16" fmla="*/ 14 w 41"/>
                        <a:gd name="T17" fmla="*/ 4 h 20"/>
                        <a:gd name="T18" fmla="*/ 12 w 41"/>
                        <a:gd name="T19" fmla="*/ 6 h 20"/>
                        <a:gd name="T20" fmla="*/ 13 w 41"/>
                        <a:gd name="T21" fmla="*/ 8 h 20"/>
                        <a:gd name="T22" fmla="*/ 15 w 41"/>
                        <a:gd name="T23" fmla="*/ 8 h 20"/>
                        <a:gd name="T24" fmla="*/ 19 w 41"/>
                        <a:gd name="T25" fmla="*/ 7 h 20"/>
                        <a:gd name="T26" fmla="*/ 21 w 41"/>
                        <a:gd name="T27" fmla="*/ 9 h 20"/>
                        <a:gd name="T28" fmla="*/ 19 w 41"/>
                        <a:gd name="T29" fmla="*/ 10 h 20"/>
                        <a:gd name="T30" fmla="*/ 19 w 41"/>
                        <a:gd name="T31" fmla="*/ 12 h 20"/>
                        <a:gd name="T32" fmla="*/ 22 w 41"/>
                        <a:gd name="T33" fmla="*/ 13 h 20"/>
                        <a:gd name="T34" fmla="*/ 22 w 41"/>
                        <a:gd name="T35" fmla="*/ 15 h 20"/>
                        <a:gd name="T36" fmla="*/ 21 w 41"/>
                        <a:gd name="T37" fmla="*/ 17 h 20"/>
                        <a:gd name="T38" fmla="*/ 17 w 41"/>
                        <a:gd name="T39" fmla="*/ 18 h 20"/>
                        <a:gd name="T40" fmla="*/ 15 w 41"/>
                        <a:gd name="T41" fmla="*/ 17 h 20"/>
                        <a:gd name="T42" fmla="*/ 14 w 41"/>
                        <a:gd name="T43" fmla="*/ 14 h 20"/>
                        <a:gd name="T44" fmla="*/ 14 w 41"/>
                        <a:gd name="T45" fmla="*/ 12 h 20"/>
                        <a:gd name="T46" fmla="*/ 9 w 41"/>
                        <a:gd name="T47" fmla="*/ 12 h 20"/>
                        <a:gd name="T48" fmla="*/ 6 w 41"/>
                        <a:gd name="T49" fmla="*/ 12 h 20"/>
                        <a:gd name="T50" fmla="*/ 10 w 41"/>
                        <a:gd name="T51" fmla="*/ 13 h 20"/>
                        <a:gd name="T52" fmla="*/ 12 w 41"/>
                        <a:gd name="T53" fmla="*/ 15 h 20"/>
                        <a:gd name="T54" fmla="*/ 10 w 41"/>
                        <a:gd name="T55" fmla="*/ 17 h 20"/>
                        <a:gd name="T56" fmla="*/ 8 w 41"/>
                        <a:gd name="T57" fmla="*/ 19 h 20"/>
                        <a:gd name="T58" fmla="*/ 8 w 41"/>
                        <a:gd name="T59" fmla="*/ 17 h 20"/>
                        <a:gd name="T60" fmla="*/ 5 w 41"/>
                        <a:gd name="T61" fmla="*/ 15 h 20"/>
                        <a:gd name="T62" fmla="*/ 3 w 41"/>
                        <a:gd name="T63" fmla="*/ 13 h 20"/>
                        <a:gd name="T64" fmla="*/ 1 w 41"/>
                        <a:gd name="T65" fmla="*/ 11 h 20"/>
                        <a:gd name="T66" fmla="*/ 4 w 41"/>
                        <a:gd name="T67" fmla="*/ 9 h 20"/>
                        <a:gd name="T68" fmla="*/ 6 w 41"/>
                        <a:gd name="T69" fmla="*/ 6 h 20"/>
                        <a:gd name="T70" fmla="*/ 6 w 41"/>
                        <a:gd name="T71" fmla="*/ 4 h 20"/>
                        <a:gd name="T72" fmla="*/ 6 w 41"/>
                        <a:gd name="T73" fmla="*/ 2 h 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
                        <a:gd name="T112" fmla="*/ 0 h 20"/>
                        <a:gd name="T113" fmla="*/ 41 w 41"/>
                        <a:gd name="T114" fmla="*/ 20 h 2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 h="20">
                          <a:moveTo>
                            <a:pt x="10" y="0"/>
                          </a:moveTo>
                          <a:lnTo>
                            <a:pt x="19" y="0"/>
                          </a:lnTo>
                          <a:lnTo>
                            <a:pt x="28" y="0"/>
                          </a:lnTo>
                          <a:lnTo>
                            <a:pt x="34" y="0"/>
                          </a:lnTo>
                          <a:lnTo>
                            <a:pt x="40" y="2"/>
                          </a:lnTo>
                          <a:lnTo>
                            <a:pt x="36" y="2"/>
                          </a:lnTo>
                          <a:lnTo>
                            <a:pt x="34" y="3"/>
                          </a:lnTo>
                          <a:lnTo>
                            <a:pt x="32" y="4"/>
                          </a:lnTo>
                          <a:lnTo>
                            <a:pt x="31" y="4"/>
                          </a:lnTo>
                          <a:lnTo>
                            <a:pt x="31" y="5"/>
                          </a:lnTo>
                          <a:lnTo>
                            <a:pt x="31" y="6"/>
                          </a:lnTo>
                          <a:lnTo>
                            <a:pt x="28" y="6"/>
                          </a:lnTo>
                          <a:lnTo>
                            <a:pt x="26" y="6"/>
                          </a:lnTo>
                          <a:lnTo>
                            <a:pt x="25" y="6"/>
                          </a:lnTo>
                          <a:lnTo>
                            <a:pt x="22" y="6"/>
                          </a:lnTo>
                          <a:lnTo>
                            <a:pt x="19" y="5"/>
                          </a:lnTo>
                          <a:lnTo>
                            <a:pt x="18" y="4"/>
                          </a:lnTo>
                          <a:lnTo>
                            <a:pt x="14" y="4"/>
                          </a:lnTo>
                          <a:lnTo>
                            <a:pt x="13" y="4"/>
                          </a:lnTo>
                          <a:lnTo>
                            <a:pt x="12" y="6"/>
                          </a:lnTo>
                          <a:lnTo>
                            <a:pt x="13" y="6"/>
                          </a:lnTo>
                          <a:lnTo>
                            <a:pt x="13" y="8"/>
                          </a:lnTo>
                          <a:lnTo>
                            <a:pt x="13" y="9"/>
                          </a:lnTo>
                          <a:lnTo>
                            <a:pt x="15" y="8"/>
                          </a:lnTo>
                          <a:lnTo>
                            <a:pt x="18" y="7"/>
                          </a:lnTo>
                          <a:lnTo>
                            <a:pt x="19" y="7"/>
                          </a:lnTo>
                          <a:lnTo>
                            <a:pt x="21" y="8"/>
                          </a:lnTo>
                          <a:lnTo>
                            <a:pt x="21" y="9"/>
                          </a:lnTo>
                          <a:lnTo>
                            <a:pt x="21" y="10"/>
                          </a:lnTo>
                          <a:lnTo>
                            <a:pt x="19" y="10"/>
                          </a:lnTo>
                          <a:lnTo>
                            <a:pt x="19" y="11"/>
                          </a:lnTo>
                          <a:lnTo>
                            <a:pt x="19" y="12"/>
                          </a:lnTo>
                          <a:lnTo>
                            <a:pt x="21" y="13"/>
                          </a:lnTo>
                          <a:lnTo>
                            <a:pt x="22" y="13"/>
                          </a:lnTo>
                          <a:lnTo>
                            <a:pt x="22" y="14"/>
                          </a:lnTo>
                          <a:lnTo>
                            <a:pt x="22" y="15"/>
                          </a:lnTo>
                          <a:lnTo>
                            <a:pt x="21" y="16"/>
                          </a:lnTo>
                          <a:lnTo>
                            <a:pt x="21" y="17"/>
                          </a:lnTo>
                          <a:lnTo>
                            <a:pt x="18" y="18"/>
                          </a:lnTo>
                          <a:lnTo>
                            <a:pt x="17" y="18"/>
                          </a:lnTo>
                          <a:lnTo>
                            <a:pt x="15" y="18"/>
                          </a:lnTo>
                          <a:lnTo>
                            <a:pt x="15" y="17"/>
                          </a:lnTo>
                          <a:lnTo>
                            <a:pt x="15" y="15"/>
                          </a:lnTo>
                          <a:lnTo>
                            <a:pt x="14" y="14"/>
                          </a:lnTo>
                          <a:lnTo>
                            <a:pt x="13" y="13"/>
                          </a:lnTo>
                          <a:lnTo>
                            <a:pt x="14" y="12"/>
                          </a:lnTo>
                          <a:lnTo>
                            <a:pt x="12" y="11"/>
                          </a:lnTo>
                          <a:lnTo>
                            <a:pt x="9" y="12"/>
                          </a:lnTo>
                          <a:lnTo>
                            <a:pt x="8" y="11"/>
                          </a:lnTo>
                          <a:lnTo>
                            <a:pt x="6" y="12"/>
                          </a:lnTo>
                          <a:lnTo>
                            <a:pt x="8" y="13"/>
                          </a:lnTo>
                          <a:lnTo>
                            <a:pt x="10" y="13"/>
                          </a:lnTo>
                          <a:lnTo>
                            <a:pt x="10" y="14"/>
                          </a:lnTo>
                          <a:lnTo>
                            <a:pt x="12" y="15"/>
                          </a:lnTo>
                          <a:lnTo>
                            <a:pt x="12" y="16"/>
                          </a:lnTo>
                          <a:lnTo>
                            <a:pt x="10" y="17"/>
                          </a:lnTo>
                          <a:lnTo>
                            <a:pt x="9" y="18"/>
                          </a:lnTo>
                          <a:lnTo>
                            <a:pt x="8" y="19"/>
                          </a:lnTo>
                          <a:lnTo>
                            <a:pt x="8" y="18"/>
                          </a:lnTo>
                          <a:lnTo>
                            <a:pt x="8" y="17"/>
                          </a:lnTo>
                          <a:lnTo>
                            <a:pt x="8" y="16"/>
                          </a:lnTo>
                          <a:lnTo>
                            <a:pt x="5" y="15"/>
                          </a:lnTo>
                          <a:lnTo>
                            <a:pt x="4" y="14"/>
                          </a:lnTo>
                          <a:lnTo>
                            <a:pt x="3" y="13"/>
                          </a:lnTo>
                          <a:lnTo>
                            <a:pt x="0" y="13"/>
                          </a:lnTo>
                          <a:lnTo>
                            <a:pt x="1" y="11"/>
                          </a:lnTo>
                          <a:lnTo>
                            <a:pt x="3" y="10"/>
                          </a:lnTo>
                          <a:lnTo>
                            <a:pt x="4" y="9"/>
                          </a:lnTo>
                          <a:lnTo>
                            <a:pt x="5" y="8"/>
                          </a:lnTo>
                          <a:lnTo>
                            <a:pt x="6" y="6"/>
                          </a:lnTo>
                          <a:lnTo>
                            <a:pt x="5" y="5"/>
                          </a:lnTo>
                          <a:lnTo>
                            <a:pt x="6" y="4"/>
                          </a:lnTo>
                          <a:lnTo>
                            <a:pt x="8" y="3"/>
                          </a:lnTo>
                          <a:lnTo>
                            <a:pt x="6" y="2"/>
                          </a:lnTo>
                          <a:lnTo>
                            <a:pt x="10" y="0"/>
                          </a:lnTo>
                        </a:path>
                      </a:pathLst>
                    </a:custGeom>
                    <a:solidFill>
                      <a:srgbClr val="008000"/>
                    </a:solidFill>
                    <a:ln w="12700" cap="rnd">
                      <a:solidFill>
                        <a:srgbClr val="000000"/>
                      </a:solidFill>
                      <a:round/>
                      <a:headEnd/>
                      <a:tailEnd/>
                    </a:ln>
                  </p:spPr>
                  <p:txBody>
                    <a:bodyPr/>
                    <a:lstStyle/>
                    <a:p>
                      <a:endParaRPr lang="en-US"/>
                    </a:p>
                  </p:txBody>
                </p:sp>
                <p:sp>
                  <p:nvSpPr>
                    <p:cNvPr id="36307" name="Freeform 365"/>
                    <p:cNvSpPr>
                      <a:spLocks/>
                    </p:cNvSpPr>
                    <p:nvPr/>
                  </p:nvSpPr>
                  <p:spPr bwMode="auto">
                    <a:xfrm>
                      <a:off x="5860" y="3174"/>
                      <a:ext cx="45" cy="26"/>
                    </a:xfrm>
                    <a:custGeom>
                      <a:avLst/>
                      <a:gdLst>
                        <a:gd name="T0" fmla="*/ 0 w 45"/>
                        <a:gd name="T1" fmla="*/ 8 h 26"/>
                        <a:gd name="T2" fmla="*/ 9 w 45"/>
                        <a:gd name="T3" fmla="*/ 5 h 26"/>
                        <a:gd name="T4" fmla="*/ 13 w 45"/>
                        <a:gd name="T5" fmla="*/ 3 h 26"/>
                        <a:gd name="T6" fmla="*/ 16 w 45"/>
                        <a:gd name="T7" fmla="*/ 2 h 26"/>
                        <a:gd name="T8" fmla="*/ 23 w 45"/>
                        <a:gd name="T9" fmla="*/ 0 h 26"/>
                        <a:gd name="T10" fmla="*/ 27 w 45"/>
                        <a:gd name="T11" fmla="*/ 3 h 26"/>
                        <a:gd name="T12" fmla="*/ 31 w 45"/>
                        <a:gd name="T13" fmla="*/ 2 h 26"/>
                        <a:gd name="T14" fmla="*/ 32 w 45"/>
                        <a:gd name="T15" fmla="*/ 2 h 26"/>
                        <a:gd name="T16" fmla="*/ 35 w 45"/>
                        <a:gd name="T17" fmla="*/ 0 h 26"/>
                        <a:gd name="T18" fmla="*/ 38 w 45"/>
                        <a:gd name="T19" fmla="*/ 0 h 26"/>
                        <a:gd name="T20" fmla="*/ 38 w 45"/>
                        <a:gd name="T21" fmla="*/ 2 h 26"/>
                        <a:gd name="T22" fmla="*/ 36 w 45"/>
                        <a:gd name="T23" fmla="*/ 4 h 26"/>
                        <a:gd name="T24" fmla="*/ 36 w 45"/>
                        <a:gd name="T25" fmla="*/ 5 h 26"/>
                        <a:gd name="T26" fmla="*/ 41 w 45"/>
                        <a:gd name="T27" fmla="*/ 8 h 26"/>
                        <a:gd name="T28" fmla="*/ 41 w 45"/>
                        <a:gd name="T29" fmla="*/ 11 h 26"/>
                        <a:gd name="T30" fmla="*/ 43 w 45"/>
                        <a:gd name="T31" fmla="*/ 11 h 26"/>
                        <a:gd name="T32" fmla="*/ 44 w 45"/>
                        <a:gd name="T33" fmla="*/ 11 h 26"/>
                        <a:gd name="T34" fmla="*/ 41 w 45"/>
                        <a:gd name="T35" fmla="*/ 12 h 26"/>
                        <a:gd name="T36" fmla="*/ 40 w 45"/>
                        <a:gd name="T37" fmla="*/ 12 h 26"/>
                        <a:gd name="T38" fmla="*/ 38 w 45"/>
                        <a:gd name="T39" fmla="*/ 13 h 26"/>
                        <a:gd name="T40" fmla="*/ 38 w 45"/>
                        <a:gd name="T41" fmla="*/ 15 h 26"/>
                        <a:gd name="T42" fmla="*/ 34 w 45"/>
                        <a:gd name="T43" fmla="*/ 17 h 26"/>
                        <a:gd name="T44" fmla="*/ 34 w 45"/>
                        <a:gd name="T45" fmla="*/ 20 h 26"/>
                        <a:gd name="T46" fmla="*/ 34 w 45"/>
                        <a:gd name="T47" fmla="*/ 23 h 26"/>
                        <a:gd name="T48" fmla="*/ 32 w 45"/>
                        <a:gd name="T49" fmla="*/ 23 h 26"/>
                        <a:gd name="T50" fmla="*/ 31 w 45"/>
                        <a:gd name="T51" fmla="*/ 25 h 26"/>
                        <a:gd name="T52" fmla="*/ 28 w 45"/>
                        <a:gd name="T53" fmla="*/ 25 h 26"/>
                        <a:gd name="T54" fmla="*/ 26 w 45"/>
                        <a:gd name="T55" fmla="*/ 24 h 26"/>
                        <a:gd name="T56" fmla="*/ 23 w 45"/>
                        <a:gd name="T57" fmla="*/ 23 h 26"/>
                        <a:gd name="T58" fmla="*/ 22 w 45"/>
                        <a:gd name="T59" fmla="*/ 22 h 26"/>
                        <a:gd name="T60" fmla="*/ 14 w 45"/>
                        <a:gd name="T61" fmla="*/ 22 h 26"/>
                        <a:gd name="T62" fmla="*/ 9 w 45"/>
                        <a:gd name="T63" fmla="*/ 21 h 26"/>
                        <a:gd name="T64" fmla="*/ 5 w 45"/>
                        <a:gd name="T65" fmla="*/ 19 h 26"/>
                        <a:gd name="T66" fmla="*/ 3 w 45"/>
                        <a:gd name="T67" fmla="*/ 17 h 26"/>
                        <a:gd name="T68" fmla="*/ 1 w 45"/>
                        <a:gd name="T69" fmla="*/ 16 h 26"/>
                        <a:gd name="T70" fmla="*/ 1 w 45"/>
                        <a:gd name="T71" fmla="*/ 14 h 26"/>
                        <a:gd name="T72" fmla="*/ 0 w 45"/>
                        <a:gd name="T73" fmla="*/ 8 h 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5"/>
                        <a:gd name="T112" fmla="*/ 0 h 26"/>
                        <a:gd name="T113" fmla="*/ 45 w 45"/>
                        <a:gd name="T114" fmla="*/ 26 h 2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5" h="26">
                          <a:moveTo>
                            <a:pt x="0" y="8"/>
                          </a:moveTo>
                          <a:lnTo>
                            <a:pt x="9" y="5"/>
                          </a:lnTo>
                          <a:lnTo>
                            <a:pt x="13" y="3"/>
                          </a:lnTo>
                          <a:lnTo>
                            <a:pt x="16" y="2"/>
                          </a:lnTo>
                          <a:lnTo>
                            <a:pt x="23" y="0"/>
                          </a:lnTo>
                          <a:lnTo>
                            <a:pt x="27" y="3"/>
                          </a:lnTo>
                          <a:lnTo>
                            <a:pt x="31" y="2"/>
                          </a:lnTo>
                          <a:lnTo>
                            <a:pt x="32" y="2"/>
                          </a:lnTo>
                          <a:lnTo>
                            <a:pt x="35" y="0"/>
                          </a:lnTo>
                          <a:lnTo>
                            <a:pt x="38" y="0"/>
                          </a:lnTo>
                          <a:lnTo>
                            <a:pt x="38" y="2"/>
                          </a:lnTo>
                          <a:lnTo>
                            <a:pt x="36" y="4"/>
                          </a:lnTo>
                          <a:lnTo>
                            <a:pt x="36" y="5"/>
                          </a:lnTo>
                          <a:lnTo>
                            <a:pt x="41" y="8"/>
                          </a:lnTo>
                          <a:lnTo>
                            <a:pt x="41" y="11"/>
                          </a:lnTo>
                          <a:lnTo>
                            <a:pt x="43" y="11"/>
                          </a:lnTo>
                          <a:lnTo>
                            <a:pt x="44" y="11"/>
                          </a:lnTo>
                          <a:lnTo>
                            <a:pt x="41" y="12"/>
                          </a:lnTo>
                          <a:lnTo>
                            <a:pt x="40" y="12"/>
                          </a:lnTo>
                          <a:lnTo>
                            <a:pt x="38" y="13"/>
                          </a:lnTo>
                          <a:lnTo>
                            <a:pt x="38" y="15"/>
                          </a:lnTo>
                          <a:lnTo>
                            <a:pt x="34" y="17"/>
                          </a:lnTo>
                          <a:lnTo>
                            <a:pt x="34" y="20"/>
                          </a:lnTo>
                          <a:lnTo>
                            <a:pt x="34" y="23"/>
                          </a:lnTo>
                          <a:lnTo>
                            <a:pt x="32" y="23"/>
                          </a:lnTo>
                          <a:lnTo>
                            <a:pt x="31" y="25"/>
                          </a:lnTo>
                          <a:lnTo>
                            <a:pt x="28" y="25"/>
                          </a:lnTo>
                          <a:lnTo>
                            <a:pt x="26" y="24"/>
                          </a:lnTo>
                          <a:lnTo>
                            <a:pt x="23" y="23"/>
                          </a:lnTo>
                          <a:lnTo>
                            <a:pt x="22" y="22"/>
                          </a:lnTo>
                          <a:lnTo>
                            <a:pt x="14" y="22"/>
                          </a:lnTo>
                          <a:lnTo>
                            <a:pt x="9" y="21"/>
                          </a:lnTo>
                          <a:lnTo>
                            <a:pt x="5" y="19"/>
                          </a:lnTo>
                          <a:lnTo>
                            <a:pt x="3" y="17"/>
                          </a:lnTo>
                          <a:lnTo>
                            <a:pt x="1" y="16"/>
                          </a:lnTo>
                          <a:lnTo>
                            <a:pt x="1" y="14"/>
                          </a:lnTo>
                          <a:lnTo>
                            <a:pt x="0" y="8"/>
                          </a:lnTo>
                        </a:path>
                      </a:pathLst>
                    </a:custGeom>
                    <a:solidFill>
                      <a:srgbClr val="008000"/>
                    </a:solidFill>
                    <a:ln w="12700" cap="rnd">
                      <a:solidFill>
                        <a:srgbClr val="000000"/>
                      </a:solidFill>
                      <a:round/>
                      <a:headEnd/>
                      <a:tailEnd/>
                    </a:ln>
                  </p:spPr>
                  <p:txBody>
                    <a:bodyPr/>
                    <a:lstStyle/>
                    <a:p>
                      <a:endParaRPr lang="en-US"/>
                    </a:p>
                  </p:txBody>
                </p:sp>
                <p:sp>
                  <p:nvSpPr>
                    <p:cNvPr id="36308" name="Freeform 366"/>
                    <p:cNvSpPr>
                      <a:spLocks/>
                    </p:cNvSpPr>
                    <p:nvPr/>
                  </p:nvSpPr>
                  <p:spPr bwMode="auto">
                    <a:xfrm>
                      <a:off x="5953" y="3188"/>
                      <a:ext cx="85" cy="25"/>
                    </a:xfrm>
                    <a:custGeom>
                      <a:avLst/>
                      <a:gdLst>
                        <a:gd name="T0" fmla="*/ 8 w 85"/>
                        <a:gd name="T1" fmla="*/ 0 h 25"/>
                        <a:gd name="T2" fmla="*/ 17 w 85"/>
                        <a:gd name="T3" fmla="*/ 4 h 25"/>
                        <a:gd name="T4" fmla="*/ 18 w 85"/>
                        <a:gd name="T5" fmla="*/ 5 h 25"/>
                        <a:gd name="T6" fmla="*/ 23 w 85"/>
                        <a:gd name="T7" fmla="*/ 5 h 25"/>
                        <a:gd name="T8" fmla="*/ 28 w 85"/>
                        <a:gd name="T9" fmla="*/ 4 h 25"/>
                        <a:gd name="T10" fmla="*/ 32 w 85"/>
                        <a:gd name="T11" fmla="*/ 3 h 25"/>
                        <a:gd name="T12" fmla="*/ 41 w 85"/>
                        <a:gd name="T13" fmla="*/ 5 h 25"/>
                        <a:gd name="T14" fmla="*/ 48 w 85"/>
                        <a:gd name="T15" fmla="*/ 6 h 25"/>
                        <a:gd name="T16" fmla="*/ 54 w 85"/>
                        <a:gd name="T17" fmla="*/ 8 h 25"/>
                        <a:gd name="T18" fmla="*/ 63 w 85"/>
                        <a:gd name="T19" fmla="*/ 9 h 25"/>
                        <a:gd name="T20" fmla="*/ 67 w 85"/>
                        <a:gd name="T21" fmla="*/ 12 h 25"/>
                        <a:gd name="T22" fmla="*/ 68 w 85"/>
                        <a:gd name="T23" fmla="*/ 14 h 25"/>
                        <a:gd name="T24" fmla="*/ 72 w 85"/>
                        <a:gd name="T25" fmla="*/ 15 h 25"/>
                        <a:gd name="T26" fmla="*/ 78 w 85"/>
                        <a:gd name="T27" fmla="*/ 17 h 25"/>
                        <a:gd name="T28" fmla="*/ 80 w 85"/>
                        <a:gd name="T29" fmla="*/ 19 h 25"/>
                        <a:gd name="T30" fmla="*/ 84 w 85"/>
                        <a:gd name="T31" fmla="*/ 22 h 25"/>
                        <a:gd name="T32" fmla="*/ 80 w 85"/>
                        <a:gd name="T33" fmla="*/ 24 h 25"/>
                        <a:gd name="T34" fmla="*/ 76 w 85"/>
                        <a:gd name="T35" fmla="*/ 23 h 25"/>
                        <a:gd name="T36" fmla="*/ 74 w 85"/>
                        <a:gd name="T37" fmla="*/ 23 h 25"/>
                        <a:gd name="T38" fmla="*/ 62 w 85"/>
                        <a:gd name="T39" fmla="*/ 19 h 25"/>
                        <a:gd name="T40" fmla="*/ 57 w 85"/>
                        <a:gd name="T41" fmla="*/ 19 h 25"/>
                        <a:gd name="T42" fmla="*/ 56 w 85"/>
                        <a:gd name="T43" fmla="*/ 19 h 25"/>
                        <a:gd name="T44" fmla="*/ 50 w 85"/>
                        <a:gd name="T45" fmla="*/ 23 h 25"/>
                        <a:gd name="T46" fmla="*/ 45 w 85"/>
                        <a:gd name="T47" fmla="*/ 22 h 25"/>
                        <a:gd name="T48" fmla="*/ 40 w 85"/>
                        <a:gd name="T49" fmla="*/ 21 h 25"/>
                        <a:gd name="T50" fmla="*/ 37 w 85"/>
                        <a:gd name="T51" fmla="*/ 19 h 25"/>
                        <a:gd name="T52" fmla="*/ 31 w 85"/>
                        <a:gd name="T53" fmla="*/ 13 h 25"/>
                        <a:gd name="T54" fmla="*/ 26 w 85"/>
                        <a:gd name="T55" fmla="*/ 9 h 25"/>
                        <a:gd name="T56" fmla="*/ 16 w 85"/>
                        <a:gd name="T57" fmla="*/ 11 h 25"/>
                        <a:gd name="T58" fmla="*/ 8 w 85"/>
                        <a:gd name="T59" fmla="*/ 9 h 25"/>
                        <a:gd name="T60" fmla="*/ 6 w 85"/>
                        <a:gd name="T61" fmla="*/ 5 h 25"/>
                        <a:gd name="T62" fmla="*/ 0 w 85"/>
                        <a:gd name="T63" fmla="*/ 0 h 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5"/>
                        <a:gd name="T97" fmla="*/ 0 h 25"/>
                        <a:gd name="T98" fmla="*/ 85 w 85"/>
                        <a:gd name="T99" fmla="*/ 25 h 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5" h="25">
                          <a:moveTo>
                            <a:pt x="0" y="0"/>
                          </a:moveTo>
                          <a:lnTo>
                            <a:pt x="8" y="0"/>
                          </a:lnTo>
                          <a:lnTo>
                            <a:pt x="14" y="1"/>
                          </a:lnTo>
                          <a:lnTo>
                            <a:pt x="17" y="4"/>
                          </a:lnTo>
                          <a:lnTo>
                            <a:pt x="17" y="5"/>
                          </a:lnTo>
                          <a:lnTo>
                            <a:pt x="18" y="5"/>
                          </a:lnTo>
                          <a:lnTo>
                            <a:pt x="19" y="5"/>
                          </a:lnTo>
                          <a:lnTo>
                            <a:pt x="23" y="5"/>
                          </a:lnTo>
                          <a:lnTo>
                            <a:pt x="26" y="5"/>
                          </a:lnTo>
                          <a:lnTo>
                            <a:pt x="28" y="4"/>
                          </a:lnTo>
                          <a:lnTo>
                            <a:pt x="30" y="4"/>
                          </a:lnTo>
                          <a:lnTo>
                            <a:pt x="32" y="3"/>
                          </a:lnTo>
                          <a:lnTo>
                            <a:pt x="34" y="3"/>
                          </a:lnTo>
                          <a:lnTo>
                            <a:pt x="41" y="5"/>
                          </a:lnTo>
                          <a:lnTo>
                            <a:pt x="45" y="5"/>
                          </a:lnTo>
                          <a:lnTo>
                            <a:pt x="48" y="6"/>
                          </a:lnTo>
                          <a:lnTo>
                            <a:pt x="52" y="7"/>
                          </a:lnTo>
                          <a:lnTo>
                            <a:pt x="54" y="8"/>
                          </a:lnTo>
                          <a:lnTo>
                            <a:pt x="57" y="9"/>
                          </a:lnTo>
                          <a:lnTo>
                            <a:pt x="63" y="9"/>
                          </a:lnTo>
                          <a:lnTo>
                            <a:pt x="66" y="12"/>
                          </a:lnTo>
                          <a:lnTo>
                            <a:pt x="67" y="12"/>
                          </a:lnTo>
                          <a:lnTo>
                            <a:pt x="67" y="13"/>
                          </a:lnTo>
                          <a:lnTo>
                            <a:pt x="68" y="14"/>
                          </a:lnTo>
                          <a:lnTo>
                            <a:pt x="71" y="15"/>
                          </a:lnTo>
                          <a:lnTo>
                            <a:pt x="72" y="15"/>
                          </a:lnTo>
                          <a:lnTo>
                            <a:pt x="75" y="15"/>
                          </a:lnTo>
                          <a:lnTo>
                            <a:pt x="78" y="17"/>
                          </a:lnTo>
                          <a:lnTo>
                            <a:pt x="78" y="18"/>
                          </a:lnTo>
                          <a:lnTo>
                            <a:pt x="80" y="19"/>
                          </a:lnTo>
                          <a:lnTo>
                            <a:pt x="81" y="19"/>
                          </a:lnTo>
                          <a:lnTo>
                            <a:pt x="84" y="22"/>
                          </a:lnTo>
                          <a:lnTo>
                            <a:pt x="81" y="24"/>
                          </a:lnTo>
                          <a:lnTo>
                            <a:pt x="80" y="24"/>
                          </a:lnTo>
                          <a:lnTo>
                            <a:pt x="78" y="24"/>
                          </a:lnTo>
                          <a:lnTo>
                            <a:pt x="76" y="23"/>
                          </a:lnTo>
                          <a:lnTo>
                            <a:pt x="75" y="23"/>
                          </a:lnTo>
                          <a:lnTo>
                            <a:pt x="74" y="23"/>
                          </a:lnTo>
                          <a:lnTo>
                            <a:pt x="67" y="19"/>
                          </a:lnTo>
                          <a:lnTo>
                            <a:pt x="62" y="19"/>
                          </a:lnTo>
                          <a:lnTo>
                            <a:pt x="58" y="19"/>
                          </a:lnTo>
                          <a:lnTo>
                            <a:pt x="57" y="19"/>
                          </a:lnTo>
                          <a:lnTo>
                            <a:pt x="56" y="20"/>
                          </a:lnTo>
                          <a:lnTo>
                            <a:pt x="56" y="19"/>
                          </a:lnTo>
                          <a:lnTo>
                            <a:pt x="53" y="21"/>
                          </a:lnTo>
                          <a:lnTo>
                            <a:pt x="50" y="23"/>
                          </a:lnTo>
                          <a:lnTo>
                            <a:pt x="48" y="22"/>
                          </a:lnTo>
                          <a:lnTo>
                            <a:pt x="45" y="22"/>
                          </a:lnTo>
                          <a:lnTo>
                            <a:pt x="43" y="22"/>
                          </a:lnTo>
                          <a:lnTo>
                            <a:pt x="40" y="21"/>
                          </a:lnTo>
                          <a:lnTo>
                            <a:pt x="39" y="22"/>
                          </a:lnTo>
                          <a:lnTo>
                            <a:pt x="37" y="19"/>
                          </a:lnTo>
                          <a:lnTo>
                            <a:pt x="34" y="16"/>
                          </a:lnTo>
                          <a:lnTo>
                            <a:pt x="31" y="13"/>
                          </a:lnTo>
                          <a:lnTo>
                            <a:pt x="27" y="12"/>
                          </a:lnTo>
                          <a:lnTo>
                            <a:pt x="26" y="9"/>
                          </a:lnTo>
                          <a:lnTo>
                            <a:pt x="19" y="9"/>
                          </a:lnTo>
                          <a:lnTo>
                            <a:pt x="16" y="11"/>
                          </a:lnTo>
                          <a:lnTo>
                            <a:pt x="13" y="9"/>
                          </a:lnTo>
                          <a:lnTo>
                            <a:pt x="8" y="9"/>
                          </a:lnTo>
                          <a:lnTo>
                            <a:pt x="6" y="8"/>
                          </a:lnTo>
                          <a:lnTo>
                            <a:pt x="6" y="5"/>
                          </a:lnTo>
                          <a:lnTo>
                            <a:pt x="6" y="2"/>
                          </a:lnTo>
                          <a:lnTo>
                            <a:pt x="0" y="0"/>
                          </a:lnTo>
                        </a:path>
                      </a:pathLst>
                    </a:custGeom>
                    <a:solidFill>
                      <a:srgbClr val="008000"/>
                    </a:solidFill>
                    <a:ln w="12700" cap="rnd">
                      <a:solidFill>
                        <a:srgbClr val="000000"/>
                      </a:solidFill>
                      <a:round/>
                      <a:headEnd/>
                      <a:tailEnd/>
                    </a:ln>
                  </p:spPr>
                  <p:txBody>
                    <a:bodyPr/>
                    <a:lstStyle/>
                    <a:p>
                      <a:endParaRPr lang="en-US"/>
                    </a:p>
                  </p:txBody>
                </p:sp>
                <p:sp>
                  <p:nvSpPr>
                    <p:cNvPr id="36309" name="Freeform 367"/>
                    <p:cNvSpPr>
                      <a:spLocks/>
                    </p:cNvSpPr>
                    <p:nvPr/>
                  </p:nvSpPr>
                  <p:spPr bwMode="auto">
                    <a:xfrm>
                      <a:off x="5798" y="3171"/>
                      <a:ext cx="51" cy="33"/>
                    </a:xfrm>
                    <a:custGeom>
                      <a:avLst/>
                      <a:gdLst>
                        <a:gd name="T0" fmla="*/ 0 w 51"/>
                        <a:gd name="T1" fmla="*/ 1 h 33"/>
                        <a:gd name="T2" fmla="*/ 5 w 51"/>
                        <a:gd name="T3" fmla="*/ 0 h 33"/>
                        <a:gd name="T4" fmla="*/ 10 w 51"/>
                        <a:gd name="T5" fmla="*/ 2 h 33"/>
                        <a:gd name="T6" fmla="*/ 12 w 51"/>
                        <a:gd name="T7" fmla="*/ 3 h 33"/>
                        <a:gd name="T8" fmla="*/ 12 w 51"/>
                        <a:gd name="T9" fmla="*/ 4 h 33"/>
                        <a:gd name="T10" fmla="*/ 13 w 51"/>
                        <a:gd name="T11" fmla="*/ 4 h 33"/>
                        <a:gd name="T12" fmla="*/ 13 w 51"/>
                        <a:gd name="T13" fmla="*/ 5 h 33"/>
                        <a:gd name="T14" fmla="*/ 15 w 51"/>
                        <a:gd name="T15" fmla="*/ 5 h 33"/>
                        <a:gd name="T16" fmla="*/ 21 w 51"/>
                        <a:gd name="T17" fmla="*/ 9 h 33"/>
                        <a:gd name="T18" fmla="*/ 22 w 51"/>
                        <a:gd name="T19" fmla="*/ 9 h 33"/>
                        <a:gd name="T20" fmla="*/ 23 w 51"/>
                        <a:gd name="T21" fmla="*/ 10 h 33"/>
                        <a:gd name="T22" fmla="*/ 24 w 51"/>
                        <a:gd name="T23" fmla="*/ 11 h 33"/>
                        <a:gd name="T24" fmla="*/ 29 w 51"/>
                        <a:gd name="T25" fmla="*/ 12 h 33"/>
                        <a:gd name="T26" fmla="*/ 37 w 51"/>
                        <a:gd name="T27" fmla="*/ 12 h 33"/>
                        <a:gd name="T28" fmla="*/ 37 w 51"/>
                        <a:gd name="T29" fmla="*/ 16 h 33"/>
                        <a:gd name="T30" fmla="*/ 40 w 51"/>
                        <a:gd name="T31" fmla="*/ 17 h 33"/>
                        <a:gd name="T32" fmla="*/ 38 w 51"/>
                        <a:gd name="T33" fmla="*/ 19 h 33"/>
                        <a:gd name="T34" fmla="*/ 44 w 51"/>
                        <a:gd name="T35" fmla="*/ 20 h 33"/>
                        <a:gd name="T36" fmla="*/ 47 w 51"/>
                        <a:gd name="T37" fmla="*/ 22 h 33"/>
                        <a:gd name="T38" fmla="*/ 47 w 51"/>
                        <a:gd name="T39" fmla="*/ 28 h 33"/>
                        <a:gd name="T40" fmla="*/ 50 w 51"/>
                        <a:gd name="T41" fmla="*/ 30 h 33"/>
                        <a:gd name="T42" fmla="*/ 49 w 51"/>
                        <a:gd name="T43" fmla="*/ 31 h 33"/>
                        <a:gd name="T44" fmla="*/ 46 w 51"/>
                        <a:gd name="T45" fmla="*/ 32 h 33"/>
                        <a:gd name="T46" fmla="*/ 45 w 51"/>
                        <a:gd name="T47" fmla="*/ 30 h 33"/>
                        <a:gd name="T48" fmla="*/ 41 w 51"/>
                        <a:gd name="T49" fmla="*/ 32 h 33"/>
                        <a:gd name="T50" fmla="*/ 37 w 51"/>
                        <a:gd name="T51" fmla="*/ 28 h 33"/>
                        <a:gd name="T52" fmla="*/ 36 w 51"/>
                        <a:gd name="T53" fmla="*/ 26 h 33"/>
                        <a:gd name="T54" fmla="*/ 29 w 51"/>
                        <a:gd name="T55" fmla="*/ 23 h 33"/>
                        <a:gd name="T56" fmla="*/ 28 w 51"/>
                        <a:gd name="T57" fmla="*/ 23 h 33"/>
                        <a:gd name="T58" fmla="*/ 23 w 51"/>
                        <a:gd name="T59" fmla="*/ 21 h 33"/>
                        <a:gd name="T60" fmla="*/ 22 w 51"/>
                        <a:gd name="T61" fmla="*/ 20 h 33"/>
                        <a:gd name="T62" fmla="*/ 22 w 51"/>
                        <a:gd name="T63" fmla="*/ 19 h 33"/>
                        <a:gd name="T64" fmla="*/ 18 w 51"/>
                        <a:gd name="T65" fmla="*/ 14 h 33"/>
                        <a:gd name="T66" fmla="*/ 17 w 51"/>
                        <a:gd name="T67" fmla="*/ 11 h 33"/>
                        <a:gd name="T68" fmla="*/ 12 w 51"/>
                        <a:gd name="T69" fmla="*/ 9 h 33"/>
                        <a:gd name="T70" fmla="*/ 4 w 51"/>
                        <a:gd name="T71" fmla="*/ 5 h 33"/>
                        <a:gd name="T72" fmla="*/ 0 w 51"/>
                        <a:gd name="T73" fmla="*/ 1 h 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
                        <a:gd name="T112" fmla="*/ 0 h 33"/>
                        <a:gd name="T113" fmla="*/ 51 w 51"/>
                        <a:gd name="T114" fmla="*/ 33 h 3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 h="33">
                          <a:moveTo>
                            <a:pt x="0" y="1"/>
                          </a:moveTo>
                          <a:lnTo>
                            <a:pt x="5" y="0"/>
                          </a:lnTo>
                          <a:lnTo>
                            <a:pt x="10" y="2"/>
                          </a:lnTo>
                          <a:lnTo>
                            <a:pt x="12" y="3"/>
                          </a:lnTo>
                          <a:lnTo>
                            <a:pt x="12" y="4"/>
                          </a:lnTo>
                          <a:lnTo>
                            <a:pt x="13" y="4"/>
                          </a:lnTo>
                          <a:lnTo>
                            <a:pt x="13" y="5"/>
                          </a:lnTo>
                          <a:lnTo>
                            <a:pt x="15" y="5"/>
                          </a:lnTo>
                          <a:lnTo>
                            <a:pt x="21" y="9"/>
                          </a:lnTo>
                          <a:lnTo>
                            <a:pt x="22" y="9"/>
                          </a:lnTo>
                          <a:lnTo>
                            <a:pt x="23" y="10"/>
                          </a:lnTo>
                          <a:lnTo>
                            <a:pt x="24" y="11"/>
                          </a:lnTo>
                          <a:lnTo>
                            <a:pt x="29" y="12"/>
                          </a:lnTo>
                          <a:lnTo>
                            <a:pt x="37" y="12"/>
                          </a:lnTo>
                          <a:lnTo>
                            <a:pt x="37" y="16"/>
                          </a:lnTo>
                          <a:lnTo>
                            <a:pt x="40" y="17"/>
                          </a:lnTo>
                          <a:lnTo>
                            <a:pt x="38" y="19"/>
                          </a:lnTo>
                          <a:lnTo>
                            <a:pt x="44" y="20"/>
                          </a:lnTo>
                          <a:lnTo>
                            <a:pt x="47" y="22"/>
                          </a:lnTo>
                          <a:lnTo>
                            <a:pt x="47" y="28"/>
                          </a:lnTo>
                          <a:lnTo>
                            <a:pt x="50" y="30"/>
                          </a:lnTo>
                          <a:lnTo>
                            <a:pt x="49" y="31"/>
                          </a:lnTo>
                          <a:lnTo>
                            <a:pt x="46" y="32"/>
                          </a:lnTo>
                          <a:lnTo>
                            <a:pt x="45" y="30"/>
                          </a:lnTo>
                          <a:lnTo>
                            <a:pt x="41" y="32"/>
                          </a:lnTo>
                          <a:lnTo>
                            <a:pt x="37" y="28"/>
                          </a:lnTo>
                          <a:lnTo>
                            <a:pt x="36" y="26"/>
                          </a:lnTo>
                          <a:lnTo>
                            <a:pt x="29" y="23"/>
                          </a:lnTo>
                          <a:lnTo>
                            <a:pt x="28" y="23"/>
                          </a:lnTo>
                          <a:lnTo>
                            <a:pt x="23" y="21"/>
                          </a:lnTo>
                          <a:lnTo>
                            <a:pt x="22" y="20"/>
                          </a:lnTo>
                          <a:lnTo>
                            <a:pt x="22" y="19"/>
                          </a:lnTo>
                          <a:lnTo>
                            <a:pt x="18" y="14"/>
                          </a:lnTo>
                          <a:lnTo>
                            <a:pt x="17" y="11"/>
                          </a:lnTo>
                          <a:lnTo>
                            <a:pt x="12" y="9"/>
                          </a:lnTo>
                          <a:lnTo>
                            <a:pt x="4" y="5"/>
                          </a:lnTo>
                          <a:lnTo>
                            <a:pt x="0" y="1"/>
                          </a:lnTo>
                        </a:path>
                      </a:pathLst>
                    </a:custGeom>
                    <a:solidFill>
                      <a:srgbClr val="008000"/>
                    </a:solidFill>
                    <a:ln w="12700" cap="rnd">
                      <a:solidFill>
                        <a:srgbClr val="000000"/>
                      </a:solidFill>
                      <a:round/>
                      <a:headEnd/>
                      <a:tailEnd/>
                    </a:ln>
                  </p:spPr>
                  <p:txBody>
                    <a:bodyPr/>
                    <a:lstStyle/>
                    <a:p>
                      <a:endParaRPr lang="en-US"/>
                    </a:p>
                  </p:txBody>
                </p:sp>
                <p:sp>
                  <p:nvSpPr>
                    <p:cNvPr id="36310" name="Freeform 368"/>
                    <p:cNvSpPr>
                      <a:spLocks/>
                    </p:cNvSpPr>
                    <p:nvPr/>
                  </p:nvSpPr>
                  <p:spPr bwMode="auto">
                    <a:xfrm>
                      <a:off x="5888" y="3137"/>
                      <a:ext cx="50" cy="36"/>
                    </a:xfrm>
                    <a:custGeom>
                      <a:avLst/>
                      <a:gdLst>
                        <a:gd name="T0" fmla="*/ 3 w 50"/>
                        <a:gd name="T1" fmla="*/ 0 h 36"/>
                        <a:gd name="T2" fmla="*/ 8 w 50"/>
                        <a:gd name="T3" fmla="*/ 0 h 36"/>
                        <a:gd name="T4" fmla="*/ 12 w 50"/>
                        <a:gd name="T5" fmla="*/ 4 h 36"/>
                        <a:gd name="T6" fmla="*/ 10 w 50"/>
                        <a:gd name="T7" fmla="*/ 7 h 36"/>
                        <a:gd name="T8" fmla="*/ 14 w 50"/>
                        <a:gd name="T9" fmla="*/ 9 h 36"/>
                        <a:gd name="T10" fmla="*/ 15 w 50"/>
                        <a:gd name="T11" fmla="*/ 11 h 36"/>
                        <a:gd name="T12" fmla="*/ 18 w 50"/>
                        <a:gd name="T13" fmla="*/ 12 h 36"/>
                        <a:gd name="T14" fmla="*/ 22 w 50"/>
                        <a:gd name="T15" fmla="*/ 12 h 36"/>
                        <a:gd name="T16" fmla="*/ 28 w 50"/>
                        <a:gd name="T17" fmla="*/ 14 h 36"/>
                        <a:gd name="T18" fmla="*/ 32 w 50"/>
                        <a:gd name="T19" fmla="*/ 16 h 36"/>
                        <a:gd name="T20" fmla="*/ 37 w 50"/>
                        <a:gd name="T21" fmla="*/ 18 h 36"/>
                        <a:gd name="T22" fmla="*/ 37 w 50"/>
                        <a:gd name="T23" fmla="*/ 22 h 36"/>
                        <a:gd name="T24" fmla="*/ 39 w 50"/>
                        <a:gd name="T25" fmla="*/ 24 h 36"/>
                        <a:gd name="T26" fmla="*/ 40 w 50"/>
                        <a:gd name="T27" fmla="*/ 25 h 36"/>
                        <a:gd name="T28" fmla="*/ 43 w 50"/>
                        <a:gd name="T29" fmla="*/ 26 h 36"/>
                        <a:gd name="T30" fmla="*/ 44 w 50"/>
                        <a:gd name="T31" fmla="*/ 28 h 36"/>
                        <a:gd name="T32" fmla="*/ 45 w 50"/>
                        <a:gd name="T33" fmla="*/ 30 h 36"/>
                        <a:gd name="T34" fmla="*/ 49 w 50"/>
                        <a:gd name="T35" fmla="*/ 31 h 36"/>
                        <a:gd name="T36" fmla="*/ 48 w 50"/>
                        <a:gd name="T37" fmla="*/ 33 h 36"/>
                        <a:gd name="T38" fmla="*/ 44 w 50"/>
                        <a:gd name="T39" fmla="*/ 33 h 36"/>
                        <a:gd name="T40" fmla="*/ 43 w 50"/>
                        <a:gd name="T41" fmla="*/ 31 h 36"/>
                        <a:gd name="T42" fmla="*/ 40 w 50"/>
                        <a:gd name="T43" fmla="*/ 31 h 36"/>
                        <a:gd name="T44" fmla="*/ 40 w 50"/>
                        <a:gd name="T45" fmla="*/ 35 h 36"/>
                        <a:gd name="T46" fmla="*/ 37 w 50"/>
                        <a:gd name="T47" fmla="*/ 35 h 36"/>
                        <a:gd name="T48" fmla="*/ 35 w 50"/>
                        <a:gd name="T49" fmla="*/ 33 h 36"/>
                        <a:gd name="T50" fmla="*/ 34 w 50"/>
                        <a:gd name="T51" fmla="*/ 33 h 36"/>
                        <a:gd name="T52" fmla="*/ 34 w 50"/>
                        <a:gd name="T53" fmla="*/ 30 h 36"/>
                        <a:gd name="T54" fmla="*/ 28 w 50"/>
                        <a:gd name="T55" fmla="*/ 30 h 36"/>
                        <a:gd name="T56" fmla="*/ 27 w 50"/>
                        <a:gd name="T57" fmla="*/ 33 h 36"/>
                        <a:gd name="T58" fmla="*/ 26 w 50"/>
                        <a:gd name="T59" fmla="*/ 30 h 36"/>
                        <a:gd name="T60" fmla="*/ 26 w 50"/>
                        <a:gd name="T61" fmla="*/ 29 h 36"/>
                        <a:gd name="T62" fmla="*/ 31 w 50"/>
                        <a:gd name="T63" fmla="*/ 28 h 36"/>
                        <a:gd name="T64" fmla="*/ 34 w 50"/>
                        <a:gd name="T65" fmla="*/ 28 h 36"/>
                        <a:gd name="T66" fmla="*/ 34 w 50"/>
                        <a:gd name="T67" fmla="*/ 25 h 36"/>
                        <a:gd name="T68" fmla="*/ 31 w 50"/>
                        <a:gd name="T69" fmla="*/ 24 h 36"/>
                        <a:gd name="T70" fmla="*/ 30 w 50"/>
                        <a:gd name="T71" fmla="*/ 21 h 36"/>
                        <a:gd name="T72" fmla="*/ 28 w 50"/>
                        <a:gd name="T73" fmla="*/ 18 h 36"/>
                        <a:gd name="T74" fmla="*/ 23 w 50"/>
                        <a:gd name="T75" fmla="*/ 16 h 36"/>
                        <a:gd name="T76" fmla="*/ 21 w 50"/>
                        <a:gd name="T77" fmla="*/ 15 h 36"/>
                        <a:gd name="T78" fmla="*/ 17 w 50"/>
                        <a:gd name="T79" fmla="*/ 14 h 36"/>
                        <a:gd name="T80" fmla="*/ 18 w 50"/>
                        <a:gd name="T81" fmla="*/ 17 h 36"/>
                        <a:gd name="T82" fmla="*/ 14 w 50"/>
                        <a:gd name="T83" fmla="*/ 19 h 36"/>
                        <a:gd name="T84" fmla="*/ 10 w 50"/>
                        <a:gd name="T85" fmla="*/ 15 h 36"/>
                        <a:gd name="T86" fmla="*/ 9 w 50"/>
                        <a:gd name="T87" fmla="*/ 14 h 36"/>
                        <a:gd name="T88" fmla="*/ 9 w 50"/>
                        <a:gd name="T89" fmla="*/ 12 h 36"/>
                        <a:gd name="T90" fmla="*/ 5 w 50"/>
                        <a:gd name="T91" fmla="*/ 10 h 36"/>
                        <a:gd name="T92" fmla="*/ 1 w 50"/>
                        <a:gd name="T93" fmla="*/ 9 h 36"/>
                        <a:gd name="T94" fmla="*/ 0 w 50"/>
                        <a:gd name="T95" fmla="*/ 7 h 36"/>
                        <a:gd name="T96" fmla="*/ 0 w 50"/>
                        <a:gd name="T97" fmla="*/ 6 h 36"/>
                        <a:gd name="T98" fmla="*/ 4 w 50"/>
                        <a:gd name="T99" fmla="*/ 6 h 36"/>
                        <a:gd name="T100" fmla="*/ 4 w 50"/>
                        <a:gd name="T101" fmla="*/ 5 h 36"/>
                        <a:gd name="T102" fmla="*/ 4 w 50"/>
                        <a:gd name="T103" fmla="*/ 3 h 36"/>
                        <a:gd name="T104" fmla="*/ 3 w 50"/>
                        <a:gd name="T105" fmla="*/ 0 h 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0"/>
                        <a:gd name="T160" fmla="*/ 0 h 36"/>
                        <a:gd name="T161" fmla="*/ 50 w 50"/>
                        <a:gd name="T162" fmla="*/ 36 h 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0" h="36">
                          <a:moveTo>
                            <a:pt x="3" y="0"/>
                          </a:moveTo>
                          <a:lnTo>
                            <a:pt x="8" y="0"/>
                          </a:lnTo>
                          <a:lnTo>
                            <a:pt x="12" y="4"/>
                          </a:lnTo>
                          <a:lnTo>
                            <a:pt x="10" y="7"/>
                          </a:lnTo>
                          <a:lnTo>
                            <a:pt x="14" y="9"/>
                          </a:lnTo>
                          <a:lnTo>
                            <a:pt x="15" y="11"/>
                          </a:lnTo>
                          <a:lnTo>
                            <a:pt x="18" y="12"/>
                          </a:lnTo>
                          <a:lnTo>
                            <a:pt x="22" y="12"/>
                          </a:lnTo>
                          <a:lnTo>
                            <a:pt x="28" y="14"/>
                          </a:lnTo>
                          <a:lnTo>
                            <a:pt x="32" y="16"/>
                          </a:lnTo>
                          <a:lnTo>
                            <a:pt x="37" y="18"/>
                          </a:lnTo>
                          <a:lnTo>
                            <a:pt x="37" y="22"/>
                          </a:lnTo>
                          <a:lnTo>
                            <a:pt x="39" y="24"/>
                          </a:lnTo>
                          <a:lnTo>
                            <a:pt x="40" y="25"/>
                          </a:lnTo>
                          <a:lnTo>
                            <a:pt x="43" y="26"/>
                          </a:lnTo>
                          <a:lnTo>
                            <a:pt x="44" y="28"/>
                          </a:lnTo>
                          <a:lnTo>
                            <a:pt x="45" y="30"/>
                          </a:lnTo>
                          <a:lnTo>
                            <a:pt x="49" y="31"/>
                          </a:lnTo>
                          <a:lnTo>
                            <a:pt x="48" y="33"/>
                          </a:lnTo>
                          <a:lnTo>
                            <a:pt x="44" y="33"/>
                          </a:lnTo>
                          <a:lnTo>
                            <a:pt x="43" y="31"/>
                          </a:lnTo>
                          <a:lnTo>
                            <a:pt x="40" y="31"/>
                          </a:lnTo>
                          <a:lnTo>
                            <a:pt x="40" y="35"/>
                          </a:lnTo>
                          <a:lnTo>
                            <a:pt x="37" y="35"/>
                          </a:lnTo>
                          <a:lnTo>
                            <a:pt x="35" y="33"/>
                          </a:lnTo>
                          <a:lnTo>
                            <a:pt x="34" y="33"/>
                          </a:lnTo>
                          <a:lnTo>
                            <a:pt x="34" y="30"/>
                          </a:lnTo>
                          <a:lnTo>
                            <a:pt x="28" y="30"/>
                          </a:lnTo>
                          <a:lnTo>
                            <a:pt x="27" y="33"/>
                          </a:lnTo>
                          <a:lnTo>
                            <a:pt x="26" y="30"/>
                          </a:lnTo>
                          <a:lnTo>
                            <a:pt x="26" y="29"/>
                          </a:lnTo>
                          <a:lnTo>
                            <a:pt x="31" y="28"/>
                          </a:lnTo>
                          <a:lnTo>
                            <a:pt x="34" y="28"/>
                          </a:lnTo>
                          <a:lnTo>
                            <a:pt x="34" y="25"/>
                          </a:lnTo>
                          <a:lnTo>
                            <a:pt x="31" y="24"/>
                          </a:lnTo>
                          <a:lnTo>
                            <a:pt x="30" y="21"/>
                          </a:lnTo>
                          <a:lnTo>
                            <a:pt x="28" y="18"/>
                          </a:lnTo>
                          <a:lnTo>
                            <a:pt x="23" y="16"/>
                          </a:lnTo>
                          <a:lnTo>
                            <a:pt x="21" y="15"/>
                          </a:lnTo>
                          <a:lnTo>
                            <a:pt x="17" y="14"/>
                          </a:lnTo>
                          <a:lnTo>
                            <a:pt x="18" y="17"/>
                          </a:lnTo>
                          <a:lnTo>
                            <a:pt x="14" y="19"/>
                          </a:lnTo>
                          <a:lnTo>
                            <a:pt x="10" y="15"/>
                          </a:lnTo>
                          <a:lnTo>
                            <a:pt x="9" y="14"/>
                          </a:lnTo>
                          <a:lnTo>
                            <a:pt x="9" y="12"/>
                          </a:lnTo>
                          <a:lnTo>
                            <a:pt x="5" y="10"/>
                          </a:lnTo>
                          <a:lnTo>
                            <a:pt x="1" y="9"/>
                          </a:lnTo>
                          <a:lnTo>
                            <a:pt x="0" y="7"/>
                          </a:lnTo>
                          <a:lnTo>
                            <a:pt x="0" y="6"/>
                          </a:lnTo>
                          <a:lnTo>
                            <a:pt x="4" y="6"/>
                          </a:lnTo>
                          <a:lnTo>
                            <a:pt x="4" y="5"/>
                          </a:lnTo>
                          <a:lnTo>
                            <a:pt x="4" y="3"/>
                          </a:lnTo>
                          <a:lnTo>
                            <a:pt x="3" y="0"/>
                          </a:lnTo>
                        </a:path>
                      </a:pathLst>
                    </a:custGeom>
                    <a:solidFill>
                      <a:srgbClr val="008000"/>
                    </a:solidFill>
                    <a:ln w="12700" cap="rnd">
                      <a:solidFill>
                        <a:srgbClr val="000000"/>
                      </a:solidFill>
                      <a:round/>
                      <a:headEnd/>
                      <a:tailEnd/>
                    </a:ln>
                  </p:spPr>
                  <p:txBody>
                    <a:bodyPr/>
                    <a:lstStyle/>
                    <a:p>
                      <a:endParaRPr lang="en-US"/>
                    </a:p>
                  </p:txBody>
                </p:sp>
                <p:sp>
                  <p:nvSpPr>
                    <p:cNvPr id="36311" name="Freeform 369"/>
                    <p:cNvSpPr>
                      <a:spLocks/>
                    </p:cNvSpPr>
                    <p:nvPr/>
                  </p:nvSpPr>
                  <p:spPr bwMode="auto">
                    <a:xfrm>
                      <a:off x="5877" y="3079"/>
                      <a:ext cx="37" cy="30"/>
                    </a:xfrm>
                    <a:custGeom>
                      <a:avLst/>
                      <a:gdLst>
                        <a:gd name="T0" fmla="*/ 8 w 37"/>
                        <a:gd name="T1" fmla="*/ 0 h 30"/>
                        <a:gd name="T2" fmla="*/ 14 w 37"/>
                        <a:gd name="T3" fmla="*/ 2 h 30"/>
                        <a:gd name="T4" fmla="*/ 19 w 37"/>
                        <a:gd name="T5" fmla="*/ 5 h 30"/>
                        <a:gd name="T6" fmla="*/ 22 w 37"/>
                        <a:gd name="T7" fmla="*/ 7 h 30"/>
                        <a:gd name="T8" fmla="*/ 24 w 37"/>
                        <a:gd name="T9" fmla="*/ 7 h 30"/>
                        <a:gd name="T10" fmla="*/ 23 w 37"/>
                        <a:gd name="T11" fmla="*/ 8 h 30"/>
                        <a:gd name="T12" fmla="*/ 26 w 37"/>
                        <a:gd name="T13" fmla="*/ 9 h 30"/>
                        <a:gd name="T14" fmla="*/ 28 w 37"/>
                        <a:gd name="T15" fmla="*/ 11 h 30"/>
                        <a:gd name="T16" fmla="*/ 33 w 37"/>
                        <a:gd name="T17" fmla="*/ 15 h 30"/>
                        <a:gd name="T18" fmla="*/ 36 w 37"/>
                        <a:gd name="T19" fmla="*/ 18 h 30"/>
                        <a:gd name="T20" fmla="*/ 30 w 37"/>
                        <a:gd name="T21" fmla="*/ 18 h 30"/>
                        <a:gd name="T22" fmla="*/ 26 w 37"/>
                        <a:gd name="T23" fmla="*/ 18 h 30"/>
                        <a:gd name="T24" fmla="*/ 28 w 37"/>
                        <a:gd name="T25" fmla="*/ 21 h 30"/>
                        <a:gd name="T26" fmla="*/ 28 w 37"/>
                        <a:gd name="T27" fmla="*/ 22 h 30"/>
                        <a:gd name="T28" fmla="*/ 28 w 37"/>
                        <a:gd name="T29" fmla="*/ 24 h 30"/>
                        <a:gd name="T30" fmla="*/ 27 w 37"/>
                        <a:gd name="T31" fmla="*/ 23 h 30"/>
                        <a:gd name="T32" fmla="*/ 24 w 37"/>
                        <a:gd name="T33" fmla="*/ 21 h 30"/>
                        <a:gd name="T34" fmla="*/ 21 w 37"/>
                        <a:gd name="T35" fmla="*/ 20 h 30"/>
                        <a:gd name="T36" fmla="*/ 18 w 37"/>
                        <a:gd name="T37" fmla="*/ 19 h 30"/>
                        <a:gd name="T38" fmla="*/ 14 w 37"/>
                        <a:gd name="T39" fmla="*/ 20 h 30"/>
                        <a:gd name="T40" fmla="*/ 12 w 37"/>
                        <a:gd name="T41" fmla="*/ 21 h 30"/>
                        <a:gd name="T42" fmla="*/ 13 w 37"/>
                        <a:gd name="T43" fmla="*/ 22 h 30"/>
                        <a:gd name="T44" fmla="*/ 17 w 37"/>
                        <a:gd name="T45" fmla="*/ 23 h 30"/>
                        <a:gd name="T46" fmla="*/ 21 w 37"/>
                        <a:gd name="T47" fmla="*/ 24 h 30"/>
                        <a:gd name="T48" fmla="*/ 22 w 37"/>
                        <a:gd name="T49" fmla="*/ 26 h 30"/>
                        <a:gd name="T50" fmla="*/ 22 w 37"/>
                        <a:gd name="T51" fmla="*/ 28 h 30"/>
                        <a:gd name="T52" fmla="*/ 22 w 37"/>
                        <a:gd name="T53" fmla="*/ 29 h 30"/>
                        <a:gd name="T54" fmla="*/ 21 w 37"/>
                        <a:gd name="T55" fmla="*/ 29 h 30"/>
                        <a:gd name="T56" fmla="*/ 18 w 37"/>
                        <a:gd name="T57" fmla="*/ 28 h 30"/>
                        <a:gd name="T58" fmla="*/ 17 w 37"/>
                        <a:gd name="T59" fmla="*/ 28 h 30"/>
                        <a:gd name="T60" fmla="*/ 15 w 37"/>
                        <a:gd name="T61" fmla="*/ 27 h 30"/>
                        <a:gd name="T62" fmla="*/ 14 w 37"/>
                        <a:gd name="T63" fmla="*/ 29 h 30"/>
                        <a:gd name="T64" fmla="*/ 12 w 37"/>
                        <a:gd name="T65" fmla="*/ 29 h 30"/>
                        <a:gd name="T66" fmla="*/ 10 w 37"/>
                        <a:gd name="T67" fmla="*/ 28 h 30"/>
                        <a:gd name="T68" fmla="*/ 10 w 37"/>
                        <a:gd name="T69" fmla="*/ 26 h 30"/>
                        <a:gd name="T70" fmla="*/ 9 w 37"/>
                        <a:gd name="T71" fmla="*/ 24 h 30"/>
                        <a:gd name="T72" fmla="*/ 6 w 37"/>
                        <a:gd name="T73" fmla="*/ 24 h 30"/>
                        <a:gd name="T74" fmla="*/ 5 w 37"/>
                        <a:gd name="T75" fmla="*/ 25 h 30"/>
                        <a:gd name="T76" fmla="*/ 1 w 37"/>
                        <a:gd name="T77" fmla="*/ 25 h 30"/>
                        <a:gd name="T78" fmla="*/ 0 w 37"/>
                        <a:gd name="T79" fmla="*/ 24 h 30"/>
                        <a:gd name="T80" fmla="*/ 1 w 37"/>
                        <a:gd name="T81" fmla="*/ 21 h 30"/>
                        <a:gd name="T82" fmla="*/ 4 w 37"/>
                        <a:gd name="T83" fmla="*/ 19 h 30"/>
                        <a:gd name="T84" fmla="*/ 4 w 37"/>
                        <a:gd name="T85" fmla="*/ 15 h 30"/>
                        <a:gd name="T86" fmla="*/ 4 w 37"/>
                        <a:gd name="T87" fmla="*/ 14 h 30"/>
                        <a:gd name="T88" fmla="*/ 6 w 37"/>
                        <a:gd name="T89" fmla="*/ 14 h 30"/>
                        <a:gd name="T90" fmla="*/ 9 w 37"/>
                        <a:gd name="T91" fmla="*/ 15 h 30"/>
                        <a:gd name="T92" fmla="*/ 13 w 37"/>
                        <a:gd name="T93" fmla="*/ 15 h 30"/>
                        <a:gd name="T94" fmla="*/ 13 w 37"/>
                        <a:gd name="T95" fmla="*/ 13 h 30"/>
                        <a:gd name="T96" fmla="*/ 10 w 37"/>
                        <a:gd name="T97" fmla="*/ 12 h 30"/>
                        <a:gd name="T98" fmla="*/ 10 w 37"/>
                        <a:gd name="T99" fmla="*/ 11 h 30"/>
                        <a:gd name="T100" fmla="*/ 12 w 37"/>
                        <a:gd name="T101" fmla="*/ 11 h 30"/>
                        <a:gd name="T102" fmla="*/ 13 w 37"/>
                        <a:gd name="T103" fmla="*/ 11 h 30"/>
                        <a:gd name="T104" fmla="*/ 14 w 37"/>
                        <a:gd name="T105" fmla="*/ 11 h 30"/>
                        <a:gd name="T106" fmla="*/ 15 w 37"/>
                        <a:gd name="T107" fmla="*/ 11 h 30"/>
                        <a:gd name="T108" fmla="*/ 15 w 37"/>
                        <a:gd name="T109" fmla="*/ 9 h 30"/>
                        <a:gd name="T110" fmla="*/ 14 w 37"/>
                        <a:gd name="T111" fmla="*/ 8 h 30"/>
                        <a:gd name="T112" fmla="*/ 10 w 37"/>
                        <a:gd name="T113" fmla="*/ 5 h 30"/>
                        <a:gd name="T114" fmla="*/ 6 w 37"/>
                        <a:gd name="T115" fmla="*/ 5 h 30"/>
                        <a:gd name="T116" fmla="*/ 5 w 37"/>
                        <a:gd name="T117" fmla="*/ 3 h 30"/>
                        <a:gd name="T118" fmla="*/ 8 w 37"/>
                        <a:gd name="T119" fmla="*/ 0 h 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7"/>
                        <a:gd name="T181" fmla="*/ 0 h 30"/>
                        <a:gd name="T182" fmla="*/ 37 w 37"/>
                        <a:gd name="T183" fmla="*/ 30 h 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7" h="30">
                          <a:moveTo>
                            <a:pt x="8" y="0"/>
                          </a:moveTo>
                          <a:lnTo>
                            <a:pt x="14" y="2"/>
                          </a:lnTo>
                          <a:lnTo>
                            <a:pt x="19" y="5"/>
                          </a:lnTo>
                          <a:lnTo>
                            <a:pt x="22" y="7"/>
                          </a:lnTo>
                          <a:lnTo>
                            <a:pt x="24" y="7"/>
                          </a:lnTo>
                          <a:lnTo>
                            <a:pt x="23" y="8"/>
                          </a:lnTo>
                          <a:lnTo>
                            <a:pt x="26" y="9"/>
                          </a:lnTo>
                          <a:lnTo>
                            <a:pt x="28" y="11"/>
                          </a:lnTo>
                          <a:lnTo>
                            <a:pt x="33" y="15"/>
                          </a:lnTo>
                          <a:lnTo>
                            <a:pt x="36" y="18"/>
                          </a:lnTo>
                          <a:lnTo>
                            <a:pt x="30" y="18"/>
                          </a:lnTo>
                          <a:lnTo>
                            <a:pt x="26" y="18"/>
                          </a:lnTo>
                          <a:lnTo>
                            <a:pt x="28" y="21"/>
                          </a:lnTo>
                          <a:lnTo>
                            <a:pt x="28" y="22"/>
                          </a:lnTo>
                          <a:lnTo>
                            <a:pt x="28" y="24"/>
                          </a:lnTo>
                          <a:lnTo>
                            <a:pt x="27" y="23"/>
                          </a:lnTo>
                          <a:lnTo>
                            <a:pt x="24" y="21"/>
                          </a:lnTo>
                          <a:lnTo>
                            <a:pt x="21" y="20"/>
                          </a:lnTo>
                          <a:lnTo>
                            <a:pt x="18" y="19"/>
                          </a:lnTo>
                          <a:lnTo>
                            <a:pt x="14" y="20"/>
                          </a:lnTo>
                          <a:lnTo>
                            <a:pt x="12" y="21"/>
                          </a:lnTo>
                          <a:lnTo>
                            <a:pt x="13" y="22"/>
                          </a:lnTo>
                          <a:lnTo>
                            <a:pt x="17" y="23"/>
                          </a:lnTo>
                          <a:lnTo>
                            <a:pt x="21" y="24"/>
                          </a:lnTo>
                          <a:lnTo>
                            <a:pt x="22" y="26"/>
                          </a:lnTo>
                          <a:lnTo>
                            <a:pt x="22" y="28"/>
                          </a:lnTo>
                          <a:lnTo>
                            <a:pt x="22" y="29"/>
                          </a:lnTo>
                          <a:lnTo>
                            <a:pt x="21" y="29"/>
                          </a:lnTo>
                          <a:lnTo>
                            <a:pt x="18" y="28"/>
                          </a:lnTo>
                          <a:lnTo>
                            <a:pt x="17" y="28"/>
                          </a:lnTo>
                          <a:lnTo>
                            <a:pt x="15" y="27"/>
                          </a:lnTo>
                          <a:lnTo>
                            <a:pt x="14" y="29"/>
                          </a:lnTo>
                          <a:lnTo>
                            <a:pt x="12" y="29"/>
                          </a:lnTo>
                          <a:lnTo>
                            <a:pt x="10" y="28"/>
                          </a:lnTo>
                          <a:lnTo>
                            <a:pt x="10" y="26"/>
                          </a:lnTo>
                          <a:lnTo>
                            <a:pt x="9" y="24"/>
                          </a:lnTo>
                          <a:lnTo>
                            <a:pt x="6" y="24"/>
                          </a:lnTo>
                          <a:lnTo>
                            <a:pt x="5" y="25"/>
                          </a:lnTo>
                          <a:lnTo>
                            <a:pt x="1" y="25"/>
                          </a:lnTo>
                          <a:lnTo>
                            <a:pt x="0" y="24"/>
                          </a:lnTo>
                          <a:lnTo>
                            <a:pt x="1" y="21"/>
                          </a:lnTo>
                          <a:lnTo>
                            <a:pt x="4" y="19"/>
                          </a:lnTo>
                          <a:lnTo>
                            <a:pt x="4" y="15"/>
                          </a:lnTo>
                          <a:lnTo>
                            <a:pt x="4" y="14"/>
                          </a:lnTo>
                          <a:lnTo>
                            <a:pt x="6" y="14"/>
                          </a:lnTo>
                          <a:lnTo>
                            <a:pt x="9" y="15"/>
                          </a:lnTo>
                          <a:lnTo>
                            <a:pt x="13" y="15"/>
                          </a:lnTo>
                          <a:lnTo>
                            <a:pt x="13" y="13"/>
                          </a:lnTo>
                          <a:lnTo>
                            <a:pt x="10" y="12"/>
                          </a:lnTo>
                          <a:lnTo>
                            <a:pt x="10" y="11"/>
                          </a:lnTo>
                          <a:lnTo>
                            <a:pt x="12" y="11"/>
                          </a:lnTo>
                          <a:lnTo>
                            <a:pt x="13" y="11"/>
                          </a:lnTo>
                          <a:lnTo>
                            <a:pt x="14" y="11"/>
                          </a:lnTo>
                          <a:lnTo>
                            <a:pt x="15" y="11"/>
                          </a:lnTo>
                          <a:lnTo>
                            <a:pt x="15" y="9"/>
                          </a:lnTo>
                          <a:lnTo>
                            <a:pt x="14" y="8"/>
                          </a:lnTo>
                          <a:lnTo>
                            <a:pt x="10" y="5"/>
                          </a:lnTo>
                          <a:lnTo>
                            <a:pt x="6" y="5"/>
                          </a:lnTo>
                          <a:lnTo>
                            <a:pt x="5" y="3"/>
                          </a:lnTo>
                          <a:lnTo>
                            <a:pt x="8" y="0"/>
                          </a:lnTo>
                        </a:path>
                      </a:pathLst>
                    </a:custGeom>
                    <a:solidFill>
                      <a:srgbClr val="008000"/>
                    </a:solidFill>
                    <a:ln w="12700" cap="rnd">
                      <a:solidFill>
                        <a:srgbClr val="000000"/>
                      </a:solidFill>
                      <a:round/>
                      <a:headEnd/>
                      <a:tailEnd/>
                    </a:ln>
                  </p:spPr>
                  <p:txBody>
                    <a:bodyPr/>
                    <a:lstStyle/>
                    <a:p>
                      <a:endParaRPr lang="en-US"/>
                    </a:p>
                  </p:txBody>
                </p:sp>
                <p:sp>
                  <p:nvSpPr>
                    <p:cNvPr id="36312" name="Freeform 370"/>
                    <p:cNvSpPr>
                      <a:spLocks/>
                    </p:cNvSpPr>
                    <p:nvPr/>
                  </p:nvSpPr>
                  <p:spPr bwMode="auto">
                    <a:xfrm>
                      <a:off x="5835" y="3043"/>
                      <a:ext cx="40" cy="25"/>
                    </a:xfrm>
                    <a:custGeom>
                      <a:avLst/>
                      <a:gdLst>
                        <a:gd name="T0" fmla="*/ 0 w 40"/>
                        <a:gd name="T1" fmla="*/ 0 h 25"/>
                        <a:gd name="T2" fmla="*/ 4 w 40"/>
                        <a:gd name="T3" fmla="*/ 0 h 25"/>
                        <a:gd name="T4" fmla="*/ 5 w 40"/>
                        <a:gd name="T5" fmla="*/ 2 h 25"/>
                        <a:gd name="T6" fmla="*/ 10 w 40"/>
                        <a:gd name="T7" fmla="*/ 5 h 25"/>
                        <a:gd name="T8" fmla="*/ 13 w 40"/>
                        <a:gd name="T9" fmla="*/ 8 h 25"/>
                        <a:gd name="T10" fmla="*/ 17 w 40"/>
                        <a:gd name="T11" fmla="*/ 8 h 25"/>
                        <a:gd name="T12" fmla="*/ 20 w 40"/>
                        <a:gd name="T13" fmla="*/ 9 h 25"/>
                        <a:gd name="T14" fmla="*/ 22 w 40"/>
                        <a:gd name="T15" fmla="*/ 9 h 25"/>
                        <a:gd name="T16" fmla="*/ 25 w 40"/>
                        <a:gd name="T17" fmla="*/ 9 h 25"/>
                        <a:gd name="T18" fmla="*/ 27 w 40"/>
                        <a:gd name="T19" fmla="*/ 11 h 25"/>
                        <a:gd name="T20" fmla="*/ 31 w 40"/>
                        <a:gd name="T21" fmla="*/ 12 h 25"/>
                        <a:gd name="T22" fmla="*/ 34 w 40"/>
                        <a:gd name="T23" fmla="*/ 13 h 25"/>
                        <a:gd name="T24" fmla="*/ 34 w 40"/>
                        <a:gd name="T25" fmla="*/ 14 h 25"/>
                        <a:gd name="T26" fmla="*/ 31 w 40"/>
                        <a:gd name="T27" fmla="*/ 15 h 25"/>
                        <a:gd name="T28" fmla="*/ 30 w 40"/>
                        <a:gd name="T29" fmla="*/ 15 h 25"/>
                        <a:gd name="T30" fmla="*/ 29 w 40"/>
                        <a:gd name="T31" fmla="*/ 15 h 25"/>
                        <a:gd name="T32" fmla="*/ 33 w 40"/>
                        <a:gd name="T33" fmla="*/ 17 h 25"/>
                        <a:gd name="T34" fmla="*/ 35 w 40"/>
                        <a:gd name="T35" fmla="*/ 19 h 25"/>
                        <a:gd name="T36" fmla="*/ 39 w 40"/>
                        <a:gd name="T37" fmla="*/ 21 h 25"/>
                        <a:gd name="T38" fmla="*/ 36 w 40"/>
                        <a:gd name="T39" fmla="*/ 22 h 25"/>
                        <a:gd name="T40" fmla="*/ 34 w 40"/>
                        <a:gd name="T41" fmla="*/ 23 h 25"/>
                        <a:gd name="T42" fmla="*/ 35 w 40"/>
                        <a:gd name="T43" fmla="*/ 24 h 25"/>
                        <a:gd name="T44" fmla="*/ 31 w 40"/>
                        <a:gd name="T45" fmla="*/ 24 h 25"/>
                        <a:gd name="T46" fmla="*/ 29 w 40"/>
                        <a:gd name="T47" fmla="*/ 23 h 25"/>
                        <a:gd name="T48" fmla="*/ 26 w 40"/>
                        <a:gd name="T49" fmla="*/ 21 h 25"/>
                        <a:gd name="T50" fmla="*/ 23 w 40"/>
                        <a:gd name="T51" fmla="*/ 19 h 25"/>
                        <a:gd name="T52" fmla="*/ 20 w 40"/>
                        <a:gd name="T53" fmla="*/ 15 h 25"/>
                        <a:gd name="T54" fmla="*/ 16 w 40"/>
                        <a:gd name="T55" fmla="*/ 13 h 25"/>
                        <a:gd name="T56" fmla="*/ 10 w 40"/>
                        <a:gd name="T57" fmla="*/ 9 h 25"/>
                        <a:gd name="T58" fmla="*/ 8 w 40"/>
                        <a:gd name="T59" fmla="*/ 9 h 25"/>
                        <a:gd name="T60" fmla="*/ 5 w 40"/>
                        <a:gd name="T61" fmla="*/ 8 h 25"/>
                        <a:gd name="T62" fmla="*/ 4 w 40"/>
                        <a:gd name="T63" fmla="*/ 5 h 25"/>
                        <a:gd name="T64" fmla="*/ 0 w 40"/>
                        <a:gd name="T65" fmla="*/ 4 h 25"/>
                        <a:gd name="T66" fmla="*/ 0 w 40"/>
                        <a:gd name="T67" fmla="*/ 3 h 25"/>
                        <a:gd name="T68" fmla="*/ 0 w 40"/>
                        <a:gd name="T69" fmla="*/ 0 h 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0"/>
                        <a:gd name="T106" fmla="*/ 0 h 25"/>
                        <a:gd name="T107" fmla="*/ 40 w 40"/>
                        <a:gd name="T108" fmla="*/ 25 h 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0" h="25">
                          <a:moveTo>
                            <a:pt x="0" y="0"/>
                          </a:moveTo>
                          <a:lnTo>
                            <a:pt x="4" y="0"/>
                          </a:lnTo>
                          <a:lnTo>
                            <a:pt x="5" y="2"/>
                          </a:lnTo>
                          <a:lnTo>
                            <a:pt x="10" y="5"/>
                          </a:lnTo>
                          <a:lnTo>
                            <a:pt x="13" y="8"/>
                          </a:lnTo>
                          <a:lnTo>
                            <a:pt x="17" y="8"/>
                          </a:lnTo>
                          <a:lnTo>
                            <a:pt x="20" y="9"/>
                          </a:lnTo>
                          <a:lnTo>
                            <a:pt x="22" y="9"/>
                          </a:lnTo>
                          <a:lnTo>
                            <a:pt x="25" y="9"/>
                          </a:lnTo>
                          <a:lnTo>
                            <a:pt x="27" y="11"/>
                          </a:lnTo>
                          <a:lnTo>
                            <a:pt x="31" y="12"/>
                          </a:lnTo>
                          <a:lnTo>
                            <a:pt x="34" y="13"/>
                          </a:lnTo>
                          <a:lnTo>
                            <a:pt x="34" y="14"/>
                          </a:lnTo>
                          <a:lnTo>
                            <a:pt x="31" y="15"/>
                          </a:lnTo>
                          <a:lnTo>
                            <a:pt x="30" y="15"/>
                          </a:lnTo>
                          <a:lnTo>
                            <a:pt x="29" y="15"/>
                          </a:lnTo>
                          <a:lnTo>
                            <a:pt x="33" y="17"/>
                          </a:lnTo>
                          <a:lnTo>
                            <a:pt x="35" y="19"/>
                          </a:lnTo>
                          <a:lnTo>
                            <a:pt x="39" y="21"/>
                          </a:lnTo>
                          <a:lnTo>
                            <a:pt x="36" y="22"/>
                          </a:lnTo>
                          <a:lnTo>
                            <a:pt x="34" y="23"/>
                          </a:lnTo>
                          <a:lnTo>
                            <a:pt x="35" y="24"/>
                          </a:lnTo>
                          <a:lnTo>
                            <a:pt x="31" y="24"/>
                          </a:lnTo>
                          <a:lnTo>
                            <a:pt x="29" y="23"/>
                          </a:lnTo>
                          <a:lnTo>
                            <a:pt x="26" y="21"/>
                          </a:lnTo>
                          <a:lnTo>
                            <a:pt x="23" y="19"/>
                          </a:lnTo>
                          <a:lnTo>
                            <a:pt x="20" y="15"/>
                          </a:lnTo>
                          <a:lnTo>
                            <a:pt x="16" y="13"/>
                          </a:lnTo>
                          <a:lnTo>
                            <a:pt x="10" y="9"/>
                          </a:lnTo>
                          <a:lnTo>
                            <a:pt x="8" y="9"/>
                          </a:lnTo>
                          <a:lnTo>
                            <a:pt x="5" y="8"/>
                          </a:lnTo>
                          <a:lnTo>
                            <a:pt x="4" y="5"/>
                          </a:lnTo>
                          <a:lnTo>
                            <a:pt x="0" y="4"/>
                          </a:lnTo>
                          <a:lnTo>
                            <a:pt x="0" y="3"/>
                          </a:lnTo>
                          <a:lnTo>
                            <a:pt x="0" y="0"/>
                          </a:lnTo>
                        </a:path>
                      </a:pathLst>
                    </a:custGeom>
                    <a:solidFill>
                      <a:srgbClr val="008000"/>
                    </a:solidFill>
                    <a:ln w="12700" cap="rnd">
                      <a:solidFill>
                        <a:srgbClr val="000000"/>
                      </a:solidFill>
                      <a:round/>
                      <a:headEnd/>
                      <a:tailEnd/>
                    </a:ln>
                  </p:spPr>
                  <p:txBody>
                    <a:bodyPr/>
                    <a:lstStyle/>
                    <a:p>
                      <a:endParaRPr lang="en-US"/>
                    </a:p>
                  </p:txBody>
                </p:sp>
              </p:grpSp>
              <p:grpSp>
                <p:nvGrpSpPr>
                  <p:cNvPr id="36293" name="Group 371"/>
                  <p:cNvGrpSpPr>
                    <a:grpSpLocks/>
                  </p:cNvGrpSpPr>
                  <p:nvPr/>
                </p:nvGrpSpPr>
                <p:grpSpPr bwMode="auto">
                  <a:xfrm>
                    <a:off x="5314" y="2994"/>
                    <a:ext cx="583" cy="399"/>
                    <a:chOff x="5314" y="2994"/>
                    <a:chExt cx="583" cy="399"/>
                  </a:xfrm>
                </p:grpSpPr>
                <p:sp>
                  <p:nvSpPr>
                    <p:cNvPr id="36294" name="Freeform 372"/>
                    <p:cNvSpPr>
                      <a:spLocks/>
                    </p:cNvSpPr>
                    <p:nvPr/>
                  </p:nvSpPr>
                  <p:spPr bwMode="auto">
                    <a:xfrm>
                      <a:off x="5314" y="3092"/>
                      <a:ext cx="291" cy="184"/>
                    </a:xfrm>
                    <a:custGeom>
                      <a:avLst/>
                      <a:gdLst>
                        <a:gd name="T0" fmla="*/ 221 w 291"/>
                        <a:gd name="T1" fmla="*/ 29 h 184"/>
                        <a:gd name="T2" fmla="*/ 249 w 291"/>
                        <a:gd name="T3" fmla="*/ 60 h 184"/>
                        <a:gd name="T4" fmla="*/ 259 w 291"/>
                        <a:gd name="T5" fmla="*/ 68 h 184"/>
                        <a:gd name="T6" fmla="*/ 284 w 291"/>
                        <a:gd name="T7" fmla="*/ 66 h 184"/>
                        <a:gd name="T8" fmla="*/ 289 w 291"/>
                        <a:gd name="T9" fmla="*/ 73 h 184"/>
                        <a:gd name="T10" fmla="*/ 260 w 291"/>
                        <a:gd name="T11" fmla="*/ 94 h 184"/>
                        <a:gd name="T12" fmla="*/ 238 w 291"/>
                        <a:gd name="T13" fmla="*/ 117 h 184"/>
                        <a:gd name="T14" fmla="*/ 241 w 291"/>
                        <a:gd name="T15" fmla="*/ 126 h 184"/>
                        <a:gd name="T16" fmla="*/ 241 w 291"/>
                        <a:gd name="T17" fmla="*/ 134 h 184"/>
                        <a:gd name="T18" fmla="*/ 230 w 291"/>
                        <a:gd name="T19" fmla="*/ 137 h 184"/>
                        <a:gd name="T20" fmla="*/ 215 w 291"/>
                        <a:gd name="T21" fmla="*/ 149 h 184"/>
                        <a:gd name="T22" fmla="*/ 210 w 291"/>
                        <a:gd name="T23" fmla="*/ 159 h 184"/>
                        <a:gd name="T24" fmla="*/ 195 w 291"/>
                        <a:gd name="T25" fmla="*/ 173 h 184"/>
                        <a:gd name="T26" fmla="*/ 186 w 291"/>
                        <a:gd name="T27" fmla="*/ 176 h 184"/>
                        <a:gd name="T28" fmla="*/ 170 w 291"/>
                        <a:gd name="T29" fmla="*/ 182 h 184"/>
                        <a:gd name="T30" fmla="*/ 148 w 291"/>
                        <a:gd name="T31" fmla="*/ 180 h 184"/>
                        <a:gd name="T32" fmla="*/ 146 w 291"/>
                        <a:gd name="T33" fmla="*/ 174 h 184"/>
                        <a:gd name="T34" fmla="*/ 136 w 291"/>
                        <a:gd name="T35" fmla="*/ 164 h 184"/>
                        <a:gd name="T36" fmla="*/ 135 w 291"/>
                        <a:gd name="T37" fmla="*/ 157 h 184"/>
                        <a:gd name="T38" fmla="*/ 132 w 291"/>
                        <a:gd name="T39" fmla="*/ 152 h 184"/>
                        <a:gd name="T40" fmla="*/ 123 w 291"/>
                        <a:gd name="T41" fmla="*/ 147 h 184"/>
                        <a:gd name="T42" fmla="*/ 117 w 291"/>
                        <a:gd name="T43" fmla="*/ 139 h 184"/>
                        <a:gd name="T44" fmla="*/ 126 w 291"/>
                        <a:gd name="T45" fmla="*/ 126 h 184"/>
                        <a:gd name="T46" fmla="*/ 122 w 291"/>
                        <a:gd name="T47" fmla="*/ 109 h 184"/>
                        <a:gd name="T48" fmla="*/ 109 w 291"/>
                        <a:gd name="T49" fmla="*/ 100 h 184"/>
                        <a:gd name="T50" fmla="*/ 106 w 291"/>
                        <a:gd name="T51" fmla="*/ 86 h 184"/>
                        <a:gd name="T52" fmla="*/ 88 w 291"/>
                        <a:gd name="T53" fmla="*/ 81 h 184"/>
                        <a:gd name="T54" fmla="*/ 63 w 291"/>
                        <a:gd name="T55" fmla="*/ 82 h 184"/>
                        <a:gd name="T56" fmla="*/ 14 w 291"/>
                        <a:gd name="T57" fmla="*/ 71 h 184"/>
                        <a:gd name="T58" fmla="*/ 3 w 291"/>
                        <a:gd name="T59" fmla="*/ 54 h 184"/>
                        <a:gd name="T60" fmla="*/ 12 w 291"/>
                        <a:gd name="T61" fmla="*/ 40 h 184"/>
                        <a:gd name="T62" fmla="*/ 28 w 291"/>
                        <a:gd name="T63" fmla="*/ 26 h 184"/>
                        <a:gd name="T64" fmla="*/ 53 w 291"/>
                        <a:gd name="T65" fmla="*/ 16 h 184"/>
                        <a:gd name="T66" fmla="*/ 71 w 291"/>
                        <a:gd name="T67" fmla="*/ 5 h 184"/>
                        <a:gd name="T68" fmla="*/ 88 w 291"/>
                        <a:gd name="T69" fmla="*/ 8 h 184"/>
                        <a:gd name="T70" fmla="*/ 107 w 291"/>
                        <a:gd name="T71" fmla="*/ 3 h 184"/>
                        <a:gd name="T72" fmla="*/ 120 w 291"/>
                        <a:gd name="T73" fmla="*/ 1 h 184"/>
                        <a:gd name="T74" fmla="*/ 129 w 291"/>
                        <a:gd name="T75" fmla="*/ 6 h 184"/>
                        <a:gd name="T76" fmla="*/ 150 w 291"/>
                        <a:gd name="T77" fmla="*/ 16 h 184"/>
                        <a:gd name="T78" fmla="*/ 163 w 291"/>
                        <a:gd name="T79" fmla="*/ 12 h 184"/>
                        <a:gd name="T80" fmla="*/ 184 w 291"/>
                        <a:gd name="T81" fmla="*/ 15 h 184"/>
                        <a:gd name="T82" fmla="*/ 207 w 291"/>
                        <a:gd name="T83" fmla="*/ 14 h 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91"/>
                        <a:gd name="T127" fmla="*/ 0 h 184"/>
                        <a:gd name="T128" fmla="*/ 291 w 291"/>
                        <a:gd name="T129" fmla="*/ 184 h 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91" h="184">
                          <a:moveTo>
                            <a:pt x="216" y="22"/>
                          </a:moveTo>
                          <a:lnTo>
                            <a:pt x="221" y="29"/>
                          </a:lnTo>
                          <a:lnTo>
                            <a:pt x="230" y="41"/>
                          </a:lnTo>
                          <a:lnTo>
                            <a:pt x="249" y="60"/>
                          </a:lnTo>
                          <a:lnTo>
                            <a:pt x="255" y="63"/>
                          </a:lnTo>
                          <a:lnTo>
                            <a:pt x="259" y="68"/>
                          </a:lnTo>
                          <a:lnTo>
                            <a:pt x="273" y="67"/>
                          </a:lnTo>
                          <a:lnTo>
                            <a:pt x="284" y="66"/>
                          </a:lnTo>
                          <a:lnTo>
                            <a:pt x="290" y="66"/>
                          </a:lnTo>
                          <a:lnTo>
                            <a:pt x="289" y="73"/>
                          </a:lnTo>
                          <a:lnTo>
                            <a:pt x="287" y="78"/>
                          </a:lnTo>
                          <a:lnTo>
                            <a:pt x="260" y="94"/>
                          </a:lnTo>
                          <a:lnTo>
                            <a:pt x="237" y="111"/>
                          </a:lnTo>
                          <a:lnTo>
                            <a:pt x="238" y="117"/>
                          </a:lnTo>
                          <a:lnTo>
                            <a:pt x="245" y="122"/>
                          </a:lnTo>
                          <a:lnTo>
                            <a:pt x="241" y="126"/>
                          </a:lnTo>
                          <a:lnTo>
                            <a:pt x="243" y="131"/>
                          </a:lnTo>
                          <a:lnTo>
                            <a:pt x="241" y="134"/>
                          </a:lnTo>
                          <a:lnTo>
                            <a:pt x="236" y="137"/>
                          </a:lnTo>
                          <a:lnTo>
                            <a:pt x="230" y="137"/>
                          </a:lnTo>
                          <a:lnTo>
                            <a:pt x="223" y="143"/>
                          </a:lnTo>
                          <a:lnTo>
                            <a:pt x="215" y="149"/>
                          </a:lnTo>
                          <a:lnTo>
                            <a:pt x="216" y="156"/>
                          </a:lnTo>
                          <a:lnTo>
                            <a:pt x="210" y="159"/>
                          </a:lnTo>
                          <a:lnTo>
                            <a:pt x="203" y="166"/>
                          </a:lnTo>
                          <a:lnTo>
                            <a:pt x="195" y="173"/>
                          </a:lnTo>
                          <a:lnTo>
                            <a:pt x="190" y="175"/>
                          </a:lnTo>
                          <a:lnTo>
                            <a:pt x="186" y="176"/>
                          </a:lnTo>
                          <a:lnTo>
                            <a:pt x="180" y="180"/>
                          </a:lnTo>
                          <a:lnTo>
                            <a:pt x="170" y="182"/>
                          </a:lnTo>
                          <a:lnTo>
                            <a:pt x="155" y="183"/>
                          </a:lnTo>
                          <a:lnTo>
                            <a:pt x="148" y="180"/>
                          </a:lnTo>
                          <a:lnTo>
                            <a:pt x="148" y="178"/>
                          </a:lnTo>
                          <a:lnTo>
                            <a:pt x="146" y="174"/>
                          </a:lnTo>
                          <a:lnTo>
                            <a:pt x="141" y="172"/>
                          </a:lnTo>
                          <a:lnTo>
                            <a:pt x="136" y="164"/>
                          </a:lnTo>
                          <a:lnTo>
                            <a:pt x="135" y="161"/>
                          </a:lnTo>
                          <a:lnTo>
                            <a:pt x="135" y="157"/>
                          </a:lnTo>
                          <a:lnTo>
                            <a:pt x="132" y="154"/>
                          </a:lnTo>
                          <a:lnTo>
                            <a:pt x="132" y="152"/>
                          </a:lnTo>
                          <a:lnTo>
                            <a:pt x="127" y="149"/>
                          </a:lnTo>
                          <a:lnTo>
                            <a:pt x="123" y="147"/>
                          </a:lnTo>
                          <a:lnTo>
                            <a:pt x="119" y="142"/>
                          </a:lnTo>
                          <a:lnTo>
                            <a:pt x="117" y="139"/>
                          </a:lnTo>
                          <a:lnTo>
                            <a:pt x="118" y="134"/>
                          </a:lnTo>
                          <a:lnTo>
                            <a:pt x="126" y="126"/>
                          </a:lnTo>
                          <a:lnTo>
                            <a:pt x="127" y="118"/>
                          </a:lnTo>
                          <a:lnTo>
                            <a:pt x="122" y="109"/>
                          </a:lnTo>
                          <a:lnTo>
                            <a:pt x="114" y="105"/>
                          </a:lnTo>
                          <a:lnTo>
                            <a:pt x="109" y="100"/>
                          </a:lnTo>
                          <a:lnTo>
                            <a:pt x="110" y="92"/>
                          </a:lnTo>
                          <a:lnTo>
                            <a:pt x="106" y="86"/>
                          </a:lnTo>
                          <a:lnTo>
                            <a:pt x="97" y="85"/>
                          </a:lnTo>
                          <a:lnTo>
                            <a:pt x="88" y="81"/>
                          </a:lnTo>
                          <a:lnTo>
                            <a:pt x="76" y="78"/>
                          </a:lnTo>
                          <a:lnTo>
                            <a:pt x="63" y="82"/>
                          </a:lnTo>
                          <a:lnTo>
                            <a:pt x="32" y="81"/>
                          </a:lnTo>
                          <a:lnTo>
                            <a:pt x="14" y="71"/>
                          </a:lnTo>
                          <a:lnTo>
                            <a:pt x="0" y="57"/>
                          </a:lnTo>
                          <a:lnTo>
                            <a:pt x="3" y="54"/>
                          </a:lnTo>
                          <a:lnTo>
                            <a:pt x="9" y="50"/>
                          </a:lnTo>
                          <a:lnTo>
                            <a:pt x="12" y="40"/>
                          </a:lnTo>
                          <a:lnTo>
                            <a:pt x="17" y="33"/>
                          </a:lnTo>
                          <a:lnTo>
                            <a:pt x="28" y="26"/>
                          </a:lnTo>
                          <a:lnTo>
                            <a:pt x="41" y="23"/>
                          </a:lnTo>
                          <a:lnTo>
                            <a:pt x="53" y="16"/>
                          </a:lnTo>
                          <a:lnTo>
                            <a:pt x="56" y="13"/>
                          </a:lnTo>
                          <a:lnTo>
                            <a:pt x="71" y="5"/>
                          </a:lnTo>
                          <a:lnTo>
                            <a:pt x="82" y="9"/>
                          </a:lnTo>
                          <a:lnTo>
                            <a:pt x="88" y="8"/>
                          </a:lnTo>
                          <a:lnTo>
                            <a:pt x="97" y="4"/>
                          </a:lnTo>
                          <a:lnTo>
                            <a:pt x="107" y="3"/>
                          </a:lnTo>
                          <a:lnTo>
                            <a:pt x="114" y="4"/>
                          </a:lnTo>
                          <a:lnTo>
                            <a:pt x="120" y="1"/>
                          </a:lnTo>
                          <a:lnTo>
                            <a:pt x="128" y="0"/>
                          </a:lnTo>
                          <a:lnTo>
                            <a:pt x="129" y="6"/>
                          </a:lnTo>
                          <a:lnTo>
                            <a:pt x="135" y="11"/>
                          </a:lnTo>
                          <a:lnTo>
                            <a:pt x="150" y="16"/>
                          </a:lnTo>
                          <a:lnTo>
                            <a:pt x="162" y="16"/>
                          </a:lnTo>
                          <a:lnTo>
                            <a:pt x="163" y="12"/>
                          </a:lnTo>
                          <a:lnTo>
                            <a:pt x="172" y="12"/>
                          </a:lnTo>
                          <a:lnTo>
                            <a:pt x="184" y="15"/>
                          </a:lnTo>
                          <a:lnTo>
                            <a:pt x="197" y="16"/>
                          </a:lnTo>
                          <a:lnTo>
                            <a:pt x="207" y="14"/>
                          </a:lnTo>
                          <a:lnTo>
                            <a:pt x="216" y="22"/>
                          </a:lnTo>
                        </a:path>
                      </a:pathLst>
                    </a:custGeom>
                    <a:solidFill>
                      <a:srgbClr val="008000"/>
                    </a:solidFill>
                    <a:ln w="12700" cap="rnd">
                      <a:solidFill>
                        <a:srgbClr val="000000"/>
                      </a:solidFill>
                      <a:round/>
                      <a:headEnd/>
                      <a:tailEnd/>
                    </a:ln>
                  </p:spPr>
                  <p:txBody>
                    <a:bodyPr/>
                    <a:lstStyle/>
                    <a:p>
                      <a:endParaRPr lang="en-US"/>
                    </a:p>
                  </p:txBody>
                </p:sp>
                <p:grpSp>
                  <p:nvGrpSpPr>
                    <p:cNvPr id="36295" name="Group 373"/>
                    <p:cNvGrpSpPr>
                      <a:grpSpLocks/>
                    </p:cNvGrpSpPr>
                    <p:nvPr/>
                  </p:nvGrpSpPr>
                  <p:grpSpPr bwMode="auto">
                    <a:xfrm>
                      <a:off x="5333" y="2994"/>
                      <a:ext cx="129" cy="64"/>
                      <a:chOff x="5333" y="2994"/>
                      <a:chExt cx="129" cy="64"/>
                    </a:xfrm>
                  </p:grpSpPr>
                  <p:grpSp>
                    <p:nvGrpSpPr>
                      <p:cNvPr id="36299" name="Group 374"/>
                      <p:cNvGrpSpPr>
                        <a:grpSpLocks/>
                      </p:cNvGrpSpPr>
                      <p:nvPr/>
                    </p:nvGrpSpPr>
                    <p:grpSpPr bwMode="auto">
                      <a:xfrm>
                        <a:off x="5385" y="3033"/>
                        <a:ext cx="40" cy="25"/>
                        <a:chOff x="5385" y="3033"/>
                        <a:chExt cx="40" cy="25"/>
                      </a:xfrm>
                    </p:grpSpPr>
                    <p:sp>
                      <p:nvSpPr>
                        <p:cNvPr id="36301" name="Freeform 375"/>
                        <p:cNvSpPr>
                          <a:spLocks/>
                        </p:cNvSpPr>
                        <p:nvPr/>
                      </p:nvSpPr>
                      <p:spPr bwMode="auto">
                        <a:xfrm>
                          <a:off x="5385" y="3042"/>
                          <a:ext cx="19" cy="14"/>
                        </a:xfrm>
                        <a:custGeom>
                          <a:avLst/>
                          <a:gdLst>
                            <a:gd name="T0" fmla="*/ 4 w 19"/>
                            <a:gd name="T1" fmla="*/ 4 h 14"/>
                            <a:gd name="T2" fmla="*/ 5 w 19"/>
                            <a:gd name="T3" fmla="*/ 2 h 14"/>
                            <a:gd name="T4" fmla="*/ 9 w 19"/>
                            <a:gd name="T5" fmla="*/ 2 h 14"/>
                            <a:gd name="T6" fmla="*/ 14 w 19"/>
                            <a:gd name="T7" fmla="*/ 0 h 14"/>
                            <a:gd name="T8" fmla="*/ 15 w 19"/>
                            <a:gd name="T9" fmla="*/ 2 h 14"/>
                            <a:gd name="T10" fmla="*/ 17 w 19"/>
                            <a:gd name="T11" fmla="*/ 2 h 14"/>
                            <a:gd name="T12" fmla="*/ 18 w 19"/>
                            <a:gd name="T13" fmla="*/ 2 h 14"/>
                            <a:gd name="T14" fmla="*/ 17 w 19"/>
                            <a:gd name="T15" fmla="*/ 4 h 14"/>
                            <a:gd name="T16" fmla="*/ 15 w 19"/>
                            <a:gd name="T17" fmla="*/ 4 h 14"/>
                            <a:gd name="T18" fmla="*/ 15 w 19"/>
                            <a:gd name="T19" fmla="*/ 6 h 14"/>
                            <a:gd name="T20" fmla="*/ 14 w 19"/>
                            <a:gd name="T21" fmla="*/ 7 h 14"/>
                            <a:gd name="T22" fmla="*/ 15 w 19"/>
                            <a:gd name="T23" fmla="*/ 8 h 14"/>
                            <a:gd name="T24" fmla="*/ 14 w 19"/>
                            <a:gd name="T25" fmla="*/ 10 h 14"/>
                            <a:gd name="T26" fmla="*/ 12 w 19"/>
                            <a:gd name="T27" fmla="*/ 10 h 14"/>
                            <a:gd name="T28" fmla="*/ 10 w 19"/>
                            <a:gd name="T29" fmla="*/ 10 h 14"/>
                            <a:gd name="T30" fmla="*/ 10 w 19"/>
                            <a:gd name="T31" fmla="*/ 11 h 14"/>
                            <a:gd name="T32" fmla="*/ 8 w 19"/>
                            <a:gd name="T33" fmla="*/ 11 h 14"/>
                            <a:gd name="T34" fmla="*/ 6 w 19"/>
                            <a:gd name="T35" fmla="*/ 11 h 14"/>
                            <a:gd name="T36" fmla="*/ 5 w 19"/>
                            <a:gd name="T37" fmla="*/ 12 h 14"/>
                            <a:gd name="T38" fmla="*/ 3 w 19"/>
                            <a:gd name="T39" fmla="*/ 13 h 14"/>
                            <a:gd name="T40" fmla="*/ 1 w 19"/>
                            <a:gd name="T41" fmla="*/ 13 h 14"/>
                            <a:gd name="T42" fmla="*/ 0 w 19"/>
                            <a:gd name="T43" fmla="*/ 11 h 14"/>
                            <a:gd name="T44" fmla="*/ 0 w 19"/>
                            <a:gd name="T45" fmla="*/ 10 h 14"/>
                            <a:gd name="T46" fmla="*/ 1 w 19"/>
                            <a:gd name="T47" fmla="*/ 9 h 14"/>
                            <a:gd name="T48" fmla="*/ 3 w 19"/>
                            <a:gd name="T49" fmla="*/ 9 h 14"/>
                            <a:gd name="T50" fmla="*/ 4 w 19"/>
                            <a:gd name="T51" fmla="*/ 7 h 14"/>
                            <a:gd name="T52" fmla="*/ 5 w 19"/>
                            <a:gd name="T53" fmla="*/ 7 h 14"/>
                            <a:gd name="T54" fmla="*/ 6 w 19"/>
                            <a:gd name="T55" fmla="*/ 7 h 14"/>
                            <a:gd name="T56" fmla="*/ 8 w 19"/>
                            <a:gd name="T57" fmla="*/ 7 h 14"/>
                            <a:gd name="T58" fmla="*/ 6 w 19"/>
                            <a:gd name="T59" fmla="*/ 7 h 14"/>
                            <a:gd name="T60" fmla="*/ 4 w 19"/>
                            <a:gd name="T61" fmla="*/ 4 h 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
                            <a:gd name="T94" fmla="*/ 0 h 14"/>
                            <a:gd name="T95" fmla="*/ 19 w 19"/>
                            <a:gd name="T96" fmla="*/ 14 h 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 h="14">
                              <a:moveTo>
                                <a:pt x="4" y="4"/>
                              </a:moveTo>
                              <a:lnTo>
                                <a:pt x="5" y="2"/>
                              </a:lnTo>
                              <a:lnTo>
                                <a:pt x="9" y="2"/>
                              </a:lnTo>
                              <a:lnTo>
                                <a:pt x="14" y="0"/>
                              </a:lnTo>
                              <a:lnTo>
                                <a:pt x="15" y="2"/>
                              </a:lnTo>
                              <a:lnTo>
                                <a:pt x="17" y="2"/>
                              </a:lnTo>
                              <a:lnTo>
                                <a:pt x="18" y="2"/>
                              </a:lnTo>
                              <a:lnTo>
                                <a:pt x="17" y="4"/>
                              </a:lnTo>
                              <a:lnTo>
                                <a:pt x="15" y="4"/>
                              </a:lnTo>
                              <a:lnTo>
                                <a:pt x="15" y="6"/>
                              </a:lnTo>
                              <a:lnTo>
                                <a:pt x="14" y="7"/>
                              </a:lnTo>
                              <a:lnTo>
                                <a:pt x="15" y="8"/>
                              </a:lnTo>
                              <a:lnTo>
                                <a:pt x="14" y="10"/>
                              </a:lnTo>
                              <a:lnTo>
                                <a:pt x="12" y="10"/>
                              </a:lnTo>
                              <a:lnTo>
                                <a:pt x="10" y="10"/>
                              </a:lnTo>
                              <a:lnTo>
                                <a:pt x="10" y="11"/>
                              </a:lnTo>
                              <a:lnTo>
                                <a:pt x="8" y="11"/>
                              </a:lnTo>
                              <a:lnTo>
                                <a:pt x="6" y="11"/>
                              </a:lnTo>
                              <a:lnTo>
                                <a:pt x="5" y="12"/>
                              </a:lnTo>
                              <a:lnTo>
                                <a:pt x="3" y="13"/>
                              </a:lnTo>
                              <a:lnTo>
                                <a:pt x="1" y="13"/>
                              </a:lnTo>
                              <a:lnTo>
                                <a:pt x="0" y="11"/>
                              </a:lnTo>
                              <a:lnTo>
                                <a:pt x="0" y="10"/>
                              </a:lnTo>
                              <a:lnTo>
                                <a:pt x="1" y="9"/>
                              </a:lnTo>
                              <a:lnTo>
                                <a:pt x="3" y="9"/>
                              </a:lnTo>
                              <a:lnTo>
                                <a:pt x="4" y="7"/>
                              </a:lnTo>
                              <a:lnTo>
                                <a:pt x="5" y="7"/>
                              </a:lnTo>
                              <a:lnTo>
                                <a:pt x="6" y="7"/>
                              </a:lnTo>
                              <a:lnTo>
                                <a:pt x="8" y="7"/>
                              </a:lnTo>
                              <a:lnTo>
                                <a:pt x="6" y="7"/>
                              </a:lnTo>
                              <a:lnTo>
                                <a:pt x="4" y="4"/>
                              </a:lnTo>
                            </a:path>
                          </a:pathLst>
                        </a:custGeom>
                        <a:solidFill>
                          <a:srgbClr val="008000"/>
                        </a:solidFill>
                        <a:ln w="12700" cap="rnd">
                          <a:solidFill>
                            <a:srgbClr val="000000"/>
                          </a:solidFill>
                          <a:round/>
                          <a:headEnd/>
                          <a:tailEnd/>
                        </a:ln>
                      </p:spPr>
                      <p:txBody>
                        <a:bodyPr/>
                        <a:lstStyle/>
                        <a:p>
                          <a:endParaRPr lang="en-US"/>
                        </a:p>
                      </p:txBody>
                    </p:sp>
                    <p:sp>
                      <p:nvSpPr>
                        <p:cNvPr id="36302" name="Freeform 376"/>
                        <p:cNvSpPr>
                          <a:spLocks/>
                        </p:cNvSpPr>
                        <p:nvPr/>
                      </p:nvSpPr>
                      <p:spPr bwMode="auto">
                        <a:xfrm>
                          <a:off x="5402" y="3033"/>
                          <a:ext cx="23" cy="25"/>
                        </a:xfrm>
                        <a:custGeom>
                          <a:avLst/>
                          <a:gdLst>
                            <a:gd name="T0" fmla="*/ 9 w 23"/>
                            <a:gd name="T1" fmla="*/ 3 h 25"/>
                            <a:gd name="T2" fmla="*/ 14 w 23"/>
                            <a:gd name="T3" fmla="*/ 2 h 25"/>
                            <a:gd name="T4" fmla="*/ 17 w 23"/>
                            <a:gd name="T5" fmla="*/ 2 h 25"/>
                            <a:gd name="T6" fmla="*/ 19 w 23"/>
                            <a:gd name="T7" fmla="*/ 0 h 25"/>
                            <a:gd name="T8" fmla="*/ 22 w 23"/>
                            <a:gd name="T9" fmla="*/ 2 h 25"/>
                            <a:gd name="T10" fmla="*/ 19 w 23"/>
                            <a:gd name="T11" fmla="*/ 3 h 25"/>
                            <a:gd name="T12" fmla="*/ 17 w 23"/>
                            <a:gd name="T13" fmla="*/ 5 h 25"/>
                            <a:gd name="T14" fmla="*/ 22 w 23"/>
                            <a:gd name="T15" fmla="*/ 4 h 25"/>
                            <a:gd name="T16" fmla="*/ 22 w 23"/>
                            <a:gd name="T17" fmla="*/ 6 h 25"/>
                            <a:gd name="T18" fmla="*/ 18 w 23"/>
                            <a:gd name="T19" fmla="*/ 7 h 25"/>
                            <a:gd name="T20" fmla="*/ 17 w 23"/>
                            <a:gd name="T21" fmla="*/ 9 h 25"/>
                            <a:gd name="T22" fmla="*/ 19 w 23"/>
                            <a:gd name="T23" fmla="*/ 11 h 25"/>
                            <a:gd name="T24" fmla="*/ 21 w 23"/>
                            <a:gd name="T25" fmla="*/ 13 h 25"/>
                            <a:gd name="T26" fmla="*/ 22 w 23"/>
                            <a:gd name="T27" fmla="*/ 15 h 25"/>
                            <a:gd name="T28" fmla="*/ 22 w 23"/>
                            <a:gd name="T29" fmla="*/ 19 h 25"/>
                            <a:gd name="T30" fmla="*/ 19 w 23"/>
                            <a:gd name="T31" fmla="*/ 20 h 25"/>
                            <a:gd name="T32" fmla="*/ 21 w 23"/>
                            <a:gd name="T33" fmla="*/ 22 h 25"/>
                            <a:gd name="T34" fmla="*/ 16 w 23"/>
                            <a:gd name="T35" fmla="*/ 22 h 25"/>
                            <a:gd name="T36" fmla="*/ 13 w 23"/>
                            <a:gd name="T37" fmla="*/ 22 h 25"/>
                            <a:gd name="T38" fmla="*/ 9 w 23"/>
                            <a:gd name="T39" fmla="*/ 22 h 25"/>
                            <a:gd name="T40" fmla="*/ 6 w 23"/>
                            <a:gd name="T41" fmla="*/ 23 h 25"/>
                            <a:gd name="T42" fmla="*/ 4 w 23"/>
                            <a:gd name="T43" fmla="*/ 23 h 25"/>
                            <a:gd name="T44" fmla="*/ 1 w 23"/>
                            <a:gd name="T45" fmla="*/ 22 h 25"/>
                            <a:gd name="T46" fmla="*/ 0 w 23"/>
                            <a:gd name="T47" fmla="*/ 21 h 25"/>
                            <a:gd name="T48" fmla="*/ 3 w 23"/>
                            <a:gd name="T49" fmla="*/ 19 h 25"/>
                            <a:gd name="T50" fmla="*/ 5 w 23"/>
                            <a:gd name="T51" fmla="*/ 19 h 25"/>
                            <a:gd name="T52" fmla="*/ 4 w 23"/>
                            <a:gd name="T53" fmla="*/ 18 h 25"/>
                            <a:gd name="T54" fmla="*/ 5 w 23"/>
                            <a:gd name="T55" fmla="*/ 16 h 25"/>
                            <a:gd name="T56" fmla="*/ 8 w 23"/>
                            <a:gd name="T57" fmla="*/ 16 h 25"/>
                            <a:gd name="T58" fmla="*/ 10 w 23"/>
                            <a:gd name="T59" fmla="*/ 15 h 25"/>
                            <a:gd name="T60" fmla="*/ 12 w 23"/>
                            <a:gd name="T61" fmla="*/ 12 h 25"/>
                            <a:gd name="T62" fmla="*/ 9 w 23"/>
                            <a:gd name="T63" fmla="*/ 11 h 25"/>
                            <a:gd name="T64" fmla="*/ 8 w 23"/>
                            <a:gd name="T65" fmla="*/ 9 h 25"/>
                            <a:gd name="T66" fmla="*/ 8 w 23"/>
                            <a:gd name="T67" fmla="*/ 7 h 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3"/>
                            <a:gd name="T103" fmla="*/ 0 h 25"/>
                            <a:gd name="T104" fmla="*/ 23 w 23"/>
                            <a:gd name="T105" fmla="*/ 25 h 2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3" h="25">
                              <a:moveTo>
                                <a:pt x="8" y="4"/>
                              </a:moveTo>
                              <a:lnTo>
                                <a:pt x="9" y="3"/>
                              </a:lnTo>
                              <a:lnTo>
                                <a:pt x="13" y="3"/>
                              </a:lnTo>
                              <a:lnTo>
                                <a:pt x="14" y="2"/>
                              </a:lnTo>
                              <a:lnTo>
                                <a:pt x="16" y="2"/>
                              </a:lnTo>
                              <a:lnTo>
                                <a:pt x="17" y="2"/>
                              </a:lnTo>
                              <a:lnTo>
                                <a:pt x="18" y="1"/>
                              </a:lnTo>
                              <a:lnTo>
                                <a:pt x="19" y="0"/>
                              </a:lnTo>
                              <a:lnTo>
                                <a:pt x="22" y="1"/>
                              </a:lnTo>
                              <a:lnTo>
                                <a:pt x="22" y="2"/>
                              </a:lnTo>
                              <a:lnTo>
                                <a:pt x="21" y="2"/>
                              </a:lnTo>
                              <a:lnTo>
                                <a:pt x="19" y="3"/>
                              </a:lnTo>
                              <a:lnTo>
                                <a:pt x="17" y="4"/>
                              </a:lnTo>
                              <a:lnTo>
                                <a:pt x="17" y="5"/>
                              </a:lnTo>
                              <a:lnTo>
                                <a:pt x="19" y="5"/>
                              </a:lnTo>
                              <a:lnTo>
                                <a:pt x="22" y="4"/>
                              </a:lnTo>
                              <a:lnTo>
                                <a:pt x="22" y="5"/>
                              </a:lnTo>
                              <a:lnTo>
                                <a:pt x="22" y="6"/>
                              </a:lnTo>
                              <a:lnTo>
                                <a:pt x="21" y="7"/>
                              </a:lnTo>
                              <a:lnTo>
                                <a:pt x="18" y="7"/>
                              </a:lnTo>
                              <a:lnTo>
                                <a:pt x="17" y="8"/>
                              </a:lnTo>
                              <a:lnTo>
                                <a:pt x="17" y="9"/>
                              </a:lnTo>
                              <a:lnTo>
                                <a:pt x="18" y="10"/>
                              </a:lnTo>
                              <a:lnTo>
                                <a:pt x="19" y="11"/>
                              </a:lnTo>
                              <a:lnTo>
                                <a:pt x="21" y="12"/>
                              </a:lnTo>
                              <a:lnTo>
                                <a:pt x="21" y="13"/>
                              </a:lnTo>
                              <a:lnTo>
                                <a:pt x="22" y="14"/>
                              </a:lnTo>
                              <a:lnTo>
                                <a:pt x="22" y="15"/>
                              </a:lnTo>
                              <a:lnTo>
                                <a:pt x="22" y="18"/>
                              </a:lnTo>
                              <a:lnTo>
                                <a:pt x="22" y="19"/>
                              </a:lnTo>
                              <a:lnTo>
                                <a:pt x="19" y="19"/>
                              </a:lnTo>
                              <a:lnTo>
                                <a:pt x="19" y="20"/>
                              </a:lnTo>
                              <a:lnTo>
                                <a:pt x="19" y="21"/>
                              </a:lnTo>
                              <a:lnTo>
                                <a:pt x="21" y="22"/>
                              </a:lnTo>
                              <a:lnTo>
                                <a:pt x="18" y="22"/>
                              </a:lnTo>
                              <a:lnTo>
                                <a:pt x="16" y="22"/>
                              </a:lnTo>
                              <a:lnTo>
                                <a:pt x="14" y="22"/>
                              </a:lnTo>
                              <a:lnTo>
                                <a:pt x="13" y="22"/>
                              </a:lnTo>
                              <a:lnTo>
                                <a:pt x="10" y="22"/>
                              </a:lnTo>
                              <a:lnTo>
                                <a:pt x="9" y="22"/>
                              </a:lnTo>
                              <a:lnTo>
                                <a:pt x="8" y="22"/>
                              </a:lnTo>
                              <a:lnTo>
                                <a:pt x="6" y="23"/>
                              </a:lnTo>
                              <a:lnTo>
                                <a:pt x="4" y="24"/>
                              </a:lnTo>
                              <a:lnTo>
                                <a:pt x="4" y="23"/>
                              </a:lnTo>
                              <a:lnTo>
                                <a:pt x="3" y="22"/>
                              </a:lnTo>
                              <a:lnTo>
                                <a:pt x="1" y="22"/>
                              </a:lnTo>
                              <a:lnTo>
                                <a:pt x="0" y="22"/>
                              </a:lnTo>
                              <a:lnTo>
                                <a:pt x="0" y="21"/>
                              </a:lnTo>
                              <a:lnTo>
                                <a:pt x="1" y="19"/>
                              </a:lnTo>
                              <a:lnTo>
                                <a:pt x="3" y="19"/>
                              </a:lnTo>
                              <a:lnTo>
                                <a:pt x="4" y="19"/>
                              </a:lnTo>
                              <a:lnTo>
                                <a:pt x="5" y="19"/>
                              </a:lnTo>
                              <a:lnTo>
                                <a:pt x="4" y="19"/>
                              </a:lnTo>
                              <a:lnTo>
                                <a:pt x="4" y="18"/>
                              </a:lnTo>
                              <a:lnTo>
                                <a:pt x="4" y="17"/>
                              </a:lnTo>
                              <a:lnTo>
                                <a:pt x="5" y="16"/>
                              </a:lnTo>
                              <a:lnTo>
                                <a:pt x="6" y="16"/>
                              </a:lnTo>
                              <a:lnTo>
                                <a:pt x="8" y="16"/>
                              </a:lnTo>
                              <a:lnTo>
                                <a:pt x="9" y="16"/>
                              </a:lnTo>
                              <a:lnTo>
                                <a:pt x="10" y="15"/>
                              </a:lnTo>
                              <a:lnTo>
                                <a:pt x="10" y="13"/>
                              </a:lnTo>
                              <a:lnTo>
                                <a:pt x="12" y="12"/>
                              </a:lnTo>
                              <a:lnTo>
                                <a:pt x="12" y="11"/>
                              </a:lnTo>
                              <a:lnTo>
                                <a:pt x="9" y="11"/>
                              </a:lnTo>
                              <a:lnTo>
                                <a:pt x="9" y="9"/>
                              </a:lnTo>
                              <a:lnTo>
                                <a:pt x="8" y="9"/>
                              </a:lnTo>
                              <a:lnTo>
                                <a:pt x="5" y="9"/>
                              </a:lnTo>
                              <a:lnTo>
                                <a:pt x="8" y="7"/>
                              </a:lnTo>
                              <a:lnTo>
                                <a:pt x="8" y="4"/>
                              </a:lnTo>
                            </a:path>
                          </a:pathLst>
                        </a:custGeom>
                        <a:solidFill>
                          <a:srgbClr val="008000"/>
                        </a:solidFill>
                        <a:ln w="12700" cap="rnd">
                          <a:solidFill>
                            <a:srgbClr val="000000"/>
                          </a:solidFill>
                          <a:round/>
                          <a:headEnd/>
                          <a:tailEnd/>
                        </a:ln>
                      </p:spPr>
                      <p:txBody>
                        <a:bodyPr/>
                        <a:lstStyle/>
                        <a:p>
                          <a:endParaRPr lang="en-US"/>
                        </a:p>
                      </p:txBody>
                    </p:sp>
                  </p:grpSp>
                  <p:sp>
                    <p:nvSpPr>
                      <p:cNvPr id="36300" name="Freeform 377"/>
                      <p:cNvSpPr>
                        <a:spLocks/>
                      </p:cNvSpPr>
                      <p:nvPr/>
                    </p:nvSpPr>
                    <p:spPr bwMode="auto">
                      <a:xfrm>
                        <a:off x="5333" y="2994"/>
                        <a:ext cx="129" cy="41"/>
                      </a:xfrm>
                      <a:custGeom>
                        <a:avLst/>
                        <a:gdLst>
                          <a:gd name="T0" fmla="*/ 9 w 129"/>
                          <a:gd name="T1" fmla="*/ 39 h 41"/>
                          <a:gd name="T2" fmla="*/ 13 w 129"/>
                          <a:gd name="T3" fmla="*/ 36 h 41"/>
                          <a:gd name="T4" fmla="*/ 17 w 129"/>
                          <a:gd name="T5" fmla="*/ 35 h 41"/>
                          <a:gd name="T6" fmla="*/ 21 w 129"/>
                          <a:gd name="T7" fmla="*/ 35 h 41"/>
                          <a:gd name="T8" fmla="*/ 23 w 129"/>
                          <a:gd name="T9" fmla="*/ 35 h 41"/>
                          <a:gd name="T10" fmla="*/ 27 w 129"/>
                          <a:gd name="T11" fmla="*/ 33 h 41"/>
                          <a:gd name="T12" fmla="*/ 30 w 129"/>
                          <a:gd name="T13" fmla="*/ 31 h 41"/>
                          <a:gd name="T14" fmla="*/ 34 w 129"/>
                          <a:gd name="T15" fmla="*/ 31 h 41"/>
                          <a:gd name="T16" fmla="*/ 36 w 129"/>
                          <a:gd name="T17" fmla="*/ 30 h 41"/>
                          <a:gd name="T18" fmla="*/ 40 w 129"/>
                          <a:gd name="T19" fmla="*/ 28 h 41"/>
                          <a:gd name="T20" fmla="*/ 45 w 129"/>
                          <a:gd name="T21" fmla="*/ 28 h 41"/>
                          <a:gd name="T22" fmla="*/ 53 w 129"/>
                          <a:gd name="T23" fmla="*/ 28 h 41"/>
                          <a:gd name="T24" fmla="*/ 58 w 129"/>
                          <a:gd name="T25" fmla="*/ 27 h 41"/>
                          <a:gd name="T26" fmla="*/ 62 w 129"/>
                          <a:gd name="T27" fmla="*/ 24 h 41"/>
                          <a:gd name="T28" fmla="*/ 66 w 129"/>
                          <a:gd name="T29" fmla="*/ 22 h 41"/>
                          <a:gd name="T30" fmla="*/ 69 w 129"/>
                          <a:gd name="T31" fmla="*/ 20 h 41"/>
                          <a:gd name="T32" fmla="*/ 71 w 129"/>
                          <a:gd name="T33" fmla="*/ 19 h 41"/>
                          <a:gd name="T34" fmla="*/ 78 w 129"/>
                          <a:gd name="T35" fmla="*/ 16 h 41"/>
                          <a:gd name="T36" fmla="*/ 76 w 129"/>
                          <a:gd name="T37" fmla="*/ 19 h 41"/>
                          <a:gd name="T38" fmla="*/ 80 w 129"/>
                          <a:gd name="T39" fmla="*/ 20 h 41"/>
                          <a:gd name="T40" fmla="*/ 84 w 129"/>
                          <a:gd name="T41" fmla="*/ 20 h 41"/>
                          <a:gd name="T42" fmla="*/ 85 w 129"/>
                          <a:gd name="T43" fmla="*/ 17 h 41"/>
                          <a:gd name="T44" fmla="*/ 88 w 129"/>
                          <a:gd name="T45" fmla="*/ 15 h 41"/>
                          <a:gd name="T46" fmla="*/ 92 w 129"/>
                          <a:gd name="T47" fmla="*/ 14 h 41"/>
                          <a:gd name="T48" fmla="*/ 101 w 129"/>
                          <a:gd name="T49" fmla="*/ 13 h 41"/>
                          <a:gd name="T50" fmla="*/ 107 w 129"/>
                          <a:gd name="T51" fmla="*/ 10 h 41"/>
                          <a:gd name="T52" fmla="*/ 112 w 129"/>
                          <a:gd name="T53" fmla="*/ 7 h 41"/>
                          <a:gd name="T54" fmla="*/ 122 w 129"/>
                          <a:gd name="T55" fmla="*/ 3 h 41"/>
                          <a:gd name="T56" fmla="*/ 128 w 129"/>
                          <a:gd name="T57" fmla="*/ 1 h 41"/>
                          <a:gd name="T58" fmla="*/ 116 w 129"/>
                          <a:gd name="T59" fmla="*/ 0 h 41"/>
                          <a:gd name="T60" fmla="*/ 109 w 129"/>
                          <a:gd name="T61" fmla="*/ 2 h 41"/>
                          <a:gd name="T62" fmla="*/ 98 w 129"/>
                          <a:gd name="T63" fmla="*/ 3 h 41"/>
                          <a:gd name="T64" fmla="*/ 89 w 129"/>
                          <a:gd name="T65" fmla="*/ 5 h 41"/>
                          <a:gd name="T66" fmla="*/ 81 w 129"/>
                          <a:gd name="T67" fmla="*/ 6 h 41"/>
                          <a:gd name="T68" fmla="*/ 72 w 129"/>
                          <a:gd name="T69" fmla="*/ 8 h 41"/>
                          <a:gd name="T70" fmla="*/ 65 w 129"/>
                          <a:gd name="T71" fmla="*/ 10 h 41"/>
                          <a:gd name="T72" fmla="*/ 59 w 129"/>
                          <a:gd name="T73" fmla="*/ 13 h 41"/>
                          <a:gd name="T74" fmla="*/ 52 w 129"/>
                          <a:gd name="T75" fmla="*/ 16 h 41"/>
                          <a:gd name="T76" fmla="*/ 40 w 129"/>
                          <a:gd name="T77" fmla="*/ 20 h 41"/>
                          <a:gd name="T78" fmla="*/ 31 w 129"/>
                          <a:gd name="T79" fmla="*/ 24 h 41"/>
                          <a:gd name="T80" fmla="*/ 23 w 129"/>
                          <a:gd name="T81" fmla="*/ 27 h 41"/>
                          <a:gd name="T82" fmla="*/ 17 w 129"/>
                          <a:gd name="T83" fmla="*/ 31 h 41"/>
                          <a:gd name="T84" fmla="*/ 9 w 129"/>
                          <a:gd name="T85" fmla="*/ 34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9"/>
                          <a:gd name="T130" fmla="*/ 0 h 41"/>
                          <a:gd name="T131" fmla="*/ 129 w 129"/>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9" h="41">
                            <a:moveTo>
                              <a:pt x="0" y="40"/>
                            </a:moveTo>
                            <a:lnTo>
                              <a:pt x="9" y="39"/>
                            </a:lnTo>
                            <a:lnTo>
                              <a:pt x="12" y="37"/>
                            </a:lnTo>
                            <a:lnTo>
                              <a:pt x="13" y="36"/>
                            </a:lnTo>
                            <a:lnTo>
                              <a:pt x="14" y="35"/>
                            </a:lnTo>
                            <a:lnTo>
                              <a:pt x="17" y="35"/>
                            </a:lnTo>
                            <a:lnTo>
                              <a:pt x="18" y="35"/>
                            </a:lnTo>
                            <a:lnTo>
                              <a:pt x="21" y="35"/>
                            </a:lnTo>
                            <a:lnTo>
                              <a:pt x="22" y="35"/>
                            </a:lnTo>
                            <a:lnTo>
                              <a:pt x="23" y="35"/>
                            </a:lnTo>
                            <a:lnTo>
                              <a:pt x="25" y="35"/>
                            </a:lnTo>
                            <a:lnTo>
                              <a:pt x="27" y="33"/>
                            </a:lnTo>
                            <a:lnTo>
                              <a:pt x="27" y="32"/>
                            </a:lnTo>
                            <a:lnTo>
                              <a:pt x="30" y="31"/>
                            </a:lnTo>
                            <a:lnTo>
                              <a:pt x="32" y="31"/>
                            </a:lnTo>
                            <a:lnTo>
                              <a:pt x="34" y="31"/>
                            </a:lnTo>
                            <a:lnTo>
                              <a:pt x="35" y="31"/>
                            </a:lnTo>
                            <a:lnTo>
                              <a:pt x="36" y="30"/>
                            </a:lnTo>
                            <a:lnTo>
                              <a:pt x="39" y="29"/>
                            </a:lnTo>
                            <a:lnTo>
                              <a:pt x="40" y="28"/>
                            </a:lnTo>
                            <a:lnTo>
                              <a:pt x="43" y="27"/>
                            </a:lnTo>
                            <a:lnTo>
                              <a:pt x="45" y="28"/>
                            </a:lnTo>
                            <a:lnTo>
                              <a:pt x="49" y="28"/>
                            </a:lnTo>
                            <a:lnTo>
                              <a:pt x="53" y="28"/>
                            </a:lnTo>
                            <a:lnTo>
                              <a:pt x="57" y="27"/>
                            </a:lnTo>
                            <a:lnTo>
                              <a:pt x="58" y="27"/>
                            </a:lnTo>
                            <a:lnTo>
                              <a:pt x="61" y="26"/>
                            </a:lnTo>
                            <a:lnTo>
                              <a:pt x="62" y="24"/>
                            </a:lnTo>
                            <a:lnTo>
                              <a:pt x="66" y="23"/>
                            </a:lnTo>
                            <a:lnTo>
                              <a:pt x="66" y="22"/>
                            </a:lnTo>
                            <a:lnTo>
                              <a:pt x="66" y="21"/>
                            </a:lnTo>
                            <a:lnTo>
                              <a:pt x="69" y="20"/>
                            </a:lnTo>
                            <a:lnTo>
                              <a:pt x="71" y="20"/>
                            </a:lnTo>
                            <a:lnTo>
                              <a:pt x="71" y="19"/>
                            </a:lnTo>
                            <a:lnTo>
                              <a:pt x="72" y="18"/>
                            </a:lnTo>
                            <a:lnTo>
                              <a:pt x="78" y="16"/>
                            </a:lnTo>
                            <a:lnTo>
                              <a:pt x="78" y="18"/>
                            </a:lnTo>
                            <a:lnTo>
                              <a:pt x="76" y="19"/>
                            </a:lnTo>
                            <a:lnTo>
                              <a:pt x="78" y="20"/>
                            </a:lnTo>
                            <a:lnTo>
                              <a:pt x="80" y="20"/>
                            </a:lnTo>
                            <a:lnTo>
                              <a:pt x="83" y="20"/>
                            </a:lnTo>
                            <a:lnTo>
                              <a:pt x="84" y="20"/>
                            </a:lnTo>
                            <a:lnTo>
                              <a:pt x="85" y="18"/>
                            </a:lnTo>
                            <a:lnTo>
                              <a:pt x="85" y="17"/>
                            </a:lnTo>
                            <a:lnTo>
                              <a:pt x="87" y="16"/>
                            </a:lnTo>
                            <a:lnTo>
                              <a:pt x="88" y="15"/>
                            </a:lnTo>
                            <a:lnTo>
                              <a:pt x="89" y="14"/>
                            </a:lnTo>
                            <a:lnTo>
                              <a:pt x="92" y="14"/>
                            </a:lnTo>
                            <a:lnTo>
                              <a:pt x="97" y="14"/>
                            </a:lnTo>
                            <a:lnTo>
                              <a:pt x="101" y="13"/>
                            </a:lnTo>
                            <a:lnTo>
                              <a:pt x="103" y="11"/>
                            </a:lnTo>
                            <a:lnTo>
                              <a:pt x="107" y="10"/>
                            </a:lnTo>
                            <a:lnTo>
                              <a:pt x="111" y="9"/>
                            </a:lnTo>
                            <a:lnTo>
                              <a:pt x="112" y="7"/>
                            </a:lnTo>
                            <a:lnTo>
                              <a:pt x="118" y="4"/>
                            </a:lnTo>
                            <a:lnTo>
                              <a:pt x="122" y="3"/>
                            </a:lnTo>
                            <a:lnTo>
                              <a:pt x="125" y="2"/>
                            </a:lnTo>
                            <a:lnTo>
                              <a:pt x="128" y="1"/>
                            </a:lnTo>
                            <a:lnTo>
                              <a:pt x="123" y="0"/>
                            </a:lnTo>
                            <a:lnTo>
                              <a:pt x="116" y="0"/>
                            </a:lnTo>
                            <a:lnTo>
                              <a:pt x="111" y="1"/>
                            </a:lnTo>
                            <a:lnTo>
                              <a:pt x="109" y="2"/>
                            </a:lnTo>
                            <a:lnTo>
                              <a:pt x="103" y="2"/>
                            </a:lnTo>
                            <a:lnTo>
                              <a:pt x="98" y="3"/>
                            </a:lnTo>
                            <a:lnTo>
                              <a:pt x="96" y="3"/>
                            </a:lnTo>
                            <a:lnTo>
                              <a:pt x="89" y="5"/>
                            </a:lnTo>
                            <a:lnTo>
                              <a:pt x="85" y="5"/>
                            </a:lnTo>
                            <a:lnTo>
                              <a:pt x="81" y="6"/>
                            </a:lnTo>
                            <a:lnTo>
                              <a:pt x="78" y="7"/>
                            </a:lnTo>
                            <a:lnTo>
                              <a:pt x="72" y="8"/>
                            </a:lnTo>
                            <a:lnTo>
                              <a:pt x="69" y="9"/>
                            </a:lnTo>
                            <a:lnTo>
                              <a:pt x="65" y="10"/>
                            </a:lnTo>
                            <a:lnTo>
                              <a:pt x="62" y="12"/>
                            </a:lnTo>
                            <a:lnTo>
                              <a:pt x="59" y="13"/>
                            </a:lnTo>
                            <a:lnTo>
                              <a:pt x="57" y="14"/>
                            </a:lnTo>
                            <a:lnTo>
                              <a:pt x="52" y="16"/>
                            </a:lnTo>
                            <a:lnTo>
                              <a:pt x="47" y="17"/>
                            </a:lnTo>
                            <a:lnTo>
                              <a:pt x="40" y="20"/>
                            </a:lnTo>
                            <a:lnTo>
                              <a:pt x="36" y="22"/>
                            </a:lnTo>
                            <a:lnTo>
                              <a:pt x="31" y="24"/>
                            </a:lnTo>
                            <a:lnTo>
                              <a:pt x="27" y="25"/>
                            </a:lnTo>
                            <a:lnTo>
                              <a:pt x="23" y="27"/>
                            </a:lnTo>
                            <a:lnTo>
                              <a:pt x="19" y="30"/>
                            </a:lnTo>
                            <a:lnTo>
                              <a:pt x="17" y="31"/>
                            </a:lnTo>
                            <a:lnTo>
                              <a:pt x="13" y="32"/>
                            </a:lnTo>
                            <a:lnTo>
                              <a:pt x="9" y="34"/>
                            </a:lnTo>
                            <a:lnTo>
                              <a:pt x="0" y="40"/>
                            </a:lnTo>
                          </a:path>
                        </a:pathLst>
                      </a:custGeom>
                      <a:solidFill>
                        <a:srgbClr val="008000"/>
                      </a:solidFill>
                      <a:ln w="12700" cap="rnd">
                        <a:solidFill>
                          <a:srgbClr val="000000"/>
                        </a:solidFill>
                        <a:round/>
                        <a:headEnd/>
                        <a:tailEnd/>
                      </a:ln>
                    </p:spPr>
                    <p:txBody>
                      <a:bodyPr/>
                      <a:lstStyle/>
                      <a:p>
                        <a:endParaRPr lang="en-US"/>
                      </a:p>
                    </p:txBody>
                  </p:sp>
                </p:grpSp>
                <p:sp>
                  <p:nvSpPr>
                    <p:cNvPr id="36296" name="Freeform 378"/>
                    <p:cNvSpPr>
                      <a:spLocks/>
                    </p:cNvSpPr>
                    <p:nvPr/>
                  </p:nvSpPr>
                  <p:spPr bwMode="auto">
                    <a:xfrm>
                      <a:off x="5393" y="3355"/>
                      <a:ext cx="191" cy="38"/>
                    </a:xfrm>
                    <a:custGeom>
                      <a:avLst/>
                      <a:gdLst>
                        <a:gd name="T0" fmla="*/ 18 w 191"/>
                        <a:gd name="T1" fmla="*/ 11 h 38"/>
                        <a:gd name="T2" fmla="*/ 26 w 191"/>
                        <a:gd name="T3" fmla="*/ 10 h 38"/>
                        <a:gd name="T4" fmla="*/ 48 w 191"/>
                        <a:gd name="T5" fmla="*/ 9 h 38"/>
                        <a:gd name="T6" fmla="*/ 56 w 191"/>
                        <a:gd name="T7" fmla="*/ 8 h 38"/>
                        <a:gd name="T8" fmla="*/ 61 w 191"/>
                        <a:gd name="T9" fmla="*/ 7 h 38"/>
                        <a:gd name="T10" fmla="*/ 66 w 191"/>
                        <a:gd name="T11" fmla="*/ 7 h 38"/>
                        <a:gd name="T12" fmla="*/ 72 w 191"/>
                        <a:gd name="T13" fmla="*/ 10 h 38"/>
                        <a:gd name="T14" fmla="*/ 75 w 191"/>
                        <a:gd name="T15" fmla="*/ 11 h 38"/>
                        <a:gd name="T16" fmla="*/ 85 w 191"/>
                        <a:gd name="T17" fmla="*/ 10 h 38"/>
                        <a:gd name="T18" fmla="*/ 90 w 191"/>
                        <a:gd name="T19" fmla="*/ 9 h 38"/>
                        <a:gd name="T20" fmla="*/ 98 w 191"/>
                        <a:gd name="T21" fmla="*/ 8 h 38"/>
                        <a:gd name="T22" fmla="*/ 103 w 191"/>
                        <a:gd name="T23" fmla="*/ 6 h 38"/>
                        <a:gd name="T24" fmla="*/ 111 w 191"/>
                        <a:gd name="T25" fmla="*/ 8 h 38"/>
                        <a:gd name="T26" fmla="*/ 121 w 191"/>
                        <a:gd name="T27" fmla="*/ 9 h 38"/>
                        <a:gd name="T28" fmla="*/ 125 w 191"/>
                        <a:gd name="T29" fmla="*/ 7 h 38"/>
                        <a:gd name="T30" fmla="*/ 132 w 191"/>
                        <a:gd name="T31" fmla="*/ 5 h 38"/>
                        <a:gd name="T32" fmla="*/ 140 w 191"/>
                        <a:gd name="T33" fmla="*/ 5 h 38"/>
                        <a:gd name="T34" fmla="*/ 146 w 191"/>
                        <a:gd name="T35" fmla="*/ 4 h 38"/>
                        <a:gd name="T36" fmla="*/ 151 w 191"/>
                        <a:gd name="T37" fmla="*/ 2 h 38"/>
                        <a:gd name="T38" fmla="*/ 155 w 191"/>
                        <a:gd name="T39" fmla="*/ 1 h 38"/>
                        <a:gd name="T40" fmla="*/ 156 w 191"/>
                        <a:gd name="T41" fmla="*/ 2 h 38"/>
                        <a:gd name="T42" fmla="*/ 160 w 191"/>
                        <a:gd name="T43" fmla="*/ 4 h 38"/>
                        <a:gd name="T44" fmla="*/ 163 w 191"/>
                        <a:gd name="T45" fmla="*/ 5 h 38"/>
                        <a:gd name="T46" fmla="*/ 165 w 191"/>
                        <a:gd name="T47" fmla="*/ 6 h 38"/>
                        <a:gd name="T48" fmla="*/ 180 w 191"/>
                        <a:gd name="T49" fmla="*/ 8 h 38"/>
                        <a:gd name="T50" fmla="*/ 184 w 191"/>
                        <a:gd name="T51" fmla="*/ 8 h 38"/>
                        <a:gd name="T52" fmla="*/ 189 w 191"/>
                        <a:gd name="T53" fmla="*/ 11 h 38"/>
                        <a:gd name="T54" fmla="*/ 184 w 191"/>
                        <a:gd name="T55" fmla="*/ 15 h 38"/>
                        <a:gd name="T56" fmla="*/ 171 w 191"/>
                        <a:gd name="T57" fmla="*/ 22 h 38"/>
                        <a:gd name="T58" fmla="*/ 146 w 191"/>
                        <a:gd name="T59" fmla="*/ 30 h 38"/>
                        <a:gd name="T60" fmla="*/ 131 w 191"/>
                        <a:gd name="T61" fmla="*/ 33 h 38"/>
                        <a:gd name="T62" fmla="*/ 116 w 191"/>
                        <a:gd name="T63" fmla="*/ 35 h 38"/>
                        <a:gd name="T64" fmla="*/ 107 w 191"/>
                        <a:gd name="T65" fmla="*/ 36 h 38"/>
                        <a:gd name="T66" fmla="*/ 98 w 191"/>
                        <a:gd name="T67" fmla="*/ 37 h 38"/>
                        <a:gd name="T68" fmla="*/ 84 w 191"/>
                        <a:gd name="T69" fmla="*/ 37 h 38"/>
                        <a:gd name="T70" fmla="*/ 75 w 191"/>
                        <a:gd name="T71" fmla="*/ 36 h 38"/>
                        <a:gd name="T72" fmla="*/ 63 w 191"/>
                        <a:gd name="T73" fmla="*/ 36 h 38"/>
                        <a:gd name="T74" fmla="*/ 53 w 191"/>
                        <a:gd name="T75" fmla="*/ 35 h 38"/>
                        <a:gd name="T76" fmla="*/ 44 w 191"/>
                        <a:gd name="T77" fmla="*/ 35 h 38"/>
                        <a:gd name="T78" fmla="*/ 34 w 191"/>
                        <a:gd name="T79" fmla="*/ 32 h 38"/>
                        <a:gd name="T80" fmla="*/ 23 w 191"/>
                        <a:gd name="T81" fmla="*/ 28 h 38"/>
                        <a:gd name="T82" fmla="*/ 12 w 191"/>
                        <a:gd name="T83" fmla="*/ 24 h 38"/>
                        <a:gd name="T84" fmla="*/ 4 w 191"/>
                        <a:gd name="T85" fmla="*/ 20 h 3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1"/>
                        <a:gd name="T130" fmla="*/ 0 h 38"/>
                        <a:gd name="T131" fmla="*/ 191 w 191"/>
                        <a:gd name="T132" fmla="*/ 38 h 3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1" h="38">
                          <a:moveTo>
                            <a:pt x="0" y="17"/>
                          </a:moveTo>
                          <a:lnTo>
                            <a:pt x="18" y="11"/>
                          </a:lnTo>
                          <a:lnTo>
                            <a:pt x="23" y="11"/>
                          </a:lnTo>
                          <a:lnTo>
                            <a:pt x="26" y="10"/>
                          </a:lnTo>
                          <a:lnTo>
                            <a:pt x="47" y="11"/>
                          </a:lnTo>
                          <a:lnTo>
                            <a:pt x="48" y="9"/>
                          </a:lnTo>
                          <a:lnTo>
                            <a:pt x="50" y="9"/>
                          </a:lnTo>
                          <a:lnTo>
                            <a:pt x="56" y="8"/>
                          </a:lnTo>
                          <a:lnTo>
                            <a:pt x="58" y="7"/>
                          </a:lnTo>
                          <a:lnTo>
                            <a:pt x="61" y="7"/>
                          </a:lnTo>
                          <a:lnTo>
                            <a:pt x="62" y="7"/>
                          </a:lnTo>
                          <a:lnTo>
                            <a:pt x="66" y="7"/>
                          </a:lnTo>
                          <a:lnTo>
                            <a:pt x="70" y="8"/>
                          </a:lnTo>
                          <a:lnTo>
                            <a:pt x="72" y="10"/>
                          </a:lnTo>
                          <a:lnTo>
                            <a:pt x="74" y="9"/>
                          </a:lnTo>
                          <a:lnTo>
                            <a:pt x="75" y="11"/>
                          </a:lnTo>
                          <a:lnTo>
                            <a:pt x="80" y="11"/>
                          </a:lnTo>
                          <a:lnTo>
                            <a:pt x="85" y="10"/>
                          </a:lnTo>
                          <a:lnTo>
                            <a:pt x="88" y="9"/>
                          </a:lnTo>
                          <a:lnTo>
                            <a:pt x="90" y="9"/>
                          </a:lnTo>
                          <a:lnTo>
                            <a:pt x="94" y="8"/>
                          </a:lnTo>
                          <a:lnTo>
                            <a:pt x="98" y="8"/>
                          </a:lnTo>
                          <a:lnTo>
                            <a:pt x="101" y="7"/>
                          </a:lnTo>
                          <a:lnTo>
                            <a:pt x="103" y="6"/>
                          </a:lnTo>
                          <a:lnTo>
                            <a:pt x="105" y="7"/>
                          </a:lnTo>
                          <a:lnTo>
                            <a:pt x="111" y="8"/>
                          </a:lnTo>
                          <a:lnTo>
                            <a:pt x="116" y="9"/>
                          </a:lnTo>
                          <a:lnTo>
                            <a:pt x="121" y="9"/>
                          </a:lnTo>
                          <a:lnTo>
                            <a:pt x="124" y="7"/>
                          </a:lnTo>
                          <a:lnTo>
                            <a:pt x="125" y="7"/>
                          </a:lnTo>
                          <a:lnTo>
                            <a:pt x="127" y="6"/>
                          </a:lnTo>
                          <a:lnTo>
                            <a:pt x="132" y="5"/>
                          </a:lnTo>
                          <a:lnTo>
                            <a:pt x="137" y="5"/>
                          </a:lnTo>
                          <a:lnTo>
                            <a:pt x="140" y="5"/>
                          </a:lnTo>
                          <a:lnTo>
                            <a:pt x="143" y="4"/>
                          </a:lnTo>
                          <a:lnTo>
                            <a:pt x="146" y="4"/>
                          </a:lnTo>
                          <a:lnTo>
                            <a:pt x="150" y="2"/>
                          </a:lnTo>
                          <a:lnTo>
                            <a:pt x="151" y="2"/>
                          </a:lnTo>
                          <a:lnTo>
                            <a:pt x="154" y="1"/>
                          </a:lnTo>
                          <a:lnTo>
                            <a:pt x="155" y="1"/>
                          </a:lnTo>
                          <a:lnTo>
                            <a:pt x="156" y="0"/>
                          </a:lnTo>
                          <a:lnTo>
                            <a:pt x="156" y="2"/>
                          </a:lnTo>
                          <a:lnTo>
                            <a:pt x="159" y="2"/>
                          </a:lnTo>
                          <a:lnTo>
                            <a:pt x="160" y="4"/>
                          </a:lnTo>
                          <a:lnTo>
                            <a:pt x="162" y="5"/>
                          </a:lnTo>
                          <a:lnTo>
                            <a:pt x="163" y="5"/>
                          </a:lnTo>
                          <a:lnTo>
                            <a:pt x="164" y="6"/>
                          </a:lnTo>
                          <a:lnTo>
                            <a:pt x="165" y="6"/>
                          </a:lnTo>
                          <a:lnTo>
                            <a:pt x="176" y="6"/>
                          </a:lnTo>
                          <a:lnTo>
                            <a:pt x="180" y="8"/>
                          </a:lnTo>
                          <a:lnTo>
                            <a:pt x="181" y="9"/>
                          </a:lnTo>
                          <a:lnTo>
                            <a:pt x="184" y="8"/>
                          </a:lnTo>
                          <a:lnTo>
                            <a:pt x="190" y="9"/>
                          </a:lnTo>
                          <a:lnTo>
                            <a:pt x="189" y="11"/>
                          </a:lnTo>
                          <a:lnTo>
                            <a:pt x="190" y="12"/>
                          </a:lnTo>
                          <a:lnTo>
                            <a:pt x="184" y="15"/>
                          </a:lnTo>
                          <a:lnTo>
                            <a:pt x="177" y="18"/>
                          </a:lnTo>
                          <a:lnTo>
                            <a:pt x="171" y="22"/>
                          </a:lnTo>
                          <a:lnTo>
                            <a:pt x="158" y="27"/>
                          </a:lnTo>
                          <a:lnTo>
                            <a:pt x="146" y="30"/>
                          </a:lnTo>
                          <a:lnTo>
                            <a:pt x="137" y="32"/>
                          </a:lnTo>
                          <a:lnTo>
                            <a:pt x="131" y="33"/>
                          </a:lnTo>
                          <a:lnTo>
                            <a:pt x="123" y="35"/>
                          </a:lnTo>
                          <a:lnTo>
                            <a:pt x="116" y="35"/>
                          </a:lnTo>
                          <a:lnTo>
                            <a:pt x="112" y="35"/>
                          </a:lnTo>
                          <a:lnTo>
                            <a:pt x="107" y="36"/>
                          </a:lnTo>
                          <a:lnTo>
                            <a:pt x="103" y="36"/>
                          </a:lnTo>
                          <a:lnTo>
                            <a:pt x="98" y="37"/>
                          </a:lnTo>
                          <a:lnTo>
                            <a:pt x="92" y="36"/>
                          </a:lnTo>
                          <a:lnTo>
                            <a:pt x="84" y="37"/>
                          </a:lnTo>
                          <a:lnTo>
                            <a:pt x="80" y="37"/>
                          </a:lnTo>
                          <a:lnTo>
                            <a:pt x="75" y="36"/>
                          </a:lnTo>
                          <a:lnTo>
                            <a:pt x="70" y="35"/>
                          </a:lnTo>
                          <a:lnTo>
                            <a:pt x="63" y="36"/>
                          </a:lnTo>
                          <a:lnTo>
                            <a:pt x="58" y="35"/>
                          </a:lnTo>
                          <a:lnTo>
                            <a:pt x="53" y="35"/>
                          </a:lnTo>
                          <a:lnTo>
                            <a:pt x="48" y="35"/>
                          </a:lnTo>
                          <a:lnTo>
                            <a:pt x="44" y="35"/>
                          </a:lnTo>
                          <a:lnTo>
                            <a:pt x="40" y="33"/>
                          </a:lnTo>
                          <a:lnTo>
                            <a:pt x="34" y="32"/>
                          </a:lnTo>
                          <a:lnTo>
                            <a:pt x="28" y="30"/>
                          </a:lnTo>
                          <a:lnTo>
                            <a:pt x="23" y="28"/>
                          </a:lnTo>
                          <a:lnTo>
                            <a:pt x="17" y="26"/>
                          </a:lnTo>
                          <a:lnTo>
                            <a:pt x="12" y="24"/>
                          </a:lnTo>
                          <a:lnTo>
                            <a:pt x="8" y="21"/>
                          </a:lnTo>
                          <a:lnTo>
                            <a:pt x="4" y="20"/>
                          </a:lnTo>
                          <a:lnTo>
                            <a:pt x="0" y="17"/>
                          </a:lnTo>
                        </a:path>
                      </a:pathLst>
                    </a:custGeom>
                    <a:solidFill>
                      <a:srgbClr val="008000"/>
                    </a:solidFill>
                    <a:ln w="12700" cap="rnd">
                      <a:solidFill>
                        <a:srgbClr val="000000"/>
                      </a:solidFill>
                      <a:round/>
                      <a:headEnd/>
                      <a:tailEnd/>
                    </a:ln>
                  </p:spPr>
                  <p:txBody>
                    <a:bodyPr/>
                    <a:lstStyle/>
                    <a:p>
                      <a:endParaRPr lang="en-US"/>
                    </a:p>
                  </p:txBody>
                </p:sp>
                <p:sp>
                  <p:nvSpPr>
                    <p:cNvPr id="36297" name="Freeform 379"/>
                    <p:cNvSpPr>
                      <a:spLocks/>
                    </p:cNvSpPr>
                    <p:nvPr/>
                  </p:nvSpPr>
                  <p:spPr bwMode="auto">
                    <a:xfrm>
                      <a:off x="5561" y="3218"/>
                      <a:ext cx="38" cy="39"/>
                    </a:xfrm>
                    <a:custGeom>
                      <a:avLst/>
                      <a:gdLst>
                        <a:gd name="T0" fmla="*/ 6 w 38"/>
                        <a:gd name="T1" fmla="*/ 12 h 39"/>
                        <a:gd name="T2" fmla="*/ 6 w 38"/>
                        <a:gd name="T3" fmla="*/ 19 h 39"/>
                        <a:gd name="T4" fmla="*/ 3 w 38"/>
                        <a:gd name="T5" fmla="*/ 24 h 39"/>
                        <a:gd name="T6" fmla="*/ 0 w 38"/>
                        <a:gd name="T7" fmla="*/ 29 h 39"/>
                        <a:gd name="T8" fmla="*/ 0 w 38"/>
                        <a:gd name="T9" fmla="*/ 33 h 39"/>
                        <a:gd name="T10" fmla="*/ 1 w 38"/>
                        <a:gd name="T11" fmla="*/ 35 h 39"/>
                        <a:gd name="T12" fmla="*/ 4 w 38"/>
                        <a:gd name="T13" fmla="*/ 38 h 39"/>
                        <a:gd name="T14" fmla="*/ 6 w 38"/>
                        <a:gd name="T15" fmla="*/ 38 h 39"/>
                        <a:gd name="T16" fmla="*/ 9 w 38"/>
                        <a:gd name="T17" fmla="*/ 38 h 39"/>
                        <a:gd name="T18" fmla="*/ 11 w 38"/>
                        <a:gd name="T19" fmla="*/ 38 h 39"/>
                        <a:gd name="T20" fmla="*/ 13 w 38"/>
                        <a:gd name="T21" fmla="*/ 36 h 39"/>
                        <a:gd name="T22" fmla="*/ 15 w 38"/>
                        <a:gd name="T23" fmla="*/ 31 h 39"/>
                        <a:gd name="T24" fmla="*/ 19 w 38"/>
                        <a:gd name="T25" fmla="*/ 28 h 39"/>
                        <a:gd name="T26" fmla="*/ 20 w 38"/>
                        <a:gd name="T27" fmla="*/ 22 h 39"/>
                        <a:gd name="T28" fmla="*/ 22 w 38"/>
                        <a:gd name="T29" fmla="*/ 21 h 39"/>
                        <a:gd name="T30" fmla="*/ 23 w 38"/>
                        <a:gd name="T31" fmla="*/ 19 h 39"/>
                        <a:gd name="T32" fmla="*/ 26 w 38"/>
                        <a:gd name="T33" fmla="*/ 16 h 39"/>
                        <a:gd name="T34" fmla="*/ 28 w 38"/>
                        <a:gd name="T35" fmla="*/ 13 h 39"/>
                        <a:gd name="T36" fmla="*/ 29 w 38"/>
                        <a:gd name="T37" fmla="*/ 12 h 39"/>
                        <a:gd name="T38" fmla="*/ 32 w 38"/>
                        <a:gd name="T39" fmla="*/ 10 h 39"/>
                        <a:gd name="T40" fmla="*/ 32 w 38"/>
                        <a:gd name="T41" fmla="*/ 9 h 39"/>
                        <a:gd name="T42" fmla="*/ 36 w 38"/>
                        <a:gd name="T43" fmla="*/ 8 h 39"/>
                        <a:gd name="T44" fmla="*/ 36 w 38"/>
                        <a:gd name="T45" fmla="*/ 4 h 39"/>
                        <a:gd name="T46" fmla="*/ 37 w 38"/>
                        <a:gd name="T47" fmla="*/ 2 h 39"/>
                        <a:gd name="T48" fmla="*/ 33 w 38"/>
                        <a:gd name="T49" fmla="*/ 1 h 39"/>
                        <a:gd name="T50" fmla="*/ 31 w 38"/>
                        <a:gd name="T51" fmla="*/ 0 h 39"/>
                        <a:gd name="T52" fmla="*/ 28 w 38"/>
                        <a:gd name="T53" fmla="*/ 1 h 39"/>
                        <a:gd name="T54" fmla="*/ 26 w 38"/>
                        <a:gd name="T55" fmla="*/ 5 h 39"/>
                        <a:gd name="T56" fmla="*/ 22 w 38"/>
                        <a:gd name="T57" fmla="*/ 7 h 39"/>
                        <a:gd name="T58" fmla="*/ 19 w 38"/>
                        <a:gd name="T59" fmla="*/ 9 h 39"/>
                        <a:gd name="T60" fmla="*/ 18 w 38"/>
                        <a:gd name="T61" fmla="*/ 9 h 39"/>
                        <a:gd name="T62" fmla="*/ 15 w 38"/>
                        <a:gd name="T63" fmla="*/ 10 h 39"/>
                        <a:gd name="T64" fmla="*/ 13 w 38"/>
                        <a:gd name="T65" fmla="*/ 12 h 39"/>
                        <a:gd name="T66" fmla="*/ 6 w 38"/>
                        <a:gd name="T67" fmla="*/ 12 h 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9"/>
                        <a:gd name="T104" fmla="*/ 38 w 38"/>
                        <a:gd name="T105" fmla="*/ 39 h 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9">
                          <a:moveTo>
                            <a:pt x="6" y="12"/>
                          </a:moveTo>
                          <a:lnTo>
                            <a:pt x="6" y="19"/>
                          </a:lnTo>
                          <a:lnTo>
                            <a:pt x="3" y="24"/>
                          </a:lnTo>
                          <a:lnTo>
                            <a:pt x="0" y="29"/>
                          </a:lnTo>
                          <a:lnTo>
                            <a:pt x="0" y="33"/>
                          </a:lnTo>
                          <a:lnTo>
                            <a:pt x="1" y="35"/>
                          </a:lnTo>
                          <a:lnTo>
                            <a:pt x="4" y="38"/>
                          </a:lnTo>
                          <a:lnTo>
                            <a:pt x="6" y="38"/>
                          </a:lnTo>
                          <a:lnTo>
                            <a:pt x="9" y="38"/>
                          </a:lnTo>
                          <a:lnTo>
                            <a:pt x="11" y="38"/>
                          </a:lnTo>
                          <a:lnTo>
                            <a:pt x="13" y="36"/>
                          </a:lnTo>
                          <a:lnTo>
                            <a:pt x="15" y="31"/>
                          </a:lnTo>
                          <a:lnTo>
                            <a:pt x="19" y="28"/>
                          </a:lnTo>
                          <a:lnTo>
                            <a:pt x="20" y="22"/>
                          </a:lnTo>
                          <a:lnTo>
                            <a:pt x="22" y="21"/>
                          </a:lnTo>
                          <a:lnTo>
                            <a:pt x="23" y="19"/>
                          </a:lnTo>
                          <a:lnTo>
                            <a:pt x="26" y="16"/>
                          </a:lnTo>
                          <a:lnTo>
                            <a:pt x="28" y="13"/>
                          </a:lnTo>
                          <a:lnTo>
                            <a:pt x="29" y="12"/>
                          </a:lnTo>
                          <a:lnTo>
                            <a:pt x="32" y="10"/>
                          </a:lnTo>
                          <a:lnTo>
                            <a:pt x="32" y="9"/>
                          </a:lnTo>
                          <a:lnTo>
                            <a:pt x="36" y="8"/>
                          </a:lnTo>
                          <a:lnTo>
                            <a:pt x="36" y="4"/>
                          </a:lnTo>
                          <a:lnTo>
                            <a:pt x="37" y="2"/>
                          </a:lnTo>
                          <a:lnTo>
                            <a:pt x="33" y="1"/>
                          </a:lnTo>
                          <a:lnTo>
                            <a:pt x="31" y="0"/>
                          </a:lnTo>
                          <a:lnTo>
                            <a:pt x="28" y="1"/>
                          </a:lnTo>
                          <a:lnTo>
                            <a:pt x="26" y="5"/>
                          </a:lnTo>
                          <a:lnTo>
                            <a:pt x="22" y="7"/>
                          </a:lnTo>
                          <a:lnTo>
                            <a:pt x="19" y="9"/>
                          </a:lnTo>
                          <a:lnTo>
                            <a:pt x="18" y="9"/>
                          </a:lnTo>
                          <a:lnTo>
                            <a:pt x="15" y="10"/>
                          </a:lnTo>
                          <a:lnTo>
                            <a:pt x="13" y="12"/>
                          </a:lnTo>
                          <a:lnTo>
                            <a:pt x="6" y="12"/>
                          </a:lnTo>
                        </a:path>
                      </a:pathLst>
                    </a:custGeom>
                    <a:solidFill>
                      <a:srgbClr val="008000"/>
                    </a:solidFill>
                    <a:ln w="12700" cap="rnd">
                      <a:solidFill>
                        <a:srgbClr val="000000"/>
                      </a:solidFill>
                      <a:round/>
                      <a:headEnd/>
                      <a:tailEnd/>
                    </a:ln>
                  </p:spPr>
                  <p:txBody>
                    <a:bodyPr/>
                    <a:lstStyle/>
                    <a:p>
                      <a:endParaRPr lang="en-US"/>
                    </a:p>
                  </p:txBody>
                </p:sp>
                <p:sp>
                  <p:nvSpPr>
                    <p:cNvPr id="36298" name="Freeform 380"/>
                    <p:cNvSpPr>
                      <a:spLocks/>
                    </p:cNvSpPr>
                    <p:nvPr/>
                  </p:nvSpPr>
                  <p:spPr bwMode="auto">
                    <a:xfrm>
                      <a:off x="5377" y="2997"/>
                      <a:ext cx="520" cy="184"/>
                    </a:xfrm>
                    <a:custGeom>
                      <a:avLst/>
                      <a:gdLst>
                        <a:gd name="T0" fmla="*/ 31 w 520"/>
                        <a:gd name="T1" fmla="*/ 77 h 184"/>
                        <a:gd name="T2" fmla="*/ 35 w 520"/>
                        <a:gd name="T3" fmla="*/ 64 h 184"/>
                        <a:gd name="T4" fmla="*/ 54 w 520"/>
                        <a:gd name="T5" fmla="*/ 57 h 184"/>
                        <a:gd name="T6" fmla="*/ 70 w 520"/>
                        <a:gd name="T7" fmla="*/ 47 h 184"/>
                        <a:gd name="T8" fmla="*/ 82 w 520"/>
                        <a:gd name="T9" fmla="*/ 47 h 184"/>
                        <a:gd name="T10" fmla="*/ 109 w 520"/>
                        <a:gd name="T11" fmla="*/ 36 h 184"/>
                        <a:gd name="T12" fmla="*/ 109 w 520"/>
                        <a:gd name="T13" fmla="*/ 33 h 184"/>
                        <a:gd name="T14" fmla="*/ 116 w 520"/>
                        <a:gd name="T15" fmla="*/ 22 h 184"/>
                        <a:gd name="T16" fmla="*/ 109 w 520"/>
                        <a:gd name="T17" fmla="*/ 18 h 184"/>
                        <a:gd name="T18" fmla="*/ 97 w 520"/>
                        <a:gd name="T19" fmla="*/ 28 h 184"/>
                        <a:gd name="T20" fmla="*/ 89 w 520"/>
                        <a:gd name="T21" fmla="*/ 43 h 184"/>
                        <a:gd name="T22" fmla="*/ 76 w 520"/>
                        <a:gd name="T23" fmla="*/ 39 h 184"/>
                        <a:gd name="T24" fmla="*/ 67 w 520"/>
                        <a:gd name="T25" fmla="*/ 37 h 184"/>
                        <a:gd name="T26" fmla="*/ 58 w 520"/>
                        <a:gd name="T27" fmla="*/ 33 h 184"/>
                        <a:gd name="T28" fmla="*/ 56 w 520"/>
                        <a:gd name="T29" fmla="*/ 30 h 184"/>
                        <a:gd name="T30" fmla="*/ 71 w 520"/>
                        <a:gd name="T31" fmla="*/ 24 h 184"/>
                        <a:gd name="T32" fmla="*/ 84 w 520"/>
                        <a:gd name="T33" fmla="*/ 17 h 184"/>
                        <a:gd name="T34" fmla="*/ 101 w 520"/>
                        <a:gd name="T35" fmla="*/ 7 h 184"/>
                        <a:gd name="T36" fmla="*/ 126 w 520"/>
                        <a:gd name="T37" fmla="*/ 2 h 184"/>
                        <a:gd name="T38" fmla="*/ 158 w 520"/>
                        <a:gd name="T39" fmla="*/ 8 h 184"/>
                        <a:gd name="T40" fmla="*/ 145 w 520"/>
                        <a:gd name="T41" fmla="*/ 22 h 184"/>
                        <a:gd name="T42" fmla="*/ 155 w 520"/>
                        <a:gd name="T43" fmla="*/ 29 h 184"/>
                        <a:gd name="T44" fmla="*/ 166 w 520"/>
                        <a:gd name="T45" fmla="*/ 23 h 184"/>
                        <a:gd name="T46" fmla="*/ 210 w 520"/>
                        <a:gd name="T47" fmla="*/ 19 h 184"/>
                        <a:gd name="T48" fmla="*/ 263 w 520"/>
                        <a:gd name="T49" fmla="*/ 4 h 184"/>
                        <a:gd name="T50" fmla="*/ 343 w 520"/>
                        <a:gd name="T51" fmla="*/ 11 h 184"/>
                        <a:gd name="T52" fmla="*/ 489 w 520"/>
                        <a:gd name="T53" fmla="*/ 23 h 184"/>
                        <a:gd name="T54" fmla="*/ 502 w 520"/>
                        <a:gd name="T55" fmla="*/ 31 h 184"/>
                        <a:gd name="T56" fmla="*/ 507 w 520"/>
                        <a:gd name="T57" fmla="*/ 55 h 184"/>
                        <a:gd name="T58" fmla="*/ 465 w 520"/>
                        <a:gd name="T59" fmla="*/ 36 h 184"/>
                        <a:gd name="T60" fmla="*/ 431 w 520"/>
                        <a:gd name="T61" fmla="*/ 45 h 184"/>
                        <a:gd name="T62" fmla="*/ 478 w 520"/>
                        <a:gd name="T63" fmla="*/ 79 h 184"/>
                        <a:gd name="T64" fmla="*/ 458 w 520"/>
                        <a:gd name="T65" fmla="*/ 95 h 184"/>
                        <a:gd name="T66" fmla="*/ 489 w 520"/>
                        <a:gd name="T67" fmla="*/ 128 h 184"/>
                        <a:gd name="T68" fmla="*/ 458 w 520"/>
                        <a:gd name="T69" fmla="*/ 146 h 184"/>
                        <a:gd name="T70" fmla="*/ 450 w 520"/>
                        <a:gd name="T71" fmla="*/ 160 h 184"/>
                        <a:gd name="T72" fmla="*/ 448 w 520"/>
                        <a:gd name="T73" fmla="*/ 173 h 184"/>
                        <a:gd name="T74" fmla="*/ 437 w 520"/>
                        <a:gd name="T75" fmla="*/ 172 h 184"/>
                        <a:gd name="T76" fmla="*/ 405 w 520"/>
                        <a:gd name="T77" fmla="*/ 144 h 184"/>
                        <a:gd name="T78" fmla="*/ 359 w 520"/>
                        <a:gd name="T79" fmla="*/ 143 h 184"/>
                        <a:gd name="T80" fmla="*/ 331 w 520"/>
                        <a:gd name="T81" fmla="*/ 160 h 184"/>
                        <a:gd name="T82" fmla="*/ 276 w 520"/>
                        <a:gd name="T83" fmla="*/ 124 h 184"/>
                        <a:gd name="T84" fmla="*/ 201 w 520"/>
                        <a:gd name="T85" fmla="*/ 112 h 184"/>
                        <a:gd name="T86" fmla="*/ 258 w 520"/>
                        <a:gd name="T87" fmla="*/ 134 h 184"/>
                        <a:gd name="T88" fmla="*/ 192 w 520"/>
                        <a:gd name="T89" fmla="*/ 154 h 184"/>
                        <a:gd name="T90" fmla="*/ 175 w 520"/>
                        <a:gd name="T91" fmla="*/ 135 h 184"/>
                        <a:gd name="T92" fmla="*/ 148 w 520"/>
                        <a:gd name="T93" fmla="*/ 113 h 184"/>
                        <a:gd name="T94" fmla="*/ 131 w 520"/>
                        <a:gd name="T95" fmla="*/ 97 h 184"/>
                        <a:gd name="T96" fmla="*/ 122 w 520"/>
                        <a:gd name="T97" fmla="*/ 89 h 184"/>
                        <a:gd name="T98" fmla="*/ 113 w 520"/>
                        <a:gd name="T99" fmla="*/ 85 h 184"/>
                        <a:gd name="T100" fmla="*/ 107 w 520"/>
                        <a:gd name="T101" fmla="*/ 95 h 184"/>
                        <a:gd name="T102" fmla="*/ 92 w 520"/>
                        <a:gd name="T103" fmla="*/ 79 h 184"/>
                        <a:gd name="T104" fmla="*/ 79 w 520"/>
                        <a:gd name="T105" fmla="*/ 77 h 184"/>
                        <a:gd name="T106" fmla="*/ 94 w 520"/>
                        <a:gd name="T107" fmla="*/ 89 h 184"/>
                        <a:gd name="T108" fmla="*/ 89 w 520"/>
                        <a:gd name="T109" fmla="*/ 88 h 184"/>
                        <a:gd name="T110" fmla="*/ 74 w 520"/>
                        <a:gd name="T111" fmla="*/ 81 h 184"/>
                        <a:gd name="T112" fmla="*/ 58 w 520"/>
                        <a:gd name="T113" fmla="*/ 77 h 184"/>
                        <a:gd name="T114" fmla="*/ 40 w 520"/>
                        <a:gd name="T115" fmla="*/ 85 h 184"/>
                        <a:gd name="T116" fmla="*/ 36 w 520"/>
                        <a:gd name="T117" fmla="*/ 92 h 184"/>
                        <a:gd name="T118" fmla="*/ 21 w 520"/>
                        <a:gd name="T119" fmla="*/ 97 h 184"/>
                        <a:gd name="T120" fmla="*/ 3 w 520"/>
                        <a:gd name="T121" fmla="*/ 91 h 1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0"/>
                        <a:gd name="T184" fmla="*/ 0 h 184"/>
                        <a:gd name="T185" fmla="*/ 520 w 520"/>
                        <a:gd name="T186" fmla="*/ 184 h 1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 h="184">
                          <a:moveTo>
                            <a:pt x="0" y="82"/>
                          </a:moveTo>
                          <a:lnTo>
                            <a:pt x="5" y="79"/>
                          </a:lnTo>
                          <a:lnTo>
                            <a:pt x="8" y="78"/>
                          </a:lnTo>
                          <a:lnTo>
                            <a:pt x="14" y="78"/>
                          </a:lnTo>
                          <a:lnTo>
                            <a:pt x="21" y="78"/>
                          </a:lnTo>
                          <a:lnTo>
                            <a:pt x="26" y="77"/>
                          </a:lnTo>
                          <a:lnTo>
                            <a:pt x="31" y="77"/>
                          </a:lnTo>
                          <a:lnTo>
                            <a:pt x="31" y="73"/>
                          </a:lnTo>
                          <a:lnTo>
                            <a:pt x="34" y="71"/>
                          </a:lnTo>
                          <a:lnTo>
                            <a:pt x="27" y="68"/>
                          </a:lnTo>
                          <a:lnTo>
                            <a:pt x="26" y="67"/>
                          </a:lnTo>
                          <a:lnTo>
                            <a:pt x="27" y="64"/>
                          </a:lnTo>
                          <a:lnTo>
                            <a:pt x="32" y="64"/>
                          </a:lnTo>
                          <a:lnTo>
                            <a:pt x="35" y="64"/>
                          </a:lnTo>
                          <a:lnTo>
                            <a:pt x="39" y="62"/>
                          </a:lnTo>
                          <a:lnTo>
                            <a:pt x="43" y="61"/>
                          </a:lnTo>
                          <a:lnTo>
                            <a:pt x="44" y="61"/>
                          </a:lnTo>
                          <a:lnTo>
                            <a:pt x="47" y="60"/>
                          </a:lnTo>
                          <a:lnTo>
                            <a:pt x="49" y="59"/>
                          </a:lnTo>
                          <a:lnTo>
                            <a:pt x="53" y="56"/>
                          </a:lnTo>
                          <a:lnTo>
                            <a:pt x="54" y="57"/>
                          </a:lnTo>
                          <a:lnTo>
                            <a:pt x="58" y="54"/>
                          </a:lnTo>
                          <a:lnTo>
                            <a:pt x="63" y="52"/>
                          </a:lnTo>
                          <a:lnTo>
                            <a:pt x="66" y="52"/>
                          </a:lnTo>
                          <a:lnTo>
                            <a:pt x="70" y="52"/>
                          </a:lnTo>
                          <a:lnTo>
                            <a:pt x="72" y="52"/>
                          </a:lnTo>
                          <a:lnTo>
                            <a:pt x="71" y="49"/>
                          </a:lnTo>
                          <a:lnTo>
                            <a:pt x="70" y="47"/>
                          </a:lnTo>
                          <a:lnTo>
                            <a:pt x="69" y="42"/>
                          </a:lnTo>
                          <a:lnTo>
                            <a:pt x="74" y="42"/>
                          </a:lnTo>
                          <a:lnTo>
                            <a:pt x="78" y="41"/>
                          </a:lnTo>
                          <a:lnTo>
                            <a:pt x="76" y="43"/>
                          </a:lnTo>
                          <a:lnTo>
                            <a:pt x="78" y="44"/>
                          </a:lnTo>
                          <a:lnTo>
                            <a:pt x="80" y="46"/>
                          </a:lnTo>
                          <a:lnTo>
                            <a:pt x="82" y="47"/>
                          </a:lnTo>
                          <a:lnTo>
                            <a:pt x="88" y="47"/>
                          </a:lnTo>
                          <a:lnTo>
                            <a:pt x="94" y="43"/>
                          </a:lnTo>
                          <a:lnTo>
                            <a:pt x="98" y="40"/>
                          </a:lnTo>
                          <a:lnTo>
                            <a:pt x="101" y="40"/>
                          </a:lnTo>
                          <a:lnTo>
                            <a:pt x="104" y="37"/>
                          </a:lnTo>
                          <a:lnTo>
                            <a:pt x="106" y="36"/>
                          </a:lnTo>
                          <a:lnTo>
                            <a:pt x="109" y="36"/>
                          </a:lnTo>
                          <a:lnTo>
                            <a:pt x="109" y="35"/>
                          </a:lnTo>
                          <a:lnTo>
                            <a:pt x="110" y="34"/>
                          </a:lnTo>
                          <a:lnTo>
                            <a:pt x="115" y="34"/>
                          </a:lnTo>
                          <a:lnTo>
                            <a:pt x="122" y="38"/>
                          </a:lnTo>
                          <a:lnTo>
                            <a:pt x="120" y="28"/>
                          </a:lnTo>
                          <a:lnTo>
                            <a:pt x="114" y="33"/>
                          </a:lnTo>
                          <a:lnTo>
                            <a:pt x="109" y="33"/>
                          </a:lnTo>
                          <a:lnTo>
                            <a:pt x="107" y="29"/>
                          </a:lnTo>
                          <a:lnTo>
                            <a:pt x="107" y="28"/>
                          </a:lnTo>
                          <a:lnTo>
                            <a:pt x="106" y="27"/>
                          </a:lnTo>
                          <a:lnTo>
                            <a:pt x="110" y="25"/>
                          </a:lnTo>
                          <a:lnTo>
                            <a:pt x="113" y="23"/>
                          </a:lnTo>
                          <a:lnTo>
                            <a:pt x="115" y="22"/>
                          </a:lnTo>
                          <a:lnTo>
                            <a:pt x="116" y="22"/>
                          </a:lnTo>
                          <a:lnTo>
                            <a:pt x="118" y="21"/>
                          </a:lnTo>
                          <a:lnTo>
                            <a:pt x="120" y="21"/>
                          </a:lnTo>
                          <a:lnTo>
                            <a:pt x="123" y="21"/>
                          </a:lnTo>
                          <a:lnTo>
                            <a:pt x="118" y="18"/>
                          </a:lnTo>
                          <a:lnTo>
                            <a:pt x="114" y="19"/>
                          </a:lnTo>
                          <a:lnTo>
                            <a:pt x="111" y="19"/>
                          </a:lnTo>
                          <a:lnTo>
                            <a:pt x="109" y="18"/>
                          </a:lnTo>
                          <a:lnTo>
                            <a:pt x="109" y="19"/>
                          </a:lnTo>
                          <a:lnTo>
                            <a:pt x="106" y="21"/>
                          </a:lnTo>
                          <a:lnTo>
                            <a:pt x="104" y="24"/>
                          </a:lnTo>
                          <a:lnTo>
                            <a:pt x="100" y="25"/>
                          </a:lnTo>
                          <a:lnTo>
                            <a:pt x="97" y="25"/>
                          </a:lnTo>
                          <a:lnTo>
                            <a:pt x="97" y="27"/>
                          </a:lnTo>
                          <a:lnTo>
                            <a:pt x="97" y="28"/>
                          </a:lnTo>
                          <a:lnTo>
                            <a:pt x="94" y="29"/>
                          </a:lnTo>
                          <a:lnTo>
                            <a:pt x="97" y="33"/>
                          </a:lnTo>
                          <a:lnTo>
                            <a:pt x="98" y="34"/>
                          </a:lnTo>
                          <a:lnTo>
                            <a:pt x="96" y="36"/>
                          </a:lnTo>
                          <a:lnTo>
                            <a:pt x="92" y="38"/>
                          </a:lnTo>
                          <a:lnTo>
                            <a:pt x="92" y="40"/>
                          </a:lnTo>
                          <a:lnTo>
                            <a:pt x="89" y="43"/>
                          </a:lnTo>
                          <a:lnTo>
                            <a:pt x="88" y="43"/>
                          </a:lnTo>
                          <a:lnTo>
                            <a:pt x="84" y="43"/>
                          </a:lnTo>
                          <a:lnTo>
                            <a:pt x="82" y="43"/>
                          </a:lnTo>
                          <a:lnTo>
                            <a:pt x="82" y="42"/>
                          </a:lnTo>
                          <a:lnTo>
                            <a:pt x="80" y="40"/>
                          </a:lnTo>
                          <a:lnTo>
                            <a:pt x="78" y="40"/>
                          </a:lnTo>
                          <a:lnTo>
                            <a:pt x="76" y="39"/>
                          </a:lnTo>
                          <a:lnTo>
                            <a:pt x="78" y="36"/>
                          </a:lnTo>
                          <a:lnTo>
                            <a:pt x="78" y="35"/>
                          </a:lnTo>
                          <a:lnTo>
                            <a:pt x="75" y="36"/>
                          </a:lnTo>
                          <a:lnTo>
                            <a:pt x="74" y="36"/>
                          </a:lnTo>
                          <a:lnTo>
                            <a:pt x="72" y="35"/>
                          </a:lnTo>
                          <a:lnTo>
                            <a:pt x="70" y="36"/>
                          </a:lnTo>
                          <a:lnTo>
                            <a:pt x="67" y="37"/>
                          </a:lnTo>
                          <a:lnTo>
                            <a:pt x="65" y="39"/>
                          </a:lnTo>
                          <a:lnTo>
                            <a:pt x="60" y="39"/>
                          </a:lnTo>
                          <a:lnTo>
                            <a:pt x="57" y="38"/>
                          </a:lnTo>
                          <a:lnTo>
                            <a:pt x="54" y="36"/>
                          </a:lnTo>
                          <a:lnTo>
                            <a:pt x="56" y="35"/>
                          </a:lnTo>
                          <a:lnTo>
                            <a:pt x="57" y="34"/>
                          </a:lnTo>
                          <a:lnTo>
                            <a:pt x="58" y="33"/>
                          </a:lnTo>
                          <a:lnTo>
                            <a:pt x="56" y="33"/>
                          </a:lnTo>
                          <a:lnTo>
                            <a:pt x="54" y="32"/>
                          </a:lnTo>
                          <a:lnTo>
                            <a:pt x="54" y="31"/>
                          </a:lnTo>
                          <a:lnTo>
                            <a:pt x="58" y="31"/>
                          </a:lnTo>
                          <a:lnTo>
                            <a:pt x="63" y="30"/>
                          </a:lnTo>
                          <a:lnTo>
                            <a:pt x="60" y="29"/>
                          </a:lnTo>
                          <a:lnTo>
                            <a:pt x="56" y="30"/>
                          </a:lnTo>
                          <a:lnTo>
                            <a:pt x="56" y="28"/>
                          </a:lnTo>
                          <a:lnTo>
                            <a:pt x="58" y="27"/>
                          </a:lnTo>
                          <a:lnTo>
                            <a:pt x="62" y="26"/>
                          </a:lnTo>
                          <a:lnTo>
                            <a:pt x="63" y="25"/>
                          </a:lnTo>
                          <a:lnTo>
                            <a:pt x="65" y="24"/>
                          </a:lnTo>
                          <a:lnTo>
                            <a:pt x="69" y="24"/>
                          </a:lnTo>
                          <a:lnTo>
                            <a:pt x="71" y="24"/>
                          </a:lnTo>
                          <a:lnTo>
                            <a:pt x="72" y="25"/>
                          </a:lnTo>
                          <a:lnTo>
                            <a:pt x="75" y="24"/>
                          </a:lnTo>
                          <a:lnTo>
                            <a:pt x="72" y="24"/>
                          </a:lnTo>
                          <a:lnTo>
                            <a:pt x="72" y="22"/>
                          </a:lnTo>
                          <a:lnTo>
                            <a:pt x="79" y="19"/>
                          </a:lnTo>
                          <a:lnTo>
                            <a:pt x="82" y="17"/>
                          </a:lnTo>
                          <a:lnTo>
                            <a:pt x="84" y="17"/>
                          </a:lnTo>
                          <a:lnTo>
                            <a:pt x="83" y="16"/>
                          </a:lnTo>
                          <a:lnTo>
                            <a:pt x="87" y="14"/>
                          </a:lnTo>
                          <a:lnTo>
                            <a:pt x="89" y="12"/>
                          </a:lnTo>
                          <a:lnTo>
                            <a:pt x="93" y="10"/>
                          </a:lnTo>
                          <a:lnTo>
                            <a:pt x="91" y="9"/>
                          </a:lnTo>
                          <a:lnTo>
                            <a:pt x="98" y="7"/>
                          </a:lnTo>
                          <a:lnTo>
                            <a:pt x="101" y="7"/>
                          </a:lnTo>
                          <a:lnTo>
                            <a:pt x="101" y="5"/>
                          </a:lnTo>
                          <a:lnTo>
                            <a:pt x="107" y="5"/>
                          </a:lnTo>
                          <a:lnTo>
                            <a:pt x="120" y="1"/>
                          </a:lnTo>
                          <a:lnTo>
                            <a:pt x="122" y="0"/>
                          </a:lnTo>
                          <a:lnTo>
                            <a:pt x="119" y="4"/>
                          </a:lnTo>
                          <a:lnTo>
                            <a:pt x="122" y="2"/>
                          </a:lnTo>
                          <a:lnTo>
                            <a:pt x="126" y="2"/>
                          </a:lnTo>
                          <a:lnTo>
                            <a:pt x="126" y="3"/>
                          </a:lnTo>
                          <a:lnTo>
                            <a:pt x="135" y="1"/>
                          </a:lnTo>
                          <a:lnTo>
                            <a:pt x="140" y="2"/>
                          </a:lnTo>
                          <a:lnTo>
                            <a:pt x="132" y="4"/>
                          </a:lnTo>
                          <a:lnTo>
                            <a:pt x="135" y="5"/>
                          </a:lnTo>
                          <a:lnTo>
                            <a:pt x="145" y="5"/>
                          </a:lnTo>
                          <a:lnTo>
                            <a:pt x="158" y="8"/>
                          </a:lnTo>
                          <a:lnTo>
                            <a:pt x="157" y="11"/>
                          </a:lnTo>
                          <a:lnTo>
                            <a:pt x="151" y="13"/>
                          </a:lnTo>
                          <a:lnTo>
                            <a:pt x="142" y="15"/>
                          </a:lnTo>
                          <a:lnTo>
                            <a:pt x="141" y="18"/>
                          </a:lnTo>
                          <a:lnTo>
                            <a:pt x="142" y="21"/>
                          </a:lnTo>
                          <a:lnTo>
                            <a:pt x="145" y="21"/>
                          </a:lnTo>
                          <a:lnTo>
                            <a:pt x="145" y="22"/>
                          </a:lnTo>
                          <a:lnTo>
                            <a:pt x="146" y="23"/>
                          </a:lnTo>
                          <a:lnTo>
                            <a:pt x="148" y="24"/>
                          </a:lnTo>
                          <a:lnTo>
                            <a:pt x="148" y="26"/>
                          </a:lnTo>
                          <a:lnTo>
                            <a:pt x="151" y="27"/>
                          </a:lnTo>
                          <a:lnTo>
                            <a:pt x="151" y="28"/>
                          </a:lnTo>
                          <a:lnTo>
                            <a:pt x="154" y="28"/>
                          </a:lnTo>
                          <a:lnTo>
                            <a:pt x="155" y="29"/>
                          </a:lnTo>
                          <a:lnTo>
                            <a:pt x="157" y="29"/>
                          </a:lnTo>
                          <a:lnTo>
                            <a:pt x="158" y="29"/>
                          </a:lnTo>
                          <a:lnTo>
                            <a:pt x="160" y="27"/>
                          </a:lnTo>
                          <a:lnTo>
                            <a:pt x="160" y="26"/>
                          </a:lnTo>
                          <a:lnTo>
                            <a:pt x="163" y="27"/>
                          </a:lnTo>
                          <a:lnTo>
                            <a:pt x="166" y="25"/>
                          </a:lnTo>
                          <a:lnTo>
                            <a:pt x="166" y="23"/>
                          </a:lnTo>
                          <a:lnTo>
                            <a:pt x="167" y="22"/>
                          </a:lnTo>
                          <a:lnTo>
                            <a:pt x="173" y="21"/>
                          </a:lnTo>
                          <a:lnTo>
                            <a:pt x="177" y="19"/>
                          </a:lnTo>
                          <a:lnTo>
                            <a:pt x="184" y="19"/>
                          </a:lnTo>
                          <a:lnTo>
                            <a:pt x="192" y="19"/>
                          </a:lnTo>
                          <a:lnTo>
                            <a:pt x="198" y="19"/>
                          </a:lnTo>
                          <a:lnTo>
                            <a:pt x="210" y="19"/>
                          </a:lnTo>
                          <a:lnTo>
                            <a:pt x="212" y="12"/>
                          </a:lnTo>
                          <a:lnTo>
                            <a:pt x="219" y="12"/>
                          </a:lnTo>
                          <a:lnTo>
                            <a:pt x="224" y="18"/>
                          </a:lnTo>
                          <a:lnTo>
                            <a:pt x="224" y="13"/>
                          </a:lnTo>
                          <a:lnTo>
                            <a:pt x="246" y="1"/>
                          </a:lnTo>
                          <a:lnTo>
                            <a:pt x="255" y="1"/>
                          </a:lnTo>
                          <a:lnTo>
                            <a:pt x="263" y="4"/>
                          </a:lnTo>
                          <a:lnTo>
                            <a:pt x="272" y="3"/>
                          </a:lnTo>
                          <a:lnTo>
                            <a:pt x="285" y="8"/>
                          </a:lnTo>
                          <a:lnTo>
                            <a:pt x="300" y="10"/>
                          </a:lnTo>
                          <a:lnTo>
                            <a:pt x="312" y="10"/>
                          </a:lnTo>
                          <a:lnTo>
                            <a:pt x="325" y="12"/>
                          </a:lnTo>
                          <a:lnTo>
                            <a:pt x="338" y="12"/>
                          </a:lnTo>
                          <a:lnTo>
                            <a:pt x="343" y="11"/>
                          </a:lnTo>
                          <a:lnTo>
                            <a:pt x="356" y="11"/>
                          </a:lnTo>
                          <a:lnTo>
                            <a:pt x="364" y="13"/>
                          </a:lnTo>
                          <a:lnTo>
                            <a:pt x="382" y="13"/>
                          </a:lnTo>
                          <a:lnTo>
                            <a:pt x="396" y="17"/>
                          </a:lnTo>
                          <a:lnTo>
                            <a:pt x="425" y="16"/>
                          </a:lnTo>
                          <a:lnTo>
                            <a:pt x="469" y="18"/>
                          </a:lnTo>
                          <a:lnTo>
                            <a:pt x="489" y="23"/>
                          </a:lnTo>
                          <a:lnTo>
                            <a:pt x="507" y="27"/>
                          </a:lnTo>
                          <a:lnTo>
                            <a:pt x="519" y="29"/>
                          </a:lnTo>
                          <a:lnTo>
                            <a:pt x="515" y="30"/>
                          </a:lnTo>
                          <a:lnTo>
                            <a:pt x="507" y="28"/>
                          </a:lnTo>
                          <a:lnTo>
                            <a:pt x="489" y="27"/>
                          </a:lnTo>
                          <a:lnTo>
                            <a:pt x="494" y="29"/>
                          </a:lnTo>
                          <a:lnTo>
                            <a:pt x="502" y="31"/>
                          </a:lnTo>
                          <a:lnTo>
                            <a:pt x="500" y="34"/>
                          </a:lnTo>
                          <a:lnTo>
                            <a:pt x="492" y="36"/>
                          </a:lnTo>
                          <a:lnTo>
                            <a:pt x="489" y="40"/>
                          </a:lnTo>
                          <a:lnTo>
                            <a:pt x="500" y="43"/>
                          </a:lnTo>
                          <a:lnTo>
                            <a:pt x="509" y="48"/>
                          </a:lnTo>
                          <a:lnTo>
                            <a:pt x="513" y="55"/>
                          </a:lnTo>
                          <a:lnTo>
                            <a:pt x="507" y="55"/>
                          </a:lnTo>
                          <a:lnTo>
                            <a:pt x="496" y="54"/>
                          </a:lnTo>
                          <a:lnTo>
                            <a:pt x="484" y="49"/>
                          </a:lnTo>
                          <a:lnTo>
                            <a:pt x="479" y="46"/>
                          </a:lnTo>
                          <a:lnTo>
                            <a:pt x="476" y="43"/>
                          </a:lnTo>
                          <a:lnTo>
                            <a:pt x="474" y="37"/>
                          </a:lnTo>
                          <a:lnTo>
                            <a:pt x="469" y="36"/>
                          </a:lnTo>
                          <a:lnTo>
                            <a:pt x="465" y="36"/>
                          </a:lnTo>
                          <a:lnTo>
                            <a:pt x="461" y="36"/>
                          </a:lnTo>
                          <a:lnTo>
                            <a:pt x="465" y="40"/>
                          </a:lnTo>
                          <a:lnTo>
                            <a:pt x="454" y="40"/>
                          </a:lnTo>
                          <a:lnTo>
                            <a:pt x="448" y="39"/>
                          </a:lnTo>
                          <a:lnTo>
                            <a:pt x="439" y="40"/>
                          </a:lnTo>
                          <a:lnTo>
                            <a:pt x="431" y="43"/>
                          </a:lnTo>
                          <a:lnTo>
                            <a:pt x="431" y="45"/>
                          </a:lnTo>
                          <a:lnTo>
                            <a:pt x="434" y="47"/>
                          </a:lnTo>
                          <a:lnTo>
                            <a:pt x="445" y="48"/>
                          </a:lnTo>
                          <a:lnTo>
                            <a:pt x="456" y="52"/>
                          </a:lnTo>
                          <a:lnTo>
                            <a:pt x="471" y="61"/>
                          </a:lnTo>
                          <a:lnTo>
                            <a:pt x="478" y="67"/>
                          </a:lnTo>
                          <a:lnTo>
                            <a:pt x="479" y="74"/>
                          </a:lnTo>
                          <a:lnTo>
                            <a:pt x="478" y="79"/>
                          </a:lnTo>
                          <a:lnTo>
                            <a:pt x="474" y="79"/>
                          </a:lnTo>
                          <a:lnTo>
                            <a:pt x="470" y="78"/>
                          </a:lnTo>
                          <a:lnTo>
                            <a:pt x="463" y="80"/>
                          </a:lnTo>
                          <a:lnTo>
                            <a:pt x="457" y="82"/>
                          </a:lnTo>
                          <a:lnTo>
                            <a:pt x="456" y="86"/>
                          </a:lnTo>
                          <a:lnTo>
                            <a:pt x="462" y="91"/>
                          </a:lnTo>
                          <a:lnTo>
                            <a:pt x="458" y="95"/>
                          </a:lnTo>
                          <a:lnTo>
                            <a:pt x="457" y="101"/>
                          </a:lnTo>
                          <a:lnTo>
                            <a:pt x="465" y="105"/>
                          </a:lnTo>
                          <a:lnTo>
                            <a:pt x="474" y="105"/>
                          </a:lnTo>
                          <a:lnTo>
                            <a:pt x="484" y="110"/>
                          </a:lnTo>
                          <a:lnTo>
                            <a:pt x="492" y="116"/>
                          </a:lnTo>
                          <a:lnTo>
                            <a:pt x="492" y="124"/>
                          </a:lnTo>
                          <a:lnTo>
                            <a:pt x="489" y="128"/>
                          </a:lnTo>
                          <a:lnTo>
                            <a:pt x="480" y="132"/>
                          </a:lnTo>
                          <a:lnTo>
                            <a:pt x="470" y="133"/>
                          </a:lnTo>
                          <a:lnTo>
                            <a:pt x="463" y="136"/>
                          </a:lnTo>
                          <a:lnTo>
                            <a:pt x="459" y="134"/>
                          </a:lnTo>
                          <a:lnTo>
                            <a:pt x="457" y="136"/>
                          </a:lnTo>
                          <a:lnTo>
                            <a:pt x="456" y="142"/>
                          </a:lnTo>
                          <a:lnTo>
                            <a:pt x="458" y="146"/>
                          </a:lnTo>
                          <a:lnTo>
                            <a:pt x="469" y="150"/>
                          </a:lnTo>
                          <a:lnTo>
                            <a:pt x="472" y="154"/>
                          </a:lnTo>
                          <a:lnTo>
                            <a:pt x="476" y="157"/>
                          </a:lnTo>
                          <a:lnTo>
                            <a:pt x="475" y="161"/>
                          </a:lnTo>
                          <a:lnTo>
                            <a:pt x="469" y="165"/>
                          </a:lnTo>
                          <a:lnTo>
                            <a:pt x="461" y="165"/>
                          </a:lnTo>
                          <a:lnTo>
                            <a:pt x="450" y="160"/>
                          </a:lnTo>
                          <a:lnTo>
                            <a:pt x="441" y="157"/>
                          </a:lnTo>
                          <a:lnTo>
                            <a:pt x="439" y="157"/>
                          </a:lnTo>
                          <a:lnTo>
                            <a:pt x="435" y="159"/>
                          </a:lnTo>
                          <a:lnTo>
                            <a:pt x="436" y="164"/>
                          </a:lnTo>
                          <a:lnTo>
                            <a:pt x="439" y="167"/>
                          </a:lnTo>
                          <a:lnTo>
                            <a:pt x="441" y="171"/>
                          </a:lnTo>
                          <a:lnTo>
                            <a:pt x="448" y="173"/>
                          </a:lnTo>
                          <a:lnTo>
                            <a:pt x="445" y="175"/>
                          </a:lnTo>
                          <a:lnTo>
                            <a:pt x="447" y="179"/>
                          </a:lnTo>
                          <a:lnTo>
                            <a:pt x="448" y="183"/>
                          </a:lnTo>
                          <a:lnTo>
                            <a:pt x="444" y="182"/>
                          </a:lnTo>
                          <a:lnTo>
                            <a:pt x="439" y="178"/>
                          </a:lnTo>
                          <a:lnTo>
                            <a:pt x="439" y="174"/>
                          </a:lnTo>
                          <a:lnTo>
                            <a:pt x="437" y="172"/>
                          </a:lnTo>
                          <a:lnTo>
                            <a:pt x="435" y="167"/>
                          </a:lnTo>
                          <a:lnTo>
                            <a:pt x="432" y="166"/>
                          </a:lnTo>
                          <a:lnTo>
                            <a:pt x="432" y="159"/>
                          </a:lnTo>
                          <a:lnTo>
                            <a:pt x="428" y="154"/>
                          </a:lnTo>
                          <a:lnTo>
                            <a:pt x="423" y="150"/>
                          </a:lnTo>
                          <a:lnTo>
                            <a:pt x="413" y="148"/>
                          </a:lnTo>
                          <a:lnTo>
                            <a:pt x="405" y="144"/>
                          </a:lnTo>
                          <a:lnTo>
                            <a:pt x="401" y="141"/>
                          </a:lnTo>
                          <a:lnTo>
                            <a:pt x="396" y="138"/>
                          </a:lnTo>
                          <a:lnTo>
                            <a:pt x="388" y="131"/>
                          </a:lnTo>
                          <a:lnTo>
                            <a:pt x="382" y="132"/>
                          </a:lnTo>
                          <a:lnTo>
                            <a:pt x="371" y="135"/>
                          </a:lnTo>
                          <a:lnTo>
                            <a:pt x="368" y="138"/>
                          </a:lnTo>
                          <a:lnTo>
                            <a:pt x="359" y="143"/>
                          </a:lnTo>
                          <a:lnTo>
                            <a:pt x="353" y="149"/>
                          </a:lnTo>
                          <a:lnTo>
                            <a:pt x="351" y="151"/>
                          </a:lnTo>
                          <a:lnTo>
                            <a:pt x="353" y="158"/>
                          </a:lnTo>
                          <a:lnTo>
                            <a:pt x="352" y="164"/>
                          </a:lnTo>
                          <a:lnTo>
                            <a:pt x="344" y="169"/>
                          </a:lnTo>
                          <a:lnTo>
                            <a:pt x="340" y="169"/>
                          </a:lnTo>
                          <a:lnTo>
                            <a:pt x="331" y="160"/>
                          </a:lnTo>
                          <a:lnTo>
                            <a:pt x="325" y="153"/>
                          </a:lnTo>
                          <a:lnTo>
                            <a:pt x="311" y="140"/>
                          </a:lnTo>
                          <a:lnTo>
                            <a:pt x="309" y="136"/>
                          </a:lnTo>
                          <a:lnTo>
                            <a:pt x="307" y="133"/>
                          </a:lnTo>
                          <a:lnTo>
                            <a:pt x="304" y="136"/>
                          </a:lnTo>
                          <a:lnTo>
                            <a:pt x="293" y="129"/>
                          </a:lnTo>
                          <a:lnTo>
                            <a:pt x="276" y="124"/>
                          </a:lnTo>
                          <a:lnTo>
                            <a:pt x="265" y="126"/>
                          </a:lnTo>
                          <a:lnTo>
                            <a:pt x="250" y="125"/>
                          </a:lnTo>
                          <a:lnTo>
                            <a:pt x="243" y="121"/>
                          </a:lnTo>
                          <a:lnTo>
                            <a:pt x="234" y="122"/>
                          </a:lnTo>
                          <a:lnTo>
                            <a:pt x="224" y="119"/>
                          </a:lnTo>
                          <a:lnTo>
                            <a:pt x="199" y="106"/>
                          </a:lnTo>
                          <a:lnTo>
                            <a:pt x="201" y="112"/>
                          </a:lnTo>
                          <a:lnTo>
                            <a:pt x="208" y="119"/>
                          </a:lnTo>
                          <a:lnTo>
                            <a:pt x="216" y="125"/>
                          </a:lnTo>
                          <a:lnTo>
                            <a:pt x="225" y="128"/>
                          </a:lnTo>
                          <a:lnTo>
                            <a:pt x="234" y="126"/>
                          </a:lnTo>
                          <a:lnTo>
                            <a:pt x="242" y="126"/>
                          </a:lnTo>
                          <a:lnTo>
                            <a:pt x="251" y="130"/>
                          </a:lnTo>
                          <a:lnTo>
                            <a:pt x="258" y="134"/>
                          </a:lnTo>
                          <a:lnTo>
                            <a:pt x="256" y="136"/>
                          </a:lnTo>
                          <a:lnTo>
                            <a:pt x="239" y="147"/>
                          </a:lnTo>
                          <a:lnTo>
                            <a:pt x="228" y="150"/>
                          </a:lnTo>
                          <a:lnTo>
                            <a:pt x="204" y="156"/>
                          </a:lnTo>
                          <a:lnTo>
                            <a:pt x="197" y="157"/>
                          </a:lnTo>
                          <a:lnTo>
                            <a:pt x="193" y="156"/>
                          </a:lnTo>
                          <a:lnTo>
                            <a:pt x="192" y="154"/>
                          </a:lnTo>
                          <a:lnTo>
                            <a:pt x="192" y="150"/>
                          </a:lnTo>
                          <a:lnTo>
                            <a:pt x="189" y="147"/>
                          </a:lnTo>
                          <a:lnTo>
                            <a:pt x="186" y="145"/>
                          </a:lnTo>
                          <a:lnTo>
                            <a:pt x="182" y="143"/>
                          </a:lnTo>
                          <a:lnTo>
                            <a:pt x="179" y="140"/>
                          </a:lnTo>
                          <a:lnTo>
                            <a:pt x="176" y="137"/>
                          </a:lnTo>
                          <a:lnTo>
                            <a:pt x="175" y="135"/>
                          </a:lnTo>
                          <a:lnTo>
                            <a:pt x="171" y="133"/>
                          </a:lnTo>
                          <a:lnTo>
                            <a:pt x="166" y="127"/>
                          </a:lnTo>
                          <a:lnTo>
                            <a:pt x="163" y="125"/>
                          </a:lnTo>
                          <a:lnTo>
                            <a:pt x="159" y="122"/>
                          </a:lnTo>
                          <a:lnTo>
                            <a:pt x="153" y="117"/>
                          </a:lnTo>
                          <a:lnTo>
                            <a:pt x="150" y="115"/>
                          </a:lnTo>
                          <a:lnTo>
                            <a:pt x="148" y="113"/>
                          </a:lnTo>
                          <a:lnTo>
                            <a:pt x="144" y="109"/>
                          </a:lnTo>
                          <a:lnTo>
                            <a:pt x="154" y="106"/>
                          </a:lnTo>
                          <a:lnTo>
                            <a:pt x="158" y="98"/>
                          </a:lnTo>
                          <a:lnTo>
                            <a:pt x="149" y="97"/>
                          </a:lnTo>
                          <a:lnTo>
                            <a:pt x="136" y="98"/>
                          </a:lnTo>
                          <a:lnTo>
                            <a:pt x="132" y="97"/>
                          </a:lnTo>
                          <a:lnTo>
                            <a:pt x="131" y="97"/>
                          </a:lnTo>
                          <a:lnTo>
                            <a:pt x="129" y="97"/>
                          </a:lnTo>
                          <a:lnTo>
                            <a:pt x="128" y="97"/>
                          </a:lnTo>
                          <a:lnTo>
                            <a:pt x="127" y="95"/>
                          </a:lnTo>
                          <a:lnTo>
                            <a:pt x="127" y="92"/>
                          </a:lnTo>
                          <a:lnTo>
                            <a:pt x="124" y="91"/>
                          </a:lnTo>
                          <a:lnTo>
                            <a:pt x="123" y="90"/>
                          </a:lnTo>
                          <a:lnTo>
                            <a:pt x="122" y="89"/>
                          </a:lnTo>
                          <a:lnTo>
                            <a:pt x="120" y="88"/>
                          </a:lnTo>
                          <a:lnTo>
                            <a:pt x="120" y="87"/>
                          </a:lnTo>
                          <a:lnTo>
                            <a:pt x="119" y="86"/>
                          </a:lnTo>
                          <a:lnTo>
                            <a:pt x="118" y="85"/>
                          </a:lnTo>
                          <a:lnTo>
                            <a:pt x="115" y="85"/>
                          </a:lnTo>
                          <a:lnTo>
                            <a:pt x="114" y="85"/>
                          </a:lnTo>
                          <a:lnTo>
                            <a:pt x="113" y="85"/>
                          </a:lnTo>
                          <a:lnTo>
                            <a:pt x="113" y="87"/>
                          </a:lnTo>
                          <a:lnTo>
                            <a:pt x="113" y="88"/>
                          </a:lnTo>
                          <a:lnTo>
                            <a:pt x="113" y="90"/>
                          </a:lnTo>
                          <a:lnTo>
                            <a:pt x="113" y="92"/>
                          </a:lnTo>
                          <a:lnTo>
                            <a:pt x="113" y="93"/>
                          </a:lnTo>
                          <a:lnTo>
                            <a:pt x="110" y="93"/>
                          </a:lnTo>
                          <a:lnTo>
                            <a:pt x="107" y="95"/>
                          </a:lnTo>
                          <a:lnTo>
                            <a:pt x="105" y="93"/>
                          </a:lnTo>
                          <a:lnTo>
                            <a:pt x="104" y="91"/>
                          </a:lnTo>
                          <a:lnTo>
                            <a:pt x="104" y="88"/>
                          </a:lnTo>
                          <a:lnTo>
                            <a:pt x="101" y="84"/>
                          </a:lnTo>
                          <a:lnTo>
                            <a:pt x="100" y="81"/>
                          </a:lnTo>
                          <a:lnTo>
                            <a:pt x="96" y="81"/>
                          </a:lnTo>
                          <a:lnTo>
                            <a:pt x="92" y="79"/>
                          </a:lnTo>
                          <a:lnTo>
                            <a:pt x="91" y="77"/>
                          </a:lnTo>
                          <a:lnTo>
                            <a:pt x="89" y="75"/>
                          </a:lnTo>
                          <a:lnTo>
                            <a:pt x="85" y="75"/>
                          </a:lnTo>
                          <a:lnTo>
                            <a:pt x="84" y="74"/>
                          </a:lnTo>
                          <a:lnTo>
                            <a:pt x="83" y="74"/>
                          </a:lnTo>
                          <a:lnTo>
                            <a:pt x="80" y="76"/>
                          </a:lnTo>
                          <a:lnTo>
                            <a:pt x="79" y="77"/>
                          </a:lnTo>
                          <a:lnTo>
                            <a:pt x="83" y="78"/>
                          </a:lnTo>
                          <a:lnTo>
                            <a:pt x="85" y="81"/>
                          </a:lnTo>
                          <a:lnTo>
                            <a:pt x="89" y="83"/>
                          </a:lnTo>
                          <a:lnTo>
                            <a:pt x="92" y="84"/>
                          </a:lnTo>
                          <a:lnTo>
                            <a:pt x="94" y="85"/>
                          </a:lnTo>
                          <a:lnTo>
                            <a:pt x="97" y="87"/>
                          </a:lnTo>
                          <a:lnTo>
                            <a:pt x="94" y="89"/>
                          </a:lnTo>
                          <a:lnTo>
                            <a:pt x="93" y="88"/>
                          </a:lnTo>
                          <a:lnTo>
                            <a:pt x="93" y="87"/>
                          </a:lnTo>
                          <a:lnTo>
                            <a:pt x="92" y="90"/>
                          </a:lnTo>
                          <a:lnTo>
                            <a:pt x="92" y="92"/>
                          </a:lnTo>
                          <a:lnTo>
                            <a:pt x="89" y="92"/>
                          </a:lnTo>
                          <a:lnTo>
                            <a:pt x="91" y="90"/>
                          </a:lnTo>
                          <a:lnTo>
                            <a:pt x="89" y="88"/>
                          </a:lnTo>
                          <a:lnTo>
                            <a:pt x="87" y="88"/>
                          </a:lnTo>
                          <a:lnTo>
                            <a:pt x="84" y="87"/>
                          </a:lnTo>
                          <a:lnTo>
                            <a:pt x="83" y="86"/>
                          </a:lnTo>
                          <a:lnTo>
                            <a:pt x="80" y="85"/>
                          </a:lnTo>
                          <a:lnTo>
                            <a:pt x="79" y="84"/>
                          </a:lnTo>
                          <a:lnTo>
                            <a:pt x="76" y="82"/>
                          </a:lnTo>
                          <a:lnTo>
                            <a:pt x="74" y="81"/>
                          </a:lnTo>
                          <a:lnTo>
                            <a:pt x="72" y="79"/>
                          </a:lnTo>
                          <a:lnTo>
                            <a:pt x="72" y="78"/>
                          </a:lnTo>
                          <a:lnTo>
                            <a:pt x="71" y="78"/>
                          </a:lnTo>
                          <a:lnTo>
                            <a:pt x="69" y="77"/>
                          </a:lnTo>
                          <a:lnTo>
                            <a:pt x="65" y="77"/>
                          </a:lnTo>
                          <a:lnTo>
                            <a:pt x="62" y="77"/>
                          </a:lnTo>
                          <a:lnTo>
                            <a:pt x="58" y="77"/>
                          </a:lnTo>
                          <a:lnTo>
                            <a:pt x="52" y="77"/>
                          </a:lnTo>
                          <a:lnTo>
                            <a:pt x="47" y="78"/>
                          </a:lnTo>
                          <a:lnTo>
                            <a:pt x="45" y="78"/>
                          </a:lnTo>
                          <a:lnTo>
                            <a:pt x="44" y="79"/>
                          </a:lnTo>
                          <a:lnTo>
                            <a:pt x="44" y="81"/>
                          </a:lnTo>
                          <a:lnTo>
                            <a:pt x="41" y="84"/>
                          </a:lnTo>
                          <a:lnTo>
                            <a:pt x="40" y="85"/>
                          </a:lnTo>
                          <a:lnTo>
                            <a:pt x="39" y="85"/>
                          </a:lnTo>
                          <a:lnTo>
                            <a:pt x="38" y="87"/>
                          </a:lnTo>
                          <a:lnTo>
                            <a:pt x="36" y="88"/>
                          </a:lnTo>
                          <a:lnTo>
                            <a:pt x="38" y="89"/>
                          </a:lnTo>
                          <a:lnTo>
                            <a:pt x="38" y="91"/>
                          </a:lnTo>
                          <a:lnTo>
                            <a:pt x="38" y="92"/>
                          </a:lnTo>
                          <a:lnTo>
                            <a:pt x="36" y="92"/>
                          </a:lnTo>
                          <a:lnTo>
                            <a:pt x="34" y="95"/>
                          </a:lnTo>
                          <a:lnTo>
                            <a:pt x="32" y="94"/>
                          </a:lnTo>
                          <a:lnTo>
                            <a:pt x="31" y="94"/>
                          </a:lnTo>
                          <a:lnTo>
                            <a:pt x="30" y="95"/>
                          </a:lnTo>
                          <a:lnTo>
                            <a:pt x="27" y="95"/>
                          </a:lnTo>
                          <a:lnTo>
                            <a:pt x="23" y="97"/>
                          </a:lnTo>
                          <a:lnTo>
                            <a:pt x="21" y="97"/>
                          </a:lnTo>
                          <a:lnTo>
                            <a:pt x="18" y="97"/>
                          </a:lnTo>
                          <a:lnTo>
                            <a:pt x="16" y="97"/>
                          </a:lnTo>
                          <a:lnTo>
                            <a:pt x="9" y="98"/>
                          </a:lnTo>
                          <a:lnTo>
                            <a:pt x="6" y="98"/>
                          </a:lnTo>
                          <a:lnTo>
                            <a:pt x="5" y="96"/>
                          </a:lnTo>
                          <a:lnTo>
                            <a:pt x="4" y="93"/>
                          </a:lnTo>
                          <a:lnTo>
                            <a:pt x="3" y="91"/>
                          </a:lnTo>
                          <a:lnTo>
                            <a:pt x="3" y="89"/>
                          </a:lnTo>
                          <a:lnTo>
                            <a:pt x="3" y="86"/>
                          </a:lnTo>
                          <a:lnTo>
                            <a:pt x="0" y="82"/>
                          </a:lnTo>
                        </a:path>
                      </a:pathLst>
                    </a:custGeom>
                    <a:solidFill>
                      <a:srgbClr val="008000"/>
                    </a:solidFill>
                    <a:ln w="12700" cap="rnd">
                      <a:solidFill>
                        <a:srgbClr val="000000"/>
                      </a:solidFill>
                      <a:round/>
                      <a:headEnd/>
                      <a:tailEnd/>
                    </a:ln>
                  </p:spPr>
                  <p:txBody>
                    <a:bodyPr/>
                    <a:lstStyle/>
                    <a:p>
                      <a:endParaRPr lang="en-US"/>
                    </a:p>
                  </p:txBody>
                </p:sp>
              </p:grpSp>
            </p:grpSp>
            <p:grpSp>
              <p:nvGrpSpPr>
                <p:cNvPr id="36282" name="Group 381"/>
                <p:cNvGrpSpPr>
                  <a:grpSpLocks/>
                </p:cNvGrpSpPr>
                <p:nvPr/>
              </p:nvGrpSpPr>
              <p:grpSpPr bwMode="auto">
                <a:xfrm>
                  <a:off x="4663" y="2994"/>
                  <a:ext cx="564" cy="402"/>
                  <a:chOff x="4663" y="2994"/>
                  <a:chExt cx="564" cy="402"/>
                </a:xfrm>
              </p:grpSpPr>
              <p:sp>
                <p:nvSpPr>
                  <p:cNvPr id="36283" name="Freeform 382"/>
                  <p:cNvSpPr>
                    <a:spLocks/>
                  </p:cNvSpPr>
                  <p:nvPr/>
                </p:nvSpPr>
                <p:spPr bwMode="auto">
                  <a:xfrm>
                    <a:off x="4663" y="3366"/>
                    <a:ext cx="142" cy="27"/>
                  </a:xfrm>
                  <a:custGeom>
                    <a:avLst/>
                    <a:gdLst>
                      <a:gd name="T0" fmla="*/ 30 w 142"/>
                      <a:gd name="T1" fmla="*/ 10 h 27"/>
                      <a:gd name="T2" fmla="*/ 36 w 142"/>
                      <a:gd name="T3" fmla="*/ 10 h 27"/>
                      <a:gd name="T4" fmla="*/ 45 w 142"/>
                      <a:gd name="T5" fmla="*/ 8 h 27"/>
                      <a:gd name="T6" fmla="*/ 52 w 142"/>
                      <a:gd name="T7" fmla="*/ 8 h 27"/>
                      <a:gd name="T8" fmla="*/ 58 w 142"/>
                      <a:gd name="T9" fmla="*/ 8 h 27"/>
                      <a:gd name="T10" fmla="*/ 69 w 142"/>
                      <a:gd name="T11" fmla="*/ 5 h 27"/>
                      <a:gd name="T12" fmla="*/ 79 w 142"/>
                      <a:gd name="T13" fmla="*/ 4 h 27"/>
                      <a:gd name="T14" fmla="*/ 91 w 142"/>
                      <a:gd name="T15" fmla="*/ 5 h 27"/>
                      <a:gd name="T16" fmla="*/ 102 w 142"/>
                      <a:gd name="T17" fmla="*/ 5 h 27"/>
                      <a:gd name="T18" fmla="*/ 113 w 142"/>
                      <a:gd name="T19" fmla="*/ 6 h 27"/>
                      <a:gd name="T20" fmla="*/ 124 w 142"/>
                      <a:gd name="T21" fmla="*/ 3 h 27"/>
                      <a:gd name="T22" fmla="*/ 133 w 142"/>
                      <a:gd name="T23" fmla="*/ 0 h 27"/>
                      <a:gd name="T24" fmla="*/ 138 w 142"/>
                      <a:gd name="T25" fmla="*/ 2 h 27"/>
                      <a:gd name="T26" fmla="*/ 133 w 142"/>
                      <a:gd name="T27" fmla="*/ 5 h 27"/>
                      <a:gd name="T28" fmla="*/ 127 w 142"/>
                      <a:gd name="T29" fmla="*/ 8 h 27"/>
                      <a:gd name="T30" fmla="*/ 119 w 142"/>
                      <a:gd name="T31" fmla="*/ 11 h 27"/>
                      <a:gd name="T32" fmla="*/ 114 w 142"/>
                      <a:gd name="T33" fmla="*/ 12 h 27"/>
                      <a:gd name="T34" fmla="*/ 107 w 142"/>
                      <a:gd name="T35" fmla="*/ 14 h 27"/>
                      <a:gd name="T36" fmla="*/ 100 w 142"/>
                      <a:gd name="T37" fmla="*/ 16 h 27"/>
                      <a:gd name="T38" fmla="*/ 91 w 142"/>
                      <a:gd name="T39" fmla="*/ 18 h 27"/>
                      <a:gd name="T40" fmla="*/ 81 w 142"/>
                      <a:gd name="T41" fmla="*/ 20 h 27"/>
                      <a:gd name="T42" fmla="*/ 71 w 142"/>
                      <a:gd name="T43" fmla="*/ 22 h 27"/>
                      <a:gd name="T44" fmla="*/ 63 w 142"/>
                      <a:gd name="T45" fmla="*/ 23 h 27"/>
                      <a:gd name="T46" fmla="*/ 53 w 142"/>
                      <a:gd name="T47" fmla="*/ 24 h 27"/>
                      <a:gd name="T48" fmla="*/ 44 w 142"/>
                      <a:gd name="T49" fmla="*/ 26 h 27"/>
                      <a:gd name="T50" fmla="*/ 32 w 142"/>
                      <a:gd name="T51" fmla="*/ 26 h 27"/>
                      <a:gd name="T52" fmla="*/ 22 w 142"/>
                      <a:gd name="T53" fmla="*/ 26 h 27"/>
                      <a:gd name="T54" fmla="*/ 13 w 142"/>
                      <a:gd name="T55" fmla="*/ 24 h 27"/>
                      <a:gd name="T56" fmla="*/ 4 w 142"/>
                      <a:gd name="T57" fmla="*/ 20 h 27"/>
                      <a:gd name="T58" fmla="*/ 12 w 142"/>
                      <a:gd name="T59" fmla="*/ 18 h 27"/>
                      <a:gd name="T60" fmla="*/ 16 w 142"/>
                      <a:gd name="T61" fmla="*/ 17 h 27"/>
                      <a:gd name="T62" fmla="*/ 22 w 142"/>
                      <a:gd name="T63" fmla="*/ 18 h 27"/>
                      <a:gd name="T64" fmla="*/ 27 w 142"/>
                      <a:gd name="T65" fmla="*/ 19 h 27"/>
                      <a:gd name="T66" fmla="*/ 31 w 142"/>
                      <a:gd name="T67" fmla="*/ 19 h 27"/>
                      <a:gd name="T68" fmla="*/ 34 w 142"/>
                      <a:gd name="T69" fmla="*/ 15 h 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2"/>
                      <a:gd name="T106" fmla="*/ 0 h 27"/>
                      <a:gd name="T107" fmla="*/ 142 w 142"/>
                      <a:gd name="T108" fmla="*/ 27 h 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2" h="27">
                        <a:moveTo>
                          <a:pt x="30" y="12"/>
                        </a:moveTo>
                        <a:lnTo>
                          <a:pt x="30" y="10"/>
                        </a:lnTo>
                        <a:lnTo>
                          <a:pt x="32" y="9"/>
                        </a:lnTo>
                        <a:lnTo>
                          <a:pt x="36" y="10"/>
                        </a:lnTo>
                        <a:lnTo>
                          <a:pt x="41" y="11"/>
                        </a:lnTo>
                        <a:lnTo>
                          <a:pt x="45" y="8"/>
                        </a:lnTo>
                        <a:lnTo>
                          <a:pt x="45" y="7"/>
                        </a:lnTo>
                        <a:lnTo>
                          <a:pt x="52" y="8"/>
                        </a:lnTo>
                        <a:lnTo>
                          <a:pt x="54" y="8"/>
                        </a:lnTo>
                        <a:lnTo>
                          <a:pt x="58" y="8"/>
                        </a:lnTo>
                        <a:lnTo>
                          <a:pt x="63" y="6"/>
                        </a:lnTo>
                        <a:lnTo>
                          <a:pt x="69" y="5"/>
                        </a:lnTo>
                        <a:lnTo>
                          <a:pt x="75" y="5"/>
                        </a:lnTo>
                        <a:lnTo>
                          <a:pt x="79" y="4"/>
                        </a:lnTo>
                        <a:lnTo>
                          <a:pt x="85" y="5"/>
                        </a:lnTo>
                        <a:lnTo>
                          <a:pt x="91" y="5"/>
                        </a:lnTo>
                        <a:lnTo>
                          <a:pt x="94" y="4"/>
                        </a:lnTo>
                        <a:lnTo>
                          <a:pt x="102" y="5"/>
                        </a:lnTo>
                        <a:lnTo>
                          <a:pt x="106" y="4"/>
                        </a:lnTo>
                        <a:lnTo>
                          <a:pt x="113" y="6"/>
                        </a:lnTo>
                        <a:lnTo>
                          <a:pt x="119" y="5"/>
                        </a:lnTo>
                        <a:lnTo>
                          <a:pt x="124" y="3"/>
                        </a:lnTo>
                        <a:lnTo>
                          <a:pt x="128" y="2"/>
                        </a:lnTo>
                        <a:lnTo>
                          <a:pt x="133" y="0"/>
                        </a:lnTo>
                        <a:lnTo>
                          <a:pt x="141" y="0"/>
                        </a:lnTo>
                        <a:lnTo>
                          <a:pt x="138" y="2"/>
                        </a:lnTo>
                        <a:lnTo>
                          <a:pt x="136" y="3"/>
                        </a:lnTo>
                        <a:lnTo>
                          <a:pt x="133" y="5"/>
                        </a:lnTo>
                        <a:lnTo>
                          <a:pt x="128" y="6"/>
                        </a:lnTo>
                        <a:lnTo>
                          <a:pt x="127" y="8"/>
                        </a:lnTo>
                        <a:lnTo>
                          <a:pt x="123" y="9"/>
                        </a:lnTo>
                        <a:lnTo>
                          <a:pt x="119" y="11"/>
                        </a:lnTo>
                        <a:lnTo>
                          <a:pt x="116" y="11"/>
                        </a:lnTo>
                        <a:lnTo>
                          <a:pt x="114" y="12"/>
                        </a:lnTo>
                        <a:lnTo>
                          <a:pt x="110" y="12"/>
                        </a:lnTo>
                        <a:lnTo>
                          <a:pt x="107" y="14"/>
                        </a:lnTo>
                        <a:lnTo>
                          <a:pt x="105" y="15"/>
                        </a:lnTo>
                        <a:lnTo>
                          <a:pt x="100" y="16"/>
                        </a:lnTo>
                        <a:lnTo>
                          <a:pt x="94" y="17"/>
                        </a:lnTo>
                        <a:lnTo>
                          <a:pt x="91" y="18"/>
                        </a:lnTo>
                        <a:lnTo>
                          <a:pt x="85" y="19"/>
                        </a:lnTo>
                        <a:lnTo>
                          <a:pt x="81" y="20"/>
                        </a:lnTo>
                        <a:lnTo>
                          <a:pt x="76" y="21"/>
                        </a:lnTo>
                        <a:lnTo>
                          <a:pt x="71" y="22"/>
                        </a:lnTo>
                        <a:lnTo>
                          <a:pt x="67" y="23"/>
                        </a:lnTo>
                        <a:lnTo>
                          <a:pt x="63" y="23"/>
                        </a:lnTo>
                        <a:lnTo>
                          <a:pt x="60" y="24"/>
                        </a:lnTo>
                        <a:lnTo>
                          <a:pt x="53" y="24"/>
                        </a:lnTo>
                        <a:lnTo>
                          <a:pt x="48" y="25"/>
                        </a:lnTo>
                        <a:lnTo>
                          <a:pt x="44" y="26"/>
                        </a:lnTo>
                        <a:lnTo>
                          <a:pt x="38" y="26"/>
                        </a:lnTo>
                        <a:lnTo>
                          <a:pt x="32" y="26"/>
                        </a:lnTo>
                        <a:lnTo>
                          <a:pt x="27" y="26"/>
                        </a:lnTo>
                        <a:lnTo>
                          <a:pt x="22" y="26"/>
                        </a:lnTo>
                        <a:lnTo>
                          <a:pt x="17" y="25"/>
                        </a:lnTo>
                        <a:lnTo>
                          <a:pt x="13" y="24"/>
                        </a:lnTo>
                        <a:lnTo>
                          <a:pt x="9" y="22"/>
                        </a:lnTo>
                        <a:lnTo>
                          <a:pt x="4" y="20"/>
                        </a:lnTo>
                        <a:lnTo>
                          <a:pt x="0" y="18"/>
                        </a:lnTo>
                        <a:lnTo>
                          <a:pt x="12" y="18"/>
                        </a:lnTo>
                        <a:lnTo>
                          <a:pt x="14" y="18"/>
                        </a:lnTo>
                        <a:lnTo>
                          <a:pt x="16" y="17"/>
                        </a:lnTo>
                        <a:lnTo>
                          <a:pt x="19" y="17"/>
                        </a:lnTo>
                        <a:lnTo>
                          <a:pt x="22" y="18"/>
                        </a:lnTo>
                        <a:lnTo>
                          <a:pt x="26" y="19"/>
                        </a:lnTo>
                        <a:lnTo>
                          <a:pt x="27" y="19"/>
                        </a:lnTo>
                        <a:lnTo>
                          <a:pt x="28" y="20"/>
                        </a:lnTo>
                        <a:lnTo>
                          <a:pt x="31" y="19"/>
                        </a:lnTo>
                        <a:lnTo>
                          <a:pt x="32" y="17"/>
                        </a:lnTo>
                        <a:lnTo>
                          <a:pt x="34" y="15"/>
                        </a:lnTo>
                        <a:lnTo>
                          <a:pt x="30" y="12"/>
                        </a:lnTo>
                      </a:path>
                    </a:pathLst>
                  </a:custGeom>
                  <a:solidFill>
                    <a:srgbClr val="008000"/>
                  </a:solidFill>
                  <a:ln w="12700" cap="rnd">
                    <a:solidFill>
                      <a:srgbClr val="000000"/>
                    </a:solidFill>
                    <a:round/>
                    <a:headEnd/>
                    <a:tailEnd/>
                  </a:ln>
                </p:spPr>
                <p:txBody>
                  <a:bodyPr/>
                  <a:lstStyle/>
                  <a:p>
                    <a:endParaRPr lang="en-US"/>
                  </a:p>
                </p:txBody>
              </p:sp>
              <p:sp>
                <p:nvSpPr>
                  <p:cNvPr id="36284" name="Freeform 383"/>
                  <p:cNvSpPr>
                    <a:spLocks/>
                  </p:cNvSpPr>
                  <p:nvPr/>
                </p:nvSpPr>
                <p:spPr bwMode="auto">
                  <a:xfrm>
                    <a:off x="5052" y="3347"/>
                    <a:ext cx="146" cy="49"/>
                  </a:xfrm>
                  <a:custGeom>
                    <a:avLst/>
                    <a:gdLst>
                      <a:gd name="T0" fmla="*/ 71 w 146"/>
                      <a:gd name="T1" fmla="*/ 6 h 49"/>
                      <a:gd name="T2" fmla="*/ 66 w 146"/>
                      <a:gd name="T3" fmla="*/ 9 h 49"/>
                      <a:gd name="T4" fmla="*/ 62 w 146"/>
                      <a:gd name="T5" fmla="*/ 10 h 49"/>
                      <a:gd name="T6" fmla="*/ 67 w 146"/>
                      <a:gd name="T7" fmla="*/ 14 h 49"/>
                      <a:gd name="T8" fmla="*/ 74 w 146"/>
                      <a:gd name="T9" fmla="*/ 21 h 49"/>
                      <a:gd name="T10" fmla="*/ 73 w 146"/>
                      <a:gd name="T11" fmla="*/ 28 h 49"/>
                      <a:gd name="T12" fmla="*/ 61 w 146"/>
                      <a:gd name="T13" fmla="*/ 34 h 49"/>
                      <a:gd name="T14" fmla="*/ 52 w 146"/>
                      <a:gd name="T15" fmla="*/ 34 h 49"/>
                      <a:gd name="T16" fmla="*/ 44 w 146"/>
                      <a:gd name="T17" fmla="*/ 34 h 49"/>
                      <a:gd name="T18" fmla="*/ 47 w 146"/>
                      <a:gd name="T19" fmla="*/ 36 h 49"/>
                      <a:gd name="T20" fmla="*/ 52 w 146"/>
                      <a:gd name="T21" fmla="*/ 38 h 49"/>
                      <a:gd name="T22" fmla="*/ 70 w 146"/>
                      <a:gd name="T23" fmla="*/ 39 h 49"/>
                      <a:gd name="T24" fmla="*/ 92 w 146"/>
                      <a:gd name="T25" fmla="*/ 39 h 49"/>
                      <a:gd name="T26" fmla="*/ 106 w 146"/>
                      <a:gd name="T27" fmla="*/ 36 h 49"/>
                      <a:gd name="T28" fmla="*/ 114 w 146"/>
                      <a:gd name="T29" fmla="*/ 33 h 49"/>
                      <a:gd name="T30" fmla="*/ 120 w 146"/>
                      <a:gd name="T31" fmla="*/ 31 h 49"/>
                      <a:gd name="T32" fmla="*/ 131 w 146"/>
                      <a:gd name="T33" fmla="*/ 28 h 49"/>
                      <a:gd name="T34" fmla="*/ 144 w 146"/>
                      <a:gd name="T35" fmla="*/ 28 h 49"/>
                      <a:gd name="T36" fmla="*/ 137 w 146"/>
                      <a:gd name="T37" fmla="*/ 32 h 49"/>
                      <a:gd name="T38" fmla="*/ 131 w 146"/>
                      <a:gd name="T39" fmla="*/ 36 h 49"/>
                      <a:gd name="T40" fmla="*/ 123 w 146"/>
                      <a:gd name="T41" fmla="*/ 40 h 49"/>
                      <a:gd name="T42" fmla="*/ 111 w 146"/>
                      <a:gd name="T43" fmla="*/ 44 h 49"/>
                      <a:gd name="T44" fmla="*/ 100 w 146"/>
                      <a:gd name="T45" fmla="*/ 46 h 49"/>
                      <a:gd name="T46" fmla="*/ 82 w 146"/>
                      <a:gd name="T47" fmla="*/ 48 h 49"/>
                      <a:gd name="T48" fmla="*/ 63 w 146"/>
                      <a:gd name="T49" fmla="*/ 48 h 49"/>
                      <a:gd name="T50" fmla="*/ 48 w 146"/>
                      <a:gd name="T51" fmla="*/ 46 h 49"/>
                      <a:gd name="T52" fmla="*/ 38 w 146"/>
                      <a:gd name="T53" fmla="*/ 43 h 49"/>
                      <a:gd name="T54" fmla="*/ 28 w 146"/>
                      <a:gd name="T55" fmla="*/ 41 h 49"/>
                      <a:gd name="T56" fmla="*/ 21 w 146"/>
                      <a:gd name="T57" fmla="*/ 39 h 49"/>
                      <a:gd name="T58" fmla="*/ 13 w 146"/>
                      <a:gd name="T59" fmla="*/ 36 h 49"/>
                      <a:gd name="T60" fmla="*/ 8 w 146"/>
                      <a:gd name="T61" fmla="*/ 33 h 49"/>
                      <a:gd name="T62" fmla="*/ 3 w 146"/>
                      <a:gd name="T63" fmla="*/ 31 h 49"/>
                      <a:gd name="T64" fmla="*/ 5 w 146"/>
                      <a:gd name="T65" fmla="*/ 27 h 49"/>
                      <a:gd name="T66" fmla="*/ 10 w 146"/>
                      <a:gd name="T67" fmla="*/ 27 h 49"/>
                      <a:gd name="T68" fmla="*/ 17 w 146"/>
                      <a:gd name="T69" fmla="*/ 25 h 49"/>
                      <a:gd name="T70" fmla="*/ 23 w 146"/>
                      <a:gd name="T71" fmla="*/ 25 h 49"/>
                      <a:gd name="T72" fmla="*/ 31 w 146"/>
                      <a:gd name="T73" fmla="*/ 25 h 49"/>
                      <a:gd name="T74" fmla="*/ 36 w 146"/>
                      <a:gd name="T75" fmla="*/ 25 h 49"/>
                      <a:gd name="T76" fmla="*/ 40 w 146"/>
                      <a:gd name="T77" fmla="*/ 26 h 49"/>
                      <a:gd name="T78" fmla="*/ 48 w 146"/>
                      <a:gd name="T79" fmla="*/ 25 h 49"/>
                      <a:gd name="T80" fmla="*/ 56 w 146"/>
                      <a:gd name="T81" fmla="*/ 25 h 49"/>
                      <a:gd name="T82" fmla="*/ 56 w 146"/>
                      <a:gd name="T83" fmla="*/ 23 h 49"/>
                      <a:gd name="T84" fmla="*/ 54 w 146"/>
                      <a:gd name="T85" fmla="*/ 20 h 49"/>
                      <a:gd name="T86" fmla="*/ 56 w 146"/>
                      <a:gd name="T87" fmla="*/ 18 h 49"/>
                      <a:gd name="T88" fmla="*/ 60 w 146"/>
                      <a:gd name="T89" fmla="*/ 14 h 49"/>
                      <a:gd name="T90" fmla="*/ 56 w 146"/>
                      <a:gd name="T91" fmla="*/ 12 h 49"/>
                      <a:gd name="T92" fmla="*/ 60 w 146"/>
                      <a:gd name="T93" fmla="*/ 8 h 49"/>
                      <a:gd name="T94" fmla="*/ 62 w 146"/>
                      <a:gd name="T95" fmla="*/ 5 h 49"/>
                      <a:gd name="T96" fmla="*/ 66 w 146"/>
                      <a:gd name="T97" fmla="*/ 2 h 49"/>
                      <a:gd name="T98" fmla="*/ 70 w 146"/>
                      <a:gd name="T99" fmla="*/ 2 h 49"/>
                      <a:gd name="T100" fmla="*/ 75 w 146"/>
                      <a:gd name="T101" fmla="*/ 0 h 49"/>
                      <a:gd name="T102" fmla="*/ 79 w 146"/>
                      <a:gd name="T103" fmla="*/ 4 h 4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49"/>
                      <a:gd name="T158" fmla="*/ 146 w 146"/>
                      <a:gd name="T159" fmla="*/ 49 h 4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49">
                        <a:moveTo>
                          <a:pt x="79" y="4"/>
                        </a:moveTo>
                        <a:lnTo>
                          <a:pt x="71" y="6"/>
                        </a:lnTo>
                        <a:lnTo>
                          <a:pt x="70" y="9"/>
                        </a:lnTo>
                        <a:lnTo>
                          <a:pt x="66" y="9"/>
                        </a:lnTo>
                        <a:lnTo>
                          <a:pt x="65" y="9"/>
                        </a:lnTo>
                        <a:lnTo>
                          <a:pt x="62" y="10"/>
                        </a:lnTo>
                        <a:lnTo>
                          <a:pt x="65" y="13"/>
                        </a:lnTo>
                        <a:lnTo>
                          <a:pt x="67" y="14"/>
                        </a:lnTo>
                        <a:lnTo>
                          <a:pt x="67" y="17"/>
                        </a:lnTo>
                        <a:lnTo>
                          <a:pt x="74" y="21"/>
                        </a:lnTo>
                        <a:lnTo>
                          <a:pt x="74" y="24"/>
                        </a:lnTo>
                        <a:lnTo>
                          <a:pt x="73" y="28"/>
                        </a:lnTo>
                        <a:lnTo>
                          <a:pt x="63" y="32"/>
                        </a:lnTo>
                        <a:lnTo>
                          <a:pt x="61" y="34"/>
                        </a:lnTo>
                        <a:lnTo>
                          <a:pt x="57" y="35"/>
                        </a:lnTo>
                        <a:lnTo>
                          <a:pt x="52" y="34"/>
                        </a:lnTo>
                        <a:lnTo>
                          <a:pt x="49" y="33"/>
                        </a:lnTo>
                        <a:lnTo>
                          <a:pt x="44" y="34"/>
                        </a:lnTo>
                        <a:lnTo>
                          <a:pt x="47" y="35"/>
                        </a:lnTo>
                        <a:lnTo>
                          <a:pt x="47" y="36"/>
                        </a:lnTo>
                        <a:lnTo>
                          <a:pt x="49" y="38"/>
                        </a:lnTo>
                        <a:lnTo>
                          <a:pt x="52" y="38"/>
                        </a:lnTo>
                        <a:lnTo>
                          <a:pt x="57" y="39"/>
                        </a:lnTo>
                        <a:lnTo>
                          <a:pt x="70" y="39"/>
                        </a:lnTo>
                        <a:lnTo>
                          <a:pt x="71" y="40"/>
                        </a:lnTo>
                        <a:lnTo>
                          <a:pt x="92" y="39"/>
                        </a:lnTo>
                        <a:lnTo>
                          <a:pt x="101" y="37"/>
                        </a:lnTo>
                        <a:lnTo>
                          <a:pt x="106" y="36"/>
                        </a:lnTo>
                        <a:lnTo>
                          <a:pt x="113" y="34"/>
                        </a:lnTo>
                        <a:lnTo>
                          <a:pt x="114" y="33"/>
                        </a:lnTo>
                        <a:lnTo>
                          <a:pt x="117" y="32"/>
                        </a:lnTo>
                        <a:lnTo>
                          <a:pt x="120" y="31"/>
                        </a:lnTo>
                        <a:lnTo>
                          <a:pt x="124" y="29"/>
                        </a:lnTo>
                        <a:lnTo>
                          <a:pt x="131" y="28"/>
                        </a:lnTo>
                        <a:lnTo>
                          <a:pt x="145" y="24"/>
                        </a:lnTo>
                        <a:lnTo>
                          <a:pt x="144" y="28"/>
                        </a:lnTo>
                        <a:lnTo>
                          <a:pt x="141" y="30"/>
                        </a:lnTo>
                        <a:lnTo>
                          <a:pt x="137" y="32"/>
                        </a:lnTo>
                        <a:lnTo>
                          <a:pt x="135" y="35"/>
                        </a:lnTo>
                        <a:lnTo>
                          <a:pt x="131" y="36"/>
                        </a:lnTo>
                        <a:lnTo>
                          <a:pt x="127" y="38"/>
                        </a:lnTo>
                        <a:lnTo>
                          <a:pt x="123" y="40"/>
                        </a:lnTo>
                        <a:lnTo>
                          <a:pt x="118" y="42"/>
                        </a:lnTo>
                        <a:lnTo>
                          <a:pt x="111" y="44"/>
                        </a:lnTo>
                        <a:lnTo>
                          <a:pt x="105" y="46"/>
                        </a:lnTo>
                        <a:lnTo>
                          <a:pt x="100" y="46"/>
                        </a:lnTo>
                        <a:lnTo>
                          <a:pt x="91" y="47"/>
                        </a:lnTo>
                        <a:lnTo>
                          <a:pt x="82" y="48"/>
                        </a:lnTo>
                        <a:lnTo>
                          <a:pt x="73" y="48"/>
                        </a:lnTo>
                        <a:lnTo>
                          <a:pt x="63" y="48"/>
                        </a:lnTo>
                        <a:lnTo>
                          <a:pt x="57" y="47"/>
                        </a:lnTo>
                        <a:lnTo>
                          <a:pt x="48" y="46"/>
                        </a:lnTo>
                        <a:lnTo>
                          <a:pt x="43" y="45"/>
                        </a:lnTo>
                        <a:lnTo>
                          <a:pt x="38" y="43"/>
                        </a:lnTo>
                        <a:lnTo>
                          <a:pt x="32" y="42"/>
                        </a:lnTo>
                        <a:lnTo>
                          <a:pt x="28" y="41"/>
                        </a:lnTo>
                        <a:lnTo>
                          <a:pt x="25" y="39"/>
                        </a:lnTo>
                        <a:lnTo>
                          <a:pt x="21" y="39"/>
                        </a:lnTo>
                        <a:lnTo>
                          <a:pt x="17" y="38"/>
                        </a:lnTo>
                        <a:lnTo>
                          <a:pt x="13" y="36"/>
                        </a:lnTo>
                        <a:lnTo>
                          <a:pt x="10" y="35"/>
                        </a:lnTo>
                        <a:lnTo>
                          <a:pt x="8" y="33"/>
                        </a:lnTo>
                        <a:lnTo>
                          <a:pt x="5" y="31"/>
                        </a:lnTo>
                        <a:lnTo>
                          <a:pt x="3" y="31"/>
                        </a:lnTo>
                        <a:lnTo>
                          <a:pt x="0" y="30"/>
                        </a:lnTo>
                        <a:lnTo>
                          <a:pt x="5" y="27"/>
                        </a:lnTo>
                        <a:lnTo>
                          <a:pt x="8" y="27"/>
                        </a:lnTo>
                        <a:lnTo>
                          <a:pt x="10" y="27"/>
                        </a:lnTo>
                        <a:lnTo>
                          <a:pt x="13" y="27"/>
                        </a:lnTo>
                        <a:lnTo>
                          <a:pt x="17" y="25"/>
                        </a:lnTo>
                        <a:lnTo>
                          <a:pt x="19" y="26"/>
                        </a:lnTo>
                        <a:lnTo>
                          <a:pt x="23" y="25"/>
                        </a:lnTo>
                        <a:lnTo>
                          <a:pt x="28" y="25"/>
                        </a:lnTo>
                        <a:lnTo>
                          <a:pt x="31" y="25"/>
                        </a:lnTo>
                        <a:lnTo>
                          <a:pt x="34" y="25"/>
                        </a:lnTo>
                        <a:lnTo>
                          <a:pt x="36" y="25"/>
                        </a:lnTo>
                        <a:lnTo>
                          <a:pt x="38" y="26"/>
                        </a:lnTo>
                        <a:lnTo>
                          <a:pt x="40" y="26"/>
                        </a:lnTo>
                        <a:lnTo>
                          <a:pt x="43" y="25"/>
                        </a:lnTo>
                        <a:lnTo>
                          <a:pt x="48" y="25"/>
                        </a:lnTo>
                        <a:lnTo>
                          <a:pt x="53" y="24"/>
                        </a:lnTo>
                        <a:lnTo>
                          <a:pt x="56" y="25"/>
                        </a:lnTo>
                        <a:lnTo>
                          <a:pt x="57" y="24"/>
                        </a:lnTo>
                        <a:lnTo>
                          <a:pt x="56" y="23"/>
                        </a:lnTo>
                        <a:lnTo>
                          <a:pt x="54" y="21"/>
                        </a:lnTo>
                        <a:lnTo>
                          <a:pt x="54" y="20"/>
                        </a:lnTo>
                        <a:lnTo>
                          <a:pt x="53" y="20"/>
                        </a:lnTo>
                        <a:lnTo>
                          <a:pt x="56" y="18"/>
                        </a:lnTo>
                        <a:lnTo>
                          <a:pt x="57" y="17"/>
                        </a:lnTo>
                        <a:lnTo>
                          <a:pt x="60" y="14"/>
                        </a:lnTo>
                        <a:lnTo>
                          <a:pt x="57" y="13"/>
                        </a:lnTo>
                        <a:lnTo>
                          <a:pt x="56" y="12"/>
                        </a:lnTo>
                        <a:lnTo>
                          <a:pt x="57" y="9"/>
                        </a:lnTo>
                        <a:lnTo>
                          <a:pt x="60" y="8"/>
                        </a:lnTo>
                        <a:lnTo>
                          <a:pt x="61" y="6"/>
                        </a:lnTo>
                        <a:lnTo>
                          <a:pt x="62" y="5"/>
                        </a:lnTo>
                        <a:lnTo>
                          <a:pt x="63" y="4"/>
                        </a:lnTo>
                        <a:lnTo>
                          <a:pt x="66" y="2"/>
                        </a:lnTo>
                        <a:lnTo>
                          <a:pt x="69" y="2"/>
                        </a:lnTo>
                        <a:lnTo>
                          <a:pt x="70" y="2"/>
                        </a:lnTo>
                        <a:lnTo>
                          <a:pt x="73" y="1"/>
                        </a:lnTo>
                        <a:lnTo>
                          <a:pt x="75" y="0"/>
                        </a:lnTo>
                        <a:lnTo>
                          <a:pt x="78" y="1"/>
                        </a:lnTo>
                        <a:lnTo>
                          <a:pt x="79" y="4"/>
                        </a:lnTo>
                      </a:path>
                    </a:pathLst>
                  </a:custGeom>
                  <a:solidFill>
                    <a:srgbClr val="008000"/>
                  </a:solidFill>
                  <a:ln w="12700" cap="rnd">
                    <a:solidFill>
                      <a:srgbClr val="000000"/>
                    </a:solidFill>
                    <a:round/>
                    <a:headEnd/>
                    <a:tailEnd/>
                  </a:ln>
                </p:spPr>
                <p:txBody>
                  <a:bodyPr/>
                  <a:lstStyle/>
                  <a:p>
                    <a:endParaRPr lang="en-US"/>
                  </a:p>
                </p:txBody>
              </p:sp>
              <p:sp>
                <p:nvSpPr>
                  <p:cNvPr id="36285" name="Freeform 384"/>
                  <p:cNvSpPr>
                    <a:spLocks/>
                  </p:cNvSpPr>
                  <p:nvPr/>
                </p:nvSpPr>
                <p:spPr bwMode="auto">
                  <a:xfrm>
                    <a:off x="4771" y="3008"/>
                    <a:ext cx="309" cy="160"/>
                  </a:xfrm>
                  <a:custGeom>
                    <a:avLst/>
                    <a:gdLst>
                      <a:gd name="T0" fmla="*/ 25 w 309"/>
                      <a:gd name="T1" fmla="*/ 29 h 160"/>
                      <a:gd name="T2" fmla="*/ 21 w 309"/>
                      <a:gd name="T3" fmla="*/ 21 h 160"/>
                      <a:gd name="T4" fmla="*/ 44 w 309"/>
                      <a:gd name="T5" fmla="*/ 14 h 160"/>
                      <a:gd name="T6" fmla="*/ 56 w 309"/>
                      <a:gd name="T7" fmla="*/ 8 h 160"/>
                      <a:gd name="T8" fmla="*/ 74 w 309"/>
                      <a:gd name="T9" fmla="*/ 7 h 160"/>
                      <a:gd name="T10" fmla="*/ 133 w 309"/>
                      <a:gd name="T11" fmla="*/ 7 h 160"/>
                      <a:gd name="T12" fmla="*/ 163 w 309"/>
                      <a:gd name="T13" fmla="*/ 10 h 160"/>
                      <a:gd name="T14" fmla="*/ 151 w 309"/>
                      <a:gd name="T15" fmla="*/ 10 h 160"/>
                      <a:gd name="T16" fmla="*/ 144 w 309"/>
                      <a:gd name="T17" fmla="*/ 1 h 160"/>
                      <a:gd name="T18" fmla="*/ 158 w 309"/>
                      <a:gd name="T19" fmla="*/ 0 h 160"/>
                      <a:gd name="T20" fmla="*/ 170 w 309"/>
                      <a:gd name="T21" fmla="*/ 5 h 160"/>
                      <a:gd name="T22" fmla="*/ 188 w 309"/>
                      <a:gd name="T23" fmla="*/ 11 h 160"/>
                      <a:gd name="T24" fmla="*/ 184 w 309"/>
                      <a:gd name="T25" fmla="*/ 4 h 160"/>
                      <a:gd name="T26" fmla="*/ 216 w 309"/>
                      <a:gd name="T27" fmla="*/ 11 h 160"/>
                      <a:gd name="T28" fmla="*/ 217 w 309"/>
                      <a:gd name="T29" fmla="*/ 13 h 160"/>
                      <a:gd name="T30" fmla="*/ 207 w 309"/>
                      <a:gd name="T31" fmla="*/ 20 h 160"/>
                      <a:gd name="T32" fmla="*/ 198 w 309"/>
                      <a:gd name="T33" fmla="*/ 32 h 160"/>
                      <a:gd name="T34" fmla="*/ 229 w 309"/>
                      <a:gd name="T35" fmla="*/ 39 h 160"/>
                      <a:gd name="T36" fmla="*/ 230 w 309"/>
                      <a:gd name="T37" fmla="*/ 49 h 160"/>
                      <a:gd name="T38" fmla="*/ 234 w 309"/>
                      <a:gd name="T39" fmla="*/ 41 h 160"/>
                      <a:gd name="T40" fmla="*/ 234 w 309"/>
                      <a:gd name="T41" fmla="*/ 26 h 160"/>
                      <a:gd name="T42" fmla="*/ 255 w 309"/>
                      <a:gd name="T43" fmla="*/ 30 h 160"/>
                      <a:gd name="T44" fmla="*/ 269 w 309"/>
                      <a:gd name="T45" fmla="*/ 26 h 160"/>
                      <a:gd name="T46" fmla="*/ 292 w 309"/>
                      <a:gd name="T47" fmla="*/ 36 h 160"/>
                      <a:gd name="T48" fmla="*/ 308 w 309"/>
                      <a:gd name="T49" fmla="*/ 46 h 160"/>
                      <a:gd name="T50" fmla="*/ 295 w 309"/>
                      <a:gd name="T51" fmla="*/ 50 h 160"/>
                      <a:gd name="T52" fmla="*/ 273 w 309"/>
                      <a:gd name="T53" fmla="*/ 53 h 160"/>
                      <a:gd name="T54" fmla="*/ 289 w 309"/>
                      <a:gd name="T55" fmla="*/ 55 h 160"/>
                      <a:gd name="T56" fmla="*/ 295 w 309"/>
                      <a:gd name="T57" fmla="*/ 64 h 160"/>
                      <a:gd name="T58" fmla="*/ 290 w 309"/>
                      <a:gd name="T59" fmla="*/ 64 h 160"/>
                      <a:gd name="T60" fmla="*/ 281 w 309"/>
                      <a:gd name="T61" fmla="*/ 67 h 160"/>
                      <a:gd name="T62" fmla="*/ 267 w 309"/>
                      <a:gd name="T63" fmla="*/ 75 h 160"/>
                      <a:gd name="T64" fmla="*/ 265 w 309"/>
                      <a:gd name="T65" fmla="*/ 86 h 160"/>
                      <a:gd name="T66" fmla="*/ 250 w 309"/>
                      <a:gd name="T67" fmla="*/ 103 h 160"/>
                      <a:gd name="T68" fmla="*/ 254 w 309"/>
                      <a:gd name="T69" fmla="*/ 117 h 160"/>
                      <a:gd name="T70" fmla="*/ 246 w 309"/>
                      <a:gd name="T71" fmla="*/ 108 h 160"/>
                      <a:gd name="T72" fmla="*/ 230 w 309"/>
                      <a:gd name="T73" fmla="*/ 103 h 160"/>
                      <a:gd name="T74" fmla="*/ 217 w 309"/>
                      <a:gd name="T75" fmla="*/ 106 h 160"/>
                      <a:gd name="T76" fmla="*/ 197 w 309"/>
                      <a:gd name="T77" fmla="*/ 108 h 160"/>
                      <a:gd name="T78" fmla="*/ 185 w 309"/>
                      <a:gd name="T79" fmla="*/ 118 h 160"/>
                      <a:gd name="T80" fmla="*/ 210 w 309"/>
                      <a:gd name="T81" fmla="*/ 132 h 160"/>
                      <a:gd name="T82" fmla="*/ 215 w 309"/>
                      <a:gd name="T83" fmla="*/ 124 h 160"/>
                      <a:gd name="T84" fmla="*/ 228 w 309"/>
                      <a:gd name="T85" fmla="*/ 130 h 160"/>
                      <a:gd name="T86" fmla="*/ 236 w 309"/>
                      <a:gd name="T87" fmla="*/ 138 h 160"/>
                      <a:gd name="T88" fmla="*/ 242 w 309"/>
                      <a:gd name="T89" fmla="*/ 145 h 160"/>
                      <a:gd name="T90" fmla="*/ 256 w 309"/>
                      <a:gd name="T91" fmla="*/ 156 h 160"/>
                      <a:gd name="T92" fmla="*/ 277 w 309"/>
                      <a:gd name="T93" fmla="*/ 156 h 160"/>
                      <a:gd name="T94" fmla="*/ 264 w 309"/>
                      <a:gd name="T95" fmla="*/ 157 h 160"/>
                      <a:gd name="T96" fmla="*/ 239 w 309"/>
                      <a:gd name="T97" fmla="*/ 155 h 160"/>
                      <a:gd name="T98" fmla="*/ 221 w 309"/>
                      <a:gd name="T99" fmla="*/ 146 h 160"/>
                      <a:gd name="T100" fmla="*/ 208 w 309"/>
                      <a:gd name="T101" fmla="*/ 142 h 160"/>
                      <a:gd name="T102" fmla="*/ 188 w 309"/>
                      <a:gd name="T103" fmla="*/ 137 h 160"/>
                      <a:gd name="T104" fmla="*/ 151 w 309"/>
                      <a:gd name="T105" fmla="*/ 122 h 160"/>
                      <a:gd name="T106" fmla="*/ 123 w 309"/>
                      <a:gd name="T107" fmla="*/ 99 h 160"/>
                      <a:gd name="T108" fmla="*/ 132 w 309"/>
                      <a:gd name="T109" fmla="*/ 119 h 160"/>
                      <a:gd name="T110" fmla="*/ 114 w 309"/>
                      <a:gd name="T111" fmla="*/ 105 h 160"/>
                      <a:gd name="T112" fmla="*/ 96 w 309"/>
                      <a:gd name="T113" fmla="*/ 78 h 160"/>
                      <a:gd name="T114" fmla="*/ 98 w 309"/>
                      <a:gd name="T115" fmla="*/ 58 h 160"/>
                      <a:gd name="T116" fmla="*/ 92 w 309"/>
                      <a:gd name="T117" fmla="*/ 43 h 160"/>
                      <a:gd name="T118" fmla="*/ 87 w 309"/>
                      <a:gd name="T119" fmla="*/ 34 h 160"/>
                      <a:gd name="T120" fmla="*/ 75 w 309"/>
                      <a:gd name="T121" fmla="*/ 29 h 160"/>
                      <a:gd name="T122" fmla="*/ 49 w 309"/>
                      <a:gd name="T123" fmla="*/ 29 h 160"/>
                      <a:gd name="T124" fmla="*/ 31 w 309"/>
                      <a:gd name="T125" fmla="*/ 36 h 1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09"/>
                      <a:gd name="T190" fmla="*/ 0 h 160"/>
                      <a:gd name="T191" fmla="*/ 309 w 309"/>
                      <a:gd name="T192" fmla="*/ 160 h 1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09" h="160">
                        <a:moveTo>
                          <a:pt x="0" y="41"/>
                        </a:moveTo>
                        <a:lnTo>
                          <a:pt x="16" y="36"/>
                        </a:lnTo>
                        <a:lnTo>
                          <a:pt x="23" y="33"/>
                        </a:lnTo>
                        <a:lnTo>
                          <a:pt x="25" y="29"/>
                        </a:lnTo>
                        <a:lnTo>
                          <a:pt x="18" y="28"/>
                        </a:lnTo>
                        <a:lnTo>
                          <a:pt x="18" y="24"/>
                        </a:lnTo>
                        <a:lnTo>
                          <a:pt x="21" y="22"/>
                        </a:lnTo>
                        <a:lnTo>
                          <a:pt x="21" y="21"/>
                        </a:lnTo>
                        <a:lnTo>
                          <a:pt x="31" y="20"/>
                        </a:lnTo>
                        <a:lnTo>
                          <a:pt x="35" y="17"/>
                        </a:lnTo>
                        <a:lnTo>
                          <a:pt x="35" y="15"/>
                        </a:lnTo>
                        <a:lnTo>
                          <a:pt x="44" y="14"/>
                        </a:lnTo>
                        <a:lnTo>
                          <a:pt x="45" y="11"/>
                        </a:lnTo>
                        <a:lnTo>
                          <a:pt x="36" y="10"/>
                        </a:lnTo>
                        <a:lnTo>
                          <a:pt x="40" y="8"/>
                        </a:lnTo>
                        <a:lnTo>
                          <a:pt x="56" y="8"/>
                        </a:lnTo>
                        <a:lnTo>
                          <a:pt x="60" y="5"/>
                        </a:lnTo>
                        <a:lnTo>
                          <a:pt x="66" y="5"/>
                        </a:lnTo>
                        <a:lnTo>
                          <a:pt x="70" y="4"/>
                        </a:lnTo>
                        <a:lnTo>
                          <a:pt x="74" y="7"/>
                        </a:lnTo>
                        <a:lnTo>
                          <a:pt x="93" y="6"/>
                        </a:lnTo>
                        <a:lnTo>
                          <a:pt x="101" y="10"/>
                        </a:lnTo>
                        <a:lnTo>
                          <a:pt x="128" y="9"/>
                        </a:lnTo>
                        <a:lnTo>
                          <a:pt x="133" y="7"/>
                        </a:lnTo>
                        <a:lnTo>
                          <a:pt x="144" y="10"/>
                        </a:lnTo>
                        <a:lnTo>
                          <a:pt x="154" y="12"/>
                        </a:lnTo>
                        <a:lnTo>
                          <a:pt x="159" y="12"/>
                        </a:lnTo>
                        <a:lnTo>
                          <a:pt x="163" y="10"/>
                        </a:lnTo>
                        <a:lnTo>
                          <a:pt x="172" y="11"/>
                        </a:lnTo>
                        <a:lnTo>
                          <a:pt x="166" y="9"/>
                        </a:lnTo>
                        <a:lnTo>
                          <a:pt x="159" y="9"/>
                        </a:lnTo>
                        <a:lnTo>
                          <a:pt x="151" y="10"/>
                        </a:lnTo>
                        <a:lnTo>
                          <a:pt x="148" y="7"/>
                        </a:lnTo>
                        <a:lnTo>
                          <a:pt x="142" y="5"/>
                        </a:lnTo>
                        <a:lnTo>
                          <a:pt x="142" y="3"/>
                        </a:lnTo>
                        <a:lnTo>
                          <a:pt x="144" y="1"/>
                        </a:lnTo>
                        <a:lnTo>
                          <a:pt x="148" y="0"/>
                        </a:lnTo>
                        <a:lnTo>
                          <a:pt x="153" y="2"/>
                        </a:lnTo>
                        <a:lnTo>
                          <a:pt x="154" y="2"/>
                        </a:lnTo>
                        <a:lnTo>
                          <a:pt x="158" y="0"/>
                        </a:lnTo>
                        <a:lnTo>
                          <a:pt x="163" y="2"/>
                        </a:lnTo>
                        <a:lnTo>
                          <a:pt x="167" y="1"/>
                        </a:lnTo>
                        <a:lnTo>
                          <a:pt x="170" y="2"/>
                        </a:lnTo>
                        <a:lnTo>
                          <a:pt x="170" y="5"/>
                        </a:lnTo>
                        <a:lnTo>
                          <a:pt x="177" y="6"/>
                        </a:lnTo>
                        <a:lnTo>
                          <a:pt x="175" y="8"/>
                        </a:lnTo>
                        <a:lnTo>
                          <a:pt x="175" y="10"/>
                        </a:lnTo>
                        <a:lnTo>
                          <a:pt x="188" y="11"/>
                        </a:lnTo>
                        <a:lnTo>
                          <a:pt x="190" y="8"/>
                        </a:lnTo>
                        <a:lnTo>
                          <a:pt x="188" y="7"/>
                        </a:lnTo>
                        <a:lnTo>
                          <a:pt x="182" y="7"/>
                        </a:lnTo>
                        <a:lnTo>
                          <a:pt x="184" y="4"/>
                        </a:lnTo>
                        <a:lnTo>
                          <a:pt x="195" y="5"/>
                        </a:lnTo>
                        <a:lnTo>
                          <a:pt x="198" y="8"/>
                        </a:lnTo>
                        <a:lnTo>
                          <a:pt x="207" y="8"/>
                        </a:lnTo>
                        <a:lnTo>
                          <a:pt x="216" y="11"/>
                        </a:lnTo>
                        <a:lnTo>
                          <a:pt x="221" y="10"/>
                        </a:lnTo>
                        <a:lnTo>
                          <a:pt x="226" y="12"/>
                        </a:lnTo>
                        <a:lnTo>
                          <a:pt x="221" y="16"/>
                        </a:lnTo>
                        <a:lnTo>
                          <a:pt x="217" y="13"/>
                        </a:lnTo>
                        <a:lnTo>
                          <a:pt x="215" y="14"/>
                        </a:lnTo>
                        <a:lnTo>
                          <a:pt x="210" y="16"/>
                        </a:lnTo>
                        <a:lnTo>
                          <a:pt x="203" y="18"/>
                        </a:lnTo>
                        <a:lnTo>
                          <a:pt x="207" y="20"/>
                        </a:lnTo>
                        <a:lnTo>
                          <a:pt x="201" y="21"/>
                        </a:lnTo>
                        <a:lnTo>
                          <a:pt x="197" y="24"/>
                        </a:lnTo>
                        <a:lnTo>
                          <a:pt x="192" y="29"/>
                        </a:lnTo>
                        <a:lnTo>
                          <a:pt x="198" y="32"/>
                        </a:lnTo>
                        <a:lnTo>
                          <a:pt x="204" y="36"/>
                        </a:lnTo>
                        <a:lnTo>
                          <a:pt x="215" y="37"/>
                        </a:lnTo>
                        <a:lnTo>
                          <a:pt x="225" y="36"/>
                        </a:lnTo>
                        <a:lnTo>
                          <a:pt x="229" y="39"/>
                        </a:lnTo>
                        <a:lnTo>
                          <a:pt x="226" y="40"/>
                        </a:lnTo>
                        <a:lnTo>
                          <a:pt x="224" y="42"/>
                        </a:lnTo>
                        <a:lnTo>
                          <a:pt x="228" y="46"/>
                        </a:lnTo>
                        <a:lnTo>
                          <a:pt x="230" y="49"/>
                        </a:lnTo>
                        <a:lnTo>
                          <a:pt x="236" y="50"/>
                        </a:lnTo>
                        <a:lnTo>
                          <a:pt x="242" y="47"/>
                        </a:lnTo>
                        <a:lnTo>
                          <a:pt x="241" y="44"/>
                        </a:lnTo>
                        <a:lnTo>
                          <a:pt x="234" y="41"/>
                        </a:lnTo>
                        <a:lnTo>
                          <a:pt x="241" y="37"/>
                        </a:lnTo>
                        <a:lnTo>
                          <a:pt x="236" y="31"/>
                        </a:lnTo>
                        <a:lnTo>
                          <a:pt x="229" y="29"/>
                        </a:lnTo>
                        <a:lnTo>
                          <a:pt x="234" y="26"/>
                        </a:lnTo>
                        <a:lnTo>
                          <a:pt x="233" y="22"/>
                        </a:lnTo>
                        <a:lnTo>
                          <a:pt x="237" y="21"/>
                        </a:lnTo>
                        <a:lnTo>
                          <a:pt x="242" y="22"/>
                        </a:lnTo>
                        <a:lnTo>
                          <a:pt x="255" y="30"/>
                        </a:lnTo>
                        <a:lnTo>
                          <a:pt x="264" y="31"/>
                        </a:lnTo>
                        <a:lnTo>
                          <a:pt x="265" y="29"/>
                        </a:lnTo>
                        <a:lnTo>
                          <a:pt x="264" y="26"/>
                        </a:lnTo>
                        <a:lnTo>
                          <a:pt x="269" y="26"/>
                        </a:lnTo>
                        <a:lnTo>
                          <a:pt x="277" y="30"/>
                        </a:lnTo>
                        <a:lnTo>
                          <a:pt x="278" y="33"/>
                        </a:lnTo>
                        <a:lnTo>
                          <a:pt x="283" y="35"/>
                        </a:lnTo>
                        <a:lnTo>
                          <a:pt x="292" y="36"/>
                        </a:lnTo>
                        <a:lnTo>
                          <a:pt x="296" y="40"/>
                        </a:lnTo>
                        <a:lnTo>
                          <a:pt x="304" y="43"/>
                        </a:lnTo>
                        <a:lnTo>
                          <a:pt x="308" y="43"/>
                        </a:lnTo>
                        <a:lnTo>
                          <a:pt x="308" y="46"/>
                        </a:lnTo>
                        <a:lnTo>
                          <a:pt x="303" y="47"/>
                        </a:lnTo>
                        <a:lnTo>
                          <a:pt x="299" y="46"/>
                        </a:lnTo>
                        <a:lnTo>
                          <a:pt x="296" y="46"/>
                        </a:lnTo>
                        <a:lnTo>
                          <a:pt x="295" y="50"/>
                        </a:lnTo>
                        <a:lnTo>
                          <a:pt x="291" y="50"/>
                        </a:lnTo>
                        <a:lnTo>
                          <a:pt x="286" y="49"/>
                        </a:lnTo>
                        <a:lnTo>
                          <a:pt x="274" y="49"/>
                        </a:lnTo>
                        <a:lnTo>
                          <a:pt x="273" y="53"/>
                        </a:lnTo>
                        <a:lnTo>
                          <a:pt x="276" y="55"/>
                        </a:lnTo>
                        <a:lnTo>
                          <a:pt x="281" y="54"/>
                        </a:lnTo>
                        <a:lnTo>
                          <a:pt x="285" y="54"/>
                        </a:lnTo>
                        <a:lnTo>
                          <a:pt x="289" y="55"/>
                        </a:lnTo>
                        <a:lnTo>
                          <a:pt x="283" y="58"/>
                        </a:lnTo>
                        <a:lnTo>
                          <a:pt x="289" y="60"/>
                        </a:lnTo>
                        <a:lnTo>
                          <a:pt x="296" y="61"/>
                        </a:lnTo>
                        <a:lnTo>
                          <a:pt x="295" y="64"/>
                        </a:lnTo>
                        <a:lnTo>
                          <a:pt x="292" y="64"/>
                        </a:lnTo>
                        <a:lnTo>
                          <a:pt x="286" y="73"/>
                        </a:lnTo>
                        <a:lnTo>
                          <a:pt x="286" y="67"/>
                        </a:lnTo>
                        <a:lnTo>
                          <a:pt x="290" y="64"/>
                        </a:lnTo>
                        <a:lnTo>
                          <a:pt x="286" y="62"/>
                        </a:lnTo>
                        <a:lnTo>
                          <a:pt x="281" y="64"/>
                        </a:lnTo>
                        <a:lnTo>
                          <a:pt x="283" y="66"/>
                        </a:lnTo>
                        <a:lnTo>
                          <a:pt x="281" y="67"/>
                        </a:lnTo>
                        <a:lnTo>
                          <a:pt x="277" y="68"/>
                        </a:lnTo>
                        <a:lnTo>
                          <a:pt x="277" y="73"/>
                        </a:lnTo>
                        <a:lnTo>
                          <a:pt x="273" y="74"/>
                        </a:lnTo>
                        <a:lnTo>
                          <a:pt x="267" y="75"/>
                        </a:lnTo>
                        <a:lnTo>
                          <a:pt x="269" y="78"/>
                        </a:lnTo>
                        <a:lnTo>
                          <a:pt x="267" y="80"/>
                        </a:lnTo>
                        <a:lnTo>
                          <a:pt x="269" y="82"/>
                        </a:lnTo>
                        <a:lnTo>
                          <a:pt x="265" y="86"/>
                        </a:lnTo>
                        <a:lnTo>
                          <a:pt x="264" y="90"/>
                        </a:lnTo>
                        <a:lnTo>
                          <a:pt x="258" y="92"/>
                        </a:lnTo>
                        <a:lnTo>
                          <a:pt x="251" y="99"/>
                        </a:lnTo>
                        <a:lnTo>
                          <a:pt x="250" y="103"/>
                        </a:lnTo>
                        <a:lnTo>
                          <a:pt x="252" y="106"/>
                        </a:lnTo>
                        <a:lnTo>
                          <a:pt x="255" y="111"/>
                        </a:lnTo>
                        <a:lnTo>
                          <a:pt x="258" y="115"/>
                        </a:lnTo>
                        <a:lnTo>
                          <a:pt x="254" y="117"/>
                        </a:lnTo>
                        <a:lnTo>
                          <a:pt x="250" y="116"/>
                        </a:lnTo>
                        <a:lnTo>
                          <a:pt x="251" y="113"/>
                        </a:lnTo>
                        <a:lnTo>
                          <a:pt x="248" y="109"/>
                        </a:lnTo>
                        <a:lnTo>
                          <a:pt x="246" y="108"/>
                        </a:lnTo>
                        <a:lnTo>
                          <a:pt x="243" y="104"/>
                        </a:lnTo>
                        <a:lnTo>
                          <a:pt x="239" y="104"/>
                        </a:lnTo>
                        <a:lnTo>
                          <a:pt x="236" y="102"/>
                        </a:lnTo>
                        <a:lnTo>
                          <a:pt x="230" y="103"/>
                        </a:lnTo>
                        <a:lnTo>
                          <a:pt x="226" y="102"/>
                        </a:lnTo>
                        <a:lnTo>
                          <a:pt x="221" y="103"/>
                        </a:lnTo>
                        <a:lnTo>
                          <a:pt x="212" y="102"/>
                        </a:lnTo>
                        <a:lnTo>
                          <a:pt x="217" y="106"/>
                        </a:lnTo>
                        <a:lnTo>
                          <a:pt x="210" y="105"/>
                        </a:lnTo>
                        <a:lnTo>
                          <a:pt x="204" y="103"/>
                        </a:lnTo>
                        <a:lnTo>
                          <a:pt x="195" y="103"/>
                        </a:lnTo>
                        <a:lnTo>
                          <a:pt x="197" y="108"/>
                        </a:lnTo>
                        <a:lnTo>
                          <a:pt x="189" y="106"/>
                        </a:lnTo>
                        <a:lnTo>
                          <a:pt x="185" y="111"/>
                        </a:lnTo>
                        <a:lnTo>
                          <a:pt x="188" y="112"/>
                        </a:lnTo>
                        <a:lnTo>
                          <a:pt x="185" y="118"/>
                        </a:lnTo>
                        <a:lnTo>
                          <a:pt x="189" y="124"/>
                        </a:lnTo>
                        <a:lnTo>
                          <a:pt x="193" y="129"/>
                        </a:lnTo>
                        <a:lnTo>
                          <a:pt x="197" y="133"/>
                        </a:lnTo>
                        <a:lnTo>
                          <a:pt x="210" y="132"/>
                        </a:lnTo>
                        <a:lnTo>
                          <a:pt x="216" y="131"/>
                        </a:lnTo>
                        <a:lnTo>
                          <a:pt x="216" y="129"/>
                        </a:lnTo>
                        <a:lnTo>
                          <a:pt x="214" y="126"/>
                        </a:lnTo>
                        <a:lnTo>
                          <a:pt x="215" y="124"/>
                        </a:lnTo>
                        <a:lnTo>
                          <a:pt x="223" y="125"/>
                        </a:lnTo>
                        <a:lnTo>
                          <a:pt x="230" y="123"/>
                        </a:lnTo>
                        <a:lnTo>
                          <a:pt x="230" y="126"/>
                        </a:lnTo>
                        <a:lnTo>
                          <a:pt x="228" y="130"/>
                        </a:lnTo>
                        <a:lnTo>
                          <a:pt x="224" y="133"/>
                        </a:lnTo>
                        <a:lnTo>
                          <a:pt x="223" y="137"/>
                        </a:lnTo>
                        <a:lnTo>
                          <a:pt x="228" y="138"/>
                        </a:lnTo>
                        <a:lnTo>
                          <a:pt x="236" y="138"/>
                        </a:lnTo>
                        <a:lnTo>
                          <a:pt x="239" y="139"/>
                        </a:lnTo>
                        <a:lnTo>
                          <a:pt x="243" y="139"/>
                        </a:lnTo>
                        <a:lnTo>
                          <a:pt x="245" y="141"/>
                        </a:lnTo>
                        <a:lnTo>
                          <a:pt x="242" y="145"/>
                        </a:lnTo>
                        <a:lnTo>
                          <a:pt x="245" y="147"/>
                        </a:lnTo>
                        <a:lnTo>
                          <a:pt x="245" y="152"/>
                        </a:lnTo>
                        <a:lnTo>
                          <a:pt x="250" y="155"/>
                        </a:lnTo>
                        <a:lnTo>
                          <a:pt x="256" y="156"/>
                        </a:lnTo>
                        <a:lnTo>
                          <a:pt x="260" y="155"/>
                        </a:lnTo>
                        <a:lnTo>
                          <a:pt x="261" y="155"/>
                        </a:lnTo>
                        <a:lnTo>
                          <a:pt x="270" y="155"/>
                        </a:lnTo>
                        <a:lnTo>
                          <a:pt x="277" y="156"/>
                        </a:lnTo>
                        <a:lnTo>
                          <a:pt x="280" y="154"/>
                        </a:lnTo>
                        <a:lnTo>
                          <a:pt x="273" y="157"/>
                        </a:lnTo>
                        <a:lnTo>
                          <a:pt x="269" y="157"/>
                        </a:lnTo>
                        <a:lnTo>
                          <a:pt x="264" y="157"/>
                        </a:lnTo>
                        <a:lnTo>
                          <a:pt x="256" y="159"/>
                        </a:lnTo>
                        <a:lnTo>
                          <a:pt x="248" y="157"/>
                        </a:lnTo>
                        <a:lnTo>
                          <a:pt x="242" y="155"/>
                        </a:lnTo>
                        <a:lnTo>
                          <a:pt x="239" y="155"/>
                        </a:lnTo>
                        <a:lnTo>
                          <a:pt x="239" y="154"/>
                        </a:lnTo>
                        <a:lnTo>
                          <a:pt x="239" y="150"/>
                        </a:lnTo>
                        <a:lnTo>
                          <a:pt x="234" y="147"/>
                        </a:lnTo>
                        <a:lnTo>
                          <a:pt x="221" y="146"/>
                        </a:lnTo>
                        <a:lnTo>
                          <a:pt x="220" y="144"/>
                        </a:lnTo>
                        <a:lnTo>
                          <a:pt x="216" y="144"/>
                        </a:lnTo>
                        <a:lnTo>
                          <a:pt x="214" y="143"/>
                        </a:lnTo>
                        <a:lnTo>
                          <a:pt x="208" y="142"/>
                        </a:lnTo>
                        <a:lnTo>
                          <a:pt x="202" y="138"/>
                        </a:lnTo>
                        <a:lnTo>
                          <a:pt x="195" y="137"/>
                        </a:lnTo>
                        <a:lnTo>
                          <a:pt x="192" y="139"/>
                        </a:lnTo>
                        <a:lnTo>
                          <a:pt x="188" y="137"/>
                        </a:lnTo>
                        <a:lnTo>
                          <a:pt x="182" y="137"/>
                        </a:lnTo>
                        <a:lnTo>
                          <a:pt x="172" y="136"/>
                        </a:lnTo>
                        <a:lnTo>
                          <a:pt x="153" y="129"/>
                        </a:lnTo>
                        <a:lnTo>
                          <a:pt x="151" y="122"/>
                        </a:lnTo>
                        <a:lnTo>
                          <a:pt x="150" y="119"/>
                        </a:lnTo>
                        <a:lnTo>
                          <a:pt x="146" y="117"/>
                        </a:lnTo>
                        <a:lnTo>
                          <a:pt x="142" y="113"/>
                        </a:lnTo>
                        <a:lnTo>
                          <a:pt x="123" y="99"/>
                        </a:lnTo>
                        <a:lnTo>
                          <a:pt x="123" y="105"/>
                        </a:lnTo>
                        <a:lnTo>
                          <a:pt x="135" y="114"/>
                        </a:lnTo>
                        <a:lnTo>
                          <a:pt x="140" y="121"/>
                        </a:lnTo>
                        <a:lnTo>
                          <a:pt x="132" y="119"/>
                        </a:lnTo>
                        <a:lnTo>
                          <a:pt x="131" y="115"/>
                        </a:lnTo>
                        <a:lnTo>
                          <a:pt x="122" y="112"/>
                        </a:lnTo>
                        <a:lnTo>
                          <a:pt x="127" y="111"/>
                        </a:lnTo>
                        <a:lnTo>
                          <a:pt x="114" y="105"/>
                        </a:lnTo>
                        <a:lnTo>
                          <a:pt x="119" y="103"/>
                        </a:lnTo>
                        <a:lnTo>
                          <a:pt x="114" y="97"/>
                        </a:lnTo>
                        <a:lnTo>
                          <a:pt x="98" y="85"/>
                        </a:lnTo>
                        <a:lnTo>
                          <a:pt x="96" y="78"/>
                        </a:lnTo>
                        <a:lnTo>
                          <a:pt x="97" y="73"/>
                        </a:lnTo>
                        <a:lnTo>
                          <a:pt x="101" y="67"/>
                        </a:lnTo>
                        <a:lnTo>
                          <a:pt x="101" y="61"/>
                        </a:lnTo>
                        <a:lnTo>
                          <a:pt x="98" y="58"/>
                        </a:lnTo>
                        <a:lnTo>
                          <a:pt x="107" y="57"/>
                        </a:lnTo>
                        <a:lnTo>
                          <a:pt x="96" y="50"/>
                        </a:lnTo>
                        <a:lnTo>
                          <a:pt x="97" y="47"/>
                        </a:lnTo>
                        <a:lnTo>
                          <a:pt x="92" y="43"/>
                        </a:lnTo>
                        <a:lnTo>
                          <a:pt x="93" y="40"/>
                        </a:lnTo>
                        <a:lnTo>
                          <a:pt x="91" y="39"/>
                        </a:lnTo>
                        <a:lnTo>
                          <a:pt x="89" y="36"/>
                        </a:lnTo>
                        <a:lnTo>
                          <a:pt x="87" y="34"/>
                        </a:lnTo>
                        <a:lnTo>
                          <a:pt x="91" y="32"/>
                        </a:lnTo>
                        <a:lnTo>
                          <a:pt x="85" y="30"/>
                        </a:lnTo>
                        <a:lnTo>
                          <a:pt x="80" y="33"/>
                        </a:lnTo>
                        <a:lnTo>
                          <a:pt x="75" y="29"/>
                        </a:lnTo>
                        <a:lnTo>
                          <a:pt x="69" y="27"/>
                        </a:lnTo>
                        <a:lnTo>
                          <a:pt x="58" y="27"/>
                        </a:lnTo>
                        <a:lnTo>
                          <a:pt x="53" y="31"/>
                        </a:lnTo>
                        <a:lnTo>
                          <a:pt x="49" y="29"/>
                        </a:lnTo>
                        <a:lnTo>
                          <a:pt x="54" y="25"/>
                        </a:lnTo>
                        <a:lnTo>
                          <a:pt x="50" y="26"/>
                        </a:lnTo>
                        <a:lnTo>
                          <a:pt x="40" y="31"/>
                        </a:lnTo>
                        <a:lnTo>
                          <a:pt x="31" y="36"/>
                        </a:lnTo>
                        <a:lnTo>
                          <a:pt x="22" y="36"/>
                        </a:lnTo>
                        <a:lnTo>
                          <a:pt x="6" y="41"/>
                        </a:lnTo>
                        <a:lnTo>
                          <a:pt x="0" y="41"/>
                        </a:lnTo>
                      </a:path>
                    </a:pathLst>
                  </a:custGeom>
                  <a:solidFill>
                    <a:srgbClr val="008000"/>
                  </a:solidFill>
                  <a:ln w="12700" cap="rnd">
                    <a:solidFill>
                      <a:srgbClr val="000000"/>
                    </a:solidFill>
                    <a:round/>
                    <a:headEnd/>
                    <a:tailEnd/>
                  </a:ln>
                </p:spPr>
                <p:txBody>
                  <a:bodyPr/>
                  <a:lstStyle/>
                  <a:p>
                    <a:endParaRPr lang="en-US"/>
                  </a:p>
                </p:txBody>
              </p:sp>
              <p:sp>
                <p:nvSpPr>
                  <p:cNvPr id="36286" name="Freeform 385"/>
                  <p:cNvSpPr>
                    <a:spLocks/>
                  </p:cNvSpPr>
                  <p:nvPr/>
                </p:nvSpPr>
                <p:spPr bwMode="auto">
                  <a:xfrm>
                    <a:off x="4993" y="2994"/>
                    <a:ext cx="104" cy="42"/>
                  </a:xfrm>
                  <a:custGeom>
                    <a:avLst/>
                    <a:gdLst>
                      <a:gd name="T0" fmla="*/ 0 w 104"/>
                      <a:gd name="T1" fmla="*/ 9 h 42"/>
                      <a:gd name="T2" fmla="*/ 1 w 104"/>
                      <a:gd name="T3" fmla="*/ 5 h 42"/>
                      <a:gd name="T4" fmla="*/ 1 w 104"/>
                      <a:gd name="T5" fmla="*/ 3 h 42"/>
                      <a:gd name="T6" fmla="*/ 5 w 104"/>
                      <a:gd name="T7" fmla="*/ 0 h 42"/>
                      <a:gd name="T8" fmla="*/ 24 w 104"/>
                      <a:gd name="T9" fmla="*/ 2 h 42"/>
                      <a:gd name="T10" fmla="*/ 57 w 104"/>
                      <a:gd name="T11" fmla="*/ 5 h 42"/>
                      <a:gd name="T12" fmla="*/ 70 w 104"/>
                      <a:gd name="T13" fmla="*/ 9 h 42"/>
                      <a:gd name="T14" fmla="*/ 86 w 104"/>
                      <a:gd name="T15" fmla="*/ 12 h 42"/>
                      <a:gd name="T16" fmla="*/ 95 w 104"/>
                      <a:gd name="T17" fmla="*/ 17 h 42"/>
                      <a:gd name="T18" fmla="*/ 103 w 104"/>
                      <a:gd name="T19" fmla="*/ 19 h 42"/>
                      <a:gd name="T20" fmla="*/ 100 w 104"/>
                      <a:gd name="T21" fmla="*/ 22 h 42"/>
                      <a:gd name="T22" fmla="*/ 100 w 104"/>
                      <a:gd name="T23" fmla="*/ 24 h 42"/>
                      <a:gd name="T24" fmla="*/ 97 w 104"/>
                      <a:gd name="T25" fmla="*/ 25 h 42"/>
                      <a:gd name="T26" fmla="*/ 94 w 104"/>
                      <a:gd name="T27" fmla="*/ 27 h 42"/>
                      <a:gd name="T28" fmla="*/ 97 w 104"/>
                      <a:gd name="T29" fmla="*/ 29 h 42"/>
                      <a:gd name="T30" fmla="*/ 97 w 104"/>
                      <a:gd name="T31" fmla="*/ 31 h 42"/>
                      <a:gd name="T32" fmla="*/ 93 w 104"/>
                      <a:gd name="T33" fmla="*/ 33 h 42"/>
                      <a:gd name="T34" fmla="*/ 94 w 104"/>
                      <a:gd name="T35" fmla="*/ 36 h 42"/>
                      <a:gd name="T36" fmla="*/ 99 w 104"/>
                      <a:gd name="T37" fmla="*/ 38 h 42"/>
                      <a:gd name="T38" fmla="*/ 99 w 104"/>
                      <a:gd name="T39" fmla="*/ 40 h 42"/>
                      <a:gd name="T40" fmla="*/ 98 w 104"/>
                      <a:gd name="T41" fmla="*/ 41 h 42"/>
                      <a:gd name="T42" fmla="*/ 93 w 104"/>
                      <a:gd name="T43" fmla="*/ 41 h 42"/>
                      <a:gd name="T44" fmla="*/ 89 w 104"/>
                      <a:gd name="T45" fmla="*/ 40 h 42"/>
                      <a:gd name="T46" fmla="*/ 84 w 104"/>
                      <a:gd name="T47" fmla="*/ 37 h 42"/>
                      <a:gd name="T48" fmla="*/ 82 w 104"/>
                      <a:gd name="T49" fmla="*/ 37 h 42"/>
                      <a:gd name="T50" fmla="*/ 80 w 104"/>
                      <a:gd name="T51" fmla="*/ 36 h 42"/>
                      <a:gd name="T52" fmla="*/ 77 w 104"/>
                      <a:gd name="T53" fmla="*/ 33 h 42"/>
                      <a:gd name="T54" fmla="*/ 75 w 104"/>
                      <a:gd name="T55" fmla="*/ 32 h 42"/>
                      <a:gd name="T56" fmla="*/ 68 w 104"/>
                      <a:gd name="T57" fmla="*/ 30 h 42"/>
                      <a:gd name="T58" fmla="*/ 63 w 104"/>
                      <a:gd name="T59" fmla="*/ 29 h 42"/>
                      <a:gd name="T60" fmla="*/ 55 w 104"/>
                      <a:gd name="T61" fmla="*/ 26 h 42"/>
                      <a:gd name="T62" fmla="*/ 53 w 104"/>
                      <a:gd name="T63" fmla="*/ 23 h 42"/>
                      <a:gd name="T64" fmla="*/ 53 w 104"/>
                      <a:gd name="T65" fmla="*/ 22 h 42"/>
                      <a:gd name="T66" fmla="*/ 55 w 104"/>
                      <a:gd name="T67" fmla="*/ 20 h 42"/>
                      <a:gd name="T68" fmla="*/ 53 w 104"/>
                      <a:gd name="T69" fmla="*/ 19 h 42"/>
                      <a:gd name="T70" fmla="*/ 50 w 104"/>
                      <a:gd name="T71" fmla="*/ 19 h 42"/>
                      <a:gd name="T72" fmla="*/ 45 w 104"/>
                      <a:gd name="T73" fmla="*/ 17 h 42"/>
                      <a:gd name="T74" fmla="*/ 45 w 104"/>
                      <a:gd name="T75" fmla="*/ 19 h 42"/>
                      <a:gd name="T76" fmla="*/ 40 w 104"/>
                      <a:gd name="T77" fmla="*/ 19 h 42"/>
                      <a:gd name="T78" fmla="*/ 40 w 104"/>
                      <a:gd name="T79" fmla="*/ 17 h 42"/>
                      <a:gd name="T80" fmla="*/ 40 w 104"/>
                      <a:gd name="T81" fmla="*/ 15 h 42"/>
                      <a:gd name="T82" fmla="*/ 37 w 104"/>
                      <a:gd name="T83" fmla="*/ 14 h 42"/>
                      <a:gd name="T84" fmla="*/ 35 w 104"/>
                      <a:gd name="T85" fmla="*/ 14 h 42"/>
                      <a:gd name="T86" fmla="*/ 31 w 104"/>
                      <a:gd name="T87" fmla="*/ 11 h 42"/>
                      <a:gd name="T88" fmla="*/ 28 w 104"/>
                      <a:gd name="T89" fmla="*/ 11 h 42"/>
                      <a:gd name="T90" fmla="*/ 24 w 104"/>
                      <a:gd name="T91" fmla="*/ 9 h 42"/>
                      <a:gd name="T92" fmla="*/ 15 w 104"/>
                      <a:gd name="T93" fmla="*/ 10 h 42"/>
                      <a:gd name="T94" fmla="*/ 6 w 104"/>
                      <a:gd name="T95" fmla="*/ 9 h 42"/>
                      <a:gd name="T96" fmla="*/ 0 w 104"/>
                      <a:gd name="T97" fmla="*/ 9 h 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04"/>
                      <a:gd name="T148" fmla="*/ 0 h 42"/>
                      <a:gd name="T149" fmla="*/ 104 w 104"/>
                      <a:gd name="T150" fmla="*/ 42 h 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04" h="42">
                        <a:moveTo>
                          <a:pt x="0" y="9"/>
                        </a:moveTo>
                        <a:lnTo>
                          <a:pt x="1" y="5"/>
                        </a:lnTo>
                        <a:lnTo>
                          <a:pt x="1" y="3"/>
                        </a:lnTo>
                        <a:lnTo>
                          <a:pt x="5" y="0"/>
                        </a:lnTo>
                        <a:lnTo>
                          <a:pt x="24" y="2"/>
                        </a:lnTo>
                        <a:lnTo>
                          <a:pt x="57" y="5"/>
                        </a:lnTo>
                        <a:lnTo>
                          <a:pt x="70" y="9"/>
                        </a:lnTo>
                        <a:lnTo>
                          <a:pt x="86" y="12"/>
                        </a:lnTo>
                        <a:lnTo>
                          <a:pt x="95" y="17"/>
                        </a:lnTo>
                        <a:lnTo>
                          <a:pt x="103" y="19"/>
                        </a:lnTo>
                        <a:lnTo>
                          <a:pt x="100" y="22"/>
                        </a:lnTo>
                        <a:lnTo>
                          <a:pt x="100" y="24"/>
                        </a:lnTo>
                        <a:lnTo>
                          <a:pt x="97" y="25"/>
                        </a:lnTo>
                        <a:lnTo>
                          <a:pt x="94" y="27"/>
                        </a:lnTo>
                        <a:lnTo>
                          <a:pt x="97" y="29"/>
                        </a:lnTo>
                        <a:lnTo>
                          <a:pt x="97" y="31"/>
                        </a:lnTo>
                        <a:lnTo>
                          <a:pt x="93" y="33"/>
                        </a:lnTo>
                        <a:lnTo>
                          <a:pt x="94" y="36"/>
                        </a:lnTo>
                        <a:lnTo>
                          <a:pt x="99" y="38"/>
                        </a:lnTo>
                        <a:lnTo>
                          <a:pt x="99" y="40"/>
                        </a:lnTo>
                        <a:lnTo>
                          <a:pt x="98" y="41"/>
                        </a:lnTo>
                        <a:lnTo>
                          <a:pt x="93" y="41"/>
                        </a:lnTo>
                        <a:lnTo>
                          <a:pt x="89" y="40"/>
                        </a:lnTo>
                        <a:lnTo>
                          <a:pt x="84" y="37"/>
                        </a:lnTo>
                        <a:lnTo>
                          <a:pt x="82" y="37"/>
                        </a:lnTo>
                        <a:lnTo>
                          <a:pt x="80" y="36"/>
                        </a:lnTo>
                        <a:lnTo>
                          <a:pt x="77" y="33"/>
                        </a:lnTo>
                        <a:lnTo>
                          <a:pt x="75" y="32"/>
                        </a:lnTo>
                        <a:lnTo>
                          <a:pt x="68" y="30"/>
                        </a:lnTo>
                        <a:lnTo>
                          <a:pt x="63" y="29"/>
                        </a:lnTo>
                        <a:lnTo>
                          <a:pt x="55" y="26"/>
                        </a:lnTo>
                        <a:lnTo>
                          <a:pt x="53" y="23"/>
                        </a:lnTo>
                        <a:lnTo>
                          <a:pt x="53" y="22"/>
                        </a:lnTo>
                        <a:lnTo>
                          <a:pt x="55" y="20"/>
                        </a:lnTo>
                        <a:lnTo>
                          <a:pt x="53" y="19"/>
                        </a:lnTo>
                        <a:lnTo>
                          <a:pt x="50" y="19"/>
                        </a:lnTo>
                        <a:lnTo>
                          <a:pt x="45" y="17"/>
                        </a:lnTo>
                        <a:lnTo>
                          <a:pt x="45" y="19"/>
                        </a:lnTo>
                        <a:lnTo>
                          <a:pt x="40" y="19"/>
                        </a:lnTo>
                        <a:lnTo>
                          <a:pt x="40" y="17"/>
                        </a:lnTo>
                        <a:lnTo>
                          <a:pt x="40" y="15"/>
                        </a:lnTo>
                        <a:lnTo>
                          <a:pt x="37" y="14"/>
                        </a:lnTo>
                        <a:lnTo>
                          <a:pt x="35" y="14"/>
                        </a:lnTo>
                        <a:lnTo>
                          <a:pt x="31" y="11"/>
                        </a:lnTo>
                        <a:lnTo>
                          <a:pt x="28" y="11"/>
                        </a:lnTo>
                        <a:lnTo>
                          <a:pt x="24" y="9"/>
                        </a:lnTo>
                        <a:lnTo>
                          <a:pt x="15" y="10"/>
                        </a:lnTo>
                        <a:lnTo>
                          <a:pt x="6" y="9"/>
                        </a:lnTo>
                        <a:lnTo>
                          <a:pt x="0" y="9"/>
                        </a:lnTo>
                      </a:path>
                    </a:pathLst>
                  </a:custGeom>
                  <a:solidFill>
                    <a:srgbClr val="008000"/>
                  </a:solidFill>
                  <a:ln w="12700" cap="rnd">
                    <a:solidFill>
                      <a:srgbClr val="000000"/>
                    </a:solidFill>
                    <a:round/>
                    <a:headEnd/>
                    <a:tailEnd/>
                  </a:ln>
                </p:spPr>
                <p:txBody>
                  <a:bodyPr/>
                  <a:lstStyle/>
                  <a:p>
                    <a:endParaRPr lang="en-US"/>
                  </a:p>
                </p:txBody>
              </p:sp>
              <p:sp>
                <p:nvSpPr>
                  <p:cNvPr id="36287" name="Freeform 386"/>
                  <p:cNvSpPr>
                    <a:spLocks/>
                  </p:cNvSpPr>
                  <p:nvPr/>
                </p:nvSpPr>
                <p:spPr bwMode="auto">
                  <a:xfrm>
                    <a:off x="4969" y="3008"/>
                    <a:ext cx="70" cy="23"/>
                  </a:xfrm>
                  <a:custGeom>
                    <a:avLst/>
                    <a:gdLst>
                      <a:gd name="T0" fmla="*/ 3 w 70"/>
                      <a:gd name="T1" fmla="*/ 0 h 23"/>
                      <a:gd name="T2" fmla="*/ 0 w 70"/>
                      <a:gd name="T3" fmla="*/ 2 h 23"/>
                      <a:gd name="T4" fmla="*/ 0 w 70"/>
                      <a:gd name="T5" fmla="*/ 4 h 23"/>
                      <a:gd name="T6" fmla="*/ 5 w 70"/>
                      <a:gd name="T7" fmla="*/ 6 h 23"/>
                      <a:gd name="T8" fmla="*/ 8 w 70"/>
                      <a:gd name="T9" fmla="*/ 6 h 23"/>
                      <a:gd name="T10" fmla="*/ 9 w 70"/>
                      <a:gd name="T11" fmla="*/ 6 h 23"/>
                      <a:gd name="T12" fmla="*/ 13 w 70"/>
                      <a:gd name="T13" fmla="*/ 6 h 23"/>
                      <a:gd name="T14" fmla="*/ 14 w 70"/>
                      <a:gd name="T15" fmla="*/ 5 h 23"/>
                      <a:gd name="T16" fmla="*/ 22 w 70"/>
                      <a:gd name="T17" fmla="*/ 6 h 23"/>
                      <a:gd name="T18" fmla="*/ 22 w 70"/>
                      <a:gd name="T19" fmla="*/ 7 h 23"/>
                      <a:gd name="T20" fmla="*/ 25 w 70"/>
                      <a:gd name="T21" fmla="*/ 7 h 23"/>
                      <a:gd name="T22" fmla="*/ 30 w 70"/>
                      <a:gd name="T23" fmla="*/ 7 h 23"/>
                      <a:gd name="T24" fmla="*/ 33 w 70"/>
                      <a:gd name="T25" fmla="*/ 8 h 23"/>
                      <a:gd name="T26" fmla="*/ 35 w 70"/>
                      <a:gd name="T27" fmla="*/ 9 h 23"/>
                      <a:gd name="T28" fmla="*/ 38 w 70"/>
                      <a:gd name="T29" fmla="*/ 10 h 23"/>
                      <a:gd name="T30" fmla="*/ 38 w 70"/>
                      <a:gd name="T31" fmla="*/ 13 h 23"/>
                      <a:gd name="T32" fmla="*/ 36 w 70"/>
                      <a:gd name="T33" fmla="*/ 13 h 23"/>
                      <a:gd name="T34" fmla="*/ 36 w 70"/>
                      <a:gd name="T35" fmla="*/ 14 h 23"/>
                      <a:gd name="T36" fmla="*/ 34 w 70"/>
                      <a:gd name="T37" fmla="*/ 16 h 23"/>
                      <a:gd name="T38" fmla="*/ 34 w 70"/>
                      <a:gd name="T39" fmla="*/ 17 h 23"/>
                      <a:gd name="T40" fmla="*/ 38 w 70"/>
                      <a:gd name="T41" fmla="*/ 18 h 23"/>
                      <a:gd name="T42" fmla="*/ 40 w 70"/>
                      <a:gd name="T43" fmla="*/ 17 h 23"/>
                      <a:gd name="T44" fmla="*/ 42 w 70"/>
                      <a:gd name="T45" fmla="*/ 17 h 23"/>
                      <a:gd name="T46" fmla="*/ 43 w 70"/>
                      <a:gd name="T47" fmla="*/ 17 h 23"/>
                      <a:gd name="T48" fmla="*/ 46 w 70"/>
                      <a:gd name="T49" fmla="*/ 17 h 23"/>
                      <a:gd name="T50" fmla="*/ 51 w 70"/>
                      <a:gd name="T51" fmla="*/ 18 h 23"/>
                      <a:gd name="T52" fmla="*/ 53 w 70"/>
                      <a:gd name="T53" fmla="*/ 20 h 23"/>
                      <a:gd name="T54" fmla="*/ 55 w 70"/>
                      <a:gd name="T55" fmla="*/ 20 h 23"/>
                      <a:gd name="T56" fmla="*/ 55 w 70"/>
                      <a:gd name="T57" fmla="*/ 21 h 23"/>
                      <a:gd name="T58" fmla="*/ 59 w 70"/>
                      <a:gd name="T59" fmla="*/ 22 h 23"/>
                      <a:gd name="T60" fmla="*/ 62 w 70"/>
                      <a:gd name="T61" fmla="*/ 22 h 23"/>
                      <a:gd name="T62" fmla="*/ 60 w 70"/>
                      <a:gd name="T63" fmla="*/ 20 h 23"/>
                      <a:gd name="T64" fmla="*/ 61 w 70"/>
                      <a:gd name="T65" fmla="*/ 20 h 23"/>
                      <a:gd name="T66" fmla="*/ 64 w 70"/>
                      <a:gd name="T67" fmla="*/ 20 h 23"/>
                      <a:gd name="T68" fmla="*/ 68 w 70"/>
                      <a:gd name="T69" fmla="*/ 20 h 23"/>
                      <a:gd name="T70" fmla="*/ 68 w 70"/>
                      <a:gd name="T71" fmla="*/ 19 h 23"/>
                      <a:gd name="T72" fmla="*/ 64 w 70"/>
                      <a:gd name="T73" fmla="*/ 17 h 23"/>
                      <a:gd name="T74" fmla="*/ 62 w 70"/>
                      <a:gd name="T75" fmla="*/ 17 h 23"/>
                      <a:gd name="T76" fmla="*/ 59 w 70"/>
                      <a:gd name="T77" fmla="*/ 17 h 23"/>
                      <a:gd name="T78" fmla="*/ 62 w 70"/>
                      <a:gd name="T79" fmla="*/ 17 h 23"/>
                      <a:gd name="T80" fmla="*/ 64 w 70"/>
                      <a:gd name="T81" fmla="*/ 17 h 23"/>
                      <a:gd name="T82" fmla="*/ 69 w 70"/>
                      <a:gd name="T83" fmla="*/ 17 h 23"/>
                      <a:gd name="T84" fmla="*/ 68 w 70"/>
                      <a:gd name="T85" fmla="*/ 16 h 23"/>
                      <a:gd name="T86" fmla="*/ 64 w 70"/>
                      <a:gd name="T87" fmla="*/ 13 h 23"/>
                      <a:gd name="T88" fmla="*/ 61 w 70"/>
                      <a:gd name="T89" fmla="*/ 13 h 23"/>
                      <a:gd name="T90" fmla="*/ 57 w 70"/>
                      <a:gd name="T91" fmla="*/ 11 h 23"/>
                      <a:gd name="T92" fmla="*/ 52 w 70"/>
                      <a:gd name="T93" fmla="*/ 11 h 23"/>
                      <a:gd name="T94" fmla="*/ 47 w 70"/>
                      <a:gd name="T95" fmla="*/ 10 h 23"/>
                      <a:gd name="T96" fmla="*/ 44 w 70"/>
                      <a:gd name="T97" fmla="*/ 7 h 23"/>
                      <a:gd name="T98" fmla="*/ 42 w 70"/>
                      <a:gd name="T99" fmla="*/ 4 h 23"/>
                      <a:gd name="T100" fmla="*/ 38 w 70"/>
                      <a:gd name="T101" fmla="*/ 4 h 23"/>
                      <a:gd name="T102" fmla="*/ 38 w 70"/>
                      <a:gd name="T103" fmla="*/ 3 h 23"/>
                      <a:gd name="T104" fmla="*/ 35 w 70"/>
                      <a:gd name="T105" fmla="*/ 3 h 23"/>
                      <a:gd name="T106" fmla="*/ 33 w 70"/>
                      <a:gd name="T107" fmla="*/ 2 h 23"/>
                      <a:gd name="T108" fmla="*/ 26 w 70"/>
                      <a:gd name="T109" fmla="*/ 2 h 23"/>
                      <a:gd name="T110" fmla="*/ 23 w 70"/>
                      <a:gd name="T111" fmla="*/ 2 h 23"/>
                      <a:gd name="T112" fmla="*/ 18 w 70"/>
                      <a:gd name="T113" fmla="*/ 2 h 23"/>
                      <a:gd name="T114" fmla="*/ 16 w 70"/>
                      <a:gd name="T115" fmla="*/ 2 h 23"/>
                      <a:gd name="T116" fmla="*/ 14 w 70"/>
                      <a:gd name="T117" fmla="*/ 0 h 23"/>
                      <a:gd name="T118" fmla="*/ 12 w 70"/>
                      <a:gd name="T119" fmla="*/ 0 h 23"/>
                      <a:gd name="T120" fmla="*/ 9 w 70"/>
                      <a:gd name="T121" fmla="*/ 0 h 23"/>
                      <a:gd name="T122" fmla="*/ 3 w 70"/>
                      <a:gd name="T123" fmla="*/ 0 h 2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0"/>
                      <a:gd name="T187" fmla="*/ 0 h 23"/>
                      <a:gd name="T188" fmla="*/ 70 w 70"/>
                      <a:gd name="T189" fmla="*/ 23 h 2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0" h="23">
                        <a:moveTo>
                          <a:pt x="3" y="0"/>
                        </a:moveTo>
                        <a:lnTo>
                          <a:pt x="0" y="2"/>
                        </a:lnTo>
                        <a:lnTo>
                          <a:pt x="0" y="4"/>
                        </a:lnTo>
                        <a:lnTo>
                          <a:pt x="5" y="6"/>
                        </a:lnTo>
                        <a:lnTo>
                          <a:pt x="8" y="6"/>
                        </a:lnTo>
                        <a:lnTo>
                          <a:pt x="9" y="6"/>
                        </a:lnTo>
                        <a:lnTo>
                          <a:pt x="13" y="6"/>
                        </a:lnTo>
                        <a:lnTo>
                          <a:pt x="14" y="5"/>
                        </a:lnTo>
                        <a:lnTo>
                          <a:pt x="22" y="6"/>
                        </a:lnTo>
                        <a:lnTo>
                          <a:pt x="22" y="7"/>
                        </a:lnTo>
                        <a:lnTo>
                          <a:pt x="25" y="7"/>
                        </a:lnTo>
                        <a:lnTo>
                          <a:pt x="30" y="7"/>
                        </a:lnTo>
                        <a:lnTo>
                          <a:pt x="33" y="8"/>
                        </a:lnTo>
                        <a:lnTo>
                          <a:pt x="35" y="9"/>
                        </a:lnTo>
                        <a:lnTo>
                          <a:pt x="38" y="10"/>
                        </a:lnTo>
                        <a:lnTo>
                          <a:pt x="38" y="13"/>
                        </a:lnTo>
                        <a:lnTo>
                          <a:pt x="36" y="13"/>
                        </a:lnTo>
                        <a:lnTo>
                          <a:pt x="36" y="14"/>
                        </a:lnTo>
                        <a:lnTo>
                          <a:pt x="34" y="16"/>
                        </a:lnTo>
                        <a:lnTo>
                          <a:pt x="34" y="17"/>
                        </a:lnTo>
                        <a:lnTo>
                          <a:pt x="38" y="18"/>
                        </a:lnTo>
                        <a:lnTo>
                          <a:pt x="40" y="17"/>
                        </a:lnTo>
                        <a:lnTo>
                          <a:pt x="42" y="17"/>
                        </a:lnTo>
                        <a:lnTo>
                          <a:pt x="43" y="17"/>
                        </a:lnTo>
                        <a:lnTo>
                          <a:pt x="46" y="17"/>
                        </a:lnTo>
                        <a:lnTo>
                          <a:pt x="51" y="18"/>
                        </a:lnTo>
                        <a:lnTo>
                          <a:pt x="53" y="20"/>
                        </a:lnTo>
                        <a:lnTo>
                          <a:pt x="55" y="20"/>
                        </a:lnTo>
                        <a:lnTo>
                          <a:pt x="55" y="21"/>
                        </a:lnTo>
                        <a:lnTo>
                          <a:pt x="59" y="22"/>
                        </a:lnTo>
                        <a:lnTo>
                          <a:pt x="62" y="22"/>
                        </a:lnTo>
                        <a:lnTo>
                          <a:pt x="60" y="20"/>
                        </a:lnTo>
                        <a:lnTo>
                          <a:pt x="61" y="20"/>
                        </a:lnTo>
                        <a:lnTo>
                          <a:pt x="64" y="20"/>
                        </a:lnTo>
                        <a:lnTo>
                          <a:pt x="68" y="20"/>
                        </a:lnTo>
                        <a:lnTo>
                          <a:pt x="68" y="19"/>
                        </a:lnTo>
                        <a:lnTo>
                          <a:pt x="64" y="17"/>
                        </a:lnTo>
                        <a:lnTo>
                          <a:pt x="62" y="17"/>
                        </a:lnTo>
                        <a:lnTo>
                          <a:pt x="59" y="17"/>
                        </a:lnTo>
                        <a:lnTo>
                          <a:pt x="62" y="17"/>
                        </a:lnTo>
                        <a:lnTo>
                          <a:pt x="64" y="17"/>
                        </a:lnTo>
                        <a:lnTo>
                          <a:pt x="69" y="17"/>
                        </a:lnTo>
                        <a:lnTo>
                          <a:pt x="68" y="16"/>
                        </a:lnTo>
                        <a:lnTo>
                          <a:pt x="64" y="13"/>
                        </a:lnTo>
                        <a:lnTo>
                          <a:pt x="61" y="13"/>
                        </a:lnTo>
                        <a:lnTo>
                          <a:pt x="57" y="11"/>
                        </a:lnTo>
                        <a:lnTo>
                          <a:pt x="52" y="11"/>
                        </a:lnTo>
                        <a:lnTo>
                          <a:pt x="47" y="10"/>
                        </a:lnTo>
                        <a:lnTo>
                          <a:pt x="44" y="7"/>
                        </a:lnTo>
                        <a:lnTo>
                          <a:pt x="42" y="4"/>
                        </a:lnTo>
                        <a:lnTo>
                          <a:pt x="38" y="4"/>
                        </a:lnTo>
                        <a:lnTo>
                          <a:pt x="38" y="3"/>
                        </a:lnTo>
                        <a:lnTo>
                          <a:pt x="35" y="3"/>
                        </a:lnTo>
                        <a:lnTo>
                          <a:pt x="33" y="2"/>
                        </a:lnTo>
                        <a:lnTo>
                          <a:pt x="26" y="2"/>
                        </a:lnTo>
                        <a:lnTo>
                          <a:pt x="23" y="2"/>
                        </a:lnTo>
                        <a:lnTo>
                          <a:pt x="18" y="2"/>
                        </a:lnTo>
                        <a:lnTo>
                          <a:pt x="16" y="2"/>
                        </a:lnTo>
                        <a:lnTo>
                          <a:pt x="14" y="0"/>
                        </a:lnTo>
                        <a:lnTo>
                          <a:pt x="12" y="0"/>
                        </a:lnTo>
                        <a:lnTo>
                          <a:pt x="9" y="0"/>
                        </a:lnTo>
                        <a:lnTo>
                          <a:pt x="3" y="0"/>
                        </a:lnTo>
                      </a:path>
                    </a:pathLst>
                  </a:custGeom>
                  <a:solidFill>
                    <a:srgbClr val="008000"/>
                  </a:solidFill>
                  <a:ln w="12700" cap="rnd">
                    <a:solidFill>
                      <a:srgbClr val="000000"/>
                    </a:solidFill>
                    <a:round/>
                    <a:headEnd/>
                    <a:tailEnd/>
                  </a:ln>
                </p:spPr>
                <p:txBody>
                  <a:bodyPr/>
                  <a:lstStyle/>
                  <a:p>
                    <a:endParaRPr lang="en-US"/>
                  </a:p>
                </p:txBody>
              </p:sp>
              <p:sp>
                <p:nvSpPr>
                  <p:cNvPr id="36288" name="Freeform 387"/>
                  <p:cNvSpPr>
                    <a:spLocks/>
                  </p:cNvSpPr>
                  <p:nvPr/>
                </p:nvSpPr>
                <p:spPr bwMode="auto">
                  <a:xfrm>
                    <a:off x="5008" y="3127"/>
                    <a:ext cx="49" cy="11"/>
                  </a:xfrm>
                  <a:custGeom>
                    <a:avLst/>
                    <a:gdLst>
                      <a:gd name="T0" fmla="*/ 0 w 49"/>
                      <a:gd name="T1" fmla="*/ 5 h 11"/>
                      <a:gd name="T2" fmla="*/ 5 w 49"/>
                      <a:gd name="T3" fmla="*/ 2 h 11"/>
                      <a:gd name="T4" fmla="*/ 6 w 49"/>
                      <a:gd name="T5" fmla="*/ 2 h 11"/>
                      <a:gd name="T6" fmla="*/ 10 w 49"/>
                      <a:gd name="T7" fmla="*/ 1 h 11"/>
                      <a:gd name="T8" fmla="*/ 14 w 49"/>
                      <a:gd name="T9" fmla="*/ 1 h 11"/>
                      <a:gd name="T10" fmla="*/ 14 w 49"/>
                      <a:gd name="T11" fmla="*/ 0 h 11"/>
                      <a:gd name="T12" fmla="*/ 16 w 49"/>
                      <a:gd name="T13" fmla="*/ 0 h 11"/>
                      <a:gd name="T14" fmla="*/ 21 w 49"/>
                      <a:gd name="T15" fmla="*/ 2 h 11"/>
                      <a:gd name="T16" fmla="*/ 22 w 49"/>
                      <a:gd name="T17" fmla="*/ 3 h 11"/>
                      <a:gd name="T18" fmla="*/ 23 w 49"/>
                      <a:gd name="T19" fmla="*/ 3 h 11"/>
                      <a:gd name="T20" fmla="*/ 27 w 49"/>
                      <a:gd name="T21" fmla="*/ 3 h 11"/>
                      <a:gd name="T22" fmla="*/ 30 w 49"/>
                      <a:gd name="T23" fmla="*/ 3 h 11"/>
                      <a:gd name="T24" fmla="*/ 31 w 49"/>
                      <a:gd name="T25" fmla="*/ 4 h 11"/>
                      <a:gd name="T26" fmla="*/ 35 w 49"/>
                      <a:gd name="T27" fmla="*/ 5 h 11"/>
                      <a:gd name="T28" fmla="*/ 35 w 49"/>
                      <a:gd name="T29" fmla="*/ 7 h 11"/>
                      <a:gd name="T30" fmla="*/ 40 w 49"/>
                      <a:gd name="T31" fmla="*/ 7 h 11"/>
                      <a:gd name="T32" fmla="*/ 43 w 49"/>
                      <a:gd name="T33" fmla="*/ 8 h 11"/>
                      <a:gd name="T34" fmla="*/ 47 w 49"/>
                      <a:gd name="T35" fmla="*/ 8 h 11"/>
                      <a:gd name="T36" fmla="*/ 48 w 49"/>
                      <a:gd name="T37" fmla="*/ 10 h 11"/>
                      <a:gd name="T38" fmla="*/ 47 w 49"/>
                      <a:gd name="T39" fmla="*/ 10 h 11"/>
                      <a:gd name="T40" fmla="*/ 45 w 49"/>
                      <a:gd name="T41" fmla="*/ 9 h 11"/>
                      <a:gd name="T42" fmla="*/ 43 w 49"/>
                      <a:gd name="T43" fmla="*/ 10 h 11"/>
                      <a:gd name="T44" fmla="*/ 42 w 49"/>
                      <a:gd name="T45" fmla="*/ 10 h 11"/>
                      <a:gd name="T46" fmla="*/ 39 w 49"/>
                      <a:gd name="T47" fmla="*/ 10 h 11"/>
                      <a:gd name="T48" fmla="*/ 34 w 49"/>
                      <a:gd name="T49" fmla="*/ 10 h 11"/>
                      <a:gd name="T50" fmla="*/ 31 w 49"/>
                      <a:gd name="T51" fmla="*/ 10 h 11"/>
                      <a:gd name="T52" fmla="*/ 31 w 49"/>
                      <a:gd name="T53" fmla="*/ 9 h 11"/>
                      <a:gd name="T54" fmla="*/ 27 w 49"/>
                      <a:gd name="T55" fmla="*/ 7 h 11"/>
                      <a:gd name="T56" fmla="*/ 27 w 49"/>
                      <a:gd name="T57" fmla="*/ 5 h 11"/>
                      <a:gd name="T58" fmla="*/ 22 w 49"/>
                      <a:gd name="T59" fmla="*/ 5 h 11"/>
                      <a:gd name="T60" fmla="*/ 21 w 49"/>
                      <a:gd name="T61" fmla="*/ 4 h 11"/>
                      <a:gd name="T62" fmla="*/ 19 w 49"/>
                      <a:gd name="T63" fmla="*/ 5 h 11"/>
                      <a:gd name="T64" fmla="*/ 18 w 49"/>
                      <a:gd name="T65" fmla="*/ 4 h 11"/>
                      <a:gd name="T66" fmla="*/ 16 w 49"/>
                      <a:gd name="T67" fmla="*/ 4 h 11"/>
                      <a:gd name="T68" fmla="*/ 16 w 49"/>
                      <a:gd name="T69" fmla="*/ 3 h 11"/>
                      <a:gd name="T70" fmla="*/ 14 w 49"/>
                      <a:gd name="T71" fmla="*/ 2 h 11"/>
                      <a:gd name="T72" fmla="*/ 10 w 49"/>
                      <a:gd name="T73" fmla="*/ 3 h 11"/>
                      <a:gd name="T74" fmla="*/ 8 w 49"/>
                      <a:gd name="T75" fmla="*/ 4 h 11"/>
                      <a:gd name="T76" fmla="*/ 4 w 49"/>
                      <a:gd name="T77" fmla="*/ 4 h 11"/>
                      <a:gd name="T78" fmla="*/ 0 w 49"/>
                      <a:gd name="T79" fmla="*/ 5 h 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9"/>
                      <a:gd name="T121" fmla="*/ 0 h 11"/>
                      <a:gd name="T122" fmla="*/ 49 w 49"/>
                      <a:gd name="T123" fmla="*/ 11 h 1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9" h="11">
                        <a:moveTo>
                          <a:pt x="0" y="5"/>
                        </a:moveTo>
                        <a:lnTo>
                          <a:pt x="5" y="2"/>
                        </a:lnTo>
                        <a:lnTo>
                          <a:pt x="6" y="2"/>
                        </a:lnTo>
                        <a:lnTo>
                          <a:pt x="10" y="1"/>
                        </a:lnTo>
                        <a:lnTo>
                          <a:pt x="14" y="1"/>
                        </a:lnTo>
                        <a:lnTo>
                          <a:pt x="14" y="0"/>
                        </a:lnTo>
                        <a:lnTo>
                          <a:pt x="16" y="0"/>
                        </a:lnTo>
                        <a:lnTo>
                          <a:pt x="21" y="2"/>
                        </a:lnTo>
                        <a:lnTo>
                          <a:pt x="22" y="3"/>
                        </a:lnTo>
                        <a:lnTo>
                          <a:pt x="23" y="3"/>
                        </a:lnTo>
                        <a:lnTo>
                          <a:pt x="27" y="3"/>
                        </a:lnTo>
                        <a:lnTo>
                          <a:pt x="30" y="3"/>
                        </a:lnTo>
                        <a:lnTo>
                          <a:pt x="31" y="4"/>
                        </a:lnTo>
                        <a:lnTo>
                          <a:pt x="35" y="5"/>
                        </a:lnTo>
                        <a:lnTo>
                          <a:pt x="35" y="7"/>
                        </a:lnTo>
                        <a:lnTo>
                          <a:pt x="40" y="7"/>
                        </a:lnTo>
                        <a:lnTo>
                          <a:pt x="43" y="8"/>
                        </a:lnTo>
                        <a:lnTo>
                          <a:pt x="47" y="8"/>
                        </a:lnTo>
                        <a:lnTo>
                          <a:pt x="48" y="10"/>
                        </a:lnTo>
                        <a:lnTo>
                          <a:pt x="47" y="10"/>
                        </a:lnTo>
                        <a:lnTo>
                          <a:pt x="45" y="9"/>
                        </a:lnTo>
                        <a:lnTo>
                          <a:pt x="43" y="10"/>
                        </a:lnTo>
                        <a:lnTo>
                          <a:pt x="42" y="10"/>
                        </a:lnTo>
                        <a:lnTo>
                          <a:pt x="39" y="10"/>
                        </a:lnTo>
                        <a:lnTo>
                          <a:pt x="34" y="10"/>
                        </a:lnTo>
                        <a:lnTo>
                          <a:pt x="31" y="10"/>
                        </a:lnTo>
                        <a:lnTo>
                          <a:pt x="31" y="9"/>
                        </a:lnTo>
                        <a:lnTo>
                          <a:pt x="27" y="7"/>
                        </a:lnTo>
                        <a:lnTo>
                          <a:pt x="27" y="5"/>
                        </a:lnTo>
                        <a:lnTo>
                          <a:pt x="22" y="5"/>
                        </a:lnTo>
                        <a:lnTo>
                          <a:pt x="21" y="4"/>
                        </a:lnTo>
                        <a:lnTo>
                          <a:pt x="19" y="5"/>
                        </a:lnTo>
                        <a:lnTo>
                          <a:pt x="18" y="4"/>
                        </a:lnTo>
                        <a:lnTo>
                          <a:pt x="16" y="4"/>
                        </a:lnTo>
                        <a:lnTo>
                          <a:pt x="16" y="3"/>
                        </a:lnTo>
                        <a:lnTo>
                          <a:pt x="14" y="2"/>
                        </a:lnTo>
                        <a:lnTo>
                          <a:pt x="10" y="3"/>
                        </a:lnTo>
                        <a:lnTo>
                          <a:pt x="8" y="4"/>
                        </a:lnTo>
                        <a:lnTo>
                          <a:pt x="4" y="4"/>
                        </a:lnTo>
                        <a:lnTo>
                          <a:pt x="0" y="5"/>
                        </a:lnTo>
                      </a:path>
                    </a:pathLst>
                  </a:custGeom>
                  <a:solidFill>
                    <a:srgbClr val="008000"/>
                  </a:solidFill>
                  <a:ln w="12700" cap="rnd">
                    <a:solidFill>
                      <a:srgbClr val="000000"/>
                    </a:solidFill>
                    <a:round/>
                    <a:headEnd/>
                    <a:tailEnd/>
                  </a:ln>
                </p:spPr>
                <p:txBody>
                  <a:bodyPr/>
                  <a:lstStyle/>
                  <a:p>
                    <a:endParaRPr lang="en-US"/>
                  </a:p>
                </p:txBody>
              </p:sp>
              <p:sp>
                <p:nvSpPr>
                  <p:cNvPr id="36289" name="Freeform 388"/>
                  <p:cNvSpPr>
                    <a:spLocks/>
                  </p:cNvSpPr>
                  <p:nvPr/>
                </p:nvSpPr>
                <p:spPr bwMode="auto">
                  <a:xfrm>
                    <a:off x="5051" y="3134"/>
                    <a:ext cx="31" cy="10"/>
                  </a:xfrm>
                  <a:custGeom>
                    <a:avLst/>
                    <a:gdLst>
                      <a:gd name="T0" fmla="*/ 0 w 31"/>
                      <a:gd name="T1" fmla="*/ 7 h 10"/>
                      <a:gd name="T2" fmla="*/ 3 w 31"/>
                      <a:gd name="T3" fmla="*/ 7 h 10"/>
                      <a:gd name="T4" fmla="*/ 9 w 31"/>
                      <a:gd name="T5" fmla="*/ 7 h 10"/>
                      <a:gd name="T6" fmla="*/ 12 w 31"/>
                      <a:gd name="T7" fmla="*/ 8 h 10"/>
                      <a:gd name="T8" fmla="*/ 16 w 31"/>
                      <a:gd name="T9" fmla="*/ 9 h 10"/>
                      <a:gd name="T10" fmla="*/ 18 w 31"/>
                      <a:gd name="T11" fmla="*/ 7 h 10"/>
                      <a:gd name="T12" fmla="*/ 17 w 31"/>
                      <a:gd name="T13" fmla="*/ 6 h 10"/>
                      <a:gd name="T14" fmla="*/ 20 w 31"/>
                      <a:gd name="T15" fmla="*/ 5 h 10"/>
                      <a:gd name="T16" fmla="*/ 22 w 31"/>
                      <a:gd name="T17" fmla="*/ 7 h 10"/>
                      <a:gd name="T18" fmla="*/ 26 w 31"/>
                      <a:gd name="T19" fmla="*/ 7 h 10"/>
                      <a:gd name="T20" fmla="*/ 26 w 31"/>
                      <a:gd name="T21" fmla="*/ 6 h 10"/>
                      <a:gd name="T22" fmla="*/ 27 w 31"/>
                      <a:gd name="T23" fmla="*/ 6 h 10"/>
                      <a:gd name="T24" fmla="*/ 30 w 31"/>
                      <a:gd name="T25" fmla="*/ 4 h 10"/>
                      <a:gd name="T26" fmla="*/ 29 w 31"/>
                      <a:gd name="T27" fmla="*/ 4 h 10"/>
                      <a:gd name="T28" fmla="*/ 29 w 31"/>
                      <a:gd name="T29" fmla="*/ 2 h 10"/>
                      <a:gd name="T30" fmla="*/ 29 w 31"/>
                      <a:gd name="T31" fmla="*/ 1 h 10"/>
                      <a:gd name="T32" fmla="*/ 25 w 31"/>
                      <a:gd name="T33" fmla="*/ 1 h 10"/>
                      <a:gd name="T34" fmla="*/ 21 w 31"/>
                      <a:gd name="T35" fmla="*/ 1 h 10"/>
                      <a:gd name="T36" fmla="*/ 18 w 31"/>
                      <a:gd name="T37" fmla="*/ 1 h 10"/>
                      <a:gd name="T38" fmla="*/ 14 w 31"/>
                      <a:gd name="T39" fmla="*/ 1 h 10"/>
                      <a:gd name="T40" fmla="*/ 10 w 31"/>
                      <a:gd name="T41" fmla="*/ 0 h 10"/>
                      <a:gd name="T42" fmla="*/ 9 w 31"/>
                      <a:gd name="T43" fmla="*/ 1 h 10"/>
                      <a:gd name="T44" fmla="*/ 9 w 31"/>
                      <a:gd name="T45" fmla="*/ 2 h 10"/>
                      <a:gd name="T46" fmla="*/ 5 w 31"/>
                      <a:gd name="T47" fmla="*/ 2 h 10"/>
                      <a:gd name="T48" fmla="*/ 5 w 31"/>
                      <a:gd name="T49" fmla="*/ 4 h 10"/>
                      <a:gd name="T50" fmla="*/ 3 w 31"/>
                      <a:gd name="T51" fmla="*/ 5 h 10"/>
                      <a:gd name="T52" fmla="*/ 0 w 31"/>
                      <a:gd name="T53" fmla="*/ 7 h 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1"/>
                      <a:gd name="T82" fmla="*/ 0 h 10"/>
                      <a:gd name="T83" fmla="*/ 31 w 31"/>
                      <a:gd name="T84" fmla="*/ 10 h 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1" h="10">
                        <a:moveTo>
                          <a:pt x="0" y="7"/>
                        </a:moveTo>
                        <a:lnTo>
                          <a:pt x="3" y="7"/>
                        </a:lnTo>
                        <a:lnTo>
                          <a:pt x="9" y="7"/>
                        </a:lnTo>
                        <a:lnTo>
                          <a:pt x="12" y="8"/>
                        </a:lnTo>
                        <a:lnTo>
                          <a:pt x="16" y="9"/>
                        </a:lnTo>
                        <a:lnTo>
                          <a:pt x="18" y="7"/>
                        </a:lnTo>
                        <a:lnTo>
                          <a:pt x="17" y="6"/>
                        </a:lnTo>
                        <a:lnTo>
                          <a:pt x="20" y="5"/>
                        </a:lnTo>
                        <a:lnTo>
                          <a:pt x="22" y="7"/>
                        </a:lnTo>
                        <a:lnTo>
                          <a:pt x="26" y="7"/>
                        </a:lnTo>
                        <a:lnTo>
                          <a:pt x="26" y="6"/>
                        </a:lnTo>
                        <a:lnTo>
                          <a:pt x="27" y="6"/>
                        </a:lnTo>
                        <a:lnTo>
                          <a:pt x="30" y="4"/>
                        </a:lnTo>
                        <a:lnTo>
                          <a:pt x="29" y="4"/>
                        </a:lnTo>
                        <a:lnTo>
                          <a:pt x="29" y="2"/>
                        </a:lnTo>
                        <a:lnTo>
                          <a:pt x="29" y="1"/>
                        </a:lnTo>
                        <a:lnTo>
                          <a:pt x="25" y="1"/>
                        </a:lnTo>
                        <a:lnTo>
                          <a:pt x="21" y="1"/>
                        </a:lnTo>
                        <a:lnTo>
                          <a:pt x="18" y="1"/>
                        </a:lnTo>
                        <a:lnTo>
                          <a:pt x="14" y="1"/>
                        </a:lnTo>
                        <a:lnTo>
                          <a:pt x="10" y="0"/>
                        </a:lnTo>
                        <a:lnTo>
                          <a:pt x="9" y="1"/>
                        </a:lnTo>
                        <a:lnTo>
                          <a:pt x="9" y="2"/>
                        </a:lnTo>
                        <a:lnTo>
                          <a:pt x="5" y="2"/>
                        </a:lnTo>
                        <a:lnTo>
                          <a:pt x="5" y="4"/>
                        </a:lnTo>
                        <a:lnTo>
                          <a:pt x="3" y="5"/>
                        </a:lnTo>
                        <a:lnTo>
                          <a:pt x="0" y="7"/>
                        </a:lnTo>
                      </a:path>
                    </a:pathLst>
                  </a:custGeom>
                  <a:solidFill>
                    <a:srgbClr val="008000"/>
                  </a:solidFill>
                  <a:ln w="12700" cap="rnd">
                    <a:solidFill>
                      <a:srgbClr val="000000"/>
                    </a:solidFill>
                    <a:round/>
                    <a:headEnd/>
                    <a:tailEnd/>
                  </a:ln>
                </p:spPr>
                <p:txBody>
                  <a:bodyPr/>
                  <a:lstStyle/>
                  <a:p>
                    <a:endParaRPr lang="en-US"/>
                  </a:p>
                </p:txBody>
              </p:sp>
              <p:sp>
                <p:nvSpPr>
                  <p:cNvPr id="36290" name="Freeform 389"/>
                  <p:cNvSpPr>
                    <a:spLocks/>
                  </p:cNvSpPr>
                  <p:nvPr/>
                </p:nvSpPr>
                <p:spPr bwMode="auto">
                  <a:xfrm>
                    <a:off x="5032" y="3158"/>
                    <a:ext cx="195" cy="173"/>
                  </a:xfrm>
                  <a:custGeom>
                    <a:avLst/>
                    <a:gdLst>
                      <a:gd name="T0" fmla="*/ 22 w 195"/>
                      <a:gd name="T1" fmla="*/ 3 h 173"/>
                      <a:gd name="T2" fmla="*/ 36 w 195"/>
                      <a:gd name="T3" fmla="*/ 0 h 173"/>
                      <a:gd name="T4" fmla="*/ 31 w 195"/>
                      <a:gd name="T5" fmla="*/ 6 h 173"/>
                      <a:gd name="T6" fmla="*/ 36 w 195"/>
                      <a:gd name="T7" fmla="*/ 5 h 173"/>
                      <a:gd name="T8" fmla="*/ 43 w 195"/>
                      <a:gd name="T9" fmla="*/ 5 h 173"/>
                      <a:gd name="T10" fmla="*/ 52 w 195"/>
                      <a:gd name="T11" fmla="*/ 7 h 173"/>
                      <a:gd name="T12" fmla="*/ 78 w 195"/>
                      <a:gd name="T13" fmla="*/ 10 h 173"/>
                      <a:gd name="T14" fmla="*/ 91 w 195"/>
                      <a:gd name="T15" fmla="*/ 14 h 173"/>
                      <a:gd name="T16" fmla="*/ 106 w 195"/>
                      <a:gd name="T17" fmla="*/ 15 h 173"/>
                      <a:gd name="T18" fmla="*/ 128 w 195"/>
                      <a:gd name="T19" fmla="*/ 24 h 173"/>
                      <a:gd name="T20" fmla="*/ 141 w 195"/>
                      <a:gd name="T21" fmla="*/ 34 h 173"/>
                      <a:gd name="T22" fmla="*/ 189 w 195"/>
                      <a:gd name="T23" fmla="*/ 42 h 173"/>
                      <a:gd name="T24" fmla="*/ 189 w 195"/>
                      <a:gd name="T25" fmla="*/ 57 h 173"/>
                      <a:gd name="T26" fmla="*/ 177 w 195"/>
                      <a:gd name="T27" fmla="*/ 65 h 173"/>
                      <a:gd name="T28" fmla="*/ 176 w 195"/>
                      <a:gd name="T29" fmla="*/ 76 h 173"/>
                      <a:gd name="T30" fmla="*/ 168 w 195"/>
                      <a:gd name="T31" fmla="*/ 81 h 173"/>
                      <a:gd name="T32" fmla="*/ 156 w 195"/>
                      <a:gd name="T33" fmla="*/ 89 h 173"/>
                      <a:gd name="T34" fmla="*/ 140 w 195"/>
                      <a:gd name="T35" fmla="*/ 92 h 173"/>
                      <a:gd name="T36" fmla="*/ 132 w 195"/>
                      <a:gd name="T37" fmla="*/ 100 h 173"/>
                      <a:gd name="T38" fmla="*/ 129 w 195"/>
                      <a:gd name="T39" fmla="*/ 107 h 173"/>
                      <a:gd name="T40" fmla="*/ 116 w 195"/>
                      <a:gd name="T41" fmla="*/ 113 h 173"/>
                      <a:gd name="T42" fmla="*/ 109 w 195"/>
                      <a:gd name="T43" fmla="*/ 119 h 173"/>
                      <a:gd name="T44" fmla="*/ 103 w 195"/>
                      <a:gd name="T45" fmla="*/ 121 h 173"/>
                      <a:gd name="T46" fmla="*/ 101 w 195"/>
                      <a:gd name="T47" fmla="*/ 128 h 173"/>
                      <a:gd name="T48" fmla="*/ 88 w 195"/>
                      <a:gd name="T49" fmla="*/ 131 h 173"/>
                      <a:gd name="T50" fmla="*/ 78 w 195"/>
                      <a:gd name="T51" fmla="*/ 133 h 173"/>
                      <a:gd name="T52" fmla="*/ 76 w 195"/>
                      <a:gd name="T53" fmla="*/ 141 h 173"/>
                      <a:gd name="T54" fmla="*/ 66 w 195"/>
                      <a:gd name="T55" fmla="*/ 146 h 173"/>
                      <a:gd name="T56" fmla="*/ 72 w 195"/>
                      <a:gd name="T57" fmla="*/ 150 h 173"/>
                      <a:gd name="T58" fmla="*/ 63 w 195"/>
                      <a:gd name="T59" fmla="*/ 154 h 173"/>
                      <a:gd name="T60" fmla="*/ 58 w 195"/>
                      <a:gd name="T61" fmla="*/ 162 h 173"/>
                      <a:gd name="T62" fmla="*/ 71 w 195"/>
                      <a:gd name="T63" fmla="*/ 172 h 173"/>
                      <a:gd name="T64" fmla="*/ 56 w 195"/>
                      <a:gd name="T65" fmla="*/ 167 h 173"/>
                      <a:gd name="T66" fmla="*/ 45 w 195"/>
                      <a:gd name="T67" fmla="*/ 158 h 173"/>
                      <a:gd name="T68" fmla="*/ 44 w 195"/>
                      <a:gd name="T69" fmla="*/ 133 h 173"/>
                      <a:gd name="T70" fmla="*/ 43 w 195"/>
                      <a:gd name="T71" fmla="*/ 123 h 173"/>
                      <a:gd name="T72" fmla="*/ 44 w 195"/>
                      <a:gd name="T73" fmla="*/ 113 h 173"/>
                      <a:gd name="T74" fmla="*/ 45 w 195"/>
                      <a:gd name="T75" fmla="*/ 104 h 173"/>
                      <a:gd name="T76" fmla="*/ 45 w 195"/>
                      <a:gd name="T77" fmla="*/ 89 h 173"/>
                      <a:gd name="T78" fmla="*/ 47 w 195"/>
                      <a:gd name="T79" fmla="*/ 78 h 173"/>
                      <a:gd name="T80" fmla="*/ 35 w 195"/>
                      <a:gd name="T81" fmla="*/ 70 h 173"/>
                      <a:gd name="T82" fmla="*/ 17 w 195"/>
                      <a:gd name="T83" fmla="*/ 64 h 173"/>
                      <a:gd name="T84" fmla="*/ 12 w 195"/>
                      <a:gd name="T85" fmla="*/ 54 h 173"/>
                      <a:gd name="T86" fmla="*/ 4 w 195"/>
                      <a:gd name="T87" fmla="*/ 49 h 173"/>
                      <a:gd name="T88" fmla="*/ 4 w 195"/>
                      <a:gd name="T89" fmla="*/ 40 h 173"/>
                      <a:gd name="T90" fmla="*/ 1 w 195"/>
                      <a:gd name="T91" fmla="*/ 32 h 173"/>
                      <a:gd name="T92" fmla="*/ 14 w 195"/>
                      <a:gd name="T93" fmla="*/ 14 h 1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5"/>
                      <a:gd name="T142" fmla="*/ 0 h 173"/>
                      <a:gd name="T143" fmla="*/ 195 w 195"/>
                      <a:gd name="T144" fmla="*/ 173 h 17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5" h="173">
                        <a:moveTo>
                          <a:pt x="16" y="8"/>
                        </a:moveTo>
                        <a:lnTo>
                          <a:pt x="17" y="5"/>
                        </a:lnTo>
                        <a:lnTo>
                          <a:pt x="22" y="3"/>
                        </a:lnTo>
                        <a:lnTo>
                          <a:pt x="30" y="1"/>
                        </a:lnTo>
                        <a:lnTo>
                          <a:pt x="34" y="0"/>
                        </a:lnTo>
                        <a:lnTo>
                          <a:pt x="36" y="0"/>
                        </a:lnTo>
                        <a:lnTo>
                          <a:pt x="36" y="2"/>
                        </a:lnTo>
                        <a:lnTo>
                          <a:pt x="31" y="3"/>
                        </a:lnTo>
                        <a:lnTo>
                          <a:pt x="31" y="6"/>
                        </a:lnTo>
                        <a:lnTo>
                          <a:pt x="31" y="8"/>
                        </a:lnTo>
                        <a:lnTo>
                          <a:pt x="35" y="8"/>
                        </a:lnTo>
                        <a:lnTo>
                          <a:pt x="36" y="5"/>
                        </a:lnTo>
                        <a:lnTo>
                          <a:pt x="38" y="3"/>
                        </a:lnTo>
                        <a:lnTo>
                          <a:pt x="40" y="4"/>
                        </a:lnTo>
                        <a:lnTo>
                          <a:pt x="43" y="5"/>
                        </a:lnTo>
                        <a:lnTo>
                          <a:pt x="48" y="5"/>
                        </a:lnTo>
                        <a:lnTo>
                          <a:pt x="50" y="6"/>
                        </a:lnTo>
                        <a:lnTo>
                          <a:pt x="52" y="7"/>
                        </a:lnTo>
                        <a:lnTo>
                          <a:pt x="58" y="7"/>
                        </a:lnTo>
                        <a:lnTo>
                          <a:pt x="72" y="6"/>
                        </a:lnTo>
                        <a:lnTo>
                          <a:pt x="78" y="10"/>
                        </a:lnTo>
                        <a:lnTo>
                          <a:pt x="87" y="12"/>
                        </a:lnTo>
                        <a:lnTo>
                          <a:pt x="87" y="15"/>
                        </a:lnTo>
                        <a:lnTo>
                          <a:pt x="91" y="14"/>
                        </a:lnTo>
                        <a:lnTo>
                          <a:pt x="94" y="14"/>
                        </a:lnTo>
                        <a:lnTo>
                          <a:pt x="100" y="15"/>
                        </a:lnTo>
                        <a:lnTo>
                          <a:pt x="106" y="15"/>
                        </a:lnTo>
                        <a:lnTo>
                          <a:pt x="111" y="15"/>
                        </a:lnTo>
                        <a:lnTo>
                          <a:pt x="119" y="19"/>
                        </a:lnTo>
                        <a:lnTo>
                          <a:pt x="128" y="24"/>
                        </a:lnTo>
                        <a:lnTo>
                          <a:pt x="132" y="29"/>
                        </a:lnTo>
                        <a:lnTo>
                          <a:pt x="129" y="32"/>
                        </a:lnTo>
                        <a:lnTo>
                          <a:pt x="141" y="34"/>
                        </a:lnTo>
                        <a:lnTo>
                          <a:pt x="159" y="36"/>
                        </a:lnTo>
                        <a:lnTo>
                          <a:pt x="177" y="39"/>
                        </a:lnTo>
                        <a:lnTo>
                          <a:pt x="189" y="42"/>
                        </a:lnTo>
                        <a:lnTo>
                          <a:pt x="194" y="47"/>
                        </a:lnTo>
                        <a:lnTo>
                          <a:pt x="194" y="52"/>
                        </a:lnTo>
                        <a:lnTo>
                          <a:pt x="189" y="57"/>
                        </a:lnTo>
                        <a:lnTo>
                          <a:pt x="184" y="59"/>
                        </a:lnTo>
                        <a:lnTo>
                          <a:pt x="181" y="62"/>
                        </a:lnTo>
                        <a:lnTo>
                          <a:pt x="177" y="65"/>
                        </a:lnTo>
                        <a:lnTo>
                          <a:pt x="177" y="68"/>
                        </a:lnTo>
                        <a:lnTo>
                          <a:pt x="177" y="72"/>
                        </a:lnTo>
                        <a:lnTo>
                          <a:pt x="176" y="76"/>
                        </a:lnTo>
                        <a:lnTo>
                          <a:pt x="172" y="77"/>
                        </a:lnTo>
                        <a:lnTo>
                          <a:pt x="172" y="79"/>
                        </a:lnTo>
                        <a:lnTo>
                          <a:pt x="168" y="81"/>
                        </a:lnTo>
                        <a:lnTo>
                          <a:pt x="168" y="83"/>
                        </a:lnTo>
                        <a:lnTo>
                          <a:pt x="163" y="85"/>
                        </a:lnTo>
                        <a:lnTo>
                          <a:pt x="156" y="89"/>
                        </a:lnTo>
                        <a:lnTo>
                          <a:pt x="151" y="90"/>
                        </a:lnTo>
                        <a:lnTo>
                          <a:pt x="147" y="89"/>
                        </a:lnTo>
                        <a:lnTo>
                          <a:pt x="140" y="92"/>
                        </a:lnTo>
                        <a:lnTo>
                          <a:pt x="133" y="96"/>
                        </a:lnTo>
                        <a:lnTo>
                          <a:pt x="132" y="98"/>
                        </a:lnTo>
                        <a:lnTo>
                          <a:pt x="132" y="100"/>
                        </a:lnTo>
                        <a:lnTo>
                          <a:pt x="133" y="103"/>
                        </a:lnTo>
                        <a:lnTo>
                          <a:pt x="129" y="106"/>
                        </a:lnTo>
                        <a:lnTo>
                          <a:pt x="129" y="107"/>
                        </a:lnTo>
                        <a:lnTo>
                          <a:pt x="124" y="110"/>
                        </a:lnTo>
                        <a:lnTo>
                          <a:pt x="120" y="111"/>
                        </a:lnTo>
                        <a:lnTo>
                          <a:pt x="116" y="113"/>
                        </a:lnTo>
                        <a:lnTo>
                          <a:pt x="115" y="116"/>
                        </a:lnTo>
                        <a:lnTo>
                          <a:pt x="110" y="120"/>
                        </a:lnTo>
                        <a:lnTo>
                          <a:pt x="109" y="119"/>
                        </a:lnTo>
                        <a:lnTo>
                          <a:pt x="105" y="119"/>
                        </a:lnTo>
                        <a:lnTo>
                          <a:pt x="100" y="120"/>
                        </a:lnTo>
                        <a:lnTo>
                          <a:pt x="103" y="121"/>
                        </a:lnTo>
                        <a:lnTo>
                          <a:pt x="103" y="124"/>
                        </a:lnTo>
                        <a:lnTo>
                          <a:pt x="103" y="126"/>
                        </a:lnTo>
                        <a:lnTo>
                          <a:pt x="101" y="128"/>
                        </a:lnTo>
                        <a:lnTo>
                          <a:pt x="94" y="128"/>
                        </a:lnTo>
                        <a:lnTo>
                          <a:pt x="89" y="130"/>
                        </a:lnTo>
                        <a:lnTo>
                          <a:pt x="88" y="131"/>
                        </a:lnTo>
                        <a:lnTo>
                          <a:pt x="88" y="133"/>
                        </a:lnTo>
                        <a:lnTo>
                          <a:pt x="81" y="134"/>
                        </a:lnTo>
                        <a:lnTo>
                          <a:pt x="78" y="133"/>
                        </a:lnTo>
                        <a:lnTo>
                          <a:pt x="75" y="136"/>
                        </a:lnTo>
                        <a:lnTo>
                          <a:pt x="78" y="137"/>
                        </a:lnTo>
                        <a:lnTo>
                          <a:pt x="76" y="141"/>
                        </a:lnTo>
                        <a:lnTo>
                          <a:pt x="75" y="144"/>
                        </a:lnTo>
                        <a:lnTo>
                          <a:pt x="69" y="144"/>
                        </a:lnTo>
                        <a:lnTo>
                          <a:pt x="66" y="146"/>
                        </a:lnTo>
                        <a:lnTo>
                          <a:pt x="67" y="149"/>
                        </a:lnTo>
                        <a:lnTo>
                          <a:pt x="70" y="149"/>
                        </a:lnTo>
                        <a:lnTo>
                          <a:pt x="72" y="150"/>
                        </a:lnTo>
                        <a:lnTo>
                          <a:pt x="71" y="153"/>
                        </a:lnTo>
                        <a:lnTo>
                          <a:pt x="69" y="153"/>
                        </a:lnTo>
                        <a:lnTo>
                          <a:pt x="63" y="154"/>
                        </a:lnTo>
                        <a:lnTo>
                          <a:pt x="61" y="157"/>
                        </a:lnTo>
                        <a:lnTo>
                          <a:pt x="61" y="160"/>
                        </a:lnTo>
                        <a:lnTo>
                          <a:pt x="58" y="162"/>
                        </a:lnTo>
                        <a:lnTo>
                          <a:pt x="70" y="167"/>
                        </a:lnTo>
                        <a:lnTo>
                          <a:pt x="72" y="170"/>
                        </a:lnTo>
                        <a:lnTo>
                          <a:pt x="71" y="172"/>
                        </a:lnTo>
                        <a:lnTo>
                          <a:pt x="66" y="171"/>
                        </a:lnTo>
                        <a:lnTo>
                          <a:pt x="61" y="169"/>
                        </a:lnTo>
                        <a:lnTo>
                          <a:pt x="56" y="167"/>
                        </a:lnTo>
                        <a:lnTo>
                          <a:pt x="49" y="164"/>
                        </a:lnTo>
                        <a:lnTo>
                          <a:pt x="45" y="160"/>
                        </a:lnTo>
                        <a:lnTo>
                          <a:pt x="45" y="158"/>
                        </a:lnTo>
                        <a:lnTo>
                          <a:pt x="47" y="156"/>
                        </a:lnTo>
                        <a:lnTo>
                          <a:pt x="45" y="137"/>
                        </a:lnTo>
                        <a:lnTo>
                          <a:pt x="44" y="133"/>
                        </a:lnTo>
                        <a:lnTo>
                          <a:pt x="40" y="130"/>
                        </a:lnTo>
                        <a:lnTo>
                          <a:pt x="40" y="127"/>
                        </a:lnTo>
                        <a:lnTo>
                          <a:pt x="43" y="123"/>
                        </a:lnTo>
                        <a:lnTo>
                          <a:pt x="45" y="119"/>
                        </a:lnTo>
                        <a:lnTo>
                          <a:pt x="44" y="115"/>
                        </a:lnTo>
                        <a:lnTo>
                          <a:pt x="44" y="113"/>
                        </a:lnTo>
                        <a:lnTo>
                          <a:pt x="44" y="110"/>
                        </a:lnTo>
                        <a:lnTo>
                          <a:pt x="45" y="109"/>
                        </a:lnTo>
                        <a:lnTo>
                          <a:pt x="45" y="104"/>
                        </a:lnTo>
                        <a:lnTo>
                          <a:pt x="45" y="101"/>
                        </a:lnTo>
                        <a:lnTo>
                          <a:pt x="47" y="95"/>
                        </a:lnTo>
                        <a:lnTo>
                          <a:pt x="45" y="89"/>
                        </a:lnTo>
                        <a:lnTo>
                          <a:pt x="47" y="87"/>
                        </a:lnTo>
                        <a:lnTo>
                          <a:pt x="49" y="82"/>
                        </a:lnTo>
                        <a:lnTo>
                          <a:pt x="47" y="78"/>
                        </a:lnTo>
                        <a:lnTo>
                          <a:pt x="41" y="76"/>
                        </a:lnTo>
                        <a:lnTo>
                          <a:pt x="40" y="73"/>
                        </a:lnTo>
                        <a:lnTo>
                          <a:pt x="35" y="70"/>
                        </a:lnTo>
                        <a:lnTo>
                          <a:pt x="30" y="69"/>
                        </a:lnTo>
                        <a:lnTo>
                          <a:pt x="21" y="68"/>
                        </a:lnTo>
                        <a:lnTo>
                          <a:pt x="17" y="64"/>
                        </a:lnTo>
                        <a:lnTo>
                          <a:pt x="12" y="60"/>
                        </a:lnTo>
                        <a:lnTo>
                          <a:pt x="12" y="57"/>
                        </a:lnTo>
                        <a:lnTo>
                          <a:pt x="12" y="54"/>
                        </a:lnTo>
                        <a:lnTo>
                          <a:pt x="10" y="52"/>
                        </a:lnTo>
                        <a:lnTo>
                          <a:pt x="6" y="50"/>
                        </a:lnTo>
                        <a:lnTo>
                          <a:pt x="4" y="49"/>
                        </a:lnTo>
                        <a:lnTo>
                          <a:pt x="0" y="47"/>
                        </a:lnTo>
                        <a:lnTo>
                          <a:pt x="4" y="45"/>
                        </a:lnTo>
                        <a:lnTo>
                          <a:pt x="4" y="40"/>
                        </a:lnTo>
                        <a:lnTo>
                          <a:pt x="1" y="38"/>
                        </a:lnTo>
                        <a:lnTo>
                          <a:pt x="0" y="35"/>
                        </a:lnTo>
                        <a:lnTo>
                          <a:pt x="1" y="32"/>
                        </a:lnTo>
                        <a:lnTo>
                          <a:pt x="9" y="22"/>
                        </a:lnTo>
                        <a:lnTo>
                          <a:pt x="10" y="19"/>
                        </a:lnTo>
                        <a:lnTo>
                          <a:pt x="14" y="14"/>
                        </a:lnTo>
                        <a:lnTo>
                          <a:pt x="14" y="12"/>
                        </a:lnTo>
                        <a:lnTo>
                          <a:pt x="16" y="8"/>
                        </a:lnTo>
                      </a:path>
                    </a:pathLst>
                  </a:custGeom>
                  <a:solidFill>
                    <a:srgbClr val="008000"/>
                  </a:solidFill>
                  <a:ln w="12700" cap="rnd">
                    <a:solidFill>
                      <a:srgbClr val="000000"/>
                    </a:solidFill>
                    <a:round/>
                    <a:headEnd/>
                    <a:tailEnd/>
                  </a:ln>
                </p:spPr>
                <p:txBody>
                  <a:bodyPr/>
                  <a:lstStyle/>
                  <a:p>
                    <a:endParaRPr lang="en-US"/>
                  </a:p>
                </p:txBody>
              </p:sp>
            </p:grpSp>
          </p:grpSp>
        </p:grpSp>
      </p:grpSp>
      <p:grpSp>
        <p:nvGrpSpPr>
          <p:cNvPr id="35857" name="Group 390"/>
          <p:cNvGrpSpPr>
            <a:grpSpLocks/>
          </p:cNvGrpSpPr>
          <p:nvPr/>
        </p:nvGrpSpPr>
        <p:grpSpPr bwMode="auto">
          <a:xfrm>
            <a:off x="5281613" y="1209675"/>
            <a:ext cx="1695450" cy="641350"/>
            <a:chOff x="3660" y="864"/>
            <a:chExt cx="1175" cy="457"/>
          </a:xfrm>
        </p:grpSpPr>
        <p:grpSp>
          <p:nvGrpSpPr>
            <p:cNvPr id="36167" name="Group 391"/>
            <p:cNvGrpSpPr>
              <a:grpSpLocks/>
            </p:cNvGrpSpPr>
            <p:nvPr/>
          </p:nvGrpSpPr>
          <p:grpSpPr bwMode="auto">
            <a:xfrm>
              <a:off x="4655" y="1156"/>
              <a:ext cx="144" cy="133"/>
              <a:chOff x="4655" y="1156"/>
              <a:chExt cx="144" cy="133"/>
            </a:xfrm>
          </p:grpSpPr>
          <p:sp>
            <p:nvSpPr>
              <p:cNvPr id="36273" name="Rectangle 392"/>
              <p:cNvSpPr>
                <a:spLocks noChangeArrowheads="1"/>
              </p:cNvSpPr>
              <p:nvPr/>
            </p:nvSpPr>
            <p:spPr bwMode="auto">
              <a:xfrm>
                <a:off x="4707" y="1156"/>
                <a:ext cx="37" cy="133"/>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6274" name="Oval 393"/>
              <p:cNvSpPr>
                <a:spLocks noChangeArrowheads="1"/>
              </p:cNvSpPr>
              <p:nvPr/>
            </p:nvSpPr>
            <p:spPr bwMode="auto">
              <a:xfrm>
                <a:off x="4691" y="1156"/>
                <a:ext cx="108" cy="133"/>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275" name="Oval 394"/>
              <p:cNvSpPr>
                <a:spLocks noChangeArrowheads="1"/>
              </p:cNvSpPr>
              <p:nvPr/>
            </p:nvSpPr>
            <p:spPr bwMode="auto">
              <a:xfrm>
                <a:off x="4655" y="1156"/>
                <a:ext cx="107" cy="133"/>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36168" name="Group 395"/>
            <p:cNvGrpSpPr>
              <a:grpSpLocks/>
            </p:cNvGrpSpPr>
            <p:nvPr/>
          </p:nvGrpSpPr>
          <p:grpSpPr bwMode="auto">
            <a:xfrm>
              <a:off x="3660" y="864"/>
              <a:ext cx="1175" cy="457"/>
              <a:chOff x="3660" y="864"/>
              <a:chExt cx="1175" cy="457"/>
            </a:xfrm>
          </p:grpSpPr>
          <p:grpSp>
            <p:nvGrpSpPr>
              <p:cNvPr id="36169" name="Group 396"/>
              <p:cNvGrpSpPr>
                <a:grpSpLocks/>
              </p:cNvGrpSpPr>
              <p:nvPr/>
            </p:nvGrpSpPr>
            <p:grpSpPr bwMode="auto">
              <a:xfrm>
                <a:off x="3788" y="1110"/>
                <a:ext cx="699" cy="211"/>
                <a:chOff x="3788" y="1110"/>
                <a:chExt cx="699" cy="211"/>
              </a:xfrm>
            </p:grpSpPr>
            <p:grpSp>
              <p:nvGrpSpPr>
                <p:cNvPr id="36251" name="Group 397"/>
                <p:cNvGrpSpPr>
                  <a:grpSpLocks/>
                </p:cNvGrpSpPr>
                <p:nvPr/>
              </p:nvGrpSpPr>
              <p:grpSpPr bwMode="auto">
                <a:xfrm>
                  <a:off x="4309" y="1158"/>
                  <a:ext cx="178" cy="163"/>
                  <a:chOff x="4309" y="1158"/>
                  <a:chExt cx="178" cy="163"/>
                </a:xfrm>
              </p:grpSpPr>
              <p:sp>
                <p:nvSpPr>
                  <p:cNvPr id="36262" name="Freeform 398"/>
                  <p:cNvSpPr>
                    <a:spLocks/>
                  </p:cNvSpPr>
                  <p:nvPr/>
                </p:nvSpPr>
                <p:spPr bwMode="auto">
                  <a:xfrm>
                    <a:off x="4309" y="1158"/>
                    <a:ext cx="152" cy="78"/>
                  </a:xfrm>
                  <a:custGeom>
                    <a:avLst/>
                    <a:gdLst>
                      <a:gd name="T0" fmla="*/ 103 w 152"/>
                      <a:gd name="T1" fmla="*/ 6 h 78"/>
                      <a:gd name="T2" fmla="*/ 59 w 152"/>
                      <a:gd name="T3" fmla="*/ 0 h 78"/>
                      <a:gd name="T4" fmla="*/ 38 w 152"/>
                      <a:gd name="T5" fmla="*/ 2 h 78"/>
                      <a:gd name="T6" fmla="*/ 28 w 152"/>
                      <a:gd name="T7" fmla="*/ 7 h 78"/>
                      <a:gd name="T8" fmla="*/ 14 w 152"/>
                      <a:gd name="T9" fmla="*/ 24 h 78"/>
                      <a:gd name="T10" fmla="*/ 7 w 152"/>
                      <a:gd name="T11" fmla="*/ 30 h 78"/>
                      <a:gd name="T12" fmla="*/ 2 w 152"/>
                      <a:gd name="T13" fmla="*/ 43 h 78"/>
                      <a:gd name="T14" fmla="*/ 0 w 152"/>
                      <a:gd name="T15" fmla="*/ 77 h 78"/>
                      <a:gd name="T16" fmla="*/ 151 w 152"/>
                      <a:gd name="T17" fmla="*/ 58 h 78"/>
                      <a:gd name="T18" fmla="*/ 142 w 152"/>
                      <a:gd name="T19" fmla="*/ 32 h 78"/>
                      <a:gd name="T20" fmla="*/ 131 w 152"/>
                      <a:gd name="T21" fmla="*/ 19 h 78"/>
                      <a:gd name="T22" fmla="*/ 119 w 152"/>
                      <a:gd name="T23" fmla="*/ 11 h 78"/>
                      <a:gd name="T24" fmla="*/ 103 w 152"/>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78"/>
                      <a:gd name="T41" fmla="*/ 152 w 152"/>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78">
                        <a:moveTo>
                          <a:pt x="103" y="6"/>
                        </a:moveTo>
                        <a:lnTo>
                          <a:pt x="59" y="0"/>
                        </a:lnTo>
                        <a:lnTo>
                          <a:pt x="38" y="2"/>
                        </a:lnTo>
                        <a:lnTo>
                          <a:pt x="28" y="7"/>
                        </a:lnTo>
                        <a:lnTo>
                          <a:pt x="14" y="24"/>
                        </a:lnTo>
                        <a:lnTo>
                          <a:pt x="7" y="30"/>
                        </a:lnTo>
                        <a:lnTo>
                          <a:pt x="2" y="43"/>
                        </a:lnTo>
                        <a:lnTo>
                          <a:pt x="0" y="77"/>
                        </a:lnTo>
                        <a:lnTo>
                          <a:pt x="151" y="58"/>
                        </a:lnTo>
                        <a:lnTo>
                          <a:pt x="142" y="32"/>
                        </a:lnTo>
                        <a:lnTo>
                          <a:pt x="131" y="19"/>
                        </a:lnTo>
                        <a:lnTo>
                          <a:pt x="119" y="11"/>
                        </a:lnTo>
                        <a:lnTo>
                          <a:pt x="103" y="6"/>
                        </a:lnTo>
                      </a:path>
                    </a:pathLst>
                  </a:custGeom>
                  <a:solidFill>
                    <a:srgbClr val="000000"/>
                  </a:solidFill>
                  <a:ln w="12700" cap="rnd">
                    <a:solidFill>
                      <a:srgbClr val="000000"/>
                    </a:solidFill>
                    <a:round/>
                    <a:headEnd/>
                    <a:tailEnd/>
                  </a:ln>
                </p:spPr>
                <p:txBody>
                  <a:bodyPr/>
                  <a:lstStyle/>
                  <a:p>
                    <a:endParaRPr lang="en-US"/>
                  </a:p>
                </p:txBody>
              </p:sp>
              <p:grpSp>
                <p:nvGrpSpPr>
                  <p:cNvPr id="36263" name="Group 399"/>
                  <p:cNvGrpSpPr>
                    <a:grpSpLocks/>
                  </p:cNvGrpSpPr>
                  <p:nvPr/>
                </p:nvGrpSpPr>
                <p:grpSpPr bwMode="auto">
                  <a:xfrm>
                    <a:off x="4326" y="1184"/>
                    <a:ext cx="161" cy="137"/>
                    <a:chOff x="4326" y="1184"/>
                    <a:chExt cx="161" cy="137"/>
                  </a:xfrm>
                </p:grpSpPr>
                <p:grpSp>
                  <p:nvGrpSpPr>
                    <p:cNvPr id="36264" name="Group 400"/>
                    <p:cNvGrpSpPr>
                      <a:grpSpLocks/>
                    </p:cNvGrpSpPr>
                    <p:nvPr/>
                  </p:nvGrpSpPr>
                  <p:grpSpPr bwMode="auto">
                    <a:xfrm>
                      <a:off x="4326" y="1184"/>
                      <a:ext cx="161" cy="137"/>
                      <a:chOff x="4326" y="1184"/>
                      <a:chExt cx="161" cy="137"/>
                    </a:xfrm>
                  </p:grpSpPr>
                  <p:sp>
                    <p:nvSpPr>
                      <p:cNvPr id="36270" name="Oval 401"/>
                      <p:cNvSpPr>
                        <a:spLocks noChangeArrowheads="1"/>
                      </p:cNvSpPr>
                      <p:nvPr/>
                    </p:nvSpPr>
                    <p:spPr bwMode="auto">
                      <a:xfrm>
                        <a:off x="4377" y="1186"/>
                        <a:ext cx="110" cy="13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271" name="Rectangle 402"/>
                      <p:cNvSpPr>
                        <a:spLocks noChangeArrowheads="1"/>
                      </p:cNvSpPr>
                      <p:nvPr/>
                    </p:nvSpPr>
                    <p:spPr bwMode="auto">
                      <a:xfrm>
                        <a:off x="4384" y="1184"/>
                        <a:ext cx="44" cy="137"/>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6272" name="Oval 403"/>
                      <p:cNvSpPr>
                        <a:spLocks noChangeArrowheads="1"/>
                      </p:cNvSpPr>
                      <p:nvPr/>
                    </p:nvSpPr>
                    <p:spPr bwMode="auto">
                      <a:xfrm>
                        <a:off x="4326" y="1186"/>
                        <a:ext cx="112" cy="13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36265" name="Group 404"/>
                    <p:cNvGrpSpPr>
                      <a:grpSpLocks/>
                    </p:cNvGrpSpPr>
                    <p:nvPr/>
                  </p:nvGrpSpPr>
                  <p:grpSpPr bwMode="auto">
                    <a:xfrm>
                      <a:off x="4356" y="1221"/>
                      <a:ext cx="49" cy="63"/>
                      <a:chOff x="4356" y="1221"/>
                      <a:chExt cx="49" cy="63"/>
                    </a:xfrm>
                  </p:grpSpPr>
                  <p:sp>
                    <p:nvSpPr>
                      <p:cNvPr id="36266" name="Oval 405"/>
                      <p:cNvSpPr>
                        <a:spLocks noChangeArrowheads="1"/>
                      </p:cNvSpPr>
                      <p:nvPr/>
                    </p:nvSpPr>
                    <p:spPr bwMode="auto">
                      <a:xfrm>
                        <a:off x="4356" y="1221"/>
                        <a:ext cx="49" cy="63"/>
                      </a:xfrm>
                      <a:prstGeom prst="ellipse">
                        <a:avLst/>
                      </a:prstGeom>
                      <a:solidFill>
                        <a:srgbClr val="C0C0C0"/>
                      </a:solidFill>
                      <a:ln w="12700">
                        <a:solidFill>
                          <a:srgbClr val="000000"/>
                        </a:solidFill>
                        <a:round/>
                        <a:headEnd/>
                        <a:tailEnd/>
                      </a:ln>
                    </p:spPr>
                    <p:txBody>
                      <a:bodyPr wrap="none" anchor="ctr"/>
                      <a:lstStyle/>
                      <a:p>
                        <a:endParaRPr lang="en-US"/>
                      </a:p>
                    </p:txBody>
                  </p:sp>
                  <p:grpSp>
                    <p:nvGrpSpPr>
                      <p:cNvPr id="36267" name="Group 406"/>
                      <p:cNvGrpSpPr>
                        <a:grpSpLocks/>
                      </p:cNvGrpSpPr>
                      <p:nvPr/>
                    </p:nvGrpSpPr>
                    <p:grpSpPr bwMode="auto">
                      <a:xfrm>
                        <a:off x="4361" y="1221"/>
                        <a:ext cx="41" cy="62"/>
                        <a:chOff x="4361" y="1221"/>
                        <a:chExt cx="41" cy="62"/>
                      </a:xfrm>
                    </p:grpSpPr>
                    <p:sp>
                      <p:nvSpPr>
                        <p:cNvPr id="36268" name="Oval 407"/>
                        <p:cNvSpPr>
                          <a:spLocks noChangeArrowheads="1"/>
                        </p:cNvSpPr>
                        <p:nvPr/>
                      </p:nvSpPr>
                      <p:spPr bwMode="auto">
                        <a:xfrm>
                          <a:off x="4361" y="1221"/>
                          <a:ext cx="41" cy="62"/>
                        </a:xfrm>
                        <a:prstGeom prst="ellipse">
                          <a:avLst/>
                        </a:prstGeom>
                        <a:solidFill>
                          <a:srgbClr val="808080"/>
                        </a:solidFill>
                        <a:ln w="12700">
                          <a:solidFill>
                            <a:srgbClr val="C0C0C0"/>
                          </a:solidFill>
                          <a:round/>
                          <a:headEnd/>
                          <a:tailEnd/>
                        </a:ln>
                      </p:spPr>
                      <p:txBody>
                        <a:bodyPr wrap="none" anchor="ctr"/>
                        <a:lstStyle/>
                        <a:p>
                          <a:endParaRPr lang="en-US"/>
                        </a:p>
                      </p:txBody>
                    </p:sp>
                    <p:sp>
                      <p:nvSpPr>
                        <p:cNvPr id="36269" name="Oval 408"/>
                        <p:cNvSpPr>
                          <a:spLocks noChangeArrowheads="1"/>
                        </p:cNvSpPr>
                        <p:nvPr/>
                      </p:nvSpPr>
                      <p:spPr bwMode="auto">
                        <a:xfrm>
                          <a:off x="4365" y="1227"/>
                          <a:ext cx="32" cy="51"/>
                        </a:xfrm>
                        <a:prstGeom prst="ellipse">
                          <a:avLst/>
                        </a:prstGeom>
                        <a:solidFill>
                          <a:srgbClr val="C0C0C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grpSp>
            <p:grpSp>
              <p:nvGrpSpPr>
                <p:cNvPr id="36252" name="Group 409"/>
                <p:cNvGrpSpPr>
                  <a:grpSpLocks/>
                </p:cNvGrpSpPr>
                <p:nvPr/>
              </p:nvGrpSpPr>
              <p:grpSpPr bwMode="auto">
                <a:xfrm>
                  <a:off x="3788" y="1110"/>
                  <a:ext cx="144" cy="143"/>
                  <a:chOff x="3788" y="1110"/>
                  <a:chExt cx="144" cy="143"/>
                </a:xfrm>
              </p:grpSpPr>
              <p:sp>
                <p:nvSpPr>
                  <p:cNvPr id="36253" name="Freeform 410"/>
                  <p:cNvSpPr>
                    <a:spLocks/>
                  </p:cNvSpPr>
                  <p:nvPr/>
                </p:nvSpPr>
                <p:spPr bwMode="auto">
                  <a:xfrm>
                    <a:off x="3788" y="1110"/>
                    <a:ext cx="121" cy="122"/>
                  </a:xfrm>
                  <a:custGeom>
                    <a:avLst/>
                    <a:gdLst>
                      <a:gd name="T0" fmla="*/ 10 w 121"/>
                      <a:gd name="T1" fmla="*/ 8 h 122"/>
                      <a:gd name="T2" fmla="*/ 5 w 121"/>
                      <a:gd name="T3" fmla="*/ 104 h 122"/>
                      <a:gd name="T4" fmla="*/ 1 w 121"/>
                      <a:gd name="T5" fmla="*/ 115 h 122"/>
                      <a:gd name="T6" fmla="*/ 0 w 121"/>
                      <a:gd name="T7" fmla="*/ 121 h 122"/>
                      <a:gd name="T8" fmla="*/ 73 w 121"/>
                      <a:gd name="T9" fmla="*/ 98 h 122"/>
                      <a:gd name="T10" fmla="*/ 120 w 121"/>
                      <a:gd name="T11" fmla="*/ 77 h 122"/>
                      <a:gd name="T12" fmla="*/ 120 w 121"/>
                      <a:gd name="T13" fmla="*/ 45 h 122"/>
                      <a:gd name="T14" fmla="*/ 114 w 121"/>
                      <a:gd name="T15" fmla="*/ 0 h 122"/>
                      <a:gd name="T16" fmla="*/ 10 w 121"/>
                      <a:gd name="T17" fmla="*/ 8 h 1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122"/>
                      <a:gd name="T29" fmla="*/ 121 w 121"/>
                      <a:gd name="T30" fmla="*/ 122 h 1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122">
                        <a:moveTo>
                          <a:pt x="10" y="8"/>
                        </a:moveTo>
                        <a:lnTo>
                          <a:pt x="5" y="104"/>
                        </a:lnTo>
                        <a:lnTo>
                          <a:pt x="1" y="115"/>
                        </a:lnTo>
                        <a:lnTo>
                          <a:pt x="0" y="121"/>
                        </a:lnTo>
                        <a:lnTo>
                          <a:pt x="73" y="98"/>
                        </a:lnTo>
                        <a:lnTo>
                          <a:pt x="120" y="77"/>
                        </a:lnTo>
                        <a:lnTo>
                          <a:pt x="120" y="45"/>
                        </a:lnTo>
                        <a:lnTo>
                          <a:pt x="114" y="0"/>
                        </a:lnTo>
                        <a:lnTo>
                          <a:pt x="10" y="8"/>
                        </a:lnTo>
                      </a:path>
                    </a:pathLst>
                  </a:custGeom>
                  <a:solidFill>
                    <a:srgbClr val="000000"/>
                  </a:solidFill>
                  <a:ln w="12700" cap="rnd">
                    <a:solidFill>
                      <a:srgbClr val="000000"/>
                    </a:solidFill>
                    <a:round/>
                    <a:headEnd/>
                    <a:tailEnd/>
                  </a:ln>
                </p:spPr>
                <p:txBody>
                  <a:bodyPr/>
                  <a:lstStyle/>
                  <a:p>
                    <a:endParaRPr lang="en-US"/>
                  </a:p>
                </p:txBody>
              </p:sp>
              <p:grpSp>
                <p:nvGrpSpPr>
                  <p:cNvPr id="36254" name="Group 411"/>
                  <p:cNvGrpSpPr>
                    <a:grpSpLocks/>
                  </p:cNvGrpSpPr>
                  <p:nvPr/>
                </p:nvGrpSpPr>
                <p:grpSpPr bwMode="auto">
                  <a:xfrm>
                    <a:off x="3798" y="1139"/>
                    <a:ext cx="134" cy="114"/>
                    <a:chOff x="3798" y="1139"/>
                    <a:chExt cx="134" cy="114"/>
                  </a:xfrm>
                </p:grpSpPr>
                <p:grpSp>
                  <p:nvGrpSpPr>
                    <p:cNvPr id="36255" name="Group 412"/>
                    <p:cNvGrpSpPr>
                      <a:grpSpLocks/>
                    </p:cNvGrpSpPr>
                    <p:nvPr/>
                  </p:nvGrpSpPr>
                  <p:grpSpPr bwMode="auto">
                    <a:xfrm>
                      <a:off x="3798" y="1139"/>
                      <a:ext cx="134" cy="114"/>
                      <a:chOff x="3798" y="1139"/>
                      <a:chExt cx="134" cy="114"/>
                    </a:xfrm>
                  </p:grpSpPr>
                  <p:sp>
                    <p:nvSpPr>
                      <p:cNvPr id="36259" name="Oval 413"/>
                      <p:cNvSpPr>
                        <a:spLocks noChangeArrowheads="1"/>
                      </p:cNvSpPr>
                      <p:nvPr/>
                    </p:nvSpPr>
                    <p:spPr bwMode="auto">
                      <a:xfrm>
                        <a:off x="3846" y="1139"/>
                        <a:ext cx="86" cy="11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36260" name="Rectangle 414"/>
                      <p:cNvSpPr>
                        <a:spLocks noChangeArrowheads="1"/>
                      </p:cNvSpPr>
                      <p:nvPr/>
                    </p:nvSpPr>
                    <p:spPr bwMode="auto">
                      <a:xfrm>
                        <a:off x="3847" y="1139"/>
                        <a:ext cx="41" cy="114"/>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6261" name="Oval 415"/>
                      <p:cNvSpPr>
                        <a:spLocks noChangeArrowheads="1"/>
                      </p:cNvSpPr>
                      <p:nvPr/>
                    </p:nvSpPr>
                    <p:spPr bwMode="auto">
                      <a:xfrm>
                        <a:off x="3798" y="1139"/>
                        <a:ext cx="84" cy="11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36256" name="Group 416"/>
                    <p:cNvGrpSpPr>
                      <a:grpSpLocks/>
                    </p:cNvGrpSpPr>
                    <p:nvPr/>
                  </p:nvGrpSpPr>
                  <p:grpSpPr bwMode="auto">
                    <a:xfrm>
                      <a:off x="3819" y="1168"/>
                      <a:ext cx="39" cy="55"/>
                      <a:chOff x="3819" y="1168"/>
                      <a:chExt cx="39" cy="55"/>
                    </a:xfrm>
                  </p:grpSpPr>
                  <p:sp>
                    <p:nvSpPr>
                      <p:cNvPr id="36257" name="Oval 417"/>
                      <p:cNvSpPr>
                        <a:spLocks noChangeArrowheads="1"/>
                      </p:cNvSpPr>
                      <p:nvPr/>
                    </p:nvSpPr>
                    <p:spPr bwMode="auto">
                      <a:xfrm>
                        <a:off x="3819" y="1168"/>
                        <a:ext cx="39" cy="55"/>
                      </a:xfrm>
                      <a:prstGeom prst="ellipse">
                        <a:avLst/>
                      </a:prstGeom>
                      <a:solidFill>
                        <a:srgbClr val="808080"/>
                      </a:solidFill>
                      <a:ln w="12700">
                        <a:solidFill>
                          <a:srgbClr val="C0C0C0"/>
                        </a:solidFill>
                        <a:round/>
                        <a:headEnd/>
                        <a:tailEnd/>
                      </a:ln>
                    </p:spPr>
                    <p:txBody>
                      <a:bodyPr wrap="none" anchor="ctr"/>
                      <a:lstStyle/>
                      <a:p>
                        <a:endParaRPr lang="en-US"/>
                      </a:p>
                    </p:txBody>
                  </p:sp>
                  <p:sp>
                    <p:nvSpPr>
                      <p:cNvPr id="36258" name="Oval 418"/>
                      <p:cNvSpPr>
                        <a:spLocks noChangeArrowheads="1"/>
                      </p:cNvSpPr>
                      <p:nvPr/>
                    </p:nvSpPr>
                    <p:spPr bwMode="auto">
                      <a:xfrm>
                        <a:off x="3823" y="1173"/>
                        <a:ext cx="28" cy="44"/>
                      </a:xfrm>
                      <a:prstGeom prst="ellipse">
                        <a:avLst/>
                      </a:prstGeom>
                      <a:solidFill>
                        <a:srgbClr val="C0C0C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grpSp>
          <p:grpSp>
            <p:nvGrpSpPr>
              <p:cNvPr id="36170" name="Group 419"/>
              <p:cNvGrpSpPr>
                <a:grpSpLocks/>
              </p:cNvGrpSpPr>
              <p:nvPr/>
            </p:nvGrpSpPr>
            <p:grpSpPr bwMode="auto">
              <a:xfrm>
                <a:off x="3660" y="864"/>
                <a:ext cx="1175" cy="402"/>
                <a:chOff x="3660" y="864"/>
                <a:chExt cx="1175" cy="402"/>
              </a:xfrm>
            </p:grpSpPr>
            <p:sp>
              <p:nvSpPr>
                <p:cNvPr id="36171" name="Freeform 420"/>
                <p:cNvSpPr>
                  <a:spLocks/>
                </p:cNvSpPr>
                <p:nvPr/>
              </p:nvSpPr>
              <p:spPr bwMode="auto">
                <a:xfrm>
                  <a:off x="4338" y="1084"/>
                  <a:ext cx="486" cy="135"/>
                </a:xfrm>
                <a:custGeom>
                  <a:avLst/>
                  <a:gdLst>
                    <a:gd name="T0" fmla="*/ 158 w 486"/>
                    <a:gd name="T1" fmla="*/ 38 h 135"/>
                    <a:gd name="T2" fmla="*/ 485 w 486"/>
                    <a:gd name="T3" fmla="*/ 20 h 135"/>
                    <a:gd name="T4" fmla="*/ 485 w 486"/>
                    <a:gd name="T5" fmla="*/ 84 h 135"/>
                    <a:gd name="T6" fmla="*/ 480 w 486"/>
                    <a:gd name="T7" fmla="*/ 90 h 135"/>
                    <a:gd name="T8" fmla="*/ 474 w 486"/>
                    <a:gd name="T9" fmla="*/ 93 h 135"/>
                    <a:gd name="T10" fmla="*/ 475 w 486"/>
                    <a:gd name="T11" fmla="*/ 103 h 135"/>
                    <a:gd name="T12" fmla="*/ 423 w 486"/>
                    <a:gd name="T13" fmla="*/ 108 h 135"/>
                    <a:gd name="T14" fmla="*/ 340 w 486"/>
                    <a:gd name="T15" fmla="*/ 118 h 135"/>
                    <a:gd name="T16" fmla="*/ 252 w 486"/>
                    <a:gd name="T17" fmla="*/ 128 h 135"/>
                    <a:gd name="T18" fmla="*/ 228 w 486"/>
                    <a:gd name="T19" fmla="*/ 129 h 135"/>
                    <a:gd name="T20" fmla="*/ 205 w 486"/>
                    <a:gd name="T21" fmla="*/ 132 h 135"/>
                    <a:gd name="T22" fmla="*/ 186 w 486"/>
                    <a:gd name="T23" fmla="*/ 134 h 135"/>
                    <a:gd name="T24" fmla="*/ 161 w 486"/>
                    <a:gd name="T25" fmla="*/ 134 h 135"/>
                    <a:gd name="T26" fmla="*/ 139 w 486"/>
                    <a:gd name="T27" fmla="*/ 134 h 135"/>
                    <a:gd name="T28" fmla="*/ 134 w 486"/>
                    <a:gd name="T29" fmla="*/ 133 h 135"/>
                    <a:gd name="T30" fmla="*/ 127 w 486"/>
                    <a:gd name="T31" fmla="*/ 119 h 135"/>
                    <a:gd name="T32" fmla="*/ 116 w 486"/>
                    <a:gd name="T33" fmla="*/ 103 h 135"/>
                    <a:gd name="T34" fmla="*/ 102 w 486"/>
                    <a:gd name="T35" fmla="*/ 94 h 135"/>
                    <a:gd name="T36" fmla="*/ 80 w 486"/>
                    <a:gd name="T37" fmla="*/ 88 h 135"/>
                    <a:gd name="T38" fmla="*/ 48 w 486"/>
                    <a:gd name="T39" fmla="*/ 85 h 135"/>
                    <a:gd name="T40" fmla="*/ 23 w 486"/>
                    <a:gd name="T41" fmla="*/ 85 h 135"/>
                    <a:gd name="T42" fmla="*/ 12 w 486"/>
                    <a:gd name="T43" fmla="*/ 90 h 135"/>
                    <a:gd name="T44" fmla="*/ 6 w 486"/>
                    <a:gd name="T45" fmla="*/ 98 h 135"/>
                    <a:gd name="T46" fmla="*/ 0 w 486"/>
                    <a:gd name="T47" fmla="*/ 108 h 135"/>
                    <a:gd name="T48" fmla="*/ 0 w 486"/>
                    <a:gd name="T49" fmla="*/ 0 h 135"/>
                    <a:gd name="T50" fmla="*/ 123 w 486"/>
                    <a:gd name="T51" fmla="*/ 14 h 135"/>
                    <a:gd name="T52" fmla="*/ 136 w 486"/>
                    <a:gd name="T53" fmla="*/ 18 h 135"/>
                    <a:gd name="T54" fmla="*/ 158 w 486"/>
                    <a:gd name="T55" fmla="*/ 38 h 13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6"/>
                    <a:gd name="T85" fmla="*/ 0 h 135"/>
                    <a:gd name="T86" fmla="*/ 486 w 486"/>
                    <a:gd name="T87" fmla="*/ 135 h 13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6" h="135">
                      <a:moveTo>
                        <a:pt x="158" y="38"/>
                      </a:moveTo>
                      <a:lnTo>
                        <a:pt x="485" y="20"/>
                      </a:lnTo>
                      <a:lnTo>
                        <a:pt x="485" y="84"/>
                      </a:lnTo>
                      <a:lnTo>
                        <a:pt x="480" y="90"/>
                      </a:lnTo>
                      <a:lnTo>
                        <a:pt x="474" y="93"/>
                      </a:lnTo>
                      <a:lnTo>
                        <a:pt x="475" y="103"/>
                      </a:lnTo>
                      <a:lnTo>
                        <a:pt x="423" y="108"/>
                      </a:lnTo>
                      <a:lnTo>
                        <a:pt x="340" y="118"/>
                      </a:lnTo>
                      <a:lnTo>
                        <a:pt x="252" y="128"/>
                      </a:lnTo>
                      <a:lnTo>
                        <a:pt x="228" y="129"/>
                      </a:lnTo>
                      <a:lnTo>
                        <a:pt x="205" y="132"/>
                      </a:lnTo>
                      <a:lnTo>
                        <a:pt x="186" y="134"/>
                      </a:lnTo>
                      <a:lnTo>
                        <a:pt x="161" y="134"/>
                      </a:lnTo>
                      <a:lnTo>
                        <a:pt x="139" y="134"/>
                      </a:lnTo>
                      <a:lnTo>
                        <a:pt x="134" y="133"/>
                      </a:lnTo>
                      <a:lnTo>
                        <a:pt x="127" y="119"/>
                      </a:lnTo>
                      <a:lnTo>
                        <a:pt x="116" y="103"/>
                      </a:lnTo>
                      <a:lnTo>
                        <a:pt x="102" y="94"/>
                      </a:lnTo>
                      <a:lnTo>
                        <a:pt x="80" y="88"/>
                      </a:lnTo>
                      <a:lnTo>
                        <a:pt x="48" y="85"/>
                      </a:lnTo>
                      <a:lnTo>
                        <a:pt x="23" y="85"/>
                      </a:lnTo>
                      <a:lnTo>
                        <a:pt x="12" y="90"/>
                      </a:lnTo>
                      <a:lnTo>
                        <a:pt x="6" y="98"/>
                      </a:lnTo>
                      <a:lnTo>
                        <a:pt x="0" y="108"/>
                      </a:lnTo>
                      <a:lnTo>
                        <a:pt x="0" y="0"/>
                      </a:lnTo>
                      <a:lnTo>
                        <a:pt x="123" y="14"/>
                      </a:lnTo>
                      <a:lnTo>
                        <a:pt x="136" y="18"/>
                      </a:lnTo>
                      <a:lnTo>
                        <a:pt x="158" y="38"/>
                      </a:lnTo>
                    </a:path>
                  </a:pathLst>
                </a:custGeom>
                <a:solidFill>
                  <a:srgbClr val="FFFFFF"/>
                </a:solidFill>
                <a:ln w="12700" cap="rnd">
                  <a:solidFill>
                    <a:srgbClr val="000000"/>
                  </a:solidFill>
                  <a:round/>
                  <a:headEnd/>
                  <a:tailEnd/>
                </a:ln>
              </p:spPr>
              <p:txBody>
                <a:bodyPr/>
                <a:lstStyle/>
                <a:p>
                  <a:endParaRPr lang="en-US"/>
                </a:p>
              </p:txBody>
            </p:sp>
            <p:sp>
              <p:nvSpPr>
                <p:cNvPr id="36172" name="Freeform 421"/>
                <p:cNvSpPr>
                  <a:spLocks/>
                </p:cNvSpPr>
                <p:nvPr/>
              </p:nvSpPr>
              <p:spPr bwMode="auto">
                <a:xfrm>
                  <a:off x="3731" y="872"/>
                  <a:ext cx="801" cy="28"/>
                </a:xfrm>
                <a:custGeom>
                  <a:avLst/>
                  <a:gdLst>
                    <a:gd name="T0" fmla="*/ 0 w 801"/>
                    <a:gd name="T1" fmla="*/ 3 h 28"/>
                    <a:gd name="T2" fmla="*/ 318 w 801"/>
                    <a:gd name="T3" fmla="*/ 10 h 28"/>
                    <a:gd name="T4" fmla="*/ 493 w 801"/>
                    <a:gd name="T5" fmla="*/ 23 h 28"/>
                    <a:gd name="T6" fmla="*/ 511 w 801"/>
                    <a:gd name="T7" fmla="*/ 25 h 28"/>
                    <a:gd name="T8" fmla="*/ 530 w 801"/>
                    <a:gd name="T9" fmla="*/ 27 h 28"/>
                    <a:gd name="T10" fmla="*/ 800 w 801"/>
                    <a:gd name="T11" fmla="*/ 26 h 28"/>
                    <a:gd name="T12" fmla="*/ 769 w 801"/>
                    <a:gd name="T13" fmla="*/ 22 h 28"/>
                    <a:gd name="T14" fmla="*/ 635 w 801"/>
                    <a:gd name="T15" fmla="*/ 10 h 28"/>
                    <a:gd name="T16" fmla="*/ 183 w 801"/>
                    <a:gd name="T17" fmla="*/ 0 h 28"/>
                    <a:gd name="T18" fmla="*/ 0 w 801"/>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1"/>
                    <a:gd name="T31" fmla="*/ 0 h 28"/>
                    <a:gd name="T32" fmla="*/ 801 w 801"/>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1" h="28">
                      <a:moveTo>
                        <a:pt x="0" y="3"/>
                      </a:moveTo>
                      <a:lnTo>
                        <a:pt x="318" y="10"/>
                      </a:lnTo>
                      <a:lnTo>
                        <a:pt x="493" y="23"/>
                      </a:lnTo>
                      <a:lnTo>
                        <a:pt x="511" y="25"/>
                      </a:lnTo>
                      <a:lnTo>
                        <a:pt x="530" y="27"/>
                      </a:lnTo>
                      <a:lnTo>
                        <a:pt x="800" y="26"/>
                      </a:lnTo>
                      <a:lnTo>
                        <a:pt x="769" y="22"/>
                      </a:lnTo>
                      <a:lnTo>
                        <a:pt x="635" y="10"/>
                      </a:lnTo>
                      <a:lnTo>
                        <a:pt x="183" y="0"/>
                      </a:lnTo>
                      <a:lnTo>
                        <a:pt x="0" y="3"/>
                      </a:lnTo>
                    </a:path>
                  </a:pathLst>
                </a:custGeom>
                <a:solidFill>
                  <a:srgbClr val="FFFFFF"/>
                </a:solidFill>
                <a:ln w="12700" cap="rnd">
                  <a:solidFill>
                    <a:srgbClr val="000000"/>
                  </a:solidFill>
                  <a:round/>
                  <a:headEnd/>
                  <a:tailEnd/>
                </a:ln>
              </p:spPr>
              <p:txBody>
                <a:bodyPr/>
                <a:lstStyle/>
                <a:p>
                  <a:endParaRPr lang="en-US"/>
                </a:p>
              </p:txBody>
            </p:sp>
            <p:sp>
              <p:nvSpPr>
                <p:cNvPr id="36173" name="Freeform 422"/>
                <p:cNvSpPr>
                  <a:spLocks/>
                </p:cNvSpPr>
                <p:nvPr/>
              </p:nvSpPr>
              <p:spPr bwMode="auto">
                <a:xfrm>
                  <a:off x="4480" y="1208"/>
                  <a:ext cx="355" cy="58"/>
                </a:xfrm>
                <a:custGeom>
                  <a:avLst/>
                  <a:gdLst>
                    <a:gd name="T0" fmla="*/ 9 w 355"/>
                    <a:gd name="T1" fmla="*/ 54 h 58"/>
                    <a:gd name="T2" fmla="*/ 56 w 355"/>
                    <a:gd name="T3" fmla="*/ 57 h 58"/>
                    <a:gd name="T4" fmla="*/ 190 w 355"/>
                    <a:gd name="T5" fmla="*/ 44 h 58"/>
                    <a:gd name="T6" fmla="*/ 306 w 355"/>
                    <a:gd name="T7" fmla="*/ 26 h 58"/>
                    <a:gd name="T8" fmla="*/ 334 w 355"/>
                    <a:gd name="T9" fmla="*/ 20 h 58"/>
                    <a:gd name="T10" fmla="*/ 352 w 355"/>
                    <a:gd name="T11" fmla="*/ 8 h 58"/>
                    <a:gd name="T12" fmla="*/ 354 w 355"/>
                    <a:gd name="T13" fmla="*/ 0 h 58"/>
                    <a:gd name="T14" fmla="*/ 0 w 355"/>
                    <a:gd name="T15" fmla="*/ 41 h 58"/>
                    <a:gd name="T16" fmla="*/ 9 w 355"/>
                    <a:gd name="T17" fmla="*/ 54 h 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5"/>
                    <a:gd name="T28" fmla="*/ 0 h 58"/>
                    <a:gd name="T29" fmla="*/ 355 w 355"/>
                    <a:gd name="T30" fmla="*/ 58 h 5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5" h="58">
                      <a:moveTo>
                        <a:pt x="9" y="54"/>
                      </a:moveTo>
                      <a:lnTo>
                        <a:pt x="56" y="57"/>
                      </a:lnTo>
                      <a:lnTo>
                        <a:pt x="190" y="44"/>
                      </a:lnTo>
                      <a:lnTo>
                        <a:pt x="306" y="26"/>
                      </a:lnTo>
                      <a:lnTo>
                        <a:pt x="334" y="20"/>
                      </a:lnTo>
                      <a:lnTo>
                        <a:pt x="352" y="8"/>
                      </a:lnTo>
                      <a:lnTo>
                        <a:pt x="354" y="0"/>
                      </a:lnTo>
                      <a:lnTo>
                        <a:pt x="0" y="41"/>
                      </a:lnTo>
                      <a:lnTo>
                        <a:pt x="9" y="54"/>
                      </a:lnTo>
                    </a:path>
                  </a:pathLst>
                </a:custGeom>
                <a:solidFill>
                  <a:srgbClr val="000000"/>
                </a:solidFill>
                <a:ln w="12700" cap="rnd">
                  <a:solidFill>
                    <a:srgbClr val="000000"/>
                  </a:solidFill>
                  <a:round/>
                  <a:headEnd/>
                  <a:tailEnd/>
                </a:ln>
              </p:spPr>
              <p:txBody>
                <a:bodyPr/>
                <a:lstStyle/>
                <a:p>
                  <a:endParaRPr lang="en-US"/>
                </a:p>
              </p:txBody>
            </p:sp>
            <p:sp>
              <p:nvSpPr>
                <p:cNvPr id="36174" name="Freeform 423"/>
                <p:cNvSpPr>
                  <a:spLocks/>
                </p:cNvSpPr>
                <p:nvPr/>
              </p:nvSpPr>
              <p:spPr bwMode="auto">
                <a:xfrm>
                  <a:off x="4172" y="1067"/>
                  <a:ext cx="167" cy="177"/>
                </a:xfrm>
                <a:custGeom>
                  <a:avLst/>
                  <a:gdLst>
                    <a:gd name="T0" fmla="*/ 0 w 167"/>
                    <a:gd name="T1" fmla="*/ 0 h 177"/>
                    <a:gd name="T2" fmla="*/ 166 w 167"/>
                    <a:gd name="T3" fmla="*/ 17 h 177"/>
                    <a:gd name="T4" fmla="*/ 166 w 167"/>
                    <a:gd name="T5" fmla="*/ 123 h 177"/>
                    <a:gd name="T6" fmla="*/ 157 w 167"/>
                    <a:gd name="T7" fmla="*/ 132 h 177"/>
                    <a:gd name="T8" fmla="*/ 152 w 167"/>
                    <a:gd name="T9" fmla="*/ 140 h 177"/>
                    <a:gd name="T10" fmla="*/ 151 w 167"/>
                    <a:gd name="T11" fmla="*/ 150 h 177"/>
                    <a:gd name="T12" fmla="*/ 152 w 167"/>
                    <a:gd name="T13" fmla="*/ 176 h 177"/>
                    <a:gd name="T14" fmla="*/ 28 w 167"/>
                    <a:gd name="T15" fmla="*/ 159 h 177"/>
                    <a:gd name="T16" fmla="*/ 12 w 167"/>
                    <a:gd name="T17" fmla="*/ 157 h 177"/>
                    <a:gd name="T18" fmla="*/ 0 w 167"/>
                    <a:gd name="T19" fmla="*/ 130 h 177"/>
                    <a:gd name="T20" fmla="*/ 0 w 167"/>
                    <a:gd name="T21" fmla="*/ 0 h 1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77"/>
                    <a:gd name="T35" fmla="*/ 167 w 167"/>
                    <a:gd name="T36" fmla="*/ 177 h 1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77">
                      <a:moveTo>
                        <a:pt x="0" y="0"/>
                      </a:moveTo>
                      <a:lnTo>
                        <a:pt x="166" y="17"/>
                      </a:lnTo>
                      <a:lnTo>
                        <a:pt x="166" y="123"/>
                      </a:lnTo>
                      <a:lnTo>
                        <a:pt x="157" y="132"/>
                      </a:lnTo>
                      <a:lnTo>
                        <a:pt x="152" y="140"/>
                      </a:lnTo>
                      <a:lnTo>
                        <a:pt x="151" y="150"/>
                      </a:lnTo>
                      <a:lnTo>
                        <a:pt x="152" y="176"/>
                      </a:lnTo>
                      <a:lnTo>
                        <a:pt x="28" y="159"/>
                      </a:lnTo>
                      <a:lnTo>
                        <a:pt x="12" y="157"/>
                      </a:lnTo>
                      <a:lnTo>
                        <a:pt x="0" y="130"/>
                      </a:lnTo>
                      <a:lnTo>
                        <a:pt x="0" y="0"/>
                      </a:lnTo>
                    </a:path>
                  </a:pathLst>
                </a:custGeom>
                <a:solidFill>
                  <a:srgbClr val="FFFFFF"/>
                </a:solidFill>
                <a:ln w="12700" cap="rnd">
                  <a:solidFill>
                    <a:srgbClr val="000000"/>
                  </a:solidFill>
                  <a:round/>
                  <a:headEnd/>
                  <a:tailEnd/>
                </a:ln>
              </p:spPr>
              <p:txBody>
                <a:bodyPr/>
                <a:lstStyle/>
                <a:p>
                  <a:endParaRPr lang="en-US"/>
                </a:p>
              </p:txBody>
            </p:sp>
            <p:grpSp>
              <p:nvGrpSpPr>
                <p:cNvPr id="36175" name="Group 424"/>
                <p:cNvGrpSpPr>
                  <a:grpSpLocks/>
                </p:cNvGrpSpPr>
                <p:nvPr/>
              </p:nvGrpSpPr>
              <p:grpSpPr bwMode="auto">
                <a:xfrm>
                  <a:off x="4155" y="892"/>
                  <a:ext cx="440" cy="130"/>
                  <a:chOff x="4155" y="892"/>
                  <a:chExt cx="440" cy="130"/>
                </a:xfrm>
              </p:grpSpPr>
              <p:sp>
                <p:nvSpPr>
                  <p:cNvPr id="36249" name="Freeform 425"/>
                  <p:cNvSpPr>
                    <a:spLocks/>
                  </p:cNvSpPr>
                  <p:nvPr/>
                </p:nvSpPr>
                <p:spPr bwMode="auto">
                  <a:xfrm>
                    <a:off x="4255" y="899"/>
                    <a:ext cx="340" cy="48"/>
                  </a:xfrm>
                  <a:custGeom>
                    <a:avLst/>
                    <a:gdLst>
                      <a:gd name="T0" fmla="*/ 0 w 340"/>
                      <a:gd name="T1" fmla="*/ 1 h 48"/>
                      <a:gd name="T2" fmla="*/ 257 w 340"/>
                      <a:gd name="T3" fmla="*/ 0 h 48"/>
                      <a:gd name="T4" fmla="*/ 280 w 340"/>
                      <a:gd name="T5" fmla="*/ 1 h 48"/>
                      <a:gd name="T6" fmla="*/ 295 w 340"/>
                      <a:gd name="T7" fmla="*/ 5 h 48"/>
                      <a:gd name="T8" fmla="*/ 304 w 340"/>
                      <a:gd name="T9" fmla="*/ 12 h 48"/>
                      <a:gd name="T10" fmla="*/ 339 w 340"/>
                      <a:gd name="T11" fmla="*/ 42 h 48"/>
                      <a:gd name="T12" fmla="*/ 79 w 340"/>
                      <a:gd name="T13" fmla="*/ 47 h 48"/>
                      <a:gd name="T14" fmla="*/ 74 w 340"/>
                      <a:gd name="T15" fmla="*/ 32 h 48"/>
                      <a:gd name="T16" fmla="*/ 67 w 340"/>
                      <a:gd name="T17" fmla="*/ 21 h 48"/>
                      <a:gd name="T18" fmla="*/ 62 w 340"/>
                      <a:gd name="T19" fmla="*/ 17 h 48"/>
                      <a:gd name="T20" fmla="*/ 45 w 340"/>
                      <a:gd name="T21" fmla="*/ 12 h 48"/>
                      <a:gd name="T22" fmla="*/ 0 w 340"/>
                      <a:gd name="T23" fmla="*/ 1 h 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0"/>
                      <a:gd name="T37" fmla="*/ 0 h 48"/>
                      <a:gd name="T38" fmla="*/ 340 w 340"/>
                      <a:gd name="T39" fmla="*/ 48 h 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0" h="48">
                        <a:moveTo>
                          <a:pt x="0" y="1"/>
                        </a:moveTo>
                        <a:lnTo>
                          <a:pt x="257" y="0"/>
                        </a:lnTo>
                        <a:lnTo>
                          <a:pt x="280" y="1"/>
                        </a:lnTo>
                        <a:lnTo>
                          <a:pt x="295" y="5"/>
                        </a:lnTo>
                        <a:lnTo>
                          <a:pt x="304" y="12"/>
                        </a:lnTo>
                        <a:lnTo>
                          <a:pt x="339" y="42"/>
                        </a:lnTo>
                        <a:lnTo>
                          <a:pt x="79" y="47"/>
                        </a:lnTo>
                        <a:lnTo>
                          <a:pt x="74" y="32"/>
                        </a:lnTo>
                        <a:lnTo>
                          <a:pt x="67" y="21"/>
                        </a:lnTo>
                        <a:lnTo>
                          <a:pt x="62" y="17"/>
                        </a:lnTo>
                        <a:lnTo>
                          <a:pt x="45" y="12"/>
                        </a:lnTo>
                        <a:lnTo>
                          <a:pt x="0" y="1"/>
                        </a:lnTo>
                      </a:path>
                    </a:pathLst>
                  </a:custGeom>
                  <a:solidFill>
                    <a:srgbClr val="FFFFFF"/>
                  </a:solidFill>
                  <a:ln w="12700" cap="rnd">
                    <a:solidFill>
                      <a:srgbClr val="000000"/>
                    </a:solidFill>
                    <a:round/>
                    <a:headEnd/>
                    <a:tailEnd/>
                  </a:ln>
                </p:spPr>
                <p:txBody>
                  <a:bodyPr/>
                  <a:lstStyle/>
                  <a:p>
                    <a:endParaRPr lang="en-US"/>
                  </a:p>
                </p:txBody>
              </p:sp>
              <p:sp>
                <p:nvSpPr>
                  <p:cNvPr id="36250" name="Freeform 426"/>
                  <p:cNvSpPr>
                    <a:spLocks/>
                  </p:cNvSpPr>
                  <p:nvPr/>
                </p:nvSpPr>
                <p:spPr bwMode="auto">
                  <a:xfrm>
                    <a:off x="4155" y="892"/>
                    <a:ext cx="177" cy="130"/>
                  </a:xfrm>
                  <a:custGeom>
                    <a:avLst/>
                    <a:gdLst>
                      <a:gd name="T0" fmla="*/ 44 w 177"/>
                      <a:gd name="T1" fmla="*/ 0 h 130"/>
                      <a:gd name="T2" fmla="*/ 93 w 177"/>
                      <a:gd name="T3" fmla="*/ 6 h 130"/>
                      <a:gd name="T4" fmla="*/ 141 w 177"/>
                      <a:gd name="T5" fmla="*/ 17 h 130"/>
                      <a:gd name="T6" fmla="*/ 160 w 177"/>
                      <a:gd name="T7" fmla="*/ 22 h 130"/>
                      <a:gd name="T8" fmla="*/ 170 w 177"/>
                      <a:gd name="T9" fmla="*/ 33 h 130"/>
                      <a:gd name="T10" fmla="*/ 176 w 177"/>
                      <a:gd name="T11" fmla="*/ 46 h 130"/>
                      <a:gd name="T12" fmla="*/ 176 w 177"/>
                      <a:gd name="T13" fmla="*/ 53 h 130"/>
                      <a:gd name="T14" fmla="*/ 60 w 177"/>
                      <a:gd name="T15" fmla="*/ 37 h 130"/>
                      <a:gd name="T16" fmla="*/ 34 w 177"/>
                      <a:gd name="T17" fmla="*/ 37 h 130"/>
                      <a:gd name="T18" fmla="*/ 0 w 177"/>
                      <a:gd name="T19" fmla="*/ 129 h 130"/>
                      <a:gd name="T20" fmla="*/ 27 w 177"/>
                      <a:gd name="T21" fmla="*/ 27 h 130"/>
                      <a:gd name="T22" fmla="*/ 44 w 177"/>
                      <a:gd name="T23" fmla="*/ 0 h 1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7"/>
                      <a:gd name="T37" fmla="*/ 0 h 130"/>
                      <a:gd name="T38" fmla="*/ 177 w 177"/>
                      <a:gd name="T39" fmla="*/ 130 h 1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7" h="130">
                        <a:moveTo>
                          <a:pt x="44" y="0"/>
                        </a:moveTo>
                        <a:lnTo>
                          <a:pt x="93" y="6"/>
                        </a:lnTo>
                        <a:lnTo>
                          <a:pt x="141" y="17"/>
                        </a:lnTo>
                        <a:lnTo>
                          <a:pt x="160" y="22"/>
                        </a:lnTo>
                        <a:lnTo>
                          <a:pt x="170" y="33"/>
                        </a:lnTo>
                        <a:lnTo>
                          <a:pt x="176" y="46"/>
                        </a:lnTo>
                        <a:lnTo>
                          <a:pt x="176" y="53"/>
                        </a:lnTo>
                        <a:lnTo>
                          <a:pt x="60" y="37"/>
                        </a:lnTo>
                        <a:lnTo>
                          <a:pt x="34" y="37"/>
                        </a:lnTo>
                        <a:lnTo>
                          <a:pt x="0" y="129"/>
                        </a:lnTo>
                        <a:lnTo>
                          <a:pt x="27" y="27"/>
                        </a:lnTo>
                        <a:lnTo>
                          <a:pt x="44" y="0"/>
                        </a:lnTo>
                      </a:path>
                    </a:pathLst>
                  </a:custGeom>
                  <a:solidFill>
                    <a:srgbClr val="FFFFFF"/>
                  </a:solidFill>
                  <a:ln w="12700" cap="rnd">
                    <a:solidFill>
                      <a:srgbClr val="000000"/>
                    </a:solidFill>
                    <a:round/>
                    <a:headEnd/>
                    <a:tailEnd/>
                  </a:ln>
                </p:spPr>
                <p:txBody>
                  <a:bodyPr/>
                  <a:lstStyle/>
                  <a:p>
                    <a:endParaRPr lang="en-US"/>
                  </a:p>
                </p:txBody>
              </p:sp>
            </p:grpSp>
            <p:sp>
              <p:nvSpPr>
                <p:cNvPr id="36176" name="Freeform 427"/>
                <p:cNvSpPr>
                  <a:spLocks/>
                </p:cNvSpPr>
                <p:nvPr/>
              </p:nvSpPr>
              <p:spPr bwMode="auto">
                <a:xfrm>
                  <a:off x="4211" y="936"/>
                  <a:ext cx="519" cy="189"/>
                </a:xfrm>
                <a:custGeom>
                  <a:avLst/>
                  <a:gdLst>
                    <a:gd name="T0" fmla="*/ 382 w 519"/>
                    <a:gd name="T1" fmla="*/ 5 h 189"/>
                    <a:gd name="T2" fmla="*/ 473 w 519"/>
                    <a:gd name="T3" fmla="*/ 119 h 189"/>
                    <a:gd name="T4" fmla="*/ 518 w 519"/>
                    <a:gd name="T5" fmla="*/ 127 h 189"/>
                    <a:gd name="T6" fmla="*/ 203 w 519"/>
                    <a:gd name="T7" fmla="*/ 138 h 189"/>
                    <a:gd name="T8" fmla="*/ 171 w 519"/>
                    <a:gd name="T9" fmla="*/ 134 h 189"/>
                    <a:gd name="T10" fmla="*/ 159 w 519"/>
                    <a:gd name="T11" fmla="*/ 124 h 189"/>
                    <a:gd name="T12" fmla="*/ 453 w 519"/>
                    <a:gd name="T13" fmla="*/ 109 h 189"/>
                    <a:gd name="T14" fmla="*/ 380 w 519"/>
                    <a:gd name="T15" fmla="*/ 14 h 189"/>
                    <a:gd name="T16" fmla="*/ 115 w 519"/>
                    <a:gd name="T17" fmla="*/ 20 h 189"/>
                    <a:gd name="T18" fmla="*/ 148 w 519"/>
                    <a:gd name="T19" fmla="*/ 109 h 189"/>
                    <a:gd name="T20" fmla="*/ 159 w 519"/>
                    <a:gd name="T21" fmla="*/ 124 h 189"/>
                    <a:gd name="T22" fmla="*/ 171 w 519"/>
                    <a:gd name="T23" fmla="*/ 134 h 189"/>
                    <a:gd name="T24" fmla="*/ 242 w 519"/>
                    <a:gd name="T25" fmla="*/ 148 h 189"/>
                    <a:gd name="T26" fmla="*/ 274 w 519"/>
                    <a:gd name="T27" fmla="*/ 155 h 189"/>
                    <a:gd name="T28" fmla="*/ 283 w 519"/>
                    <a:gd name="T29" fmla="*/ 159 h 189"/>
                    <a:gd name="T30" fmla="*/ 292 w 519"/>
                    <a:gd name="T31" fmla="*/ 166 h 189"/>
                    <a:gd name="T32" fmla="*/ 296 w 519"/>
                    <a:gd name="T33" fmla="*/ 169 h 189"/>
                    <a:gd name="T34" fmla="*/ 309 w 519"/>
                    <a:gd name="T35" fmla="*/ 186 h 189"/>
                    <a:gd name="T36" fmla="*/ 285 w 519"/>
                    <a:gd name="T37" fmla="*/ 188 h 189"/>
                    <a:gd name="T38" fmla="*/ 275 w 519"/>
                    <a:gd name="T39" fmla="*/ 177 h 189"/>
                    <a:gd name="T40" fmla="*/ 264 w 519"/>
                    <a:gd name="T41" fmla="*/ 167 h 189"/>
                    <a:gd name="T42" fmla="*/ 250 w 519"/>
                    <a:gd name="T43" fmla="*/ 162 h 189"/>
                    <a:gd name="T44" fmla="*/ 130 w 519"/>
                    <a:gd name="T45" fmla="*/ 149 h 189"/>
                    <a:gd name="T46" fmla="*/ 130 w 519"/>
                    <a:gd name="T47" fmla="*/ 122 h 189"/>
                    <a:gd name="T48" fmla="*/ 111 w 519"/>
                    <a:gd name="T49" fmla="*/ 50 h 189"/>
                    <a:gd name="T50" fmla="*/ 103 w 519"/>
                    <a:gd name="T51" fmla="*/ 27 h 189"/>
                    <a:gd name="T52" fmla="*/ 98 w 519"/>
                    <a:gd name="T53" fmla="*/ 23 h 189"/>
                    <a:gd name="T54" fmla="*/ 92 w 519"/>
                    <a:gd name="T55" fmla="*/ 20 h 189"/>
                    <a:gd name="T56" fmla="*/ 76 w 519"/>
                    <a:gd name="T57" fmla="*/ 17 h 189"/>
                    <a:gd name="T58" fmla="*/ 0 w 519"/>
                    <a:gd name="T59" fmla="*/ 13 h 189"/>
                    <a:gd name="T60" fmla="*/ 5 w 519"/>
                    <a:gd name="T61" fmla="*/ 0 h 189"/>
                    <a:gd name="T62" fmla="*/ 86 w 519"/>
                    <a:gd name="T63" fmla="*/ 5 h 189"/>
                    <a:gd name="T64" fmla="*/ 120 w 519"/>
                    <a:gd name="T65" fmla="*/ 10 h 189"/>
                    <a:gd name="T66" fmla="*/ 382 w 519"/>
                    <a:gd name="T67" fmla="*/ 5 h 1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9"/>
                    <a:gd name="T103" fmla="*/ 0 h 189"/>
                    <a:gd name="T104" fmla="*/ 519 w 519"/>
                    <a:gd name="T105" fmla="*/ 189 h 18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9" h="189">
                      <a:moveTo>
                        <a:pt x="382" y="5"/>
                      </a:moveTo>
                      <a:lnTo>
                        <a:pt x="473" y="119"/>
                      </a:lnTo>
                      <a:lnTo>
                        <a:pt x="518" y="127"/>
                      </a:lnTo>
                      <a:lnTo>
                        <a:pt x="203" y="138"/>
                      </a:lnTo>
                      <a:lnTo>
                        <a:pt x="171" y="134"/>
                      </a:lnTo>
                      <a:lnTo>
                        <a:pt x="159" y="124"/>
                      </a:lnTo>
                      <a:lnTo>
                        <a:pt x="453" y="109"/>
                      </a:lnTo>
                      <a:lnTo>
                        <a:pt x="380" y="14"/>
                      </a:lnTo>
                      <a:lnTo>
                        <a:pt x="115" y="20"/>
                      </a:lnTo>
                      <a:lnTo>
                        <a:pt x="148" y="109"/>
                      </a:lnTo>
                      <a:lnTo>
                        <a:pt x="159" y="124"/>
                      </a:lnTo>
                      <a:lnTo>
                        <a:pt x="171" y="134"/>
                      </a:lnTo>
                      <a:lnTo>
                        <a:pt x="242" y="148"/>
                      </a:lnTo>
                      <a:lnTo>
                        <a:pt x="274" y="155"/>
                      </a:lnTo>
                      <a:lnTo>
                        <a:pt x="283" y="159"/>
                      </a:lnTo>
                      <a:lnTo>
                        <a:pt x="292" y="166"/>
                      </a:lnTo>
                      <a:lnTo>
                        <a:pt x="296" y="169"/>
                      </a:lnTo>
                      <a:lnTo>
                        <a:pt x="309" y="186"/>
                      </a:lnTo>
                      <a:lnTo>
                        <a:pt x="285" y="188"/>
                      </a:lnTo>
                      <a:lnTo>
                        <a:pt x="275" y="177"/>
                      </a:lnTo>
                      <a:lnTo>
                        <a:pt x="264" y="167"/>
                      </a:lnTo>
                      <a:lnTo>
                        <a:pt x="250" y="162"/>
                      </a:lnTo>
                      <a:lnTo>
                        <a:pt x="130" y="149"/>
                      </a:lnTo>
                      <a:lnTo>
                        <a:pt x="130" y="122"/>
                      </a:lnTo>
                      <a:lnTo>
                        <a:pt x="111" y="50"/>
                      </a:lnTo>
                      <a:lnTo>
                        <a:pt x="103" y="27"/>
                      </a:lnTo>
                      <a:lnTo>
                        <a:pt x="98" y="23"/>
                      </a:lnTo>
                      <a:lnTo>
                        <a:pt x="92" y="20"/>
                      </a:lnTo>
                      <a:lnTo>
                        <a:pt x="76" y="17"/>
                      </a:lnTo>
                      <a:lnTo>
                        <a:pt x="0" y="13"/>
                      </a:lnTo>
                      <a:lnTo>
                        <a:pt x="5" y="0"/>
                      </a:lnTo>
                      <a:lnTo>
                        <a:pt x="86" y="5"/>
                      </a:lnTo>
                      <a:lnTo>
                        <a:pt x="120" y="10"/>
                      </a:lnTo>
                      <a:lnTo>
                        <a:pt x="382" y="5"/>
                      </a:lnTo>
                    </a:path>
                  </a:pathLst>
                </a:custGeom>
                <a:solidFill>
                  <a:srgbClr val="FFFFFF"/>
                </a:solidFill>
                <a:ln w="12700" cap="rnd">
                  <a:solidFill>
                    <a:srgbClr val="000000"/>
                  </a:solidFill>
                  <a:round/>
                  <a:headEnd/>
                  <a:tailEnd/>
                </a:ln>
              </p:spPr>
              <p:txBody>
                <a:bodyPr/>
                <a:lstStyle/>
                <a:p>
                  <a:endParaRPr lang="en-US"/>
                </a:p>
              </p:txBody>
            </p:sp>
            <p:sp>
              <p:nvSpPr>
                <p:cNvPr id="36177" name="Freeform 428"/>
                <p:cNvSpPr>
                  <a:spLocks/>
                </p:cNvSpPr>
                <p:nvPr/>
              </p:nvSpPr>
              <p:spPr bwMode="auto">
                <a:xfrm>
                  <a:off x="4172" y="950"/>
                  <a:ext cx="169" cy="135"/>
                </a:xfrm>
                <a:custGeom>
                  <a:avLst/>
                  <a:gdLst>
                    <a:gd name="T0" fmla="*/ 39 w 169"/>
                    <a:gd name="T1" fmla="*/ 0 h 135"/>
                    <a:gd name="T2" fmla="*/ 108 w 169"/>
                    <a:gd name="T3" fmla="*/ 4 h 135"/>
                    <a:gd name="T4" fmla="*/ 124 w 169"/>
                    <a:gd name="T5" fmla="*/ 6 h 135"/>
                    <a:gd name="T6" fmla="*/ 132 w 169"/>
                    <a:gd name="T7" fmla="*/ 8 h 135"/>
                    <a:gd name="T8" fmla="*/ 137 w 169"/>
                    <a:gd name="T9" fmla="*/ 11 h 135"/>
                    <a:gd name="T10" fmla="*/ 142 w 169"/>
                    <a:gd name="T11" fmla="*/ 15 h 135"/>
                    <a:gd name="T12" fmla="*/ 146 w 169"/>
                    <a:gd name="T13" fmla="*/ 27 h 135"/>
                    <a:gd name="T14" fmla="*/ 168 w 169"/>
                    <a:gd name="T15" fmla="*/ 109 h 135"/>
                    <a:gd name="T16" fmla="*/ 168 w 169"/>
                    <a:gd name="T17" fmla="*/ 134 h 135"/>
                    <a:gd name="T18" fmla="*/ 63 w 169"/>
                    <a:gd name="T19" fmla="*/ 123 h 135"/>
                    <a:gd name="T20" fmla="*/ 63 w 169"/>
                    <a:gd name="T21" fmla="*/ 107 h 135"/>
                    <a:gd name="T22" fmla="*/ 124 w 169"/>
                    <a:gd name="T23" fmla="*/ 113 h 135"/>
                    <a:gd name="T24" fmla="*/ 135 w 169"/>
                    <a:gd name="T25" fmla="*/ 114 h 135"/>
                    <a:gd name="T26" fmla="*/ 147 w 169"/>
                    <a:gd name="T27" fmla="*/ 110 h 135"/>
                    <a:gd name="T28" fmla="*/ 151 w 169"/>
                    <a:gd name="T29" fmla="*/ 105 h 135"/>
                    <a:gd name="T30" fmla="*/ 152 w 169"/>
                    <a:gd name="T31" fmla="*/ 96 h 135"/>
                    <a:gd name="T32" fmla="*/ 150 w 169"/>
                    <a:gd name="T33" fmla="*/ 84 h 135"/>
                    <a:gd name="T34" fmla="*/ 137 w 169"/>
                    <a:gd name="T35" fmla="*/ 36 h 135"/>
                    <a:gd name="T36" fmla="*/ 134 w 169"/>
                    <a:gd name="T37" fmla="*/ 25 h 135"/>
                    <a:gd name="T38" fmla="*/ 131 w 169"/>
                    <a:gd name="T39" fmla="*/ 20 h 135"/>
                    <a:gd name="T40" fmla="*/ 126 w 169"/>
                    <a:gd name="T41" fmla="*/ 17 h 135"/>
                    <a:gd name="T42" fmla="*/ 121 w 169"/>
                    <a:gd name="T43" fmla="*/ 17 h 135"/>
                    <a:gd name="T44" fmla="*/ 108 w 169"/>
                    <a:gd name="T45" fmla="*/ 14 h 135"/>
                    <a:gd name="T46" fmla="*/ 74 w 169"/>
                    <a:gd name="T47" fmla="*/ 11 h 135"/>
                    <a:gd name="T48" fmla="*/ 59 w 169"/>
                    <a:gd name="T49" fmla="*/ 12 h 135"/>
                    <a:gd name="T50" fmla="*/ 54 w 169"/>
                    <a:gd name="T51" fmla="*/ 15 h 135"/>
                    <a:gd name="T52" fmla="*/ 50 w 169"/>
                    <a:gd name="T53" fmla="*/ 23 h 135"/>
                    <a:gd name="T54" fmla="*/ 32 w 169"/>
                    <a:gd name="T55" fmla="*/ 92 h 135"/>
                    <a:gd name="T56" fmla="*/ 31 w 169"/>
                    <a:gd name="T57" fmla="*/ 99 h 135"/>
                    <a:gd name="T58" fmla="*/ 33 w 169"/>
                    <a:gd name="T59" fmla="*/ 104 h 135"/>
                    <a:gd name="T60" fmla="*/ 40 w 169"/>
                    <a:gd name="T61" fmla="*/ 106 h 135"/>
                    <a:gd name="T62" fmla="*/ 63 w 169"/>
                    <a:gd name="T63" fmla="*/ 106 h 135"/>
                    <a:gd name="T64" fmla="*/ 63 w 169"/>
                    <a:gd name="T65" fmla="*/ 124 h 135"/>
                    <a:gd name="T66" fmla="*/ 0 w 169"/>
                    <a:gd name="T67" fmla="*/ 117 h 135"/>
                    <a:gd name="T68" fmla="*/ 39 w 169"/>
                    <a:gd name="T69" fmla="*/ 0 h 1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9"/>
                    <a:gd name="T106" fmla="*/ 0 h 135"/>
                    <a:gd name="T107" fmla="*/ 169 w 169"/>
                    <a:gd name="T108" fmla="*/ 135 h 1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9" h="135">
                      <a:moveTo>
                        <a:pt x="39" y="0"/>
                      </a:moveTo>
                      <a:lnTo>
                        <a:pt x="108" y="4"/>
                      </a:lnTo>
                      <a:lnTo>
                        <a:pt x="124" y="6"/>
                      </a:lnTo>
                      <a:lnTo>
                        <a:pt x="132" y="8"/>
                      </a:lnTo>
                      <a:lnTo>
                        <a:pt x="137" y="11"/>
                      </a:lnTo>
                      <a:lnTo>
                        <a:pt x="142" y="15"/>
                      </a:lnTo>
                      <a:lnTo>
                        <a:pt x="146" y="27"/>
                      </a:lnTo>
                      <a:lnTo>
                        <a:pt x="168" y="109"/>
                      </a:lnTo>
                      <a:lnTo>
                        <a:pt x="168" y="134"/>
                      </a:lnTo>
                      <a:lnTo>
                        <a:pt x="63" y="123"/>
                      </a:lnTo>
                      <a:lnTo>
                        <a:pt x="63" y="107"/>
                      </a:lnTo>
                      <a:lnTo>
                        <a:pt x="124" y="113"/>
                      </a:lnTo>
                      <a:lnTo>
                        <a:pt x="135" y="114"/>
                      </a:lnTo>
                      <a:lnTo>
                        <a:pt x="147" y="110"/>
                      </a:lnTo>
                      <a:lnTo>
                        <a:pt x="151" y="105"/>
                      </a:lnTo>
                      <a:lnTo>
                        <a:pt x="152" y="96"/>
                      </a:lnTo>
                      <a:lnTo>
                        <a:pt x="150" y="84"/>
                      </a:lnTo>
                      <a:lnTo>
                        <a:pt x="137" y="36"/>
                      </a:lnTo>
                      <a:lnTo>
                        <a:pt x="134" y="25"/>
                      </a:lnTo>
                      <a:lnTo>
                        <a:pt x="131" y="20"/>
                      </a:lnTo>
                      <a:lnTo>
                        <a:pt x="126" y="17"/>
                      </a:lnTo>
                      <a:lnTo>
                        <a:pt x="121" y="17"/>
                      </a:lnTo>
                      <a:lnTo>
                        <a:pt x="108" y="14"/>
                      </a:lnTo>
                      <a:lnTo>
                        <a:pt x="74" y="11"/>
                      </a:lnTo>
                      <a:lnTo>
                        <a:pt x="59" y="12"/>
                      </a:lnTo>
                      <a:lnTo>
                        <a:pt x="54" y="15"/>
                      </a:lnTo>
                      <a:lnTo>
                        <a:pt x="50" y="23"/>
                      </a:lnTo>
                      <a:lnTo>
                        <a:pt x="32" y="92"/>
                      </a:lnTo>
                      <a:lnTo>
                        <a:pt x="31" y="99"/>
                      </a:lnTo>
                      <a:lnTo>
                        <a:pt x="33" y="104"/>
                      </a:lnTo>
                      <a:lnTo>
                        <a:pt x="40" y="106"/>
                      </a:lnTo>
                      <a:lnTo>
                        <a:pt x="63" y="106"/>
                      </a:lnTo>
                      <a:lnTo>
                        <a:pt x="63" y="124"/>
                      </a:lnTo>
                      <a:lnTo>
                        <a:pt x="0" y="117"/>
                      </a:lnTo>
                      <a:lnTo>
                        <a:pt x="39" y="0"/>
                      </a:lnTo>
                    </a:path>
                  </a:pathLst>
                </a:custGeom>
                <a:solidFill>
                  <a:srgbClr val="FFFFFF"/>
                </a:solidFill>
                <a:ln w="12700" cap="rnd">
                  <a:solidFill>
                    <a:srgbClr val="000000"/>
                  </a:solidFill>
                  <a:round/>
                  <a:headEnd/>
                  <a:tailEnd/>
                </a:ln>
              </p:spPr>
              <p:txBody>
                <a:bodyPr/>
                <a:lstStyle/>
                <a:p>
                  <a:endParaRPr lang="en-US"/>
                </a:p>
              </p:txBody>
            </p:sp>
            <p:grpSp>
              <p:nvGrpSpPr>
                <p:cNvPr id="36178" name="Group 429"/>
                <p:cNvGrpSpPr>
                  <a:grpSpLocks/>
                </p:cNvGrpSpPr>
                <p:nvPr/>
              </p:nvGrpSpPr>
              <p:grpSpPr bwMode="auto">
                <a:xfrm>
                  <a:off x="3660" y="873"/>
                  <a:ext cx="542" cy="365"/>
                  <a:chOff x="3660" y="873"/>
                  <a:chExt cx="542" cy="365"/>
                </a:xfrm>
              </p:grpSpPr>
              <p:sp>
                <p:nvSpPr>
                  <p:cNvPr id="36247" name="Freeform 430"/>
                  <p:cNvSpPr>
                    <a:spLocks/>
                  </p:cNvSpPr>
                  <p:nvPr/>
                </p:nvSpPr>
                <p:spPr bwMode="auto">
                  <a:xfrm>
                    <a:off x="3660" y="1153"/>
                    <a:ext cx="25" cy="28"/>
                  </a:xfrm>
                  <a:custGeom>
                    <a:avLst/>
                    <a:gdLst>
                      <a:gd name="T0" fmla="*/ 16 w 25"/>
                      <a:gd name="T1" fmla="*/ 0 h 28"/>
                      <a:gd name="T2" fmla="*/ 0 w 25"/>
                      <a:gd name="T3" fmla="*/ 2 h 28"/>
                      <a:gd name="T4" fmla="*/ 2 w 25"/>
                      <a:gd name="T5" fmla="*/ 22 h 28"/>
                      <a:gd name="T6" fmla="*/ 8 w 25"/>
                      <a:gd name="T7" fmla="*/ 27 h 28"/>
                      <a:gd name="T8" fmla="*/ 24 w 25"/>
                      <a:gd name="T9" fmla="*/ 25 h 28"/>
                      <a:gd name="T10" fmla="*/ 16 w 25"/>
                      <a:gd name="T11" fmla="*/ 0 h 28"/>
                      <a:gd name="T12" fmla="*/ 0 60000 65536"/>
                      <a:gd name="T13" fmla="*/ 0 60000 65536"/>
                      <a:gd name="T14" fmla="*/ 0 60000 65536"/>
                      <a:gd name="T15" fmla="*/ 0 60000 65536"/>
                      <a:gd name="T16" fmla="*/ 0 60000 65536"/>
                      <a:gd name="T17" fmla="*/ 0 60000 65536"/>
                      <a:gd name="T18" fmla="*/ 0 w 25"/>
                      <a:gd name="T19" fmla="*/ 0 h 28"/>
                      <a:gd name="T20" fmla="*/ 25 w 25"/>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5" h="28">
                        <a:moveTo>
                          <a:pt x="16" y="0"/>
                        </a:moveTo>
                        <a:lnTo>
                          <a:pt x="0" y="2"/>
                        </a:lnTo>
                        <a:lnTo>
                          <a:pt x="2" y="22"/>
                        </a:lnTo>
                        <a:lnTo>
                          <a:pt x="8" y="27"/>
                        </a:lnTo>
                        <a:lnTo>
                          <a:pt x="24" y="25"/>
                        </a:lnTo>
                        <a:lnTo>
                          <a:pt x="16" y="0"/>
                        </a:lnTo>
                      </a:path>
                    </a:pathLst>
                  </a:custGeom>
                  <a:solidFill>
                    <a:srgbClr val="808080"/>
                  </a:solidFill>
                  <a:ln w="12700" cap="rnd">
                    <a:solidFill>
                      <a:srgbClr val="000000"/>
                    </a:solidFill>
                    <a:round/>
                    <a:headEnd/>
                    <a:tailEnd/>
                  </a:ln>
                </p:spPr>
                <p:txBody>
                  <a:bodyPr/>
                  <a:lstStyle/>
                  <a:p>
                    <a:endParaRPr lang="en-US"/>
                  </a:p>
                </p:txBody>
              </p:sp>
              <p:sp>
                <p:nvSpPr>
                  <p:cNvPr id="36248" name="Freeform 431"/>
                  <p:cNvSpPr>
                    <a:spLocks/>
                  </p:cNvSpPr>
                  <p:nvPr/>
                </p:nvSpPr>
                <p:spPr bwMode="auto">
                  <a:xfrm>
                    <a:off x="3670" y="873"/>
                    <a:ext cx="532" cy="365"/>
                  </a:xfrm>
                  <a:custGeom>
                    <a:avLst/>
                    <a:gdLst>
                      <a:gd name="T0" fmla="*/ 60 w 532"/>
                      <a:gd name="T1" fmla="*/ 0 h 365"/>
                      <a:gd name="T2" fmla="*/ 23 w 532"/>
                      <a:gd name="T3" fmla="*/ 124 h 365"/>
                      <a:gd name="T4" fmla="*/ 12 w 532"/>
                      <a:gd name="T5" fmla="*/ 139 h 365"/>
                      <a:gd name="T6" fmla="*/ 0 w 532"/>
                      <a:gd name="T7" fmla="*/ 192 h 365"/>
                      <a:gd name="T8" fmla="*/ 0 w 532"/>
                      <a:gd name="T9" fmla="*/ 240 h 365"/>
                      <a:gd name="T10" fmla="*/ 0 w 532"/>
                      <a:gd name="T11" fmla="*/ 278 h 365"/>
                      <a:gd name="T12" fmla="*/ 9 w 532"/>
                      <a:gd name="T13" fmla="*/ 303 h 365"/>
                      <a:gd name="T14" fmla="*/ 133 w 532"/>
                      <a:gd name="T15" fmla="*/ 319 h 365"/>
                      <a:gd name="T16" fmla="*/ 133 w 532"/>
                      <a:gd name="T17" fmla="*/ 278 h 365"/>
                      <a:gd name="T18" fmla="*/ 135 w 532"/>
                      <a:gd name="T19" fmla="*/ 266 h 365"/>
                      <a:gd name="T20" fmla="*/ 137 w 532"/>
                      <a:gd name="T21" fmla="*/ 257 h 365"/>
                      <a:gd name="T22" fmla="*/ 146 w 532"/>
                      <a:gd name="T23" fmla="*/ 249 h 365"/>
                      <a:gd name="T24" fmla="*/ 157 w 532"/>
                      <a:gd name="T25" fmla="*/ 242 h 365"/>
                      <a:gd name="T26" fmla="*/ 169 w 532"/>
                      <a:gd name="T27" fmla="*/ 235 h 365"/>
                      <a:gd name="T28" fmla="*/ 184 w 532"/>
                      <a:gd name="T29" fmla="*/ 233 h 365"/>
                      <a:gd name="T30" fmla="*/ 201 w 532"/>
                      <a:gd name="T31" fmla="*/ 233 h 365"/>
                      <a:gd name="T32" fmla="*/ 215 w 532"/>
                      <a:gd name="T33" fmla="*/ 235 h 365"/>
                      <a:gd name="T34" fmla="*/ 228 w 532"/>
                      <a:gd name="T35" fmla="*/ 239 h 365"/>
                      <a:gd name="T36" fmla="*/ 236 w 532"/>
                      <a:gd name="T37" fmla="*/ 244 h 365"/>
                      <a:gd name="T38" fmla="*/ 241 w 532"/>
                      <a:gd name="T39" fmla="*/ 248 h 365"/>
                      <a:gd name="T40" fmla="*/ 245 w 532"/>
                      <a:gd name="T41" fmla="*/ 254 h 365"/>
                      <a:gd name="T42" fmla="*/ 250 w 532"/>
                      <a:gd name="T43" fmla="*/ 262 h 365"/>
                      <a:gd name="T44" fmla="*/ 254 w 532"/>
                      <a:gd name="T45" fmla="*/ 271 h 365"/>
                      <a:gd name="T46" fmla="*/ 257 w 532"/>
                      <a:gd name="T47" fmla="*/ 279 h 365"/>
                      <a:gd name="T48" fmla="*/ 262 w 532"/>
                      <a:gd name="T49" fmla="*/ 290 h 365"/>
                      <a:gd name="T50" fmla="*/ 262 w 532"/>
                      <a:gd name="T51" fmla="*/ 332 h 365"/>
                      <a:gd name="T52" fmla="*/ 485 w 532"/>
                      <a:gd name="T53" fmla="*/ 364 h 365"/>
                      <a:gd name="T54" fmla="*/ 480 w 532"/>
                      <a:gd name="T55" fmla="*/ 342 h 365"/>
                      <a:gd name="T56" fmla="*/ 480 w 532"/>
                      <a:gd name="T57" fmla="*/ 189 h 365"/>
                      <a:gd name="T58" fmla="*/ 485 w 532"/>
                      <a:gd name="T59" fmla="*/ 152 h 365"/>
                      <a:gd name="T60" fmla="*/ 502 w 532"/>
                      <a:gd name="T61" fmla="*/ 97 h 365"/>
                      <a:gd name="T62" fmla="*/ 513 w 532"/>
                      <a:gd name="T63" fmla="*/ 47 h 365"/>
                      <a:gd name="T64" fmla="*/ 531 w 532"/>
                      <a:gd name="T65" fmla="*/ 19 h 365"/>
                      <a:gd name="T66" fmla="*/ 381 w 532"/>
                      <a:gd name="T67" fmla="*/ 9 h 365"/>
                      <a:gd name="T68" fmla="*/ 170 w 532"/>
                      <a:gd name="T69" fmla="*/ 3 h 365"/>
                      <a:gd name="T70" fmla="*/ 60 w 532"/>
                      <a:gd name="T71" fmla="*/ 0 h 36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2"/>
                      <a:gd name="T109" fmla="*/ 0 h 365"/>
                      <a:gd name="T110" fmla="*/ 532 w 532"/>
                      <a:gd name="T111" fmla="*/ 365 h 36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2" h="365">
                        <a:moveTo>
                          <a:pt x="60" y="0"/>
                        </a:moveTo>
                        <a:lnTo>
                          <a:pt x="23" y="124"/>
                        </a:lnTo>
                        <a:lnTo>
                          <a:pt x="12" y="139"/>
                        </a:lnTo>
                        <a:lnTo>
                          <a:pt x="0" y="192"/>
                        </a:lnTo>
                        <a:lnTo>
                          <a:pt x="0" y="240"/>
                        </a:lnTo>
                        <a:lnTo>
                          <a:pt x="0" y="278"/>
                        </a:lnTo>
                        <a:lnTo>
                          <a:pt x="9" y="303"/>
                        </a:lnTo>
                        <a:lnTo>
                          <a:pt x="133" y="319"/>
                        </a:lnTo>
                        <a:lnTo>
                          <a:pt x="133" y="278"/>
                        </a:lnTo>
                        <a:lnTo>
                          <a:pt x="135" y="266"/>
                        </a:lnTo>
                        <a:lnTo>
                          <a:pt x="137" y="257"/>
                        </a:lnTo>
                        <a:lnTo>
                          <a:pt x="146" y="249"/>
                        </a:lnTo>
                        <a:lnTo>
                          <a:pt x="157" y="242"/>
                        </a:lnTo>
                        <a:lnTo>
                          <a:pt x="169" y="235"/>
                        </a:lnTo>
                        <a:lnTo>
                          <a:pt x="184" y="233"/>
                        </a:lnTo>
                        <a:lnTo>
                          <a:pt x="201" y="233"/>
                        </a:lnTo>
                        <a:lnTo>
                          <a:pt x="215" y="235"/>
                        </a:lnTo>
                        <a:lnTo>
                          <a:pt x="228" y="239"/>
                        </a:lnTo>
                        <a:lnTo>
                          <a:pt x="236" y="244"/>
                        </a:lnTo>
                        <a:lnTo>
                          <a:pt x="241" y="248"/>
                        </a:lnTo>
                        <a:lnTo>
                          <a:pt x="245" y="254"/>
                        </a:lnTo>
                        <a:lnTo>
                          <a:pt x="250" y="262"/>
                        </a:lnTo>
                        <a:lnTo>
                          <a:pt x="254" y="271"/>
                        </a:lnTo>
                        <a:lnTo>
                          <a:pt x="257" y="279"/>
                        </a:lnTo>
                        <a:lnTo>
                          <a:pt x="262" y="290"/>
                        </a:lnTo>
                        <a:lnTo>
                          <a:pt x="262" y="332"/>
                        </a:lnTo>
                        <a:lnTo>
                          <a:pt x="485" y="364"/>
                        </a:lnTo>
                        <a:lnTo>
                          <a:pt x="480" y="342"/>
                        </a:lnTo>
                        <a:lnTo>
                          <a:pt x="480" y="189"/>
                        </a:lnTo>
                        <a:lnTo>
                          <a:pt x="485" y="152"/>
                        </a:lnTo>
                        <a:lnTo>
                          <a:pt x="502" y="97"/>
                        </a:lnTo>
                        <a:lnTo>
                          <a:pt x="513" y="47"/>
                        </a:lnTo>
                        <a:lnTo>
                          <a:pt x="531" y="19"/>
                        </a:lnTo>
                        <a:lnTo>
                          <a:pt x="381" y="9"/>
                        </a:lnTo>
                        <a:lnTo>
                          <a:pt x="170" y="3"/>
                        </a:lnTo>
                        <a:lnTo>
                          <a:pt x="60" y="0"/>
                        </a:lnTo>
                      </a:path>
                    </a:pathLst>
                  </a:custGeom>
                  <a:solidFill>
                    <a:srgbClr val="FFFFFF"/>
                  </a:solidFill>
                  <a:ln w="12700" cap="rnd">
                    <a:solidFill>
                      <a:srgbClr val="000000"/>
                    </a:solidFill>
                    <a:round/>
                    <a:headEnd/>
                    <a:tailEnd/>
                  </a:ln>
                </p:spPr>
                <p:txBody>
                  <a:bodyPr/>
                  <a:lstStyle/>
                  <a:p>
                    <a:endParaRPr lang="en-US"/>
                  </a:p>
                </p:txBody>
              </p:sp>
            </p:grpSp>
            <p:sp>
              <p:nvSpPr>
                <p:cNvPr id="36179" name="Freeform 432"/>
                <p:cNvSpPr>
                  <a:spLocks/>
                </p:cNvSpPr>
                <p:nvPr/>
              </p:nvSpPr>
              <p:spPr bwMode="auto">
                <a:xfrm>
                  <a:off x="4470" y="1186"/>
                  <a:ext cx="362" cy="46"/>
                </a:xfrm>
                <a:custGeom>
                  <a:avLst/>
                  <a:gdLst>
                    <a:gd name="T0" fmla="*/ 0 w 362"/>
                    <a:gd name="T1" fmla="*/ 34 h 46"/>
                    <a:gd name="T2" fmla="*/ 55 w 362"/>
                    <a:gd name="T3" fmla="*/ 34 h 46"/>
                    <a:gd name="T4" fmla="*/ 95 w 362"/>
                    <a:gd name="T5" fmla="*/ 30 h 46"/>
                    <a:gd name="T6" fmla="*/ 193 w 362"/>
                    <a:gd name="T7" fmla="*/ 19 h 46"/>
                    <a:gd name="T8" fmla="*/ 276 w 362"/>
                    <a:gd name="T9" fmla="*/ 10 h 46"/>
                    <a:gd name="T10" fmla="*/ 337 w 362"/>
                    <a:gd name="T11" fmla="*/ 2 h 46"/>
                    <a:gd name="T12" fmla="*/ 344 w 362"/>
                    <a:gd name="T13" fmla="*/ 0 h 46"/>
                    <a:gd name="T14" fmla="*/ 352 w 362"/>
                    <a:gd name="T15" fmla="*/ 1 h 46"/>
                    <a:gd name="T16" fmla="*/ 360 w 362"/>
                    <a:gd name="T17" fmla="*/ 5 h 46"/>
                    <a:gd name="T18" fmla="*/ 361 w 362"/>
                    <a:gd name="T19" fmla="*/ 7 h 46"/>
                    <a:gd name="T20" fmla="*/ 351 w 362"/>
                    <a:gd name="T21" fmla="*/ 12 h 46"/>
                    <a:gd name="T22" fmla="*/ 340 w 362"/>
                    <a:gd name="T23" fmla="*/ 14 h 46"/>
                    <a:gd name="T24" fmla="*/ 328 w 362"/>
                    <a:gd name="T25" fmla="*/ 17 h 46"/>
                    <a:gd name="T26" fmla="*/ 284 w 362"/>
                    <a:gd name="T27" fmla="*/ 21 h 46"/>
                    <a:gd name="T28" fmla="*/ 217 w 362"/>
                    <a:gd name="T29" fmla="*/ 30 h 46"/>
                    <a:gd name="T30" fmla="*/ 150 w 362"/>
                    <a:gd name="T31" fmla="*/ 37 h 46"/>
                    <a:gd name="T32" fmla="*/ 85 w 362"/>
                    <a:gd name="T33" fmla="*/ 43 h 46"/>
                    <a:gd name="T34" fmla="*/ 55 w 362"/>
                    <a:gd name="T35" fmla="*/ 45 h 46"/>
                    <a:gd name="T36" fmla="*/ 40 w 362"/>
                    <a:gd name="T37" fmla="*/ 45 h 46"/>
                    <a:gd name="T38" fmla="*/ 18 w 362"/>
                    <a:gd name="T39" fmla="*/ 44 h 46"/>
                    <a:gd name="T40" fmla="*/ 1 w 362"/>
                    <a:gd name="T41" fmla="*/ 41 h 46"/>
                    <a:gd name="T42" fmla="*/ 0 w 362"/>
                    <a:gd name="T43" fmla="*/ 34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2"/>
                    <a:gd name="T67" fmla="*/ 0 h 46"/>
                    <a:gd name="T68" fmla="*/ 362 w 362"/>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2" h="46">
                      <a:moveTo>
                        <a:pt x="0" y="34"/>
                      </a:moveTo>
                      <a:lnTo>
                        <a:pt x="55" y="34"/>
                      </a:lnTo>
                      <a:lnTo>
                        <a:pt x="95" y="30"/>
                      </a:lnTo>
                      <a:lnTo>
                        <a:pt x="193" y="19"/>
                      </a:lnTo>
                      <a:lnTo>
                        <a:pt x="276" y="10"/>
                      </a:lnTo>
                      <a:lnTo>
                        <a:pt x="337" y="2"/>
                      </a:lnTo>
                      <a:lnTo>
                        <a:pt x="344" y="0"/>
                      </a:lnTo>
                      <a:lnTo>
                        <a:pt x="352" y="1"/>
                      </a:lnTo>
                      <a:lnTo>
                        <a:pt x="360" y="5"/>
                      </a:lnTo>
                      <a:lnTo>
                        <a:pt x="361" y="7"/>
                      </a:lnTo>
                      <a:lnTo>
                        <a:pt x="351" y="12"/>
                      </a:lnTo>
                      <a:lnTo>
                        <a:pt x="340" y="14"/>
                      </a:lnTo>
                      <a:lnTo>
                        <a:pt x="328" y="17"/>
                      </a:lnTo>
                      <a:lnTo>
                        <a:pt x="284" y="21"/>
                      </a:lnTo>
                      <a:lnTo>
                        <a:pt x="217" y="30"/>
                      </a:lnTo>
                      <a:lnTo>
                        <a:pt x="150" y="37"/>
                      </a:lnTo>
                      <a:lnTo>
                        <a:pt x="85" y="43"/>
                      </a:lnTo>
                      <a:lnTo>
                        <a:pt x="55" y="45"/>
                      </a:lnTo>
                      <a:lnTo>
                        <a:pt x="40" y="45"/>
                      </a:lnTo>
                      <a:lnTo>
                        <a:pt x="18" y="44"/>
                      </a:lnTo>
                      <a:lnTo>
                        <a:pt x="1" y="41"/>
                      </a:lnTo>
                      <a:lnTo>
                        <a:pt x="0" y="34"/>
                      </a:lnTo>
                    </a:path>
                  </a:pathLst>
                </a:custGeom>
                <a:solidFill>
                  <a:srgbClr val="C0C0C0"/>
                </a:solidFill>
                <a:ln w="12700" cap="rnd">
                  <a:solidFill>
                    <a:srgbClr val="000000"/>
                  </a:solidFill>
                  <a:round/>
                  <a:headEnd/>
                  <a:tailEnd/>
                </a:ln>
              </p:spPr>
              <p:txBody>
                <a:bodyPr/>
                <a:lstStyle/>
                <a:p>
                  <a:endParaRPr lang="en-US"/>
                </a:p>
              </p:txBody>
            </p:sp>
            <p:grpSp>
              <p:nvGrpSpPr>
                <p:cNvPr id="36180" name="Group 433"/>
                <p:cNvGrpSpPr>
                  <a:grpSpLocks/>
                </p:cNvGrpSpPr>
                <p:nvPr/>
              </p:nvGrpSpPr>
              <p:grpSpPr bwMode="auto">
                <a:xfrm>
                  <a:off x="4470" y="1112"/>
                  <a:ext cx="363" cy="142"/>
                  <a:chOff x="4470" y="1112"/>
                  <a:chExt cx="363" cy="142"/>
                </a:xfrm>
              </p:grpSpPr>
              <p:grpSp>
                <p:nvGrpSpPr>
                  <p:cNvPr id="36230" name="Group 434"/>
                  <p:cNvGrpSpPr>
                    <a:grpSpLocks/>
                  </p:cNvGrpSpPr>
                  <p:nvPr/>
                </p:nvGrpSpPr>
                <p:grpSpPr bwMode="auto">
                  <a:xfrm>
                    <a:off x="4513" y="1112"/>
                    <a:ext cx="306" cy="90"/>
                    <a:chOff x="4513" y="1112"/>
                    <a:chExt cx="306" cy="90"/>
                  </a:xfrm>
                </p:grpSpPr>
                <p:grpSp>
                  <p:nvGrpSpPr>
                    <p:cNvPr id="36232" name="Group 435"/>
                    <p:cNvGrpSpPr>
                      <a:grpSpLocks/>
                    </p:cNvGrpSpPr>
                    <p:nvPr/>
                  </p:nvGrpSpPr>
                  <p:grpSpPr bwMode="auto">
                    <a:xfrm>
                      <a:off x="4513" y="1112"/>
                      <a:ext cx="306" cy="90"/>
                      <a:chOff x="4513" y="1112"/>
                      <a:chExt cx="306" cy="90"/>
                    </a:xfrm>
                  </p:grpSpPr>
                  <p:sp>
                    <p:nvSpPr>
                      <p:cNvPr id="36245" name="Freeform 436"/>
                      <p:cNvSpPr>
                        <a:spLocks/>
                      </p:cNvSpPr>
                      <p:nvPr/>
                    </p:nvSpPr>
                    <p:spPr bwMode="auto">
                      <a:xfrm>
                        <a:off x="4513" y="1112"/>
                        <a:ext cx="306" cy="90"/>
                      </a:xfrm>
                      <a:custGeom>
                        <a:avLst/>
                        <a:gdLst>
                          <a:gd name="T0" fmla="*/ 301 w 306"/>
                          <a:gd name="T1" fmla="*/ 0 h 90"/>
                          <a:gd name="T2" fmla="*/ 255 w 306"/>
                          <a:gd name="T3" fmla="*/ 3 h 90"/>
                          <a:gd name="T4" fmla="*/ 256 w 306"/>
                          <a:gd name="T5" fmla="*/ 8 h 90"/>
                          <a:gd name="T6" fmla="*/ 61 w 306"/>
                          <a:gd name="T7" fmla="*/ 20 h 90"/>
                          <a:gd name="T8" fmla="*/ 61 w 306"/>
                          <a:gd name="T9" fmla="*/ 15 h 90"/>
                          <a:gd name="T10" fmla="*/ 2 w 306"/>
                          <a:gd name="T11" fmla="*/ 19 h 90"/>
                          <a:gd name="T12" fmla="*/ 0 w 306"/>
                          <a:gd name="T13" fmla="*/ 23 h 90"/>
                          <a:gd name="T14" fmla="*/ 0 w 306"/>
                          <a:gd name="T15" fmla="*/ 86 h 90"/>
                          <a:gd name="T16" fmla="*/ 7 w 306"/>
                          <a:gd name="T17" fmla="*/ 88 h 90"/>
                          <a:gd name="T18" fmla="*/ 12 w 306"/>
                          <a:gd name="T19" fmla="*/ 89 h 90"/>
                          <a:gd name="T20" fmla="*/ 294 w 306"/>
                          <a:gd name="T21" fmla="*/ 59 h 90"/>
                          <a:gd name="T22" fmla="*/ 300 w 306"/>
                          <a:gd name="T23" fmla="*/ 57 h 90"/>
                          <a:gd name="T24" fmla="*/ 305 w 306"/>
                          <a:gd name="T25" fmla="*/ 53 h 90"/>
                          <a:gd name="T26" fmla="*/ 305 w 306"/>
                          <a:gd name="T27" fmla="*/ 2 h 90"/>
                          <a:gd name="T28" fmla="*/ 301 w 306"/>
                          <a:gd name="T29" fmla="*/ 0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6"/>
                          <a:gd name="T46" fmla="*/ 0 h 90"/>
                          <a:gd name="T47" fmla="*/ 306 w 306"/>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6" h="90">
                            <a:moveTo>
                              <a:pt x="301" y="0"/>
                            </a:moveTo>
                            <a:lnTo>
                              <a:pt x="255" y="3"/>
                            </a:lnTo>
                            <a:lnTo>
                              <a:pt x="256" y="8"/>
                            </a:lnTo>
                            <a:lnTo>
                              <a:pt x="61" y="20"/>
                            </a:lnTo>
                            <a:lnTo>
                              <a:pt x="61" y="15"/>
                            </a:lnTo>
                            <a:lnTo>
                              <a:pt x="2" y="19"/>
                            </a:lnTo>
                            <a:lnTo>
                              <a:pt x="0" y="23"/>
                            </a:lnTo>
                            <a:lnTo>
                              <a:pt x="0" y="86"/>
                            </a:lnTo>
                            <a:lnTo>
                              <a:pt x="7" y="88"/>
                            </a:lnTo>
                            <a:lnTo>
                              <a:pt x="12" y="89"/>
                            </a:lnTo>
                            <a:lnTo>
                              <a:pt x="294" y="59"/>
                            </a:lnTo>
                            <a:lnTo>
                              <a:pt x="300" y="57"/>
                            </a:lnTo>
                            <a:lnTo>
                              <a:pt x="305" y="53"/>
                            </a:lnTo>
                            <a:lnTo>
                              <a:pt x="305" y="2"/>
                            </a:lnTo>
                            <a:lnTo>
                              <a:pt x="301" y="0"/>
                            </a:lnTo>
                          </a:path>
                        </a:pathLst>
                      </a:custGeom>
                      <a:solidFill>
                        <a:srgbClr val="C0C0C0"/>
                      </a:solidFill>
                      <a:ln w="12700" cap="rnd">
                        <a:solidFill>
                          <a:srgbClr val="000000"/>
                        </a:solidFill>
                        <a:round/>
                        <a:headEnd/>
                        <a:tailEnd/>
                      </a:ln>
                    </p:spPr>
                    <p:txBody>
                      <a:bodyPr/>
                      <a:lstStyle/>
                      <a:p>
                        <a:endParaRPr lang="en-US"/>
                      </a:p>
                    </p:txBody>
                  </p:sp>
                  <p:sp>
                    <p:nvSpPr>
                      <p:cNvPr id="36246" name="Freeform 437"/>
                      <p:cNvSpPr>
                        <a:spLocks/>
                      </p:cNvSpPr>
                      <p:nvPr/>
                    </p:nvSpPr>
                    <p:spPr bwMode="auto">
                      <a:xfrm>
                        <a:off x="4573" y="1120"/>
                        <a:ext cx="197" cy="77"/>
                      </a:xfrm>
                      <a:custGeom>
                        <a:avLst/>
                        <a:gdLst>
                          <a:gd name="T0" fmla="*/ 0 w 197"/>
                          <a:gd name="T1" fmla="*/ 11 h 77"/>
                          <a:gd name="T2" fmla="*/ 196 w 197"/>
                          <a:gd name="T3" fmla="*/ 0 h 77"/>
                          <a:gd name="T4" fmla="*/ 196 w 197"/>
                          <a:gd name="T5" fmla="*/ 57 h 77"/>
                          <a:gd name="T6" fmla="*/ 167 w 197"/>
                          <a:gd name="T7" fmla="*/ 59 h 77"/>
                          <a:gd name="T8" fmla="*/ 83 w 197"/>
                          <a:gd name="T9" fmla="*/ 68 h 77"/>
                          <a:gd name="T10" fmla="*/ 36 w 197"/>
                          <a:gd name="T11" fmla="*/ 73 h 77"/>
                          <a:gd name="T12" fmla="*/ 0 w 197"/>
                          <a:gd name="T13" fmla="*/ 76 h 77"/>
                          <a:gd name="T14" fmla="*/ 0 w 197"/>
                          <a:gd name="T15" fmla="*/ 11 h 77"/>
                          <a:gd name="T16" fmla="*/ 0 60000 65536"/>
                          <a:gd name="T17" fmla="*/ 0 60000 65536"/>
                          <a:gd name="T18" fmla="*/ 0 60000 65536"/>
                          <a:gd name="T19" fmla="*/ 0 60000 65536"/>
                          <a:gd name="T20" fmla="*/ 0 60000 65536"/>
                          <a:gd name="T21" fmla="*/ 0 60000 65536"/>
                          <a:gd name="T22" fmla="*/ 0 60000 65536"/>
                          <a:gd name="T23" fmla="*/ 0 60000 65536"/>
                          <a:gd name="T24" fmla="*/ 0 w 197"/>
                          <a:gd name="T25" fmla="*/ 0 h 77"/>
                          <a:gd name="T26" fmla="*/ 197 w 197"/>
                          <a:gd name="T27" fmla="*/ 77 h 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7" h="77">
                            <a:moveTo>
                              <a:pt x="0" y="11"/>
                            </a:moveTo>
                            <a:lnTo>
                              <a:pt x="196" y="0"/>
                            </a:lnTo>
                            <a:lnTo>
                              <a:pt x="196" y="57"/>
                            </a:lnTo>
                            <a:lnTo>
                              <a:pt x="167" y="59"/>
                            </a:lnTo>
                            <a:lnTo>
                              <a:pt x="83" y="68"/>
                            </a:lnTo>
                            <a:lnTo>
                              <a:pt x="36" y="73"/>
                            </a:lnTo>
                            <a:lnTo>
                              <a:pt x="0" y="76"/>
                            </a:lnTo>
                            <a:lnTo>
                              <a:pt x="0" y="11"/>
                            </a:lnTo>
                          </a:path>
                        </a:pathLst>
                      </a:custGeom>
                      <a:solidFill>
                        <a:srgbClr val="C0C0C0"/>
                      </a:solidFill>
                      <a:ln w="12700" cap="rnd">
                        <a:solidFill>
                          <a:srgbClr val="000000"/>
                        </a:solidFill>
                        <a:round/>
                        <a:headEnd/>
                        <a:tailEnd/>
                      </a:ln>
                    </p:spPr>
                    <p:txBody>
                      <a:bodyPr/>
                      <a:lstStyle/>
                      <a:p>
                        <a:endParaRPr lang="en-US"/>
                      </a:p>
                    </p:txBody>
                  </p:sp>
                </p:grpSp>
                <p:sp>
                  <p:nvSpPr>
                    <p:cNvPr id="36233" name="Freeform 438"/>
                    <p:cNvSpPr>
                      <a:spLocks/>
                    </p:cNvSpPr>
                    <p:nvPr/>
                  </p:nvSpPr>
                  <p:spPr bwMode="auto">
                    <a:xfrm>
                      <a:off x="4573" y="1127"/>
                      <a:ext cx="197" cy="63"/>
                    </a:xfrm>
                    <a:custGeom>
                      <a:avLst/>
                      <a:gdLst>
                        <a:gd name="T0" fmla="*/ 5 w 197"/>
                        <a:gd name="T1" fmla="*/ 11 h 63"/>
                        <a:gd name="T2" fmla="*/ 192 w 197"/>
                        <a:gd name="T3" fmla="*/ 0 h 63"/>
                        <a:gd name="T4" fmla="*/ 196 w 197"/>
                        <a:gd name="T5" fmla="*/ 3 h 63"/>
                        <a:gd name="T6" fmla="*/ 196 w 197"/>
                        <a:gd name="T7" fmla="*/ 41 h 63"/>
                        <a:gd name="T8" fmla="*/ 192 w 197"/>
                        <a:gd name="T9" fmla="*/ 44 h 63"/>
                        <a:gd name="T10" fmla="*/ 6 w 197"/>
                        <a:gd name="T11" fmla="*/ 62 h 63"/>
                        <a:gd name="T12" fmla="*/ 0 w 197"/>
                        <a:gd name="T13" fmla="*/ 58 h 63"/>
                        <a:gd name="T14" fmla="*/ 0 w 197"/>
                        <a:gd name="T15" fmla="*/ 16 h 63"/>
                        <a:gd name="T16" fmla="*/ 5 w 197"/>
                        <a:gd name="T17" fmla="*/ 11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7"/>
                        <a:gd name="T28" fmla="*/ 0 h 63"/>
                        <a:gd name="T29" fmla="*/ 197 w 197"/>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7" h="63">
                          <a:moveTo>
                            <a:pt x="5" y="11"/>
                          </a:moveTo>
                          <a:lnTo>
                            <a:pt x="192" y="0"/>
                          </a:lnTo>
                          <a:lnTo>
                            <a:pt x="196" y="3"/>
                          </a:lnTo>
                          <a:lnTo>
                            <a:pt x="196" y="41"/>
                          </a:lnTo>
                          <a:lnTo>
                            <a:pt x="192" y="44"/>
                          </a:lnTo>
                          <a:lnTo>
                            <a:pt x="6" y="62"/>
                          </a:lnTo>
                          <a:lnTo>
                            <a:pt x="0" y="58"/>
                          </a:lnTo>
                          <a:lnTo>
                            <a:pt x="0" y="16"/>
                          </a:lnTo>
                          <a:lnTo>
                            <a:pt x="5" y="11"/>
                          </a:lnTo>
                        </a:path>
                      </a:pathLst>
                    </a:custGeom>
                    <a:solidFill>
                      <a:srgbClr val="808080"/>
                    </a:solidFill>
                    <a:ln w="12700" cap="rnd">
                      <a:solidFill>
                        <a:srgbClr val="000000"/>
                      </a:solidFill>
                      <a:round/>
                      <a:headEnd/>
                      <a:tailEnd/>
                    </a:ln>
                  </p:spPr>
                  <p:txBody>
                    <a:bodyPr/>
                    <a:lstStyle/>
                    <a:p>
                      <a:endParaRPr lang="en-US"/>
                    </a:p>
                  </p:txBody>
                </p:sp>
                <p:grpSp>
                  <p:nvGrpSpPr>
                    <p:cNvPr id="36234" name="Group 439"/>
                    <p:cNvGrpSpPr>
                      <a:grpSpLocks/>
                    </p:cNvGrpSpPr>
                    <p:nvPr/>
                  </p:nvGrpSpPr>
                  <p:grpSpPr bwMode="auto">
                    <a:xfrm>
                      <a:off x="4518" y="1118"/>
                      <a:ext cx="296" cy="77"/>
                      <a:chOff x="4518" y="1118"/>
                      <a:chExt cx="296" cy="77"/>
                    </a:xfrm>
                  </p:grpSpPr>
                  <p:grpSp>
                    <p:nvGrpSpPr>
                      <p:cNvPr id="36235" name="Group 440"/>
                      <p:cNvGrpSpPr>
                        <a:grpSpLocks/>
                      </p:cNvGrpSpPr>
                      <p:nvPr/>
                    </p:nvGrpSpPr>
                    <p:grpSpPr bwMode="auto">
                      <a:xfrm>
                        <a:off x="4585" y="1133"/>
                        <a:ext cx="180" cy="55"/>
                        <a:chOff x="4585" y="1133"/>
                        <a:chExt cx="180" cy="55"/>
                      </a:xfrm>
                    </p:grpSpPr>
                    <p:sp>
                      <p:nvSpPr>
                        <p:cNvPr id="36241" name="Line 441"/>
                        <p:cNvSpPr>
                          <a:spLocks noChangeShapeType="1"/>
                        </p:cNvSpPr>
                        <p:nvPr/>
                      </p:nvSpPr>
                      <p:spPr bwMode="auto">
                        <a:xfrm flipV="1">
                          <a:off x="4585" y="1133"/>
                          <a:ext cx="177" cy="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42" name="Line 442"/>
                        <p:cNvSpPr>
                          <a:spLocks noChangeShapeType="1"/>
                        </p:cNvSpPr>
                        <p:nvPr/>
                      </p:nvSpPr>
                      <p:spPr bwMode="auto">
                        <a:xfrm flipV="1">
                          <a:off x="4585" y="1141"/>
                          <a:ext cx="176" cy="2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43" name="Line 443"/>
                        <p:cNvSpPr>
                          <a:spLocks noChangeShapeType="1"/>
                        </p:cNvSpPr>
                        <p:nvPr/>
                      </p:nvSpPr>
                      <p:spPr bwMode="auto">
                        <a:xfrm flipV="1">
                          <a:off x="4585" y="1154"/>
                          <a:ext cx="178" cy="2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44" name="Line 444"/>
                        <p:cNvSpPr>
                          <a:spLocks noChangeShapeType="1"/>
                        </p:cNvSpPr>
                        <p:nvPr/>
                      </p:nvSpPr>
                      <p:spPr bwMode="auto">
                        <a:xfrm flipV="1">
                          <a:off x="4586" y="1165"/>
                          <a:ext cx="179" cy="2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6236" name="Group 445"/>
                      <p:cNvGrpSpPr>
                        <a:grpSpLocks/>
                      </p:cNvGrpSpPr>
                      <p:nvPr/>
                    </p:nvGrpSpPr>
                    <p:grpSpPr bwMode="auto">
                      <a:xfrm>
                        <a:off x="4518" y="1118"/>
                        <a:ext cx="296" cy="77"/>
                        <a:chOff x="4518" y="1118"/>
                        <a:chExt cx="296" cy="77"/>
                      </a:xfrm>
                    </p:grpSpPr>
                    <p:sp>
                      <p:nvSpPr>
                        <p:cNvPr id="36237" name="Freeform 446"/>
                        <p:cNvSpPr>
                          <a:spLocks/>
                        </p:cNvSpPr>
                        <p:nvPr/>
                      </p:nvSpPr>
                      <p:spPr bwMode="auto">
                        <a:xfrm>
                          <a:off x="4518" y="1134"/>
                          <a:ext cx="50" cy="40"/>
                        </a:xfrm>
                        <a:custGeom>
                          <a:avLst/>
                          <a:gdLst>
                            <a:gd name="T0" fmla="*/ 5 w 50"/>
                            <a:gd name="T1" fmla="*/ 3 h 40"/>
                            <a:gd name="T2" fmla="*/ 45 w 50"/>
                            <a:gd name="T3" fmla="*/ 0 h 40"/>
                            <a:gd name="T4" fmla="*/ 49 w 50"/>
                            <a:gd name="T5" fmla="*/ 5 h 40"/>
                            <a:gd name="T6" fmla="*/ 49 w 50"/>
                            <a:gd name="T7" fmla="*/ 30 h 40"/>
                            <a:gd name="T8" fmla="*/ 45 w 50"/>
                            <a:gd name="T9" fmla="*/ 35 h 40"/>
                            <a:gd name="T10" fmla="*/ 5 w 50"/>
                            <a:gd name="T11" fmla="*/ 39 h 40"/>
                            <a:gd name="T12" fmla="*/ 0 w 50"/>
                            <a:gd name="T13" fmla="*/ 34 h 40"/>
                            <a:gd name="T14" fmla="*/ 0 w 50"/>
                            <a:gd name="T15" fmla="*/ 6 h 40"/>
                            <a:gd name="T16" fmla="*/ 5 w 50"/>
                            <a:gd name="T17" fmla="*/ 3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0"/>
                            <a:gd name="T29" fmla="*/ 50 w 50"/>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0">
                              <a:moveTo>
                                <a:pt x="5" y="3"/>
                              </a:moveTo>
                              <a:lnTo>
                                <a:pt x="45" y="0"/>
                              </a:lnTo>
                              <a:lnTo>
                                <a:pt x="49" y="5"/>
                              </a:lnTo>
                              <a:lnTo>
                                <a:pt x="49" y="30"/>
                              </a:lnTo>
                              <a:lnTo>
                                <a:pt x="45" y="35"/>
                              </a:lnTo>
                              <a:lnTo>
                                <a:pt x="5" y="39"/>
                              </a:lnTo>
                              <a:lnTo>
                                <a:pt x="0" y="34"/>
                              </a:lnTo>
                              <a:lnTo>
                                <a:pt x="0" y="6"/>
                              </a:lnTo>
                              <a:lnTo>
                                <a:pt x="5" y="3"/>
                              </a:lnTo>
                            </a:path>
                          </a:pathLst>
                        </a:custGeom>
                        <a:solidFill>
                          <a:srgbClr val="FFFF00"/>
                        </a:solidFill>
                        <a:ln w="12700" cap="rnd">
                          <a:solidFill>
                            <a:srgbClr val="000000"/>
                          </a:solidFill>
                          <a:round/>
                          <a:headEnd/>
                          <a:tailEnd/>
                        </a:ln>
                      </p:spPr>
                      <p:txBody>
                        <a:bodyPr/>
                        <a:lstStyle/>
                        <a:p>
                          <a:endParaRPr lang="en-US"/>
                        </a:p>
                      </p:txBody>
                    </p:sp>
                    <p:sp>
                      <p:nvSpPr>
                        <p:cNvPr id="36238" name="Freeform 447"/>
                        <p:cNvSpPr>
                          <a:spLocks/>
                        </p:cNvSpPr>
                        <p:nvPr/>
                      </p:nvSpPr>
                      <p:spPr bwMode="auto">
                        <a:xfrm>
                          <a:off x="4519" y="1174"/>
                          <a:ext cx="48" cy="21"/>
                        </a:xfrm>
                        <a:custGeom>
                          <a:avLst/>
                          <a:gdLst>
                            <a:gd name="T0" fmla="*/ 0 w 48"/>
                            <a:gd name="T1" fmla="*/ 5 h 21"/>
                            <a:gd name="T2" fmla="*/ 47 w 48"/>
                            <a:gd name="T3" fmla="*/ 0 h 21"/>
                            <a:gd name="T4" fmla="*/ 47 w 48"/>
                            <a:gd name="T5" fmla="*/ 14 h 21"/>
                            <a:gd name="T6" fmla="*/ 0 w 48"/>
                            <a:gd name="T7" fmla="*/ 20 h 21"/>
                            <a:gd name="T8" fmla="*/ 0 w 48"/>
                            <a:gd name="T9" fmla="*/ 5 h 21"/>
                            <a:gd name="T10" fmla="*/ 0 60000 65536"/>
                            <a:gd name="T11" fmla="*/ 0 60000 65536"/>
                            <a:gd name="T12" fmla="*/ 0 60000 65536"/>
                            <a:gd name="T13" fmla="*/ 0 60000 65536"/>
                            <a:gd name="T14" fmla="*/ 0 60000 65536"/>
                            <a:gd name="T15" fmla="*/ 0 w 48"/>
                            <a:gd name="T16" fmla="*/ 0 h 21"/>
                            <a:gd name="T17" fmla="*/ 48 w 48"/>
                            <a:gd name="T18" fmla="*/ 21 h 21"/>
                          </a:gdLst>
                          <a:ahLst/>
                          <a:cxnLst>
                            <a:cxn ang="T10">
                              <a:pos x="T0" y="T1"/>
                            </a:cxn>
                            <a:cxn ang="T11">
                              <a:pos x="T2" y="T3"/>
                            </a:cxn>
                            <a:cxn ang="T12">
                              <a:pos x="T4" y="T5"/>
                            </a:cxn>
                            <a:cxn ang="T13">
                              <a:pos x="T6" y="T7"/>
                            </a:cxn>
                            <a:cxn ang="T14">
                              <a:pos x="T8" y="T9"/>
                            </a:cxn>
                          </a:cxnLst>
                          <a:rect l="T15" t="T16" r="T17" b="T18"/>
                          <a:pathLst>
                            <a:path w="48" h="21">
                              <a:moveTo>
                                <a:pt x="0" y="5"/>
                              </a:moveTo>
                              <a:lnTo>
                                <a:pt x="47" y="0"/>
                              </a:lnTo>
                              <a:lnTo>
                                <a:pt x="47" y="14"/>
                              </a:lnTo>
                              <a:lnTo>
                                <a:pt x="0" y="20"/>
                              </a:lnTo>
                              <a:lnTo>
                                <a:pt x="0" y="5"/>
                              </a:lnTo>
                            </a:path>
                          </a:pathLst>
                        </a:custGeom>
                        <a:solidFill>
                          <a:srgbClr val="FFFF00"/>
                        </a:solidFill>
                        <a:ln w="12700" cap="rnd">
                          <a:solidFill>
                            <a:srgbClr val="000000"/>
                          </a:solidFill>
                          <a:round/>
                          <a:headEnd/>
                          <a:tailEnd/>
                        </a:ln>
                      </p:spPr>
                      <p:txBody>
                        <a:bodyPr/>
                        <a:lstStyle/>
                        <a:p>
                          <a:endParaRPr lang="en-US"/>
                        </a:p>
                      </p:txBody>
                    </p:sp>
                    <p:sp>
                      <p:nvSpPr>
                        <p:cNvPr id="36239" name="Freeform 448"/>
                        <p:cNvSpPr>
                          <a:spLocks/>
                        </p:cNvSpPr>
                        <p:nvPr/>
                      </p:nvSpPr>
                      <p:spPr bwMode="auto">
                        <a:xfrm>
                          <a:off x="4774" y="1118"/>
                          <a:ext cx="40" cy="32"/>
                        </a:xfrm>
                        <a:custGeom>
                          <a:avLst/>
                          <a:gdLst>
                            <a:gd name="T0" fmla="*/ 4 w 40"/>
                            <a:gd name="T1" fmla="*/ 2 h 32"/>
                            <a:gd name="T2" fmla="*/ 34 w 40"/>
                            <a:gd name="T3" fmla="*/ 0 h 32"/>
                            <a:gd name="T4" fmla="*/ 39 w 40"/>
                            <a:gd name="T5" fmla="*/ 5 h 32"/>
                            <a:gd name="T6" fmla="*/ 39 w 40"/>
                            <a:gd name="T7" fmla="*/ 25 h 32"/>
                            <a:gd name="T8" fmla="*/ 35 w 40"/>
                            <a:gd name="T9" fmla="*/ 29 h 32"/>
                            <a:gd name="T10" fmla="*/ 4 w 40"/>
                            <a:gd name="T11" fmla="*/ 31 h 32"/>
                            <a:gd name="T12" fmla="*/ 0 w 40"/>
                            <a:gd name="T13" fmla="*/ 27 h 32"/>
                            <a:gd name="T14" fmla="*/ 0 w 40"/>
                            <a:gd name="T15" fmla="*/ 7 h 32"/>
                            <a:gd name="T16" fmla="*/ 4 w 40"/>
                            <a:gd name="T17" fmla="*/ 2 h 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0"/>
                            <a:gd name="T28" fmla="*/ 0 h 32"/>
                            <a:gd name="T29" fmla="*/ 40 w 40"/>
                            <a:gd name="T30" fmla="*/ 32 h 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0" h="32">
                              <a:moveTo>
                                <a:pt x="4" y="2"/>
                              </a:moveTo>
                              <a:lnTo>
                                <a:pt x="34" y="0"/>
                              </a:lnTo>
                              <a:lnTo>
                                <a:pt x="39" y="5"/>
                              </a:lnTo>
                              <a:lnTo>
                                <a:pt x="39" y="25"/>
                              </a:lnTo>
                              <a:lnTo>
                                <a:pt x="35" y="29"/>
                              </a:lnTo>
                              <a:lnTo>
                                <a:pt x="4" y="31"/>
                              </a:lnTo>
                              <a:lnTo>
                                <a:pt x="0" y="27"/>
                              </a:lnTo>
                              <a:lnTo>
                                <a:pt x="0" y="7"/>
                              </a:lnTo>
                              <a:lnTo>
                                <a:pt x="4" y="2"/>
                              </a:lnTo>
                            </a:path>
                          </a:pathLst>
                        </a:custGeom>
                        <a:solidFill>
                          <a:srgbClr val="FFFF00"/>
                        </a:solidFill>
                        <a:ln w="12700" cap="rnd">
                          <a:solidFill>
                            <a:srgbClr val="000000"/>
                          </a:solidFill>
                          <a:round/>
                          <a:headEnd/>
                          <a:tailEnd/>
                        </a:ln>
                      </p:spPr>
                      <p:txBody>
                        <a:bodyPr/>
                        <a:lstStyle/>
                        <a:p>
                          <a:endParaRPr lang="en-US"/>
                        </a:p>
                      </p:txBody>
                    </p:sp>
                    <p:sp>
                      <p:nvSpPr>
                        <p:cNvPr id="36240" name="Freeform 449"/>
                        <p:cNvSpPr>
                          <a:spLocks/>
                        </p:cNvSpPr>
                        <p:nvPr/>
                      </p:nvSpPr>
                      <p:spPr bwMode="auto">
                        <a:xfrm>
                          <a:off x="4777" y="1153"/>
                          <a:ext cx="36" cy="17"/>
                        </a:xfrm>
                        <a:custGeom>
                          <a:avLst/>
                          <a:gdLst>
                            <a:gd name="T0" fmla="*/ 0 w 36"/>
                            <a:gd name="T1" fmla="*/ 3 h 17"/>
                            <a:gd name="T2" fmla="*/ 35 w 36"/>
                            <a:gd name="T3" fmla="*/ 0 h 17"/>
                            <a:gd name="T4" fmla="*/ 35 w 36"/>
                            <a:gd name="T5" fmla="*/ 12 h 17"/>
                            <a:gd name="T6" fmla="*/ 0 w 36"/>
                            <a:gd name="T7" fmla="*/ 16 h 17"/>
                            <a:gd name="T8" fmla="*/ 0 w 36"/>
                            <a:gd name="T9" fmla="*/ 3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0" y="3"/>
                              </a:moveTo>
                              <a:lnTo>
                                <a:pt x="35" y="0"/>
                              </a:lnTo>
                              <a:lnTo>
                                <a:pt x="35" y="12"/>
                              </a:lnTo>
                              <a:lnTo>
                                <a:pt x="0" y="16"/>
                              </a:lnTo>
                              <a:lnTo>
                                <a:pt x="0" y="3"/>
                              </a:lnTo>
                            </a:path>
                          </a:pathLst>
                        </a:custGeom>
                        <a:solidFill>
                          <a:srgbClr val="FFFF00"/>
                        </a:solidFill>
                        <a:ln w="12700" cap="rnd">
                          <a:solidFill>
                            <a:srgbClr val="000000"/>
                          </a:solidFill>
                          <a:round/>
                          <a:headEnd/>
                          <a:tailEnd/>
                        </a:ln>
                      </p:spPr>
                      <p:txBody>
                        <a:bodyPr/>
                        <a:lstStyle/>
                        <a:p>
                          <a:endParaRPr lang="en-US"/>
                        </a:p>
                      </p:txBody>
                    </p:sp>
                  </p:grpSp>
                </p:grpSp>
              </p:grpSp>
              <p:sp>
                <p:nvSpPr>
                  <p:cNvPr id="36231" name="Freeform 450"/>
                  <p:cNvSpPr>
                    <a:spLocks/>
                  </p:cNvSpPr>
                  <p:nvPr/>
                </p:nvSpPr>
                <p:spPr bwMode="auto">
                  <a:xfrm>
                    <a:off x="4470" y="1192"/>
                    <a:ext cx="363" cy="62"/>
                  </a:xfrm>
                  <a:custGeom>
                    <a:avLst/>
                    <a:gdLst>
                      <a:gd name="T0" fmla="*/ 0 w 363"/>
                      <a:gd name="T1" fmla="*/ 38 h 62"/>
                      <a:gd name="T2" fmla="*/ 0 w 363"/>
                      <a:gd name="T3" fmla="*/ 46 h 62"/>
                      <a:gd name="T4" fmla="*/ 4 w 363"/>
                      <a:gd name="T5" fmla="*/ 56 h 62"/>
                      <a:gd name="T6" fmla="*/ 29 w 363"/>
                      <a:gd name="T7" fmla="*/ 60 h 62"/>
                      <a:gd name="T8" fmla="*/ 62 w 363"/>
                      <a:gd name="T9" fmla="*/ 61 h 62"/>
                      <a:gd name="T10" fmla="*/ 111 w 363"/>
                      <a:gd name="T11" fmla="*/ 57 h 62"/>
                      <a:gd name="T12" fmla="*/ 154 w 363"/>
                      <a:gd name="T13" fmla="*/ 54 h 62"/>
                      <a:gd name="T14" fmla="*/ 191 w 363"/>
                      <a:gd name="T15" fmla="*/ 49 h 62"/>
                      <a:gd name="T16" fmla="*/ 234 w 363"/>
                      <a:gd name="T17" fmla="*/ 44 h 62"/>
                      <a:gd name="T18" fmla="*/ 273 w 363"/>
                      <a:gd name="T19" fmla="*/ 38 h 62"/>
                      <a:gd name="T20" fmla="*/ 308 w 363"/>
                      <a:gd name="T21" fmla="*/ 33 h 62"/>
                      <a:gd name="T22" fmla="*/ 353 w 363"/>
                      <a:gd name="T23" fmla="*/ 25 h 62"/>
                      <a:gd name="T24" fmla="*/ 360 w 363"/>
                      <a:gd name="T25" fmla="*/ 18 h 62"/>
                      <a:gd name="T26" fmla="*/ 362 w 363"/>
                      <a:gd name="T27" fmla="*/ 9 h 62"/>
                      <a:gd name="T28" fmla="*/ 361 w 363"/>
                      <a:gd name="T29" fmla="*/ 0 h 62"/>
                      <a:gd name="T30" fmla="*/ 357 w 363"/>
                      <a:gd name="T31" fmla="*/ 4 h 62"/>
                      <a:gd name="T32" fmla="*/ 351 w 363"/>
                      <a:gd name="T33" fmla="*/ 5 h 62"/>
                      <a:gd name="T34" fmla="*/ 344 w 363"/>
                      <a:gd name="T35" fmla="*/ 7 h 62"/>
                      <a:gd name="T36" fmla="*/ 334 w 363"/>
                      <a:gd name="T37" fmla="*/ 9 h 62"/>
                      <a:gd name="T38" fmla="*/ 299 w 363"/>
                      <a:gd name="T39" fmla="*/ 14 h 62"/>
                      <a:gd name="T40" fmla="*/ 262 w 363"/>
                      <a:gd name="T41" fmla="*/ 18 h 62"/>
                      <a:gd name="T42" fmla="*/ 208 w 363"/>
                      <a:gd name="T43" fmla="*/ 25 h 62"/>
                      <a:gd name="T44" fmla="*/ 161 w 363"/>
                      <a:gd name="T45" fmla="*/ 29 h 62"/>
                      <a:gd name="T46" fmla="*/ 121 w 363"/>
                      <a:gd name="T47" fmla="*/ 33 h 62"/>
                      <a:gd name="T48" fmla="*/ 85 w 363"/>
                      <a:gd name="T49" fmla="*/ 36 h 62"/>
                      <a:gd name="T50" fmla="*/ 54 w 363"/>
                      <a:gd name="T51" fmla="*/ 38 h 62"/>
                      <a:gd name="T52" fmla="*/ 38 w 363"/>
                      <a:gd name="T53" fmla="*/ 37 h 62"/>
                      <a:gd name="T54" fmla="*/ 17 w 363"/>
                      <a:gd name="T55" fmla="*/ 37 h 62"/>
                      <a:gd name="T56" fmla="*/ 2 w 363"/>
                      <a:gd name="T57" fmla="*/ 35 h 62"/>
                      <a:gd name="T58" fmla="*/ 0 w 363"/>
                      <a:gd name="T59" fmla="*/ 38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3"/>
                      <a:gd name="T91" fmla="*/ 0 h 62"/>
                      <a:gd name="T92" fmla="*/ 363 w 363"/>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3" h="62">
                        <a:moveTo>
                          <a:pt x="0" y="38"/>
                        </a:moveTo>
                        <a:lnTo>
                          <a:pt x="0" y="46"/>
                        </a:lnTo>
                        <a:lnTo>
                          <a:pt x="4" y="56"/>
                        </a:lnTo>
                        <a:lnTo>
                          <a:pt x="29" y="60"/>
                        </a:lnTo>
                        <a:lnTo>
                          <a:pt x="62" y="61"/>
                        </a:lnTo>
                        <a:lnTo>
                          <a:pt x="111" y="57"/>
                        </a:lnTo>
                        <a:lnTo>
                          <a:pt x="154" y="54"/>
                        </a:lnTo>
                        <a:lnTo>
                          <a:pt x="191" y="49"/>
                        </a:lnTo>
                        <a:lnTo>
                          <a:pt x="234" y="44"/>
                        </a:lnTo>
                        <a:lnTo>
                          <a:pt x="273" y="38"/>
                        </a:lnTo>
                        <a:lnTo>
                          <a:pt x="308" y="33"/>
                        </a:lnTo>
                        <a:lnTo>
                          <a:pt x="353" y="25"/>
                        </a:lnTo>
                        <a:lnTo>
                          <a:pt x="360" y="18"/>
                        </a:lnTo>
                        <a:lnTo>
                          <a:pt x="362" y="9"/>
                        </a:lnTo>
                        <a:lnTo>
                          <a:pt x="361" y="0"/>
                        </a:lnTo>
                        <a:lnTo>
                          <a:pt x="357" y="4"/>
                        </a:lnTo>
                        <a:lnTo>
                          <a:pt x="351" y="5"/>
                        </a:lnTo>
                        <a:lnTo>
                          <a:pt x="344" y="7"/>
                        </a:lnTo>
                        <a:lnTo>
                          <a:pt x="334" y="9"/>
                        </a:lnTo>
                        <a:lnTo>
                          <a:pt x="299" y="14"/>
                        </a:lnTo>
                        <a:lnTo>
                          <a:pt x="262" y="18"/>
                        </a:lnTo>
                        <a:lnTo>
                          <a:pt x="208" y="25"/>
                        </a:lnTo>
                        <a:lnTo>
                          <a:pt x="161" y="29"/>
                        </a:lnTo>
                        <a:lnTo>
                          <a:pt x="121" y="33"/>
                        </a:lnTo>
                        <a:lnTo>
                          <a:pt x="85" y="36"/>
                        </a:lnTo>
                        <a:lnTo>
                          <a:pt x="54" y="38"/>
                        </a:lnTo>
                        <a:lnTo>
                          <a:pt x="38" y="37"/>
                        </a:lnTo>
                        <a:lnTo>
                          <a:pt x="17" y="37"/>
                        </a:lnTo>
                        <a:lnTo>
                          <a:pt x="2" y="35"/>
                        </a:lnTo>
                        <a:lnTo>
                          <a:pt x="0" y="38"/>
                        </a:lnTo>
                      </a:path>
                    </a:pathLst>
                  </a:custGeom>
                  <a:solidFill>
                    <a:srgbClr val="808080"/>
                  </a:solidFill>
                  <a:ln w="12700" cap="rnd">
                    <a:solidFill>
                      <a:srgbClr val="000000"/>
                    </a:solidFill>
                    <a:round/>
                    <a:headEnd/>
                    <a:tailEnd/>
                  </a:ln>
                </p:spPr>
                <p:txBody>
                  <a:bodyPr/>
                  <a:lstStyle/>
                  <a:p>
                    <a:endParaRPr lang="en-US"/>
                  </a:p>
                </p:txBody>
              </p:sp>
            </p:grpSp>
            <p:sp>
              <p:nvSpPr>
                <p:cNvPr id="36181" name="Freeform 451"/>
                <p:cNvSpPr>
                  <a:spLocks/>
                </p:cNvSpPr>
                <p:nvPr/>
              </p:nvSpPr>
              <p:spPr bwMode="auto">
                <a:xfrm>
                  <a:off x="3815" y="925"/>
                  <a:ext cx="206" cy="110"/>
                </a:xfrm>
                <a:custGeom>
                  <a:avLst/>
                  <a:gdLst>
                    <a:gd name="T0" fmla="*/ 84 w 206"/>
                    <a:gd name="T1" fmla="*/ 0 h 110"/>
                    <a:gd name="T2" fmla="*/ 149 w 206"/>
                    <a:gd name="T3" fmla="*/ 3 h 110"/>
                    <a:gd name="T4" fmla="*/ 139 w 206"/>
                    <a:gd name="T5" fmla="*/ 36 h 110"/>
                    <a:gd name="T6" fmla="*/ 205 w 206"/>
                    <a:gd name="T7" fmla="*/ 41 h 110"/>
                    <a:gd name="T8" fmla="*/ 194 w 206"/>
                    <a:gd name="T9" fmla="*/ 77 h 110"/>
                    <a:gd name="T10" fmla="*/ 131 w 206"/>
                    <a:gd name="T11" fmla="*/ 72 h 110"/>
                    <a:gd name="T12" fmla="*/ 120 w 206"/>
                    <a:gd name="T13" fmla="*/ 109 h 110"/>
                    <a:gd name="T14" fmla="*/ 45 w 206"/>
                    <a:gd name="T15" fmla="*/ 103 h 110"/>
                    <a:gd name="T16" fmla="*/ 59 w 206"/>
                    <a:gd name="T17" fmla="*/ 71 h 110"/>
                    <a:gd name="T18" fmla="*/ 0 w 206"/>
                    <a:gd name="T19" fmla="*/ 67 h 110"/>
                    <a:gd name="T20" fmla="*/ 17 w 206"/>
                    <a:gd name="T21" fmla="*/ 30 h 110"/>
                    <a:gd name="T22" fmla="*/ 70 w 206"/>
                    <a:gd name="T23" fmla="*/ 34 h 110"/>
                    <a:gd name="T24" fmla="*/ 84 w 206"/>
                    <a:gd name="T25" fmla="*/ 0 h 1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6"/>
                    <a:gd name="T40" fmla="*/ 0 h 110"/>
                    <a:gd name="T41" fmla="*/ 206 w 206"/>
                    <a:gd name="T42" fmla="*/ 110 h 1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6" h="110">
                      <a:moveTo>
                        <a:pt x="84" y="0"/>
                      </a:moveTo>
                      <a:lnTo>
                        <a:pt x="149" y="3"/>
                      </a:lnTo>
                      <a:lnTo>
                        <a:pt x="139" y="36"/>
                      </a:lnTo>
                      <a:lnTo>
                        <a:pt x="205" y="41"/>
                      </a:lnTo>
                      <a:lnTo>
                        <a:pt x="194" y="77"/>
                      </a:lnTo>
                      <a:lnTo>
                        <a:pt x="131" y="72"/>
                      </a:lnTo>
                      <a:lnTo>
                        <a:pt x="120" y="109"/>
                      </a:lnTo>
                      <a:lnTo>
                        <a:pt x="45" y="103"/>
                      </a:lnTo>
                      <a:lnTo>
                        <a:pt x="59" y="71"/>
                      </a:lnTo>
                      <a:lnTo>
                        <a:pt x="0" y="67"/>
                      </a:lnTo>
                      <a:lnTo>
                        <a:pt x="17" y="30"/>
                      </a:lnTo>
                      <a:lnTo>
                        <a:pt x="70" y="34"/>
                      </a:lnTo>
                      <a:lnTo>
                        <a:pt x="84" y="0"/>
                      </a:lnTo>
                    </a:path>
                  </a:pathLst>
                </a:custGeom>
                <a:solidFill>
                  <a:srgbClr val="800000"/>
                </a:solidFill>
                <a:ln w="12700" cap="rnd">
                  <a:solidFill>
                    <a:srgbClr val="000000"/>
                  </a:solidFill>
                  <a:round/>
                  <a:headEnd/>
                  <a:tailEnd/>
                </a:ln>
              </p:spPr>
              <p:txBody>
                <a:bodyPr/>
                <a:lstStyle/>
                <a:p>
                  <a:endParaRPr lang="en-US"/>
                </a:p>
              </p:txBody>
            </p:sp>
            <p:sp>
              <p:nvSpPr>
                <p:cNvPr id="36182" name="Freeform 452"/>
                <p:cNvSpPr>
                  <a:spLocks/>
                </p:cNvSpPr>
                <p:nvPr/>
              </p:nvSpPr>
              <p:spPr bwMode="auto">
                <a:xfrm>
                  <a:off x="4149" y="929"/>
                  <a:ext cx="139" cy="311"/>
                </a:xfrm>
                <a:custGeom>
                  <a:avLst/>
                  <a:gdLst>
                    <a:gd name="T0" fmla="*/ 138 w 139"/>
                    <a:gd name="T1" fmla="*/ 11 h 311"/>
                    <a:gd name="T2" fmla="*/ 64 w 139"/>
                    <a:gd name="T3" fmla="*/ 0 h 311"/>
                    <a:gd name="T4" fmla="*/ 40 w 139"/>
                    <a:gd name="T5" fmla="*/ 0 h 311"/>
                    <a:gd name="T6" fmla="*/ 5 w 139"/>
                    <a:gd name="T7" fmla="*/ 98 h 311"/>
                    <a:gd name="T8" fmla="*/ 0 w 139"/>
                    <a:gd name="T9" fmla="*/ 142 h 311"/>
                    <a:gd name="T10" fmla="*/ 0 w 139"/>
                    <a:gd name="T11" fmla="*/ 287 h 311"/>
                    <a:gd name="T12" fmla="*/ 5 w 139"/>
                    <a:gd name="T13" fmla="*/ 310 h 311"/>
                    <a:gd name="T14" fmla="*/ 51 w 139"/>
                    <a:gd name="T15" fmla="*/ 306 h 311"/>
                    <a:gd name="T16" fmla="*/ 51 w 139"/>
                    <a:gd name="T17" fmla="*/ 297 h 311"/>
                    <a:gd name="T18" fmla="*/ 35 w 139"/>
                    <a:gd name="T19" fmla="*/ 294 h 311"/>
                    <a:gd name="T20" fmla="*/ 31 w 139"/>
                    <a:gd name="T21" fmla="*/ 285 h 311"/>
                    <a:gd name="T22" fmla="*/ 23 w 139"/>
                    <a:gd name="T23" fmla="*/ 267 h 311"/>
                    <a:gd name="T24" fmla="*/ 23 w 139"/>
                    <a:gd name="T25" fmla="*/ 138 h 311"/>
                    <a:gd name="T26" fmla="*/ 66 w 139"/>
                    <a:gd name="T27" fmla="*/ 9 h 311"/>
                    <a:gd name="T28" fmla="*/ 92 w 139"/>
                    <a:gd name="T29" fmla="*/ 9 h 311"/>
                    <a:gd name="T30" fmla="*/ 138 w 139"/>
                    <a:gd name="T31" fmla="*/ 11 h 3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9"/>
                    <a:gd name="T49" fmla="*/ 0 h 311"/>
                    <a:gd name="T50" fmla="*/ 139 w 139"/>
                    <a:gd name="T51" fmla="*/ 311 h 3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9" h="311">
                      <a:moveTo>
                        <a:pt x="138" y="11"/>
                      </a:moveTo>
                      <a:lnTo>
                        <a:pt x="64" y="0"/>
                      </a:lnTo>
                      <a:lnTo>
                        <a:pt x="40" y="0"/>
                      </a:lnTo>
                      <a:lnTo>
                        <a:pt x="5" y="98"/>
                      </a:lnTo>
                      <a:lnTo>
                        <a:pt x="0" y="142"/>
                      </a:lnTo>
                      <a:lnTo>
                        <a:pt x="0" y="287"/>
                      </a:lnTo>
                      <a:lnTo>
                        <a:pt x="5" y="310"/>
                      </a:lnTo>
                      <a:lnTo>
                        <a:pt x="51" y="306"/>
                      </a:lnTo>
                      <a:lnTo>
                        <a:pt x="51" y="297"/>
                      </a:lnTo>
                      <a:lnTo>
                        <a:pt x="35" y="294"/>
                      </a:lnTo>
                      <a:lnTo>
                        <a:pt x="31" y="285"/>
                      </a:lnTo>
                      <a:lnTo>
                        <a:pt x="23" y="267"/>
                      </a:lnTo>
                      <a:lnTo>
                        <a:pt x="23" y="138"/>
                      </a:lnTo>
                      <a:lnTo>
                        <a:pt x="66" y="9"/>
                      </a:lnTo>
                      <a:lnTo>
                        <a:pt x="92" y="9"/>
                      </a:lnTo>
                      <a:lnTo>
                        <a:pt x="138" y="11"/>
                      </a:lnTo>
                    </a:path>
                  </a:pathLst>
                </a:custGeom>
                <a:solidFill>
                  <a:srgbClr val="FFFFFF"/>
                </a:solidFill>
                <a:ln w="12700" cap="rnd">
                  <a:solidFill>
                    <a:srgbClr val="000000"/>
                  </a:solidFill>
                  <a:round/>
                  <a:headEnd/>
                  <a:tailEnd/>
                </a:ln>
              </p:spPr>
              <p:txBody>
                <a:bodyPr/>
                <a:lstStyle/>
                <a:p>
                  <a:endParaRPr lang="en-US"/>
                </a:p>
              </p:txBody>
            </p:sp>
            <p:grpSp>
              <p:nvGrpSpPr>
                <p:cNvPr id="36183" name="Group 453"/>
                <p:cNvGrpSpPr>
                  <a:grpSpLocks/>
                </p:cNvGrpSpPr>
                <p:nvPr/>
              </p:nvGrpSpPr>
              <p:grpSpPr bwMode="auto">
                <a:xfrm>
                  <a:off x="3709" y="1082"/>
                  <a:ext cx="418" cy="125"/>
                  <a:chOff x="3709" y="1082"/>
                  <a:chExt cx="418" cy="125"/>
                </a:xfrm>
              </p:grpSpPr>
              <p:grpSp>
                <p:nvGrpSpPr>
                  <p:cNvPr id="36214" name="Group 454"/>
                  <p:cNvGrpSpPr>
                    <a:grpSpLocks/>
                  </p:cNvGrpSpPr>
                  <p:nvPr/>
                </p:nvGrpSpPr>
                <p:grpSpPr bwMode="auto">
                  <a:xfrm>
                    <a:off x="3783" y="1082"/>
                    <a:ext cx="179" cy="39"/>
                    <a:chOff x="3783" y="1082"/>
                    <a:chExt cx="179" cy="39"/>
                  </a:xfrm>
                </p:grpSpPr>
                <p:grpSp>
                  <p:nvGrpSpPr>
                    <p:cNvPr id="36224" name="Group 455"/>
                    <p:cNvGrpSpPr>
                      <a:grpSpLocks/>
                    </p:cNvGrpSpPr>
                    <p:nvPr/>
                  </p:nvGrpSpPr>
                  <p:grpSpPr bwMode="auto">
                    <a:xfrm>
                      <a:off x="3783" y="1082"/>
                      <a:ext cx="10" cy="22"/>
                      <a:chOff x="3783" y="1082"/>
                      <a:chExt cx="10" cy="22"/>
                    </a:xfrm>
                  </p:grpSpPr>
                  <p:sp>
                    <p:nvSpPr>
                      <p:cNvPr id="36228" name="Oval 456"/>
                      <p:cNvSpPr>
                        <a:spLocks noChangeArrowheads="1"/>
                      </p:cNvSpPr>
                      <p:nvPr/>
                    </p:nvSpPr>
                    <p:spPr bwMode="auto">
                      <a:xfrm>
                        <a:off x="3783" y="1082"/>
                        <a:ext cx="10" cy="22"/>
                      </a:xfrm>
                      <a:prstGeom prst="ellipse">
                        <a:avLst/>
                      </a:prstGeom>
                      <a:solidFill>
                        <a:srgbClr val="808080"/>
                      </a:solidFill>
                      <a:ln w="12700">
                        <a:solidFill>
                          <a:srgbClr val="000000"/>
                        </a:solidFill>
                        <a:round/>
                        <a:headEnd/>
                        <a:tailEnd/>
                      </a:ln>
                    </p:spPr>
                    <p:txBody>
                      <a:bodyPr wrap="none" anchor="ctr"/>
                      <a:lstStyle/>
                      <a:p>
                        <a:endParaRPr lang="en-US"/>
                      </a:p>
                    </p:txBody>
                  </p:sp>
                  <p:sp>
                    <p:nvSpPr>
                      <p:cNvPr id="36229" name="Oval 457"/>
                      <p:cNvSpPr>
                        <a:spLocks noChangeArrowheads="1"/>
                      </p:cNvSpPr>
                      <p:nvPr/>
                    </p:nvSpPr>
                    <p:spPr bwMode="auto">
                      <a:xfrm>
                        <a:off x="3784" y="1091"/>
                        <a:ext cx="5" cy="4"/>
                      </a:xfrm>
                      <a:prstGeom prst="ellipse">
                        <a:avLst/>
                      </a:prstGeom>
                      <a:solidFill>
                        <a:srgbClr val="808080"/>
                      </a:solidFill>
                      <a:ln w="12700">
                        <a:solidFill>
                          <a:srgbClr val="000000"/>
                        </a:solidFill>
                        <a:round/>
                        <a:headEnd/>
                        <a:tailEnd/>
                      </a:ln>
                    </p:spPr>
                    <p:txBody>
                      <a:bodyPr wrap="none" anchor="ctr"/>
                      <a:lstStyle/>
                      <a:p>
                        <a:endParaRPr lang="en-US"/>
                      </a:p>
                    </p:txBody>
                  </p:sp>
                </p:grpSp>
                <p:grpSp>
                  <p:nvGrpSpPr>
                    <p:cNvPr id="36225" name="Group 458"/>
                    <p:cNvGrpSpPr>
                      <a:grpSpLocks/>
                    </p:cNvGrpSpPr>
                    <p:nvPr/>
                  </p:nvGrpSpPr>
                  <p:grpSpPr bwMode="auto">
                    <a:xfrm>
                      <a:off x="3954" y="1098"/>
                      <a:ext cx="8" cy="23"/>
                      <a:chOff x="3954" y="1098"/>
                      <a:chExt cx="8" cy="23"/>
                    </a:xfrm>
                  </p:grpSpPr>
                  <p:sp>
                    <p:nvSpPr>
                      <p:cNvPr id="36226" name="Oval 459"/>
                      <p:cNvSpPr>
                        <a:spLocks noChangeArrowheads="1"/>
                      </p:cNvSpPr>
                      <p:nvPr/>
                    </p:nvSpPr>
                    <p:spPr bwMode="auto">
                      <a:xfrm>
                        <a:off x="3954" y="1098"/>
                        <a:ext cx="8" cy="23"/>
                      </a:xfrm>
                      <a:prstGeom prst="ellipse">
                        <a:avLst/>
                      </a:prstGeom>
                      <a:solidFill>
                        <a:srgbClr val="808080"/>
                      </a:solidFill>
                      <a:ln w="12700">
                        <a:solidFill>
                          <a:srgbClr val="000000"/>
                        </a:solidFill>
                        <a:round/>
                        <a:headEnd/>
                        <a:tailEnd/>
                      </a:ln>
                    </p:spPr>
                    <p:txBody>
                      <a:bodyPr wrap="none" anchor="ctr"/>
                      <a:lstStyle/>
                      <a:p>
                        <a:endParaRPr lang="en-US"/>
                      </a:p>
                    </p:txBody>
                  </p:sp>
                  <p:sp>
                    <p:nvSpPr>
                      <p:cNvPr id="36227" name="Oval 460"/>
                      <p:cNvSpPr>
                        <a:spLocks noChangeArrowheads="1"/>
                      </p:cNvSpPr>
                      <p:nvPr/>
                    </p:nvSpPr>
                    <p:spPr bwMode="auto">
                      <a:xfrm>
                        <a:off x="3954" y="1109"/>
                        <a:ext cx="5" cy="4"/>
                      </a:xfrm>
                      <a:prstGeom prst="ellipse">
                        <a:avLst/>
                      </a:prstGeom>
                      <a:solidFill>
                        <a:srgbClr val="808080"/>
                      </a:solidFill>
                      <a:ln w="12700">
                        <a:solidFill>
                          <a:srgbClr val="000000"/>
                        </a:solidFill>
                        <a:round/>
                        <a:headEnd/>
                        <a:tailEnd/>
                      </a:ln>
                    </p:spPr>
                    <p:txBody>
                      <a:bodyPr wrap="none" anchor="ctr"/>
                      <a:lstStyle/>
                      <a:p>
                        <a:endParaRPr lang="en-US"/>
                      </a:p>
                    </p:txBody>
                  </p:sp>
                </p:grpSp>
              </p:grpSp>
              <p:grpSp>
                <p:nvGrpSpPr>
                  <p:cNvPr id="36215" name="Group 461"/>
                  <p:cNvGrpSpPr>
                    <a:grpSpLocks/>
                  </p:cNvGrpSpPr>
                  <p:nvPr/>
                </p:nvGrpSpPr>
                <p:grpSpPr bwMode="auto">
                  <a:xfrm>
                    <a:off x="3709" y="1094"/>
                    <a:ext cx="418" cy="113"/>
                    <a:chOff x="3709" y="1094"/>
                    <a:chExt cx="418" cy="113"/>
                  </a:xfrm>
                </p:grpSpPr>
                <p:sp>
                  <p:nvSpPr>
                    <p:cNvPr id="36216" name="Freeform 462"/>
                    <p:cNvSpPr>
                      <a:spLocks/>
                    </p:cNvSpPr>
                    <p:nvPr/>
                  </p:nvSpPr>
                  <p:spPr bwMode="auto">
                    <a:xfrm>
                      <a:off x="3709" y="1132"/>
                      <a:ext cx="22" cy="36"/>
                    </a:xfrm>
                    <a:custGeom>
                      <a:avLst/>
                      <a:gdLst>
                        <a:gd name="T0" fmla="*/ 1 w 22"/>
                        <a:gd name="T1" fmla="*/ 0 h 36"/>
                        <a:gd name="T2" fmla="*/ 21 w 22"/>
                        <a:gd name="T3" fmla="*/ 3 h 36"/>
                        <a:gd name="T4" fmla="*/ 21 w 22"/>
                        <a:gd name="T5" fmla="*/ 35 h 36"/>
                        <a:gd name="T6" fmla="*/ 0 w 22"/>
                        <a:gd name="T7" fmla="*/ 32 h 36"/>
                        <a:gd name="T8" fmla="*/ 1 w 22"/>
                        <a:gd name="T9" fmla="*/ 0 h 36"/>
                        <a:gd name="T10" fmla="*/ 0 60000 65536"/>
                        <a:gd name="T11" fmla="*/ 0 60000 65536"/>
                        <a:gd name="T12" fmla="*/ 0 60000 65536"/>
                        <a:gd name="T13" fmla="*/ 0 60000 65536"/>
                        <a:gd name="T14" fmla="*/ 0 60000 65536"/>
                        <a:gd name="T15" fmla="*/ 0 w 22"/>
                        <a:gd name="T16" fmla="*/ 0 h 36"/>
                        <a:gd name="T17" fmla="*/ 22 w 22"/>
                        <a:gd name="T18" fmla="*/ 36 h 36"/>
                      </a:gdLst>
                      <a:ahLst/>
                      <a:cxnLst>
                        <a:cxn ang="T10">
                          <a:pos x="T0" y="T1"/>
                        </a:cxn>
                        <a:cxn ang="T11">
                          <a:pos x="T2" y="T3"/>
                        </a:cxn>
                        <a:cxn ang="T12">
                          <a:pos x="T4" y="T5"/>
                        </a:cxn>
                        <a:cxn ang="T13">
                          <a:pos x="T6" y="T7"/>
                        </a:cxn>
                        <a:cxn ang="T14">
                          <a:pos x="T8" y="T9"/>
                        </a:cxn>
                      </a:cxnLst>
                      <a:rect l="T15" t="T16" r="T17" b="T18"/>
                      <a:pathLst>
                        <a:path w="22" h="36">
                          <a:moveTo>
                            <a:pt x="1" y="0"/>
                          </a:moveTo>
                          <a:lnTo>
                            <a:pt x="21" y="3"/>
                          </a:lnTo>
                          <a:lnTo>
                            <a:pt x="21" y="35"/>
                          </a:lnTo>
                          <a:lnTo>
                            <a:pt x="0" y="32"/>
                          </a:lnTo>
                          <a:lnTo>
                            <a:pt x="1" y="0"/>
                          </a:lnTo>
                        </a:path>
                      </a:pathLst>
                    </a:custGeom>
                    <a:solidFill>
                      <a:srgbClr val="FFFFFF"/>
                    </a:solidFill>
                    <a:ln w="12700" cap="rnd">
                      <a:solidFill>
                        <a:srgbClr val="000000"/>
                      </a:solidFill>
                      <a:round/>
                      <a:headEnd/>
                      <a:tailEnd/>
                    </a:ln>
                  </p:spPr>
                  <p:txBody>
                    <a:bodyPr/>
                    <a:lstStyle/>
                    <a:p>
                      <a:endParaRPr lang="en-US"/>
                    </a:p>
                  </p:txBody>
                </p:sp>
                <p:sp>
                  <p:nvSpPr>
                    <p:cNvPr id="36217" name="Freeform 463"/>
                    <p:cNvSpPr>
                      <a:spLocks/>
                    </p:cNvSpPr>
                    <p:nvPr/>
                  </p:nvSpPr>
                  <p:spPr bwMode="auto">
                    <a:xfrm>
                      <a:off x="4005" y="1170"/>
                      <a:ext cx="26" cy="37"/>
                    </a:xfrm>
                    <a:custGeom>
                      <a:avLst/>
                      <a:gdLst>
                        <a:gd name="T0" fmla="*/ 0 w 26"/>
                        <a:gd name="T1" fmla="*/ 0 h 37"/>
                        <a:gd name="T2" fmla="*/ 25 w 26"/>
                        <a:gd name="T3" fmla="*/ 3 h 37"/>
                        <a:gd name="T4" fmla="*/ 25 w 26"/>
                        <a:gd name="T5" fmla="*/ 36 h 37"/>
                        <a:gd name="T6" fmla="*/ 0 w 26"/>
                        <a:gd name="T7" fmla="*/ 32 h 37"/>
                        <a:gd name="T8" fmla="*/ 0 w 26"/>
                        <a:gd name="T9" fmla="*/ 0 h 37"/>
                        <a:gd name="T10" fmla="*/ 0 60000 65536"/>
                        <a:gd name="T11" fmla="*/ 0 60000 65536"/>
                        <a:gd name="T12" fmla="*/ 0 60000 65536"/>
                        <a:gd name="T13" fmla="*/ 0 60000 65536"/>
                        <a:gd name="T14" fmla="*/ 0 60000 65536"/>
                        <a:gd name="T15" fmla="*/ 0 w 26"/>
                        <a:gd name="T16" fmla="*/ 0 h 37"/>
                        <a:gd name="T17" fmla="*/ 26 w 26"/>
                        <a:gd name="T18" fmla="*/ 37 h 37"/>
                      </a:gdLst>
                      <a:ahLst/>
                      <a:cxnLst>
                        <a:cxn ang="T10">
                          <a:pos x="T0" y="T1"/>
                        </a:cxn>
                        <a:cxn ang="T11">
                          <a:pos x="T2" y="T3"/>
                        </a:cxn>
                        <a:cxn ang="T12">
                          <a:pos x="T4" y="T5"/>
                        </a:cxn>
                        <a:cxn ang="T13">
                          <a:pos x="T6" y="T7"/>
                        </a:cxn>
                        <a:cxn ang="T14">
                          <a:pos x="T8" y="T9"/>
                        </a:cxn>
                      </a:cxnLst>
                      <a:rect l="T15" t="T16" r="T17" b="T18"/>
                      <a:pathLst>
                        <a:path w="26" h="37">
                          <a:moveTo>
                            <a:pt x="0" y="0"/>
                          </a:moveTo>
                          <a:lnTo>
                            <a:pt x="25" y="3"/>
                          </a:lnTo>
                          <a:lnTo>
                            <a:pt x="25" y="36"/>
                          </a:lnTo>
                          <a:lnTo>
                            <a:pt x="0" y="32"/>
                          </a:lnTo>
                          <a:lnTo>
                            <a:pt x="0" y="0"/>
                          </a:lnTo>
                        </a:path>
                      </a:pathLst>
                    </a:custGeom>
                    <a:solidFill>
                      <a:srgbClr val="FFFFFF"/>
                    </a:solidFill>
                    <a:ln w="12700" cap="rnd">
                      <a:solidFill>
                        <a:srgbClr val="000000"/>
                      </a:solidFill>
                      <a:round/>
                      <a:headEnd/>
                      <a:tailEnd/>
                    </a:ln>
                  </p:spPr>
                  <p:txBody>
                    <a:bodyPr/>
                    <a:lstStyle/>
                    <a:p>
                      <a:endParaRPr lang="en-US"/>
                    </a:p>
                  </p:txBody>
                </p:sp>
                <p:grpSp>
                  <p:nvGrpSpPr>
                    <p:cNvPr id="36218" name="Group 464"/>
                    <p:cNvGrpSpPr>
                      <a:grpSpLocks/>
                    </p:cNvGrpSpPr>
                    <p:nvPr/>
                  </p:nvGrpSpPr>
                  <p:grpSpPr bwMode="auto">
                    <a:xfrm>
                      <a:off x="3986" y="1094"/>
                      <a:ext cx="62" cy="74"/>
                      <a:chOff x="3986" y="1094"/>
                      <a:chExt cx="62" cy="74"/>
                    </a:xfrm>
                  </p:grpSpPr>
                  <p:sp>
                    <p:nvSpPr>
                      <p:cNvPr id="36222" name="Freeform 465"/>
                      <p:cNvSpPr>
                        <a:spLocks/>
                      </p:cNvSpPr>
                      <p:nvPr/>
                    </p:nvSpPr>
                    <p:spPr bwMode="auto">
                      <a:xfrm>
                        <a:off x="3986" y="1094"/>
                        <a:ext cx="62" cy="74"/>
                      </a:xfrm>
                      <a:custGeom>
                        <a:avLst/>
                        <a:gdLst>
                          <a:gd name="T0" fmla="*/ 0 w 62"/>
                          <a:gd name="T1" fmla="*/ 0 h 74"/>
                          <a:gd name="T2" fmla="*/ 61 w 62"/>
                          <a:gd name="T3" fmla="*/ 6 h 74"/>
                          <a:gd name="T4" fmla="*/ 61 w 62"/>
                          <a:gd name="T5" fmla="*/ 73 h 74"/>
                          <a:gd name="T6" fmla="*/ 0 w 62"/>
                          <a:gd name="T7" fmla="*/ 66 h 74"/>
                          <a:gd name="T8" fmla="*/ 0 w 62"/>
                          <a:gd name="T9" fmla="*/ 0 h 74"/>
                          <a:gd name="T10" fmla="*/ 0 60000 65536"/>
                          <a:gd name="T11" fmla="*/ 0 60000 65536"/>
                          <a:gd name="T12" fmla="*/ 0 60000 65536"/>
                          <a:gd name="T13" fmla="*/ 0 60000 65536"/>
                          <a:gd name="T14" fmla="*/ 0 60000 65536"/>
                          <a:gd name="T15" fmla="*/ 0 w 62"/>
                          <a:gd name="T16" fmla="*/ 0 h 74"/>
                          <a:gd name="T17" fmla="*/ 62 w 62"/>
                          <a:gd name="T18" fmla="*/ 74 h 74"/>
                        </a:gdLst>
                        <a:ahLst/>
                        <a:cxnLst>
                          <a:cxn ang="T10">
                            <a:pos x="T0" y="T1"/>
                          </a:cxn>
                          <a:cxn ang="T11">
                            <a:pos x="T2" y="T3"/>
                          </a:cxn>
                          <a:cxn ang="T12">
                            <a:pos x="T4" y="T5"/>
                          </a:cxn>
                          <a:cxn ang="T13">
                            <a:pos x="T6" y="T7"/>
                          </a:cxn>
                          <a:cxn ang="T14">
                            <a:pos x="T8" y="T9"/>
                          </a:cxn>
                        </a:cxnLst>
                        <a:rect l="T15" t="T16" r="T17" b="T18"/>
                        <a:pathLst>
                          <a:path w="62" h="74">
                            <a:moveTo>
                              <a:pt x="0" y="0"/>
                            </a:moveTo>
                            <a:lnTo>
                              <a:pt x="61" y="6"/>
                            </a:lnTo>
                            <a:lnTo>
                              <a:pt x="61" y="73"/>
                            </a:lnTo>
                            <a:lnTo>
                              <a:pt x="0" y="66"/>
                            </a:lnTo>
                            <a:lnTo>
                              <a:pt x="0" y="0"/>
                            </a:lnTo>
                          </a:path>
                        </a:pathLst>
                      </a:custGeom>
                      <a:solidFill>
                        <a:srgbClr val="FFFFFF"/>
                      </a:solidFill>
                      <a:ln w="12700" cap="rnd">
                        <a:solidFill>
                          <a:srgbClr val="000000"/>
                        </a:solidFill>
                        <a:round/>
                        <a:headEnd/>
                        <a:tailEnd/>
                      </a:ln>
                    </p:spPr>
                    <p:txBody>
                      <a:bodyPr/>
                      <a:lstStyle/>
                      <a:p>
                        <a:endParaRPr lang="en-US"/>
                      </a:p>
                    </p:txBody>
                  </p:sp>
                  <p:sp>
                    <p:nvSpPr>
                      <p:cNvPr id="36223" name="Line 466"/>
                      <p:cNvSpPr>
                        <a:spLocks noChangeShapeType="1"/>
                      </p:cNvSpPr>
                      <p:nvPr/>
                    </p:nvSpPr>
                    <p:spPr bwMode="auto">
                      <a:xfrm>
                        <a:off x="3998" y="1129"/>
                        <a:ext cx="0" cy="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6219" name="Group 467"/>
                    <p:cNvGrpSpPr>
                      <a:grpSpLocks/>
                    </p:cNvGrpSpPr>
                    <p:nvPr/>
                  </p:nvGrpSpPr>
                  <p:grpSpPr bwMode="auto">
                    <a:xfrm>
                      <a:off x="4057" y="1118"/>
                      <a:ext cx="70" cy="75"/>
                      <a:chOff x="4057" y="1118"/>
                      <a:chExt cx="70" cy="75"/>
                    </a:xfrm>
                  </p:grpSpPr>
                  <p:sp>
                    <p:nvSpPr>
                      <p:cNvPr id="36220" name="Freeform 468"/>
                      <p:cNvSpPr>
                        <a:spLocks/>
                      </p:cNvSpPr>
                      <p:nvPr/>
                    </p:nvSpPr>
                    <p:spPr bwMode="auto">
                      <a:xfrm>
                        <a:off x="4057" y="1118"/>
                        <a:ext cx="70" cy="75"/>
                      </a:xfrm>
                      <a:custGeom>
                        <a:avLst/>
                        <a:gdLst>
                          <a:gd name="T0" fmla="*/ 0 w 70"/>
                          <a:gd name="T1" fmla="*/ 0 h 75"/>
                          <a:gd name="T2" fmla="*/ 69 w 70"/>
                          <a:gd name="T3" fmla="*/ 8 h 75"/>
                          <a:gd name="T4" fmla="*/ 69 w 70"/>
                          <a:gd name="T5" fmla="*/ 74 h 75"/>
                          <a:gd name="T6" fmla="*/ 0 w 70"/>
                          <a:gd name="T7" fmla="*/ 66 h 75"/>
                          <a:gd name="T8" fmla="*/ 0 w 70"/>
                          <a:gd name="T9" fmla="*/ 0 h 75"/>
                          <a:gd name="T10" fmla="*/ 0 60000 65536"/>
                          <a:gd name="T11" fmla="*/ 0 60000 65536"/>
                          <a:gd name="T12" fmla="*/ 0 60000 65536"/>
                          <a:gd name="T13" fmla="*/ 0 60000 65536"/>
                          <a:gd name="T14" fmla="*/ 0 60000 65536"/>
                          <a:gd name="T15" fmla="*/ 0 w 70"/>
                          <a:gd name="T16" fmla="*/ 0 h 75"/>
                          <a:gd name="T17" fmla="*/ 70 w 70"/>
                          <a:gd name="T18" fmla="*/ 75 h 75"/>
                        </a:gdLst>
                        <a:ahLst/>
                        <a:cxnLst>
                          <a:cxn ang="T10">
                            <a:pos x="T0" y="T1"/>
                          </a:cxn>
                          <a:cxn ang="T11">
                            <a:pos x="T2" y="T3"/>
                          </a:cxn>
                          <a:cxn ang="T12">
                            <a:pos x="T4" y="T5"/>
                          </a:cxn>
                          <a:cxn ang="T13">
                            <a:pos x="T6" y="T7"/>
                          </a:cxn>
                          <a:cxn ang="T14">
                            <a:pos x="T8" y="T9"/>
                          </a:cxn>
                        </a:cxnLst>
                        <a:rect l="T15" t="T16" r="T17" b="T18"/>
                        <a:pathLst>
                          <a:path w="70" h="75">
                            <a:moveTo>
                              <a:pt x="0" y="0"/>
                            </a:moveTo>
                            <a:lnTo>
                              <a:pt x="69" y="8"/>
                            </a:lnTo>
                            <a:lnTo>
                              <a:pt x="69" y="74"/>
                            </a:lnTo>
                            <a:lnTo>
                              <a:pt x="0" y="66"/>
                            </a:lnTo>
                            <a:lnTo>
                              <a:pt x="0" y="0"/>
                            </a:lnTo>
                          </a:path>
                        </a:pathLst>
                      </a:custGeom>
                      <a:solidFill>
                        <a:srgbClr val="FFFFFF"/>
                      </a:solidFill>
                      <a:ln w="12700" cap="rnd">
                        <a:solidFill>
                          <a:srgbClr val="000000"/>
                        </a:solidFill>
                        <a:round/>
                        <a:headEnd/>
                        <a:tailEnd/>
                      </a:ln>
                    </p:spPr>
                    <p:txBody>
                      <a:bodyPr/>
                      <a:lstStyle/>
                      <a:p>
                        <a:endParaRPr lang="en-US"/>
                      </a:p>
                    </p:txBody>
                  </p:sp>
                  <p:sp>
                    <p:nvSpPr>
                      <p:cNvPr id="36221" name="Line 469"/>
                      <p:cNvSpPr>
                        <a:spLocks noChangeShapeType="1"/>
                      </p:cNvSpPr>
                      <p:nvPr/>
                    </p:nvSpPr>
                    <p:spPr bwMode="auto">
                      <a:xfrm>
                        <a:off x="4067" y="1150"/>
                        <a:ext cx="0" cy="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36184" name="Group 470"/>
                <p:cNvGrpSpPr>
                  <a:grpSpLocks/>
                </p:cNvGrpSpPr>
                <p:nvPr/>
              </p:nvGrpSpPr>
              <p:grpSpPr bwMode="auto">
                <a:xfrm>
                  <a:off x="3720" y="898"/>
                  <a:ext cx="1105" cy="332"/>
                  <a:chOff x="3720" y="898"/>
                  <a:chExt cx="1105" cy="332"/>
                </a:xfrm>
              </p:grpSpPr>
              <p:grpSp>
                <p:nvGrpSpPr>
                  <p:cNvPr id="36204" name="Group 471"/>
                  <p:cNvGrpSpPr>
                    <a:grpSpLocks/>
                  </p:cNvGrpSpPr>
                  <p:nvPr/>
                </p:nvGrpSpPr>
                <p:grpSpPr bwMode="auto">
                  <a:xfrm>
                    <a:off x="4180" y="1060"/>
                    <a:ext cx="645" cy="170"/>
                    <a:chOff x="4180" y="1060"/>
                    <a:chExt cx="645" cy="170"/>
                  </a:xfrm>
                </p:grpSpPr>
                <p:sp>
                  <p:nvSpPr>
                    <p:cNvPr id="36206" name="Line 472"/>
                    <p:cNvSpPr>
                      <a:spLocks noChangeShapeType="1"/>
                    </p:cNvSpPr>
                    <p:nvPr/>
                  </p:nvSpPr>
                  <p:spPr bwMode="auto">
                    <a:xfrm>
                      <a:off x="4180" y="1113"/>
                      <a:ext cx="321" cy="2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07" name="Freeform 473"/>
                    <p:cNvSpPr>
                      <a:spLocks/>
                    </p:cNvSpPr>
                    <p:nvPr/>
                  </p:nvSpPr>
                  <p:spPr bwMode="auto">
                    <a:xfrm>
                      <a:off x="4516" y="1177"/>
                      <a:ext cx="299" cy="31"/>
                    </a:xfrm>
                    <a:custGeom>
                      <a:avLst/>
                      <a:gdLst>
                        <a:gd name="T0" fmla="*/ 0 w 299"/>
                        <a:gd name="T1" fmla="*/ 27 h 31"/>
                        <a:gd name="T2" fmla="*/ 13 w 299"/>
                        <a:gd name="T3" fmla="*/ 30 h 31"/>
                        <a:gd name="T4" fmla="*/ 34 w 299"/>
                        <a:gd name="T5" fmla="*/ 29 h 31"/>
                        <a:gd name="T6" fmla="*/ 53 w 299"/>
                        <a:gd name="T7" fmla="*/ 28 h 31"/>
                        <a:gd name="T8" fmla="*/ 75 w 299"/>
                        <a:gd name="T9" fmla="*/ 26 h 31"/>
                        <a:gd name="T10" fmla="*/ 264 w 299"/>
                        <a:gd name="T11" fmla="*/ 5 h 31"/>
                        <a:gd name="T12" fmla="*/ 289 w 299"/>
                        <a:gd name="T13" fmla="*/ 4 h 31"/>
                        <a:gd name="T14" fmla="*/ 298 w 299"/>
                        <a:gd name="T15" fmla="*/ 0 h 31"/>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31"/>
                        <a:gd name="T26" fmla="*/ 299 w 299"/>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31">
                          <a:moveTo>
                            <a:pt x="0" y="27"/>
                          </a:moveTo>
                          <a:lnTo>
                            <a:pt x="13" y="30"/>
                          </a:lnTo>
                          <a:lnTo>
                            <a:pt x="34" y="29"/>
                          </a:lnTo>
                          <a:lnTo>
                            <a:pt x="53" y="28"/>
                          </a:lnTo>
                          <a:lnTo>
                            <a:pt x="75" y="26"/>
                          </a:lnTo>
                          <a:lnTo>
                            <a:pt x="264" y="5"/>
                          </a:lnTo>
                          <a:lnTo>
                            <a:pt x="289" y="4"/>
                          </a:lnTo>
                          <a:lnTo>
                            <a:pt x="298"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208" name="Freeform 474"/>
                    <p:cNvSpPr>
                      <a:spLocks/>
                    </p:cNvSpPr>
                    <p:nvPr/>
                  </p:nvSpPr>
                  <p:spPr bwMode="auto">
                    <a:xfrm>
                      <a:off x="4404" y="1060"/>
                      <a:ext cx="421" cy="62"/>
                    </a:xfrm>
                    <a:custGeom>
                      <a:avLst/>
                      <a:gdLst>
                        <a:gd name="T0" fmla="*/ 317 w 421"/>
                        <a:gd name="T1" fmla="*/ 0 h 62"/>
                        <a:gd name="T2" fmla="*/ 375 w 421"/>
                        <a:gd name="T3" fmla="*/ 11 h 62"/>
                        <a:gd name="T4" fmla="*/ 391 w 421"/>
                        <a:gd name="T5" fmla="*/ 17 h 62"/>
                        <a:gd name="T6" fmla="*/ 402 w 421"/>
                        <a:gd name="T7" fmla="*/ 25 h 62"/>
                        <a:gd name="T8" fmla="*/ 416 w 421"/>
                        <a:gd name="T9" fmla="*/ 37 h 62"/>
                        <a:gd name="T10" fmla="*/ 420 w 421"/>
                        <a:gd name="T11" fmla="*/ 44 h 62"/>
                        <a:gd name="T12" fmla="*/ 116 w 421"/>
                        <a:gd name="T13" fmla="*/ 61 h 62"/>
                        <a:gd name="T14" fmla="*/ 102 w 421"/>
                        <a:gd name="T15" fmla="*/ 44 h 62"/>
                        <a:gd name="T16" fmla="*/ 94 w 421"/>
                        <a:gd name="T17" fmla="*/ 37 h 62"/>
                        <a:gd name="T18" fmla="*/ 84 w 421"/>
                        <a:gd name="T19" fmla="*/ 31 h 62"/>
                        <a:gd name="T20" fmla="*/ 58 w 421"/>
                        <a:gd name="T21" fmla="*/ 25 h 62"/>
                        <a:gd name="T22" fmla="*/ 0 w 421"/>
                        <a:gd name="T23" fmla="*/ 13 h 62"/>
                        <a:gd name="T24" fmla="*/ 317 w 421"/>
                        <a:gd name="T25" fmla="*/ 0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21"/>
                        <a:gd name="T40" fmla="*/ 0 h 62"/>
                        <a:gd name="T41" fmla="*/ 421 w 421"/>
                        <a:gd name="T42" fmla="*/ 62 h 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21" h="62">
                          <a:moveTo>
                            <a:pt x="317" y="0"/>
                          </a:moveTo>
                          <a:lnTo>
                            <a:pt x="375" y="11"/>
                          </a:lnTo>
                          <a:lnTo>
                            <a:pt x="391" y="17"/>
                          </a:lnTo>
                          <a:lnTo>
                            <a:pt x="402" y="25"/>
                          </a:lnTo>
                          <a:lnTo>
                            <a:pt x="416" y="37"/>
                          </a:lnTo>
                          <a:lnTo>
                            <a:pt x="420" y="44"/>
                          </a:lnTo>
                          <a:lnTo>
                            <a:pt x="116" y="61"/>
                          </a:lnTo>
                          <a:lnTo>
                            <a:pt x="102" y="44"/>
                          </a:lnTo>
                          <a:lnTo>
                            <a:pt x="94" y="37"/>
                          </a:lnTo>
                          <a:lnTo>
                            <a:pt x="84" y="31"/>
                          </a:lnTo>
                          <a:lnTo>
                            <a:pt x="58" y="25"/>
                          </a:lnTo>
                          <a:lnTo>
                            <a:pt x="0" y="13"/>
                          </a:lnTo>
                          <a:lnTo>
                            <a:pt x="317" y="0"/>
                          </a:lnTo>
                        </a:path>
                      </a:pathLst>
                    </a:custGeom>
                    <a:solidFill>
                      <a:srgbClr val="FFFFFF"/>
                    </a:solidFill>
                    <a:ln w="12700" cap="rnd">
                      <a:solidFill>
                        <a:srgbClr val="000000"/>
                      </a:solidFill>
                      <a:round/>
                      <a:headEnd/>
                      <a:tailEnd/>
                    </a:ln>
                  </p:spPr>
                  <p:txBody>
                    <a:bodyPr/>
                    <a:lstStyle/>
                    <a:p>
                      <a:endParaRPr lang="en-US"/>
                    </a:p>
                  </p:txBody>
                </p:sp>
                <p:sp>
                  <p:nvSpPr>
                    <p:cNvPr id="36209" name="Freeform 475"/>
                    <p:cNvSpPr>
                      <a:spLocks/>
                    </p:cNvSpPr>
                    <p:nvPr/>
                  </p:nvSpPr>
                  <p:spPr bwMode="auto">
                    <a:xfrm>
                      <a:off x="4551" y="1061"/>
                      <a:ext cx="126" cy="50"/>
                    </a:xfrm>
                    <a:custGeom>
                      <a:avLst/>
                      <a:gdLst>
                        <a:gd name="T0" fmla="*/ 0 w 126"/>
                        <a:gd name="T1" fmla="*/ 0 h 50"/>
                        <a:gd name="T2" fmla="*/ 50 w 126"/>
                        <a:gd name="T3" fmla="*/ 13 h 50"/>
                        <a:gd name="T4" fmla="*/ 82 w 126"/>
                        <a:gd name="T5" fmla="*/ 20 h 50"/>
                        <a:gd name="T6" fmla="*/ 94 w 126"/>
                        <a:gd name="T7" fmla="*/ 26 h 50"/>
                        <a:gd name="T8" fmla="*/ 105 w 126"/>
                        <a:gd name="T9" fmla="*/ 31 h 50"/>
                        <a:gd name="T10" fmla="*/ 114 w 126"/>
                        <a:gd name="T11" fmla="*/ 37 h 50"/>
                        <a:gd name="T12" fmla="*/ 125 w 126"/>
                        <a:gd name="T13" fmla="*/ 49 h 50"/>
                        <a:gd name="T14" fmla="*/ 0 60000 65536"/>
                        <a:gd name="T15" fmla="*/ 0 60000 65536"/>
                        <a:gd name="T16" fmla="*/ 0 60000 65536"/>
                        <a:gd name="T17" fmla="*/ 0 60000 65536"/>
                        <a:gd name="T18" fmla="*/ 0 60000 65536"/>
                        <a:gd name="T19" fmla="*/ 0 60000 65536"/>
                        <a:gd name="T20" fmla="*/ 0 60000 65536"/>
                        <a:gd name="T21" fmla="*/ 0 w 126"/>
                        <a:gd name="T22" fmla="*/ 0 h 50"/>
                        <a:gd name="T23" fmla="*/ 126 w 126"/>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6" h="50">
                          <a:moveTo>
                            <a:pt x="0" y="0"/>
                          </a:moveTo>
                          <a:lnTo>
                            <a:pt x="50" y="13"/>
                          </a:lnTo>
                          <a:lnTo>
                            <a:pt x="82" y="20"/>
                          </a:lnTo>
                          <a:lnTo>
                            <a:pt x="94" y="26"/>
                          </a:lnTo>
                          <a:lnTo>
                            <a:pt x="105" y="31"/>
                          </a:lnTo>
                          <a:lnTo>
                            <a:pt x="114" y="37"/>
                          </a:lnTo>
                          <a:lnTo>
                            <a:pt x="125" y="4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210" name="Freeform 476"/>
                    <p:cNvSpPr>
                      <a:spLocks/>
                    </p:cNvSpPr>
                    <p:nvPr/>
                  </p:nvSpPr>
                  <p:spPr bwMode="auto">
                    <a:xfrm>
                      <a:off x="4694" y="1061"/>
                      <a:ext cx="120" cy="43"/>
                    </a:xfrm>
                    <a:custGeom>
                      <a:avLst/>
                      <a:gdLst>
                        <a:gd name="T0" fmla="*/ 0 w 120"/>
                        <a:gd name="T1" fmla="*/ 0 h 43"/>
                        <a:gd name="T2" fmla="*/ 64 w 120"/>
                        <a:gd name="T3" fmla="*/ 12 h 43"/>
                        <a:gd name="T4" fmla="*/ 76 w 120"/>
                        <a:gd name="T5" fmla="*/ 14 h 43"/>
                        <a:gd name="T6" fmla="*/ 86 w 120"/>
                        <a:gd name="T7" fmla="*/ 17 h 43"/>
                        <a:gd name="T8" fmla="*/ 96 w 120"/>
                        <a:gd name="T9" fmla="*/ 21 h 43"/>
                        <a:gd name="T10" fmla="*/ 106 w 120"/>
                        <a:gd name="T11" fmla="*/ 28 h 43"/>
                        <a:gd name="T12" fmla="*/ 119 w 120"/>
                        <a:gd name="T13" fmla="*/ 42 h 43"/>
                        <a:gd name="T14" fmla="*/ 0 60000 65536"/>
                        <a:gd name="T15" fmla="*/ 0 60000 65536"/>
                        <a:gd name="T16" fmla="*/ 0 60000 65536"/>
                        <a:gd name="T17" fmla="*/ 0 60000 65536"/>
                        <a:gd name="T18" fmla="*/ 0 60000 65536"/>
                        <a:gd name="T19" fmla="*/ 0 60000 65536"/>
                        <a:gd name="T20" fmla="*/ 0 60000 65536"/>
                        <a:gd name="T21" fmla="*/ 0 w 120"/>
                        <a:gd name="T22" fmla="*/ 0 h 43"/>
                        <a:gd name="T23" fmla="*/ 120 w 12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43">
                          <a:moveTo>
                            <a:pt x="0" y="0"/>
                          </a:moveTo>
                          <a:lnTo>
                            <a:pt x="64" y="12"/>
                          </a:lnTo>
                          <a:lnTo>
                            <a:pt x="76" y="14"/>
                          </a:lnTo>
                          <a:lnTo>
                            <a:pt x="86" y="17"/>
                          </a:lnTo>
                          <a:lnTo>
                            <a:pt x="96" y="21"/>
                          </a:lnTo>
                          <a:lnTo>
                            <a:pt x="106" y="28"/>
                          </a:lnTo>
                          <a:lnTo>
                            <a:pt x="119" y="4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211" name="Line 477"/>
                    <p:cNvSpPr>
                      <a:spLocks noChangeShapeType="1"/>
                    </p:cNvSpPr>
                    <p:nvPr/>
                  </p:nvSpPr>
                  <p:spPr bwMode="auto">
                    <a:xfrm>
                      <a:off x="4181" y="1178"/>
                      <a:ext cx="152" cy="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12" name="Line 478"/>
                    <p:cNvSpPr>
                      <a:spLocks noChangeShapeType="1"/>
                    </p:cNvSpPr>
                    <p:nvPr/>
                  </p:nvSpPr>
                  <p:spPr bwMode="auto">
                    <a:xfrm>
                      <a:off x="4186" y="1220"/>
                      <a:ext cx="131" cy="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13" name="Freeform 479"/>
                    <p:cNvSpPr>
                      <a:spLocks/>
                    </p:cNvSpPr>
                    <p:nvPr/>
                  </p:nvSpPr>
                  <p:spPr bwMode="auto">
                    <a:xfrm>
                      <a:off x="4339" y="1156"/>
                      <a:ext cx="145" cy="46"/>
                    </a:xfrm>
                    <a:custGeom>
                      <a:avLst/>
                      <a:gdLst>
                        <a:gd name="T0" fmla="*/ 144 w 145"/>
                        <a:gd name="T1" fmla="*/ 45 h 46"/>
                        <a:gd name="T2" fmla="*/ 135 w 145"/>
                        <a:gd name="T3" fmla="*/ 29 h 46"/>
                        <a:gd name="T4" fmla="*/ 126 w 145"/>
                        <a:gd name="T5" fmla="*/ 19 h 46"/>
                        <a:gd name="T6" fmla="*/ 112 w 145"/>
                        <a:gd name="T7" fmla="*/ 11 h 46"/>
                        <a:gd name="T8" fmla="*/ 90 w 145"/>
                        <a:gd name="T9" fmla="*/ 6 h 46"/>
                        <a:gd name="T10" fmla="*/ 67 w 145"/>
                        <a:gd name="T11" fmla="*/ 2 h 46"/>
                        <a:gd name="T12" fmla="*/ 38 w 145"/>
                        <a:gd name="T13" fmla="*/ 0 h 46"/>
                        <a:gd name="T14" fmla="*/ 21 w 145"/>
                        <a:gd name="T15" fmla="*/ 4 h 46"/>
                        <a:gd name="T16" fmla="*/ 9 w 145"/>
                        <a:gd name="T17" fmla="*/ 9 h 46"/>
                        <a:gd name="T18" fmla="*/ 0 w 145"/>
                        <a:gd name="T19" fmla="*/ 19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5"/>
                        <a:gd name="T31" fmla="*/ 0 h 46"/>
                        <a:gd name="T32" fmla="*/ 145 w 145"/>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5" h="46">
                          <a:moveTo>
                            <a:pt x="144" y="45"/>
                          </a:moveTo>
                          <a:lnTo>
                            <a:pt x="135" y="29"/>
                          </a:lnTo>
                          <a:lnTo>
                            <a:pt x="126" y="19"/>
                          </a:lnTo>
                          <a:lnTo>
                            <a:pt x="112" y="11"/>
                          </a:lnTo>
                          <a:lnTo>
                            <a:pt x="90" y="6"/>
                          </a:lnTo>
                          <a:lnTo>
                            <a:pt x="67" y="2"/>
                          </a:lnTo>
                          <a:lnTo>
                            <a:pt x="38" y="0"/>
                          </a:lnTo>
                          <a:lnTo>
                            <a:pt x="21" y="4"/>
                          </a:lnTo>
                          <a:lnTo>
                            <a:pt x="9" y="9"/>
                          </a:lnTo>
                          <a:lnTo>
                            <a:pt x="0" y="1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6205" name="Line 480"/>
                  <p:cNvSpPr>
                    <a:spLocks noChangeShapeType="1"/>
                  </p:cNvSpPr>
                  <p:nvPr/>
                </p:nvSpPr>
                <p:spPr bwMode="auto">
                  <a:xfrm flipH="1" flipV="1">
                    <a:off x="3720" y="898"/>
                    <a:ext cx="466" cy="2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6185" name="Group 481"/>
                <p:cNvGrpSpPr>
                  <a:grpSpLocks/>
                </p:cNvGrpSpPr>
                <p:nvPr/>
              </p:nvGrpSpPr>
              <p:grpSpPr bwMode="auto">
                <a:xfrm>
                  <a:off x="4188" y="864"/>
                  <a:ext cx="349" cy="40"/>
                  <a:chOff x="4188" y="864"/>
                  <a:chExt cx="349" cy="40"/>
                </a:xfrm>
              </p:grpSpPr>
              <p:sp>
                <p:nvSpPr>
                  <p:cNvPr id="36198" name="Freeform 482"/>
                  <p:cNvSpPr>
                    <a:spLocks/>
                  </p:cNvSpPr>
                  <p:nvPr/>
                </p:nvSpPr>
                <p:spPr bwMode="auto">
                  <a:xfrm>
                    <a:off x="4188" y="891"/>
                    <a:ext cx="349" cy="13"/>
                  </a:xfrm>
                  <a:custGeom>
                    <a:avLst/>
                    <a:gdLst>
                      <a:gd name="T0" fmla="*/ 0 w 349"/>
                      <a:gd name="T1" fmla="*/ 0 h 13"/>
                      <a:gd name="T2" fmla="*/ 286 w 349"/>
                      <a:gd name="T3" fmla="*/ 0 h 13"/>
                      <a:gd name="T4" fmla="*/ 348 w 349"/>
                      <a:gd name="T5" fmla="*/ 9 h 13"/>
                      <a:gd name="T6" fmla="*/ 88 w 349"/>
                      <a:gd name="T7" fmla="*/ 12 h 13"/>
                      <a:gd name="T8" fmla="*/ 68 w 349"/>
                      <a:gd name="T9" fmla="*/ 9 h 13"/>
                      <a:gd name="T10" fmla="*/ 38 w 349"/>
                      <a:gd name="T11" fmla="*/ 5 h 13"/>
                      <a:gd name="T12" fmla="*/ 0 w 349"/>
                      <a:gd name="T13" fmla="*/ 0 h 13"/>
                      <a:gd name="T14" fmla="*/ 0 60000 65536"/>
                      <a:gd name="T15" fmla="*/ 0 60000 65536"/>
                      <a:gd name="T16" fmla="*/ 0 60000 65536"/>
                      <a:gd name="T17" fmla="*/ 0 60000 65536"/>
                      <a:gd name="T18" fmla="*/ 0 60000 65536"/>
                      <a:gd name="T19" fmla="*/ 0 60000 65536"/>
                      <a:gd name="T20" fmla="*/ 0 60000 65536"/>
                      <a:gd name="T21" fmla="*/ 0 w 349"/>
                      <a:gd name="T22" fmla="*/ 0 h 13"/>
                      <a:gd name="T23" fmla="*/ 349 w 349"/>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9" h="13">
                        <a:moveTo>
                          <a:pt x="0" y="0"/>
                        </a:moveTo>
                        <a:lnTo>
                          <a:pt x="286" y="0"/>
                        </a:lnTo>
                        <a:lnTo>
                          <a:pt x="348" y="9"/>
                        </a:lnTo>
                        <a:lnTo>
                          <a:pt x="88" y="12"/>
                        </a:lnTo>
                        <a:lnTo>
                          <a:pt x="68" y="9"/>
                        </a:lnTo>
                        <a:lnTo>
                          <a:pt x="38" y="5"/>
                        </a:lnTo>
                        <a:lnTo>
                          <a:pt x="0" y="0"/>
                        </a:lnTo>
                      </a:path>
                    </a:pathLst>
                  </a:custGeom>
                  <a:solidFill>
                    <a:srgbClr val="808080"/>
                  </a:solidFill>
                  <a:ln w="12700" cap="rnd">
                    <a:solidFill>
                      <a:srgbClr val="000000"/>
                    </a:solidFill>
                    <a:round/>
                    <a:headEnd/>
                    <a:tailEnd/>
                  </a:ln>
                </p:spPr>
                <p:txBody>
                  <a:bodyPr/>
                  <a:lstStyle/>
                  <a:p>
                    <a:endParaRPr lang="en-US"/>
                  </a:p>
                </p:txBody>
              </p:sp>
              <p:grpSp>
                <p:nvGrpSpPr>
                  <p:cNvPr id="36199" name="Group 483"/>
                  <p:cNvGrpSpPr>
                    <a:grpSpLocks/>
                  </p:cNvGrpSpPr>
                  <p:nvPr/>
                </p:nvGrpSpPr>
                <p:grpSpPr bwMode="auto">
                  <a:xfrm>
                    <a:off x="4220" y="864"/>
                    <a:ext cx="300" cy="34"/>
                    <a:chOff x="4220" y="864"/>
                    <a:chExt cx="300" cy="34"/>
                  </a:xfrm>
                </p:grpSpPr>
                <p:sp>
                  <p:nvSpPr>
                    <p:cNvPr id="36200" name="Freeform 484"/>
                    <p:cNvSpPr>
                      <a:spLocks/>
                    </p:cNvSpPr>
                    <p:nvPr/>
                  </p:nvSpPr>
                  <p:spPr bwMode="auto">
                    <a:xfrm>
                      <a:off x="4220" y="867"/>
                      <a:ext cx="74" cy="30"/>
                    </a:xfrm>
                    <a:custGeom>
                      <a:avLst/>
                      <a:gdLst>
                        <a:gd name="T0" fmla="*/ 32 w 74"/>
                        <a:gd name="T1" fmla="*/ 0 h 30"/>
                        <a:gd name="T2" fmla="*/ 52 w 74"/>
                        <a:gd name="T3" fmla="*/ 5 h 30"/>
                        <a:gd name="T4" fmla="*/ 69 w 74"/>
                        <a:gd name="T5" fmla="*/ 18 h 30"/>
                        <a:gd name="T6" fmla="*/ 73 w 74"/>
                        <a:gd name="T7" fmla="*/ 24 h 30"/>
                        <a:gd name="T8" fmla="*/ 66 w 74"/>
                        <a:gd name="T9" fmla="*/ 29 h 30"/>
                        <a:gd name="T10" fmla="*/ 4 w 74"/>
                        <a:gd name="T11" fmla="*/ 23 h 30"/>
                        <a:gd name="T12" fmla="*/ 0 w 74"/>
                        <a:gd name="T13" fmla="*/ 13 h 30"/>
                        <a:gd name="T14" fmla="*/ 16 w 74"/>
                        <a:gd name="T15" fmla="*/ 5 h 30"/>
                        <a:gd name="T16" fmla="*/ 32 w 74"/>
                        <a:gd name="T17" fmla="*/ 0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4"/>
                        <a:gd name="T28" fmla="*/ 0 h 30"/>
                        <a:gd name="T29" fmla="*/ 74 w 74"/>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4" h="30">
                          <a:moveTo>
                            <a:pt x="32" y="0"/>
                          </a:moveTo>
                          <a:lnTo>
                            <a:pt x="52" y="5"/>
                          </a:lnTo>
                          <a:lnTo>
                            <a:pt x="69" y="18"/>
                          </a:lnTo>
                          <a:lnTo>
                            <a:pt x="73" y="24"/>
                          </a:lnTo>
                          <a:lnTo>
                            <a:pt x="66" y="29"/>
                          </a:lnTo>
                          <a:lnTo>
                            <a:pt x="4" y="23"/>
                          </a:lnTo>
                          <a:lnTo>
                            <a:pt x="0" y="13"/>
                          </a:lnTo>
                          <a:lnTo>
                            <a:pt x="16" y="5"/>
                          </a:lnTo>
                          <a:lnTo>
                            <a:pt x="32" y="0"/>
                          </a:lnTo>
                        </a:path>
                      </a:pathLst>
                    </a:custGeom>
                    <a:solidFill>
                      <a:srgbClr val="800000"/>
                    </a:solidFill>
                    <a:ln w="12700" cap="rnd">
                      <a:solidFill>
                        <a:srgbClr val="000000"/>
                      </a:solidFill>
                      <a:round/>
                      <a:headEnd/>
                      <a:tailEnd/>
                    </a:ln>
                  </p:spPr>
                  <p:txBody>
                    <a:bodyPr/>
                    <a:lstStyle/>
                    <a:p>
                      <a:endParaRPr lang="en-US"/>
                    </a:p>
                  </p:txBody>
                </p:sp>
                <p:sp>
                  <p:nvSpPr>
                    <p:cNvPr id="36201" name="Freeform 485"/>
                    <p:cNvSpPr>
                      <a:spLocks/>
                    </p:cNvSpPr>
                    <p:nvPr/>
                  </p:nvSpPr>
                  <p:spPr bwMode="auto">
                    <a:xfrm>
                      <a:off x="4254" y="864"/>
                      <a:ext cx="240" cy="9"/>
                    </a:xfrm>
                    <a:custGeom>
                      <a:avLst/>
                      <a:gdLst>
                        <a:gd name="T0" fmla="*/ 0 w 240"/>
                        <a:gd name="T1" fmla="*/ 3 h 9"/>
                        <a:gd name="T2" fmla="*/ 223 w 240"/>
                        <a:gd name="T3" fmla="*/ 0 h 9"/>
                        <a:gd name="T4" fmla="*/ 239 w 240"/>
                        <a:gd name="T5" fmla="*/ 4 h 9"/>
                        <a:gd name="T6" fmla="*/ 18 w 240"/>
                        <a:gd name="T7" fmla="*/ 8 h 9"/>
                        <a:gd name="T8" fmla="*/ 9 w 240"/>
                        <a:gd name="T9" fmla="*/ 5 h 9"/>
                        <a:gd name="T10" fmla="*/ 0 w 240"/>
                        <a:gd name="T11" fmla="*/ 3 h 9"/>
                        <a:gd name="T12" fmla="*/ 0 60000 65536"/>
                        <a:gd name="T13" fmla="*/ 0 60000 65536"/>
                        <a:gd name="T14" fmla="*/ 0 60000 65536"/>
                        <a:gd name="T15" fmla="*/ 0 60000 65536"/>
                        <a:gd name="T16" fmla="*/ 0 60000 65536"/>
                        <a:gd name="T17" fmla="*/ 0 60000 65536"/>
                        <a:gd name="T18" fmla="*/ 0 w 240"/>
                        <a:gd name="T19" fmla="*/ 0 h 9"/>
                        <a:gd name="T20" fmla="*/ 240 w 240"/>
                        <a:gd name="T21" fmla="*/ 9 h 9"/>
                      </a:gdLst>
                      <a:ahLst/>
                      <a:cxnLst>
                        <a:cxn ang="T12">
                          <a:pos x="T0" y="T1"/>
                        </a:cxn>
                        <a:cxn ang="T13">
                          <a:pos x="T2" y="T3"/>
                        </a:cxn>
                        <a:cxn ang="T14">
                          <a:pos x="T4" y="T5"/>
                        </a:cxn>
                        <a:cxn ang="T15">
                          <a:pos x="T6" y="T7"/>
                        </a:cxn>
                        <a:cxn ang="T16">
                          <a:pos x="T8" y="T9"/>
                        </a:cxn>
                        <a:cxn ang="T17">
                          <a:pos x="T10" y="T11"/>
                        </a:cxn>
                      </a:cxnLst>
                      <a:rect l="T18" t="T19" r="T20" b="T21"/>
                      <a:pathLst>
                        <a:path w="240" h="9">
                          <a:moveTo>
                            <a:pt x="0" y="3"/>
                          </a:moveTo>
                          <a:lnTo>
                            <a:pt x="223" y="0"/>
                          </a:lnTo>
                          <a:lnTo>
                            <a:pt x="239" y="4"/>
                          </a:lnTo>
                          <a:lnTo>
                            <a:pt x="18" y="8"/>
                          </a:lnTo>
                          <a:lnTo>
                            <a:pt x="9" y="5"/>
                          </a:lnTo>
                          <a:lnTo>
                            <a:pt x="0" y="3"/>
                          </a:lnTo>
                        </a:path>
                      </a:pathLst>
                    </a:custGeom>
                    <a:solidFill>
                      <a:srgbClr val="FF0000"/>
                    </a:solidFill>
                    <a:ln w="12700" cap="rnd">
                      <a:solidFill>
                        <a:srgbClr val="000000"/>
                      </a:solidFill>
                      <a:round/>
                      <a:headEnd/>
                      <a:tailEnd/>
                    </a:ln>
                  </p:spPr>
                  <p:txBody>
                    <a:bodyPr/>
                    <a:lstStyle/>
                    <a:p>
                      <a:endParaRPr lang="en-US"/>
                    </a:p>
                  </p:txBody>
                </p:sp>
                <p:sp>
                  <p:nvSpPr>
                    <p:cNvPr id="36202" name="Freeform 486"/>
                    <p:cNvSpPr>
                      <a:spLocks/>
                    </p:cNvSpPr>
                    <p:nvPr/>
                  </p:nvSpPr>
                  <p:spPr bwMode="auto">
                    <a:xfrm>
                      <a:off x="4273" y="868"/>
                      <a:ext cx="247" cy="25"/>
                    </a:xfrm>
                    <a:custGeom>
                      <a:avLst/>
                      <a:gdLst>
                        <a:gd name="T0" fmla="*/ 0 w 247"/>
                        <a:gd name="T1" fmla="*/ 4 h 25"/>
                        <a:gd name="T2" fmla="*/ 18 w 247"/>
                        <a:gd name="T3" fmla="*/ 17 h 25"/>
                        <a:gd name="T4" fmla="*/ 22 w 247"/>
                        <a:gd name="T5" fmla="*/ 24 h 25"/>
                        <a:gd name="T6" fmla="*/ 246 w 247"/>
                        <a:gd name="T7" fmla="*/ 20 h 25"/>
                        <a:gd name="T8" fmla="*/ 239 w 247"/>
                        <a:gd name="T9" fmla="*/ 12 h 25"/>
                        <a:gd name="T10" fmla="*/ 220 w 247"/>
                        <a:gd name="T11" fmla="*/ 0 h 25"/>
                        <a:gd name="T12" fmla="*/ 0 w 247"/>
                        <a:gd name="T13" fmla="*/ 4 h 25"/>
                        <a:gd name="T14" fmla="*/ 0 60000 65536"/>
                        <a:gd name="T15" fmla="*/ 0 60000 65536"/>
                        <a:gd name="T16" fmla="*/ 0 60000 65536"/>
                        <a:gd name="T17" fmla="*/ 0 60000 65536"/>
                        <a:gd name="T18" fmla="*/ 0 60000 65536"/>
                        <a:gd name="T19" fmla="*/ 0 60000 65536"/>
                        <a:gd name="T20" fmla="*/ 0 60000 65536"/>
                        <a:gd name="T21" fmla="*/ 0 w 247"/>
                        <a:gd name="T22" fmla="*/ 0 h 25"/>
                        <a:gd name="T23" fmla="*/ 247 w 247"/>
                        <a:gd name="T24" fmla="*/ 25 h 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7" h="25">
                          <a:moveTo>
                            <a:pt x="0" y="4"/>
                          </a:moveTo>
                          <a:lnTo>
                            <a:pt x="18" y="17"/>
                          </a:lnTo>
                          <a:lnTo>
                            <a:pt x="22" y="24"/>
                          </a:lnTo>
                          <a:lnTo>
                            <a:pt x="246" y="20"/>
                          </a:lnTo>
                          <a:lnTo>
                            <a:pt x="239" y="12"/>
                          </a:lnTo>
                          <a:lnTo>
                            <a:pt x="220" y="0"/>
                          </a:lnTo>
                          <a:lnTo>
                            <a:pt x="0" y="4"/>
                          </a:lnTo>
                        </a:path>
                      </a:pathLst>
                    </a:custGeom>
                    <a:solidFill>
                      <a:srgbClr val="FF0000"/>
                    </a:solidFill>
                    <a:ln w="12700" cap="rnd">
                      <a:solidFill>
                        <a:srgbClr val="000000"/>
                      </a:solidFill>
                      <a:round/>
                      <a:headEnd/>
                      <a:tailEnd/>
                    </a:ln>
                  </p:spPr>
                  <p:txBody>
                    <a:bodyPr/>
                    <a:lstStyle/>
                    <a:p>
                      <a:endParaRPr lang="en-US"/>
                    </a:p>
                  </p:txBody>
                </p:sp>
                <p:sp>
                  <p:nvSpPr>
                    <p:cNvPr id="36203" name="Freeform 487"/>
                    <p:cNvSpPr>
                      <a:spLocks/>
                    </p:cNvSpPr>
                    <p:nvPr/>
                  </p:nvSpPr>
                  <p:spPr bwMode="auto">
                    <a:xfrm>
                      <a:off x="4285" y="887"/>
                      <a:ext cx="235" cy="11"/>
                    </a:xfrm>
                    <a:custGeom>
                      <a:avLst/>
                      <a:gdLst>
                        <a:gd name="T0" fmla="*/ 4 w 235"/>
                        <a:gd name="T1" fmla="*/ 5 h 11"/>
                        <a:gd name="T2" fmla="*/ 234 w 235"/>
                        <a:gd name="T3" fmla="*/ 0 h 11"/>
                        <a:gd name="T4" fmla="*/ 222 w 235"/>
                        <a:gd name="T5" fmla="*/ 5 h 11"/>
                        <a:gd name="T6" fmla="*/ 0 w 235"/>
                        <a:gd name="T7" fmla="*/ 10 h 11"/>
                        <a:gd name="T8" fmla="*/ 4 w 235"/>
                        <a:gd name="T9" fmla="*/ 5 h 11"/>
                        <a:gd name="T10" fmla="*/ 0 60000 65536"/>
                        <a:gd name="T11" fmla="*/ 0 60000 65536"/>
                        <a:gd name="T12" fmla="*/ 0 60000 65536"/>
                        <a:gd name="T13" fmla="*/ 0 60000 65536"/>
                        <a:gd name="T14" fmla="*/ 0 60000 65536"/>
                        <a:gd name="T15" fmla="*/ 0 w 235"/>
                        <a:gd name="T16" fmla="*/ 0 h 11"/>
                        <a:gd name="T17" fmla="*/ 235 w 235"/>
                        <a:gd name="T18" fmla="*/ 11 h 11"/>
                      </a:gdLst>
                      <a:ahLst/>
                      <a:cxnLst>
                        <a:cxn ang="T10">
                          <a:pos x="T0" y="T1"/>
                        </a:cxn>
                        <a:cxn ang="T11">
                          <a:pos x="T2" y="T3"/>
                        </a:cxn>
                        <a:cxn ang="T12">
                          <a:pos x="T4" y="T5"/>
                        </a:cxn>
                        <a:cxn ang="T13">
                          <a:pos x="T6" y="T7"/>
                        </a:cxn>
                        <a:cxn ang="T14">
                          <a:pos x="T8" y="T9"/>
                        </a:cxn>
                      </a:cxnLst>
                      <a:rect l="T15" t="T16" r="T17" b="T18"/>
                      <a:pathLst>
                        <a:path w="235" h="11">
                          <a:moveTo>
                            <a:pt x="4" y="5"/>
                          </a:moveTo>
                          <a:lnTo>
                            <a:pt x="234" y="0"/>
                          </a:lnTo>
                          <a:lnTo>
                            <a:pt x="222" y="5"/>
                          </a:lnTo>
                          <a:lnTo>
                            <a:pt x="0" y="10"/>
                          </a:lnTo>
                          <a:lnTo>
                            <a:pt x="4" y="5"/>
                          </a:lnTo>
                        </a:path>
                      </a:pathLst>
                    </a:custGeom>
                    <a:solidFill>
                      <a:srgbClr val="800000"/>
                    </a:solidFill>
                    <a:ln w="12700" cap="rnd">
                      <a:solidFill>
                        <a:srgbClr val="000000"/>
                      </a:solidFill>
                      <a:round/>
                      <a:headEnd/>
                      <a:tailEnd/>
                    </a:ln>
                  </p:spPr>
                  <p:txBody>
                    <a:bodyPr/>
                    <a:lstStyle/>
                    <a:p>
                      <a:endParaRPr lang="en-US"/>
                    </a:p>
                  </p:txBody>
                </p:sp>
              </p:grpSp>
            </p:grpSp>
            <p:sp>
              <p:nvSpPr>
                <p:cNvPr id="36186" name="Freeform 488"/>
                <p:cNvSpPr>
                  <a:spLocks/>
                </p:cNvSpPr>
                <p:nvPr/>
              </p:nvSpPr>
              <p:spPr bwMode="auto">
                <a:xfrm>
                  <a:off x="3802" y="1106"/>
                  <a:ext cx="132" cy="101"/>
                </a:xfrm>
                <a:custGeom>
                  <a:avLst/>
                  <a:gdLst>
                    <a:gd name="T0" fmla="*/ 23 w 132"/>
                    <a:gd name="T1" fmla="*/ 25 h 101"/>
                    <a:gd name="T2" fmla="*/ 29 w 132"/>
                    <a:gd name="T3" fmla="*/ 22 h 101"/>
                    <a:gd name="T4" fmla="*/ 37 w 132"/>
                    <a:gd name="T5" fmla="*/ 21 h 101"/>
                    <a:gd name="T6" fmla="*/ 45 w 132"/>
                    <a:gd name="T7" fmla="*/ 21 h 101"/>
                    <a:gd name="T8" fmla="*/ 51 w 132"/>
                    <a:gd name="T9" fmla="*/ 21 h 101"/>
                    <a:gd name="T10" fmla="*/ 59 w 132"/>
                    <a:gd name="T11" fmla="*/ 22 h 101"/>
                    <a:gd name="T12" fmla="*/ 66 w 132"/>
                    <a:gd name="T13" fmla="*/ 24 h 101"/>
                    <a:gd name="T14" fmla="*/ 73 w 132"/>
                    <a:gd name="T15" fmla="*/ 28 h 101"/>
                    <a:gd name="T16" fmla="*/ 81 w 132"/>
                    <a:gd name="T17" fmla="*/ 33 h 101"/>
                    <a:gd name="T18" fmla="*/ 88 w 132"/>
                    <a:gd name="T19" fmla="*/ 40 h 101"/>
                    <a:gd name="T20" fmla="*/ 93 w 132"/>
                    <a:gd name="T21" fmla="*/ 46 h 101"/>
                    <a:gd name="T22" fmla="*/ 98 w 132"/>
                    <a:gd name="T23" fmla="*/ 56 h 101"/>
                    <a:gd name="T24" fmla="*/ 100 w 132"/>
                    <a:gd name="T25" fmla="*/ 64 h 101"/>
                    <a:gd name="T26" fmla="*/ 105 w 132"/>
                    <a:gd name="T27" fmla="*/ 78 h 101"/>
                    <a:gd name="T28" fmla="*/ 109 w 132"/>
                    <a:gd name="T29" fmla="*/ 94 h 101"/>
                    <a:gd name="T30" fmla="*/ 116 w 132"/>
                    <a:gd name="T31" fmla="*/ 98 h 101"/>
                    <a:gd name="T32" fmla="*/ 131 w 132"/>
                    <a:gd name="T33" fmla="*/ 100 h 101"/>
                    <a:gd name="T34" fmla="*/ 131 w 132"/>
                    <a:gd name="T35" fmla="*/ 60 h 101"/>
                    <a:gd name="T36" fmla="*/ 127 w 132"/>
                    <a:gd name="T37" fmla="*/ 50 h 101"/>
                    <a:gd name="T38" fmla="*/ 124 w 132"/>
                    <a:gd name="T39" fmla="*/ 42 h 101"/>
                    <a:gd name="T40" fmla="*/ 120 w 132"/>
                    <a:gd name="T41" fmla="*/ 33 h 101"/>
                    <a:gd name="T42" fmla="*/ 115 w 132"/>
                    <a:gd name="T43" fmla="*/ 25 h 101"/>
                    <a:gd name="T44" fmla="*/ 110 w 132"/>
                    <a:gd name="T45" fmla="*/ 17 h 101"/>
                    <a:gd name="T46" fmla="*/ 105 w 132"/>
                    <a:gd name="T47" fmla="*/ 12 h 101"/>
                    <a:gd name="T48" fmla="*/ 97 w 132"/>
                    <a:gd name="T49" fmla="*/ 8 h 101"/>
                    <a:gd name="T50" fmla="*/ 91 w 132"/>
                    <a:gd name="T51" fmla="*/ 5 h 101"/>
                    <a:gd name="T52" fmla="*/ 82 w 132"/>
                    <a:gd name="T53" fmla="*/ 3 h 101"/>
                    <a:gd name="T54" fmla="*/ 71 w 132"/>
                    <a:gd name="T55" fmla="*/ 0 h 101"/>
                    <a:gd name="T56" fmla="*/ 55 w 132"/>
                    <a:gd name="T57" fmla="*/ 0 h 101"/>
                    <a:gd name="T58" fmla="*/ 45 w 132"/>
                    <a:gd name="T59" fmla="*/ 1 h 101"/>
                    <a:gd name="T60" fmla="*/ 37 w 132"/>
                    <a:gd name="T61" fmla="*/ 3 h 101"/>
                    <a:gd name="T62" fmla="*/ 22 w 132"/>
                    <a:gd name="T63" fmla="*/ 10 h 101"/>
                    <a:gd name="T64" fmla="*/ 12 w 132"/>
                    <a:gd name="T65" fmla="*/ 17 h 101"/>
                    <a:gd name="T66" fmla="*/ 7 w 132"/>
                    <a:gd name="T67" fmla="*/ 21 h 101"/>
                    <a:gd name="T68" fmla="*/ 4 w 132"/>
                    <a:gd name="T69" fmla="*/ 26 h 101"/>
                    <a:gd name="T70" fmla="*/ 2 w 132"/>
                    <a:gd name="T71" fmla="*/ 33 h 101"/>
                    <a:gd name="T72" fmla="*/ 1 w 132"/>
                    <a:gd name="T73" fmla="*/ 44 h 101"/>
                    <a:gd name="T74" fmla="*/ 0 w 132"/>
                    <a:gd name="T75" fmla="*/ 70 h 101"/>
                    <a:gd name="T76" fmla="*/ 0 w 132"/>
                    <a:gd name="T77" fmla="*/ 86 h 101"/>
                    <a:gd name="T78" fmla="*/ 10 w 132"/>
                    <a:gd name="T79" fmla="*/ 88 h 101"/>
                    <a:gd name="T80" fmla="*/ 10 w 132"/>
                    <a:gd name="T81" fmla="*/ 59 h 101"/>
                    <a:gd name="T82" fmla="*/ 11 w 132"/>
                    <a:gd name="T83" fmla="*/ 46 h 101"/>
                    <a:gd name="T84" fmla="*/ 13 w 132"/>
                    <a:gd name="T85" fmla="*/ 39 h 101"/>
                    <a:gd name="T86" fmla="*/ 16 w 132"/>
                    <a:gd name="T87" fmla="*/ 32 h 101"/>
                    <a:gd name="T88" fmla="*/ 18 w 132"/>
                    <a:gd name="T89" fmla="*/ 28 h 101"/>
                    <a:gd name="T90" fmla="*/ 23 w 132"/>
                    <a:gd name="T91" fmla="*/ 25 h 10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
                    <a:gd name="T139" fmla="*/ 0 h 101"/>
                    <a:gd name="T140" fmla="*/ 132 w 132"/>
                    <a:gd name="T141" fmla="*/ 101 h 10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 h="101">
                      <a:moveTo>
                        <a:pt x="23" y="25"/>
                      </a:moveTo>
                      <a:lnTo>
                        <a:pt x="29" y="22"/>
                      </a:lnTo>
                      <a:lnTo>
                        <a:pt x="37" y="21"/>
                      </a:lnTo>
                      <a:lnTo>
                        <a:pt x="45" y="21"/>
                      </a:lnTo>
                      <a:lnTo>
                        <a:pt x="51" y="21"/>
                      </a:lnTo>
                      <a:lnTo>
                        <a:pt x="59" y="22"/>
                      </a:lnTo>
                      <a:lnTo>
                        <a:pt x="66" y="24"/>
                      </a:lnTo>
                      <a:lnTo>
                        <a:pt x="73" y="28"/>
                      </a:lnTo>
                      <a:lnTo>
                        <a:pt x="81" y="33"/>
                      </a:lnTo>
                      <a:lnTo>
                        <a:pt x="88" y="40"/>
                      </a:lnTo>
                      <a:lnTo>
                        <a:pt x="93" y="46"/>
                      </a:lnTo>
                      <a:lnTo>
                        <a:pt x="98" y="56"/>
                      </a:lnTo>
                      <a:lnTo>
                        <a:pt x="100" y="64"/>
                      </a:lnTo>
                      <a:lnTo>
                        <a:pt x="105" y="78"/>
                      </a:lnTo>
                      <a:lnTo>
                        <a:pt x="109" y="94"/>
                      </a:lnTo>
                      <a:lnTo>
                        <a:pt x="116" y="98"/>
                      </a:lnTo>
                      <a:lnTo>
                        <a:pt x="131" y="100"/>
                      </a:lnTo>
                      <a:lnTo>
                        <a:pt x="131" y="60"/>
                      </a:lnTo>
                      <a:lnTo>
                        <a:pt x="127" y="50"/>
                      </a:lnTo>
                      <a:lnTo>
                        <a:pt x="124" y="42"/>
                      </a:lnTo>
                      <a:lnTo>
                        <a:pt x="120" y="33"/>
                      </a:lnTo>
                      <a:lnTo>
                        <a:pt x="115" y="25"/>
                      </a:lnTo>
                      <a:lnTo>
                        <a:pt x="110" y="17"/>
                      </a:lnTo>
                      <a:lnTo>
                        <a:pt x="105" y="12"/>
                      </a:lnTo>
                      <a:lnTo>
                        <a:pt x="97" y="8"/>
                      </a:lnTo>
                      <a:lnTo>
                        <a:pt x="91" y="5"/>
                      </a:lnTo>
                      <a:lnTo>
                        <a:pt x="82" y="3"/>
                      </a:lnTo>
                      <a:lnTo>
                        <a:pt x="71" y="0"/>
                      </a:lnTo>
                      <a:lnTo>
                        <a:pt x="55" y="0"/>
                      </a:lnTo>
                      <a:lnTo>
                        <a:pt x="45" y="1"/>
                      </a:lnTo>
                      <a:lnTo>
                        <a:pt x="37" y="3"/>
                      </a:lnTo>
                      <a:lnTo>
                        <a:pt x="22" y="10"/>
                      </a:lnTo>
                      <a:lnTo>
                        <a:pt x="12" y="17"/>
                      </a:lnTo>
                      <a:lnTo>
                        <a:pt x="7" y="21"/>
                      </a:lnTo>
                      <a:lnTo>
                        <a:pt x="4" y="26"/>
                      </a:lnTo>
                      <a:lnTo>
                        <a:pt x="2" y="33"/>
                      </a:lnTo>
                      <a:lnTo>
                        <a:pt x="1" y="44"/>
                      </a:lnTo>
                      <a:lnTo>
                        <a:pt x="0" y="70"/>
                      </a:lnTo>
                      <a:lnTo>
                        <a:pt x="0" y="86"/>
                      </a:lnTo>
                      <a:lnTo>
                        <a:pt x="10" y="88"/>
                      </a:lnTo>
                      <a:lnTo>
                        <a:pt x="10" y="59"/>
                      </a:lnTo>
                      <a:lnTo>
                        <a:pt x="11" y="46"/>
                      </a:lnTo>
                      <a:lnTo>
                        <a:pt x="13" y="39"/>
                      </a:lnTo>
                      <a:lnTo>
                        <a:pt x="16" y="32"/>
                      </a:lnTo>
                      <a:lnTo>
                        <a:pt x="18" y="28"/>
                      </a:lnTo>
                      <a:lnTo>
                        <a:pt x="23" y="25"/>
                      </a:lnTo>
                    </a:path>
                  </a:pathLst>
                </a:custGeom>
                <a:solidFill>
                  <a:srgbClr val="FFFFFF"/>
                </a:solidFill>
                <a:ln w="12700" cap="rnd">
                  <a:solidFill>
                    <a:srgbClr val="000000"/>
                  </a:solidFill>
                  <a:round/>
                  <a:headEnd/>
                  <a:tailEnd/>
                </a:ln>
              </p:spPr>
              <p:txBody>
                <a:bodyPr/>
                <a:lstStyle/>
                <a:p>
                  <a:endParaRPr lang="en-US"/>
                </a:p>
              </p:txBody>
            </p:sp>
            <p:grpSp>
              <p:nvGrpSpPr>
                <p:cNvPr id="36187" name="Group 489"/>
                <p:cNvGrpSpPr>
                  <a:grpSpLocks/>
                </p:cNvGrpSpPr>
                <p:nvPr/>
              </p:nvGrpSpPr>
              <p:grpSpPr bwMode="auto">
                <a:xfrm>
                  <a:off x="3674" y="1016"/>
                  <a:ext cx="818" cy="116"/>
                  <a:chOff x="3674" y="1016"/>
                  <a:chExt cx="818" cy="116"/>
                </a:xfrm>
              </p:grpSpPr>
              <p:grpSp>
                <p:nvGrpSpPr>
                  <p:cNvPr id="36188" name="Group 490"/>
                  <p:cNvGrpSpPr>
                    <a:grpSpLocks/>
                  </p:cNvGrpSpPr>
                  <p:nvPr/>
                </p:nvGrpSpPr>
                <p:grpSpPr bwMode="auto">
                  <a:xfrm>
                    <a:off x="3674" y="1031"/>
                    <a:ext cx="818" cy="101"/>
                    <a:chOff x="3674" y="1031"/>
                    <a:chExt cx="818" cy="101"/>
                  </a:xfrm>
                </p:grpSpPr>
                <p:sp>
                  <p:nvSpPr>
                    <p:cNvPr id="36195" name="Freeform 491"/>
                    <p:cNvSpPr>
                      <a:spLocks/>
                    </p:cNvSpPr>
                    <p:nvPr/>
                  </p:nvSpPr>
                  <p:spPr bwMode="auto">
                    <a:xfrm>
                      <a:off x="3674" y="1031"/>
                      <a:ext cx="818" cy="101"/>
                    </a:xfrm>
                    <a:custGeom>
                      <a:avLst/>
                      <a:gdLst>
                        <a:gd name="T0" fmla="*/ 2 w 818"/>
                        <a:gd name="T1" fmla="*/ 0 h 101"/>
                        <a:gd name="T2" fmla="*/ 473 w 818"/>
                        <a:gd name="T3" fmla="*/ 44 h 101"/>
                        <a:gd name="T4" fmla="*/ 498 w 818"/>
                        <a:gd name="T5" fmla="*/ 41 h 101"/>
                        <a:gd name="T6" fmla="*/ 794 w 818"/>
                        <a:gd name="T7" fmla="*/ 73 h 101"/>
                        <a:gd name="T8" fmla="*/ 801 w 818"/>
                        <a:gd name="T9" fmla="*/ 79 h 101"/>
                        <a:gd name="T10" fmla="*/ 811 w 818"/>
                        <a:gd name="T11" fmla="*/ 90 h 101"/>
                        <a:gd name="T12" fmla="*/ 817 w 818"/>
                        <a:gd name="T13" fmla="*/ 100 h 101"/>
                        <a:gd name="T14" fmla="*/ 501 w 818"/>
                        <a:gd name="T15" fmla="*/ 67 h 101"/>
                        <a:gd name="T16" fmla="*/ 476 w 818"/>
                        <a:gd name="T17" fmla="*/ 71 h 101"/>
                        <a:gd name="T18" fmla="*/ 0 w 818"/>
                        <a:gd name="T19" fmla="*/ 26 h 101"/>
                        <a:gd name="T20" fmla="*/ 2 w 818"/>
                        <a:gd name="T21" fmla="*/ 0 h 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18"/>
                        <a:gd name="T34" fmla="*/ 0 h 101"/>
                        <a:gd name="T35" fmla="*/ 818 w 818"/>
                        <a:gd name="T36" fmla="*/ 101 h 1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18" h="101">
                          <a:moveTo>
                            <a:pt x="2" y="0"/>
                          </a:moveTo>
                          <a:lnTo>
                            <a:pt x="473" y="44"/>
                          </a:lnTo>
                          <a:lnTo>
                            <a:pt x="498" y="41"/>
                          </a:lnTo>
                          <a:lnTo>
                            <a:pt x="794" y="73"/>
                          </a:lnTo>
                          <a:lnTo>
                            <a:pt x="801" y="79"/>
                          </a:lnTo>
                          <a:lnTo>
                            <a:pt x="811" y="90"/>
                          </a:lnTo>
                          <a:lnTo>
                            <a:pt x="817" y="100"/>
                          </a:lnTo>
                          <a:lnTo>
                            <a:pt x="501" y="67"/>
                          </a:lnTo>
                          <a:lnTo>
                            <a:pt x="476" y="71"/>
                          </a:lnTo>
                          <a:lnTo>
                            <a:pt x="0" y="26"/>
                          </a:lnTo>
                          <a:lnTo>
                            <a:pt x="2" y="0"/>
                          </a:lnTo>
                        </a:path>
                      </a:pathLst>
                    </a:custGeom>
                    <a:solidFill>
                      <a:srgbClr val="FF0000"/>
                    </a:solidFill>
                    <a:ln w="12700" cap="rnd">
                      <a:solidFill>
                        <a:srgbClr val="000000"/>
                      </a:solidFill>
                      <a:round/>
                      <a:headEnd/>
                      <a:tailEnd/>
                    </a:ln>
                  </p:spPr>
                  <p:txBody>
                    <a:bodyPr/>
                    <a:lstStyle/>
                    <a:p>
                      <a:endParaRPr lang="en-US"/>
                    </a:p>
                  </p:txBody>
                </p:sp>
                <p:sp>
                  <p:nvSpPr>
                    <p:cNvPr id="36196" name="Freeform 492"/>
                    <p:cNvSpPr>
                      <a:spLocks/>
                    </p:cNvSpPr>
                    <p:nvPr/>
                  </p:nvSpPr>
                  <p:spPr bwMode="auto">
                    <a:xfrm>
                      <a:off x="4149" y="1073"/>
                      <a:ext cx="24" cy="30"/>
                    </a:xfrm>
                    <a:custGeom>
                      <a:avLst/>
                      <a:gdLst>
                        <a:gd name="T0" fmla="*/ 0 w 24"/>
                        <a:gd name="T1" fmla="*/ 1 h 30"/>
                        <a:gd name="T2" fmla="*/ 0 w 24"/>
                        <a:gd name="T3" fmla="*/ 29 h 30"/>
                        <a:gd name="T4" fmla="*/ 23 w 24"/>
                        <a:gd name="T5" fmla="*/ 25 h 30"/>
                        <a:gd name="T6" fmla="*/ 23 w 24"/>
                        <a:gd name="T7" fmla="*/ 0 h 30"/>
                        <a:gd name="T8" fmla="*/ 0 w 24"/>
                        <a:gd name="T9" fmla="*/ 1 h 30"/>
                        <a:gd name="T10" fmla="*/ 0 60000 65536"/>
                        <a:gd name="T11" fmla="*/ 0 60000 65536"/>
                        <a:gd name="T12" fmla="*/ 0 60000 65536"/>
                        <a:gd name="T13" fmla="*/ 0 60000 65536"/>
                        <a:gd name="T14" fmla="*/ 0 60000 65536"/>
                        <a:gd name="T15" fmla="*/ 0 w 24"/>
                        <a:gd name="T16" fmla="*/ 0 h 30"/>
                        <a:gd name="T17" fmla="*/ 24 w 24"/>
                        <a:gd name="T18" fmla="*/ 30 h 30"/>
                      </a:gdLst>
                      <a:ahLst/>
                      <a:cxnLst>
                        <a:cxn ang="T10">
                          <a:pos x="T0" y="T1"/>
                        </a:cxn>
                        <a:cxn ang="T11">
                          <a:pos x="T2" y="T3"/>
                        </a:cxn>
                        <a:cxn ang="T12">
                          <a:pos x="T4" y="T5"/>
                        </a:cxn>
                        <a:cxn ang="T13">
                          <a:pos x="T6" y="T7"/>
                        </a:cxn>
                        <a:cxn ang="T14">
                          <a:pos x="T8" y="T9"/>
                        </a:cxn>
                      </a:cxnLst>
                      <a:rect l="T15" t="T16" r="T17" b="T18"/>
                      <a:pathLst>
                        <a:path w="24" h="30">
                          <a:moveTo>
                            <a:pt x="0" y="1"/>
                          </a:moveTo>
                          <a:lnTo>
                            <a:pt x="0" y="29"/>
                          </a:lnTo>
                          <a:lnTo>
                            <a:pt x="23" y="25"/>
                          </a:lnTo>
                          <a:lnTo>
                            <a:pt x="23" y="0"/>
                          </a:lnTo>
                          <a:lnTo>
                            <a:pt x="0" y="1"/>
                          </a:lnTo>
                        </a:path>
                      </a:pathLst>
                    </a:custGeom>
                    <a:solidFill>
                      <a:srgbClr val="800000"/>
                    </a:solidFill>
                    <a:ln w="12700" cap="rnd">
                      <a:solidFill>
                        <a:srgbClr val="000000"/>
                      </a:solidFill>
                      <a:round/>
                      <a:headEnd/>
                      <a:tailEnd/>
                    </a:ln>
                  </p:spPr>
                  <p:txBody>
                    <a:bodyPr/>
                    <a:lstStyle/>
                    <a:p>
                      <a:endParaRPr lang="en-US"/>
                    </a:p>
                  </p:txBody>
                </p:sp>
                <p:sp>
                  <p:nvSpPr>
                    <p:cNvPr id="36197" name="Freeform 493"/>
                    <p:cNvSpPr>
                      <a:spLocks/>
                    </p:cNvSpPr>
                    <p:nvPr/>
                  </p:nvSpPr>
                  <p:spPr bwMode="auto">
                    <a:xfrm>
                      <a:off x="4188" y="1075"/>
                      <a:ext cx="36" cy="14"/>
                    </a:xfrm>
                    <a:custGeom>
                      <a:avLst/>
                      <a:gdLst>
                        <a:gd name="T0" fmla="*/ 0 w 36"/>
                        <a:gd name="T1" fmla="*/ 0 h 14"/>
                        <a:gd name="T2" fmla="*/ 35 w 36"/>
                        <a:gd name="T3" fmla="*/ 4 h 14"/>
                        <a:gd name="T4" fmla="*/ 35 w 36"/>
                        <a:gd name="T5" fmla="*/ 13 h 14"/>
                        <a:gd name="T6" fmla="*/ 0 w 36"/>
                        <a:gd name="T7" fmla="*/ 9 h 14"/>
                        <a:gd name="T8" fmla="*/ 0 w 36"/>
                        <a:gd name="T9" fmla="*/ 0 h 14"/>
                        <a:gd name="T10" fmla="*/ 0 60000 65536"/>
                        <a:gd name="T11" fmla="*/ 0 60000 65536"/>
                        <a:gd name="T12" fmla="*/ 0 60000 65536"/>
                        <a:gd name="T13" fmla="*/ 0 60000 65536"/>
                        <a:gd name="T14" fmla="*/ 0 60000 65536"/>
                        <a:gd name="T15" fmla="*/ 0 w 36"/>
                        <a:gd name="T16" fmla="*/ 0 h 14"/>
                        <a:gd name="T17" fmla="*/ 36 w 36"/>
                        <a:gd name="T18" fmla="*/ 14 h 14"/>
                      </a:gdLst>
                      <a:ahLst/>
                      <a:cxnLst>
                        <a:cxn ang="T10">
                          <a:pos x="T0" y="T1"/>
                        </a:cxn>
                        <a:cxn ang="T11">
                          <a:pos x="T2" y="T3"/>
                        </a:cxn>
                        <a:cxn ang="T12">
                          <a:pos x="T4" y="T5"/>
                        </a:cxn>
                        <a:cxn ang="T13">
                          <a:pos x="T6" y="T7"/>
                        </a:cxn>
                        <a:cxn ang="T14">
                          <a:pos x="T8" y="T9"/>
                        </a:cxn>
                      </a:cxnLst>
                      <a:rect l="T15" t="T16" r="T17" b="T18"/>
                      <a:pathLst>
                        <a:path w="36" h="14">
                          <a:moveTo>
                            <a:pt x="0" y="0"/>
                          </a:moveTo>
                          <a:lnTo>
                            <a:pt x="35" y="4"/>
                          </a:lnTo>
                          <a:lnTo>
                            <a:pt x="35" y="13"/>
                          </a:lnTo>
                          <a:lnTo>
                            <a:pt x="0" y="9"/>
                          </a:lnTo>
                          <a:lnTo>
                            <a:pt x="0" y="0"/>
                          </a:lnTo>
                        </a:path>
                      </a:pathLst>
                    </a:custGeom>
                    <a:solidFill>
                      <a:srgbClr val="808080"/>
                    </a:solidFill>
                    <a:ln w="12700" cap="rnd">
                      <a:solidFill>
                        <a:srgbClr val="000000"/>
                      </a:solidFill>
                      <a:round/>
                      <a:headEnd/>
                      <a:tailEnd/>
                    </a:ln>
                  </p:spPr>
                  <p:txBody>
                    <a:bodyPr/>
                    <a:lstStyle/>
                    <a:p>
                      <a:endParaRPr lang="en-US"/>
                    </a:p>
                  </p:txBody>
                </p:sp>
              </p:grpSp>
              <p:grpSp>
                <p:nvGrpSpPr>
                  <p:cNvPr id="36189" name="Group 494"/>
                  <p:cNvGrpSpPr>
                    <a:grpSpLocks/>
                  </p:cNvGrpSpPr>
                  <p:nvPr/>
                </p:nvGrpSpPr>
                <p:grpSpPr bwMode="auto">
                  <a:xfrm>
                    <a:off x="4225" y="1016"/>
                    <a:ext cx="76" cy="78"/>
                    <a:chOff x="4225" y="1016"/>
                    <a:chExt cx="76" cy="78"/>
                  </a:xfrm>
                </p:grpSpPr>
                <p:sp>
                  <p:nvSpPr>
                    <p:cNvPr id="36190" name="AutoShape 495"/>
                    <p:cNvSpPr>
                      <a:spLocks noChangeArrowheads="1"/>
                    </p:cNvSpPr>
                    <p:nvPr/>
                  </p:nvSpPr>
                  <p:spPr bwMode="auto">
                    <a:xfrm>
                      <a:off x="4225" y="1017"/>
                      <a:ext cx="33" cy="40"/>
                    </a:xfrm>
                    <a:prstGeom prst="roundRect">
                      <a:avLst>
                        <a:gd name="adj" fmla="val 21935"/>
                      </a:avLst>
                    </a:prstGeom>
                    <a:solidFill>
                      <a:srgbClr val="C0C0C0"/>
                    </a:solidFill>
                    <a:ln w="12700">
                      <a:solidFill>
                        <a:srgbClr val="000000"/>
                      </a:solidFill>
                      <a:round/>
                      <a:headEnd/>
                      <a:tailEnd/>
                    </a:ln>
                  </p:spPr>
                  <p:txBody>
                    <a:bodyPr wrap="none" anchor="ctr"/>
                    <a:lstStyle/>
                    <a:p>
                      <a:endParaRPr lang="en-US"/>
                    </a:p>
                  </p:txBody>
                </p:sp>
                <p:sp>
                  <p:nvSpPr>
                    <p:cNvPr id="36191" name="Freeform 496"/>
                    <p:cNvSpPr>
                      <a:spLocks/>
                    </p:cNvSpPr>
                    <p:nvPr/>
                  </p:nvSpPr>
                  <p:spPr bwMode="auto">
                    <a:xfrm>
                      <a:off x="4227" y="1016"/>
                      <a:ext cx="16" cy="52"/>
                    </a:xfrm>
                    <a:custGeom>
                      <a:avLst/>
                      <a:gdLst>
                        <a:gd name="T0" fmla="*/ 1 w 16"/>
                        <a:gd name="T1" fmla="*/ 0 h 52"/>
                        <a:gd name="T2" fmla="*/ 15 w 16"/>
                        <a:gd name="T3" fmla="*/ 31 h 52"/>
                        <a:gd name="T4" fmla="*/ 0 w 16"/>
                        <a:gd name="T5" fmla="*/ 51 h 52"/>
                        <a:gd name="T6" fmla="*/ 0 60000 65536"/>
                        <a:gd name="T7" fmla="*/ 0 60000 65536"/>
                        <a:gd name="T8" fmla="*/ 0 60000 65536"/>
                        <a:gd name="T9" fmla="*/ 0 w 16"/>
                        <a:gd name="T10" fmla="*/ 0 h 52"/>
                        <a:gd name="T11" fmla="*/ 16 w 16"/>
                        <a:gd name="T12" fmla="*/ 52 h 52"/>
                      </a:gdLst>
                      <a:ahLst/>
                      <a:cxnLst>
                        <a:cxn ang="T6">
                          <a:pos x="T0" y="T1"/>
                        </a:cxn>
                        <a:cxn ang="T7">
                          <a:pos x="T2" y="T3"/>
                        </a:cxn>
                        <a:cxn ang="T8">
                          <a:pos x="T4" y="T5"/>
                        </a:cxn>
                      </a:cxnLst>
                      <a:rect l="T9" t="T10" r="T11" b="T12"/>
                      <a:pathLst>
                        <a:path w="16" h="52">
                          <a:moveTo>
                            <a:pt x="1" y="0"/>
                          </a:moveTo>
                          <a:lnTo>
                            <a:pt x="15" y="31"/>
                          </a:lnTo>
                          <a:lnTo>
                            <a:pt x="0" y="5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192" name="Freeform 497"/>
                    <p:cNvSpPr>
                      <a:spLocks/>
                    </p:cNvSpPr>
                    <p:nvPr/>
                  </p:nvSpPr>
                  <p:spPr bwMode="auto">
                    <a:xfrm>
                      <a:off x="4251" y="1016"/>
                      <a:ext cx="17" cy="52"/>
                    </a:xfrm>
                    <a:custGeom>
                      <a:avLst/>
                      <a:gdLst>
                        <a:gd name="T0" fmla="*/ 15 w 17"/>
                        <a:gd name="T1" fmla="*/ 0 h 52"/>
                        <a:gd name="T2" fmla="*/ 0 w 17"/>
                        <a:gd name="T3" fmla="*/ 31 h 52"/>
                        <a:gd name="T4" fmla="*/ 16 w 17"/>
                        <a:gd name="T5" fmla="*/ 51 h 52"/>
                        <a:gd name="T6" fmla="*/ 0 60000 65536"/>
                        <a:gd name="T7" fmla="*/ 0 60000 65536"/>
                        <a:gd name="T8" fmla="*/ 0 60000 65536"/>
                        <a:gd name="T9" fmla="*/ 0 w 17"/>
                        <a:gd name="T10" fmla="*/ 0 h 52"/>
                        <a:gd name="T11" fmla="*/ 17 w 17"/>
                        <a:gd name="T12" fmla="*/ 52 h 52"/>
                      </a:gdLst>
                      <a:ahLst/>
                      <a:cxnLst>
                        <a:cxn ang="T6">
                          <a:pos x="T0" y="T1"/>
                        </a:cxn>
                        <a:cxn ang="T7">
                          <a:pos x="T2" y="T3"/>
                        </a:cxn>
                        <a:cxn ang="T8">
                          <a:pos x="T4" y="T5"/>
                        </a:cxn>
                      </a:cxnLst>
                      <a:rect l="T9" t="T10" r="T11" b="T12"/>
                      <a:pathLst>
                        <a:path w="17" h="52">
                          <a:moveTo>
                            <a:pt x="15" y="0"/>
                          </a:moveTo>
                          <a:lnTo>
                            <a:pt x="0" y="31"/>
                          </a:lnTo>
                          <a:lnTo>
                            <a:pt x="16" y="51"/>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193" name="Freeform 498"/>
                    <p:cNvSpPr>
                      <a:spLocks/>
                    </p:cNvSpPr>
                    <p:nvPr/>
                  </p:nvSpPr>
                  <p:spPr bwMode="auto">
                    <a:xfrm>
                      <a:off x="4256" y="1051"/>
                      <a:ext cx="45" cy="43"/>
                    </a:xfrm>
                    <a:custGeom>
                      <a:avLst/>
                      <a:gdLst>
                        <a:gd name="T0" fmla="*/ 44 w 45"/>
                        <a:gd name="T1" fmla="*/ 42 h 43"/>
                        <a:gd name="T2" fmla="*/ 40 w 45"/>
                        <a:gd name="T3" fmla="*/ 33 h 43"/>
                        <a:gd name="T4" fmla="*/ 10 w 45"/>
                        <a:gd name="T5" fmla="*/ 0 h 43"/>
                        <a:gd name="T6" fmla="*/ 5 w 45"/>
                        <a:gd name="T7" fmla="*/ 0 h 43"/>
                        <a:gd name="T8" fmla="*/ 0 w 45"/>
                        <a:gd name="T9" fmla="*/ 32 h 43"/>
                        <a:gd name="T10" fmla="*/ 4 w 45"/>
                        <a:gd name="T11" fmla="*/ 35 h 43"/>
                        <a:gd name="T12" fmla="*/ 6 w 45"/>
                        <a:gd name="T13" fmla="*/ 35 h 43"/>
                        <a:gd name="T14" fmla="*/ 8 w 45"/>
                        <a:gd name="T15" fmla="*/ 31 h 43"/>
                        <a:gd name="T16" fmla="*/ 8 w 45"/>
                        <a:gd name="T17" fmla="*/ 5 h 43"/>
                        <a:gd name="T18" fmla="*/ 18 w 45"/>
                        <a:gd name="T19" fmla="*/ 17 h 43"/>
                        <a:gd name="T20" fmla="*/ 36 w 45"/>
                        <a:gd name="T21" fmla="*/ 40 h 43"/>
                        <a:gd name="T22" fmla="*/ 44 w 45"/>
                        <a:gd name="T23" fmla="*/ 42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43"/>
                        <a:gd name="T38" fmla="*/ 45 w 45"/>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43">
                          <a:moveTo>
                            <a:pt x="44" y="42"/>
                          </a:moveTo>
                          <a:lnTo>
                            <a:pt x="40" y="33"/>
                          </a:lnTo>
                          <a:lnTo>
                            <a:pt x="10" y="0"/>
                          </a:lnTo>
                          <a:lnTo>
                            <a:pt x="5" y="0"/>
                          </a:lnTo>
                          <a:lnTo>
                            <a:pt x="0" y="32"/>
                          </a:lnTo>
                          <a:lnTo>
                            <a:pt x="4" y="35"/>
                          </a:lnTo>
                          <a:lnTo>
                            <a:pt x="6" y="35"/>
                          </a:lnTo>
                          <a:lnTo>
                            <a:pt x="8" y="31"/>
                          </a:lnTo>
                          <a:lnTo>
                            <a:pt x="8" y="5"/>
                          </a:lnTo>
                          <a:lnTo>
                            <a:pt x="18" y="17"/>
                          </a:lnTo>
                          <a:lnTo>
                            <a:pt x="36" y="40"/>
                          </a:lnTo>
                          <a:lnTo>
                            <a:pt x="44" y="42"/>
                          </a:lnTo>
                        </a:path>
                      </a:pathLst>
                    </a:custGeom>
                    <a:solidFill>
                      <a:srgbClr val="C0C0C0"/>
                    </a:solidFill>
                    <a:ln w="12700" cap="rnd">
                      <a:solidFill>
                        <a:srgbClr val="000000"/>
                      </a:solidFill>
                      <a:round/>
                      <a:headEnd/>
                      <a:tailEnd/>
                    </a:ln>
                  </p:spPr>
                  <p:txBody>
                    <a:bodyPr/>
                    <a:lstStyle/>
                    <a:p>
                      <a:endParaRPr lang="en-US"/>
                    </a:p>
                  </p:txBody>
                </p:sp>
                <p:sp>
                  <p:nvSpPr>
                    <p:cNvPr id="36194" name="Freeform 499"/>
                    <p:cNvSpPr>
                      <a:spLocks/>
                    </p:cNvSpPr>
                    <p:nvPr/>
                  </p:nvSpPr>
                  <p:spPr bwMode="auto">
                    <a:xfrm>
                      <a:off x="4238" y="1046"/>
                      <a:ext cx="31" cy="5"/>
                    </a:xfrm>
                    <a:custGeom>
                      <a:avLst/>
                      <a:gdLst>
                        <a:gd name="T0" fmla="*/ 29 w 31"/>
                        <a:gd name="T1" fmla="*/ 4 h 5"/>
                        <a:gd name="T2" fmla="*/ 0 w 31"/>
                        <a:gd name="T3" fmla="*/ 4 h 5"/>
                        <a:gd name="T4" fmla="*/ 0 w 31"/>
                        <a:gd name="T5" fmla="*/ 0 h 5"/>
                        <a:gd name="T6" fmla="*/ 29 w 31"/>
                        <a:gd name="T7" fmla="*/ 0 h 5"/>
                        <a:gd name="T8" fmla="*/ 30 w 31"/>
                        <a:gd name="T9" fmla="*/ 0 h 5"/>
                        <a:gd name="T10" fmla="*/ 29 w 31"/>
                        <a:gd name="T11" fmla="*/ 4 h 5"/>
                        <a:gd name="T12" fmla="*/ 0 60000 65536"/>
                        <a:gd name="T13" fmla="*/ 0 60000 65536"/>
                        <a:gd name="T14" fmla="*/ 0 60000 65536"/>
                        <a:gd name="T15" fmla="*/ 0 60000 65536"/>
                        <a:gd name="T16" fmla="*/ 0 60000 65536"/>
                        <a:gd name="T17" fmla="*/ 0 60000 65536"/>
                        <a:gd name="T18" fmla="*/ 0 w 31"/>
                        <a:gd name="T19" fmla="*/ 0 h 5"/>
                        <a:gd name="T20" fmla="*/ 31 w 31"/>
                        <a:gd name="T21" fmla="*/ 5 h 5"/>
                      </a:gdLst>
                      <a:ahLst/>
                      <a:cxnLst>
                        <a:cxn ang="T12">
                          <a:pos x="T0" y="T1"/>
                        </a:cxn>
                        <a:cxn ang="T13">
                          <a:pos x="T2" y="T3"/>
                        </a:cxn>
                        <a:cxn ang="T14">
                          <a:pos x="T4" y="T5"/>
                        </a:cxn>
                        <a:cxn ang="T15">
                          <a:pos x="T6" y="T7"/>
                        </a:cxn>
                        <a:cxn ang="T16">
                          <a:pos x="T8" y="T9"/>
                        </a:cxn>
                        <a:cxn ang="T17">
                          <a:pos x="T10" y="T11"/>
                        </a:cxn>
                      </a:cxnLst>
                      <a:rect l="T18" t="T19" r="T20" b="T21"/>
                      <a:pathLst>
                        <a:path w="31" h="5">
                          <a:moveTo>
                            <a:pt x="29" y="4"/>
                          </a:moveTo>
                          <a:lnTo>
                            <a:pt x="0" y="4"/>
                          </a:lnTo>
                          <a:lnTo>
                            <a:pt x="0" y="0"/>
                          </a:lnTo>
                          <a:lnTo>
                            <a:pt x="29" y="0"/>
                          </a:lnTo>
                          <a:lnTo>
                            <a:pt x="30" y="0"/>
                          </a:lnTo>
                          <a:lnTo>
                            <a:pt x="29" y="4"/>
                          </a:lnTo>
                        </a:path>
                      </a:pathLst>
                    </a:custGeom>
                    <a:solidFill>
                      <a:srgbClr val="C0C0C0"/>
                    </a:solidFill>
                    <a:ln w="12700" cap="rnd">
                      <a:solidFill>
                        <a:srgbClr val="000000"/>
                      </a:solidFill>
                      <a:round/>
                      <a:headEnd/>
                      <a:tailEnd/>
                    </a:ln>
                  </p:spPr>
                  <p:txBody>
                    <a:bodyPr/>
                    <a:lstStyle/>
                    <a:p>
                      <a:endParaRPr lang="en-US"/>
                    </a:p>
                  </p:txBody>
                </p:sp>
              </p:grpSp>
            </p:grpSp>
          </p:grpSp>
        </p:grpSp>
      </p:grpSp>
      <p:grpSp>
        <p:nvGrpSpPr>
          <p:cNvPr id="35858" name="Group 500"/>
          <p:cNvGrpSpPr>
            <a:grpSpLocks/>
          </p:cNvGrpSpPr>
          <p:nvPr/>
        </p:nvGrpSpPr>
        <p:grpSpPr bwMode="auto">
          <a:xfrm>
            <a:off x="7053263" y="1220788"/>
            <a:ext cx="938212" cy="563562"/>
            <a:chOff x="4887" y="872"/>
            <a:chExt cx="650" cy="402"/>
          </a:xfrm>
        </p:grpSpPr>
        <p:grpSp>
          <p:nvGrpSpPr>
            <p:cNvPr id="36155" name="Group 501"/>
            <p:cNvGrpSpPr>
              <a:grpSpLocks/>
            </p:cNvGrpSpPr>
            <p:nvPr/>
          </p:nvGrpSpPr>
          <p:grpSpPr bwMode="auto">
            <a:xfrm>
              <a:off x="4887" y="872"/>
              <a:ext cx="639" cy="402"/>
              <a:chOff x="4887" y="872"/>
              <a:chExt cx="639" cy="402"/>
            </a:xfrm>
          </p:grpSpPr>
          <p:sp>
            <p:nvSpPr>
              <p:cNvPr id="36162" name="Freeform 502"/>
              <p:cNvSpPr>
                <a:spLocks/>
              </p:cNvSpPr>
              <p:nvPr/>
            </p:nvSpPr>
            <p:spPr bwMode="auto">
              <a:xfrm>
                <a:off x="5038" y="1231"/>
                <a:ext cx="93" cy="43"/>
              </a:xfrm>
              <a:custGeom>
                <a:avLst/>
                <a:gdLst>
                  <a:gd name="T0" fmla="*/ 57 w 93"/>
                  <a:gd name="T1" fmla="*/ 4 h 43"/>
                  <a:gd name="T2" fmla="*/ 8 w 93"/>
                  <a:gd name="T3" fmla="*/ 14 h 43"/>
                  <a:gd name="T4" fmla="*/ 4 w 93"/>
                  <a:gd name="T5" fmla="*/ 16 h 43"/>
                  <a:gd name="T6" fmla="*/ 3 w 93"/>
                  <a:gd name="T7" fmla="*/ 19 h 43"/>
                  <a:gd name="T8" fmla="*/ 0 w 93"/>
                  <a:gd name="T9" fmla="*/ 22 h 43"/>
                  <a:gd name="T10" fmla="*/ 0 w 93"/>
                  <a:gd name="T11" fmla="*/ 27 h 43"/>
                  <a:gd name="T12" fmla="*/ 1 w 93"/>
                  <a:gd name="T13" fmla="*/ 33 h 43"/>
                  <a:gd name="T14" fmla="*/ 5 w 93"/>
                  <a:gd name="T15" fmla="*/ 35 h 43"/>
                  <a:gd name="T16" fmla="*/ 9 w 93"/>
                  <a:gd name="T17" fmla="*/ 37 h 43"/>
                  <a:gd name="T18" fmla="*/ 16 w 93"/>
                  <a:gd name="T19" fmla="*/ 40 h 43"/>
                  <a:gd name="T20" fmla="*/ 22 w 93"/>
                  <a:gd name="T21" fmla="*/ 41 h 43"/>
                  <a:gd name="T22" fmla="*/ 30 w 93"/>
                  <a:gd name="T23" fmla="*/ 42 h 43"/>
                  <a:gd name="T24" fmla="*/ 34 w 93"/>
                  <a:gd name="T25" fmla="*/ 42 h 43"/>
                  <a:gd name="T26" fmla="*/ 40 w 93"/>
                  <a:gd name="T27" fmla="*/ 41 h 43"/>
                  <a:gd name="T28" fmla="*/ 79 w 93"/>
                  <a:gd name="T29" fmla="*/ 34 h 43"/>
                  <a:gd name="T30" fmla="*/ 92 w 93"/>
                  <a:gd name="T31" fmla="*/ 0 h 43"/>
                  <a:gd name="T32" fmla="*/ 57 w 93"/>
                  <a:gd name="T33" fmla="*/ 4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3"/>
                  <a:gd name="T52" fmla="*/ 0 h 43"/>
                  <a:gd name="T53" fmla="*/ 93 w 93"/>
                  <a:gd name="T54" fmla="*/ 43 h 4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3" h="43">
                    <a:moveTo>
                      <a:pt x="57" y="4"/>
                    </a:moveTo>
                    <a:lnTo>
                      <a:pt x="8" y="14"/>
                    </a:lnTo>
                    <a:lnTo>
                      <a:pt x="4" y="16"/>
                    </a:lnTo>
                    <a:lnTo>
                      <a:pt x="3" y="19"/>
                    </a:lnTo>
                    <a:lnTo>
                      <a:pt x="0" y="22"/>
                    </a:lnTo>
                    <a:lnTo>
                      <a:pt x="0" y="27"/>
                    </a:lnTo>
                    <a:lnTo>
                      <a:pt x="1" y="33"/>
                    </a:lnTo>
                    <a:lnTo>
                      <a:pt x="5" y="35"/>
                    </a:lnTo>
                    <a:lnTo>
                      <a:pt x="9" y="37"/>
                    </a:lnTo>
                    <a:lnTo>
                      <a:pt x="16" y="40"/>
                    </a:lnTo>
                    <a:lnTo>
                      <a:pt x="22" y="41"/>
                    </a:lnTo>
                    <a:lnTo>
                      <a:pt x="30" y="42"/>
                    </a:lnTo>
                    <a:lnTo>
                      <a:pt x="34" y="42"/>
                    </a:lnTo>
                    <a:lnTo>
                      <a:pt x="40" y="41"/>
                    </a:lnTo>
                    <a:lnTo>
                      <a:pt x="79" y="34"/>
                    </a:lnTo>
                    <a:lnTo>
                      <a:pt x="92" y="0"/>
                    </a:lnTo>
                    <a:lnTo>
                      <a:pt x="57" y="4"/>
                    </a:lnTo>
                  </a:path>
                </a:pathLst>
              </a:custGeom>
              <a:solidFill>
                <a:srgbClr val="808080"/>
              </a:solidFill>
              <a:ln w="12700" cap="rnd">
                <a:solidFill>
                  <a:srgbClr val="000000"/>
                </a:solidFill>
                <a:round/>
                <a:headEnd/>
                <a:tailEnd/>
              </a:ln>
            </p:spPr>
            <p:txBody>
              <a:bodyPr/>
              <a:lstStyle/>
              <a:p>
                <a:endParaRPr lang="en-US"/>
              </a:p>
            </p:txBody>
          </p:sp>
          <p:sp>
            <p:nvSpPr>
              <p:cNvPr id="36163" name="Freeform 503"/>
              <p:cNvSpPr>
                <a:spLocks/>
              </p:cNvSpPr>
              <p:nvPr/>
            </p:nvSpPr>
            <p:spPr bwMode="auto">
              <a:xfrm>
                <a:off x="4887" y="876"/>
                <a:ext cx="639" cy="398"/>
              </a:xfrm>
              <a:custGeom>
                <a:avLst/>
                <a:gdLst>
                  <a:gd name="T0" fmla="*/ 21 w 639"/>
                  <a:gd name="T1" fmla="*/ 50 h 398"/>
                  <a:gd name="T2" fmla="*/ 10 w 639"/>
                  <a:gd name="T3" fmla="*/ 56 h 398"/>
                  <a:gd name="T4" fmla="*/ 3 w 639"/>
                  <a:gd name="T5" fmla="*/ 68 h 398"/>
                  <a:gd name="T6" fmla="*/ 1 w 639"/>
                  <a:gd name="T7" fmla="*/ 79 h 398"/>
                  <a:gd name="T8" fmla="*/ 4 w 639"/>
                  <a:gd name="T9" fmla="*/ 91 h 398"/>
                  <a:gd name="T10" fmla="*/ 10 w 639"/>
                  <a:gd name="T11" fmla="*/ 101 h 398"/>
                  <a:gd name="T12" fmla="*/ 23 w 639"/>
                  <a:gd name="T13" fmla="*/ 117 h 398"/>
                  <a:gd name="T14" fmla="*/ 52 w 639"/>
                  <a:gd name="T15" fmla="*/ 143 h 398"/>
                  <a:gd name="T16" fmla="*/ 87 w 639"/>
                  <a:gd name="T17" fmla="*/ 171 h 398"/>
                  <a:gd name="T18" fmla="*/ 119 w 639"/>
                  <a:gd name="T19" fmla="*/ 201 h 398"/>
                  <a:gd name="T20" fmla="*/ 150 w 639"/>
                  <a:gd name="T21" fmla="*/ 241 h 398"/>
                  <a:gd name="T22" fmla="*/ 179 w 639"/>
                  <a:gd name="T23" fmla="*/ 290 h 398"/>
                  <a:gd name="T24" fmla="*/ 195 w 639"/>
                  <a:gd name="T25" fmla="*/ 326 h 398"/>
                  <a:gd name="T26" fmla="*/ 206 w 639"/>
                  <a:gd name="T27" fmla="*/ 353 h 398"/>
                  <a:gd name="T28" fmla="*/ 206 w 639"/>
                  <a:gd name="T29" fmla="*/ 375 h 398"/>
                  <a:gd name="T30" fmla="*/ 203 w 639"/>
                  <a:gd name="T31" fmla="*/ 388 h 398"/>
                  <a:gd name="T32" fmla="*/ 195 w 639"/>
                  <a:gd name="T33" fmla="*/ 394 h 398"/>
                  <a:gd name="T34" fmla="*/ 241 w 639"/>
                  <a:gd name="T35" fmla="*/ 388 h 398"/>
                  <a:gd name="T36" fmla="*/ 406 w 639"/>
                  <a:gd name="T37" fmla="*/ 353 h 398"/>
                  <a:gd name="T38" fmla="*/ 559 w 639"/>
                  <a:gd name="T39" fmla="*/ 325 h 398"/>
                  <a:gd name="T40" fmla="*/ 622 w 639"/>
                  <a:gd name="T41" fmla="*/ 318 h 398"/>
                  <a:gd name="T42" fmla="*/ 635 w 639"/>
                  <a:gd name="T43" fmla="*/ 310 h 398"/>
                  <a:gd name="T44" fmla="*/ 638 w 639"/>
                  <a:gd name="T45" fmla="*/ 296 h 398"/>
                  <a:gd name="T46" fmla="*/ 635 w 639"/>
                  <a:gd name="T47" fmla="*/ 277 h 398"/>
                  <a:gd name="T48" fmla="*/ 625 w 639"/>
                  <a:gd name="T49" fmla="*/ 253 h 398"/>
                  <a:gd name="T50" fmla="*/ 607 w 639"/>
                  <a:gd name="T51" fmla="*/ 218 h 398"/>
                  <a:gd name="T52" fmla="*/ 575 w 639"/>
                  <a:gd name="T53" fmla="*/ 174 h 398"/>
                  <a:gd name="T54" fmla="*/ 538 w 639"/>
                  <a:gd name="T55" fmla="*/ 135 h 398"/>
                  <a:gd name="T56" fmla="*/ 500 w 639"/>
                  <a:gd name="T57" fmla="*/ 100 h 398"/>
                  <a:gd name="T58" fmla="*/ 456 w 639"/>
                  <a:gd name="T59" fmla="*/ 63 h 398"/>
                  <a:gd name="T60" fmla="*/ 440 w 639"/>
                  <a:gd name="T61" fmla="*/ 44 h 398"/>
                  <a:gd name="T62" fmla="*/ 434 w 639"/>
                  <a:gd name="T63" fmla="*/ 30 h 398"/>
                  <a:gd name="T64" fmla="*/ 434 w 639"/>
                  <a:gd name="T65" fmla="*/ 0 h 398"/>
                  <a:gd name="T66" fmla="*/ 25 w 639"/>
                  <a:gd name="T67" fmla="*/ 49 h 3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39"/>
                  <a:gd name="T103" fmla="*/ 0 h 398"/>
                  <a:gd name="T104" fmla="*/ 639 w 639"/>
                  <a:gd name="T105" fmla="*/ 398 h 39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39" h="398">
                    <a:moveTo>
                      <a:pt x="25" y="49"/>
                    </a:moveTo>
                    <a:lnTo>
                      <a:pt x="21" y="50"/>
                    </a:lnTo>
                    <a:lnTo>
                      <a:pt x="16" y="53"/>
                    </a:lnTo>
                    <a:lnTo>
                      <a:pt x="10" y="56"/>
                    </a:lnTo>
                    <a:lnTo>
                      <a:pt x="5" y="63"/>
                    </a:lnTo>
                    <a:lnTo>
                      <a:pt x="3" y="68"/>
                    </a:lnTo>
                    <a:lnTo>
                      <a:pt x="0" y="74"/>
                    </a:lnTo>
                    <a:lnTo>
                      <a:pt x="1" y="79"/>
                    </a:lnTo>
                    <a:lnTo>
                      <a:pt x="3" y="86"/>
                    </a:lnTo>
                    <a:lnTo>
                      <a:pt x="4" y="91"/>
                    </a:lnTo>
                    <a:lnTo>
                      <a:pt x="6" y="96"/>
                    </a:lnTo>
                    <a:lnTo>
                      <a:pt x="10" y="101"/>
                    </a:lnTo>
                    <a:lnTo>
                      <a:pt x="13" y="106"/>
                    </a:lnTo>
                    <a:lnTo>
                      <a:pt x="23" y="117"/>
                    </a:lnTo>
                    <a:lnTo>
                      <a:pt x="35" y="130"/>
                    </a:lnTo>
                    <a:lnTo>
                      <a:pt x="52" y="143"/>
                    </a:lnTo>
                    <a:lnTo>
                      <a:pt x="70" y="158"/>
                    </a:lnTo>
                    <a:lnTo>
                      <a:pt x="87" y="171"/>
                    </a:lnTo>
                    <a:lnTo>
                      <a:pt x="102" y="184"/>
                    </a:lnTo>
                    <a:lnTo>
                      <a:pt x="119" y="201"/>
                    </a:lnTo>
                    <a:lnTo>
                      <a:pt x="137" y="222"/>
                    </a:lnTo>
                    <a:lnTo>
                      <a:pt x="150" y="241"/>
                    </a:lnTo>
                    <a:lnTo>
                      <a:pt x="166" y="265"/>
                    </a:lnTo>
                    <a:lnTo>
                      <a:pt x="179" y="290"/>
                    </a:lnTo>
                    <a:lnTo>
                      <a:pt x="192" y="314"/>
                    </a:lnTo>
                    <a:lnTo>
                      <a:pt x="195" y="326"/>
                    </a:lnTo>
                    <a:lnTo>
                      <a:pt x="202" y="343"/>
                    </a:lnTo>
                    <a:lnTo>
                      <a:pt x="206" y="353"/>
                    </a:lnTo>
                    <a:lnTo>
                      <a:pt x="208" y="364"/>
                    </a:lnTo>
                    <a:lnTo>
                      <a:pt x="206" y="375"/>
                    </a:lnTo>
                    <a:lnTo>
                      <a:pt x="204" y="382"/>
                    </a:lnTo>
                    <a:lnTo>
                      <a:pt x="203" y="388"/>
                    </a:lnTo>
                    <a:lnTo>
                      <a:pt x="199" y="392"/>
                    </a:lnTo>
                    <a:lnTo>
                      <a:pt x="195" y="394"/>
                    </a:lnTo>
                    <a:lnTo>
                      <a:pt x="194" y="397"/>
                    </a:lnTo>
                    <a:lnTo>
                      <a:pt x="241" y="388"/>
                    </a:lnTo>
                    <a:lnTo>
                      <a:pt x="333" y="368"/>
                    </a:lnTo>
                    <a:lnTo>
                      <a:pt x="406" y="353"/>
                    </a:lnTo>
                    <a:lnTo>
                      <a:pt x="493" y="335"/>
                    </a:lnTo>
                    <a:lnTo>
                      <a:pt x="559" y="325"/>
                    </a:lnTo>
                    <a:lnTo>
                      <a:pt x="610" y="320"/>
                    </a:lnTo>
                    <a:lnTo>
                      <a:pt x="622" y="318"/>
                    </a:lnTo>
                    <a:lnTo>
                      <a:pt x="632" y="316"/>
                    </a:lnTo>
                    <a:lnTo>
                      <a:pt x="635" y="310"/>
                    </a:lnTo>
                    <a:lnTo>
                      <a:pt x="637" y="304"/>
                    </a:lnTo>
                    <a:lnTo>
                      <a:pt x="638" y="296"/>
                    </a:lnTo>
                    <a:lnTo>
                      <a:pt x="638" y="287"/>
                    </a:lnTo>
                    <a:lnTo>
                      <a:pt x="635" y="277"/>
                    </a:lnTo>
                    <a:lnTo>
                      <a:pt x="630" y="263"/>
                    </a:lnTo>
                    <a:lnTo>
                      <a:pt x="625" y="253"/>
                    </a:lnTo>
                    <a:lnTo>
                      <a:pt x="620" y="236"/>
                    </a:lnTo>
                    <a:lnTo>
                      <a:pt x="607" y="218"/>
                    </a:lnTo>
                    <a:lnTo>
                      <a:pt x="591" y="194"/>
                    </a:lnTo>
                    <a:lnTo>
                      <a:pt x="575" y="174"/>
                    </a:lnTo>
                    <a:lnTo>
                      <a:pt x="559" y="156"/>
                    </a:lnTo>
                    <a:lnTo>
                      <a:pt x="538" y="135"/>
                    </a:lnTo>
                    <a:lnTo>
                      <a:pt x="516" y="117"/>
                    </a:lnTo>
                    <a:lnTo>
                      <a:pt x="500" y="100"/>
                    </a:lnTo>
                    <a:lnTo>
                      <a:pt x="472" y="76"/>
                    </a:lnTo>
                    <a:lnTo>
                      <a:pt x="456" y="63"/>
                    </a:lnTo>
                    <a:lnTo>
                      <a:pt x="446" y="53"/>
                    </a:lnTo>
                    <a:lnTo>
                      <a:pt x="440" y="44"/>
                    </a:lnTo>
                    <a:lnTo>
                      <a:pt x="436" y="36"/>
                    </a:lnTo>
                    <a:lnTo>
                      <a:pt x="434" y="30"/>
                    </a:lnTo>
                    <a:lnTo>
                      <a:pt x="434" y="5"/>
                    </a:lnTo>
                    <a:lnTo>
                      <a:pt x="434" y="0"/>
                    </a:lnTo>
                    <a:lnTo>
                      <a:pt x="30" y="49"/>
                    </a:lnTo>
                    <a:lnTo>
                      <a:pt x="25" y="49"/>
                    </a:lnTo>
                  </a:path>
                </a:pathLst>
              </a:custGeom>
              <a:solidFill>
                <a:srgbClr val="FFFFFF"/>
              </a:solidFill>
              <a:ln w="12700" cap="rnd">
                <a:solidFill>
                  <a:srgbClr val="000000"/>
                </a:solidFill>
                <a:round/>
                <a:headEnd/>
                <a:tailEnd/>
              </a:ln>
            </p:spPr>
            <p:txBody>
              <a:bodyPr/>
              <a:lstStyle/>
              <a:p>
                <a:endParaRPr lang="en-US"/>
              </a:p>
            </p:txBody>
          </p:sp>
          <p:sp>
            <p:nvSpPr>
              <p:cNvPr id="36164" name="Freeform 504"/>
              <p:cNvSpPr>
                <a:spLocks/>
              </p:cNvSpPr>
              <p:nvPr/>
            </p:nvSpPr>
            <p:spPr bwMode="auto">
              <a:xfrm>
                <a:off x="4914" y="937"/>
                <a:ext cx="42" cy="26"/>
              </a:xfrm>
              <a:custGeom>
                <a:avLst/>
                <a:gdLst>
                  <a:gd name="T0" fmla="*/ 41 w 42"/>
                  <a:gd name="T1" fmla="*/ 0 h 26"/>
                  <a:gd name="T2" fmla="*/ 38 w 42"/>
                  <a:gd name="T3" fmla="*/ 20 h 26"/>
                  <a:gd name="T4" fmla="*/ 27 w 42"/>
                  <a:gd name="T5" fmla="*/ 24 h 26"/>
                  <a:gd name="T6" fmla="*/ 21 w 42"/>
                  <a:gd name="T7" fmla="*/ 25 h 26"/>
                  <a:gd name="T8" fmla="*/ 15 w 42"/>
                  <a:gd name="T9" fmla="*/ 24 h 26"/>
                  <a:gd name="T10" fmla="*/ 10 w 42"/>
                  <a:gd name="T11" fmla="*/ 23 h 26"/>
                  <a:gd name="T12" fmla="*/ 6 w 42"/>
                  <a:gd name="T13" fmla="*/ 21 h 26"/>
                  <a:gd name="T14" fmla="*/ 4 w 42"/>
                  <a:gd name="T15" fmla="*/ 18 h 26"/>
                  <a:gd name="T16" fmla="*/ 1 w 42"/>
                  <a:gd name="T17" fmla="*/ 16 h 26"/>
                  <a:gd name="T18" fmla="*/ 0 w 42"/>
                  <a:gd name="T19" fmla="*/ 13 h 26"/>
                  <a:gd name="T20" fmla="*/ 1 w 42"/>
                  <a:gd name="T21" fmla="*/ 9 h 26"/>
                  <a:gd name="T22" fmla="*/ 4 w 42"/>
                  <a:gd name="T23" fmla="*/ 8 h 26"/>
                  <a:gd name="T24" fmla="*/ 8 w 42"/>
                  <a:gd name="T25" fmla="*/ 5 h 26"/>
                  <a:gd name="T26" fmla="*/ 12 w 42"/>
                  <a:gd name="T27" fmla="*/ 4 h 26"/>
                  <a:gd name="T28" fmla="*/ 15 w 42"/>
                  <a:gd name="T29" fmla="*/ 3 h 26"/>
                  <a:gd name="T30" fmla="*/ 21 w 42"/>
                  <a:gd name="T31" fmla="*/ 2 h 26"/>
                  <a:gd name="T32" fmla="*/ 24 w 42"/>
                  <a:gd name="T33" fmla="*/ 1 h 26"/>
                  <a:gd name="T34" fmla="*/ 28 w 42"/>
                  <a:gd name="T35" fmla="*/ 1 h 26"/>
                  <a:gd name="T36" fmla="*/ 41 w 42"/>
                  <a:gd name="T37" fmla="*/ 0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
                  <a:gd name="T58" fmla="*/ 0 h 26"/>
                  <a:gd name="T59" fmla="*/ 42 w 42"/>
                  <a:gd name="T60" fmla="*/ 26 h 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 h="26">
                    <a:moveTo>
                      <a:pt x="41" y="0"/>
                    </a:moveTo>
                    <a:lnTo>
                      <a:pt x="38" y="20"/>
                    </a:lnTo>
                    <a:lnTo>
                      <a:pt x="27" y="24"/>
                    </a:lnTo>
                    <a:lnTo>
                      <a:pt x="21" y="25"/>
                    </a:lnTo>
                    <a:lnTo>
                      <a:pt x="15" y="24"/>
                    </a:lnTo>
                    <a:lnTo>
                      <a:pt x="10" y="23"/>
                    </a:lnTo>
                    <a:lnTo>
                      <a:pt x="6" y="21"/>
                    </a:lnTo>
                    <a:lnTo>
                      <a:pt x="4" y="18"/>
                    </a:lnTo>
                    <a:lnTo>
                      <a:pt x="1" y="16"/>
                    </a:lnTo>
                    <a:lnTo>
                      <a:pt x="0" y="13"/>
                    </a:lnTo>
                    <a:lnTo>
                      <a:pt x="1" y="9"/>
                    </a:lnTo>
                    <a:lnTo>
                      <a:pt x="4" y="8"/>
                    </a:lnTo>
                    <a:lnTo>
                      <a:pt x="8" y="5"/>
                    </a:lnTo>
                    <a:lnTo>
                      <a:pt x="12" y="4"/>
                    </a:lnTo>
                    <a:lnTo>
                      <a:pt x="15" y="3"/>
                    </a:lnTo>
                    <a:lnTo>
                      <a:pt x="21" y="2"/>
                    </a:lnTo>
                    <a:lnTo>
                      <a:pt x="24" y="1"/>
                    </a:lnTo>
                    <a:lnTo>
                      <a:pt x="28" y="1"/>
                    </a:lnTo>
                    <a:lnTo>
                      <a:pt x="41" y="0"/>
                    </a:lnTo>
                  </a:path>
                </a:pathLst>
              </a:custGeom>
              <a:solidFill>
                <a:srgbClr val="808080"/>
              </a:solidFill>
              <a:ln w="12700" cap="rnd">
                <a:solidFill>
                  <a:srgbClr val="000000"/>
                </a:solidFill>
                <a:round/>
                <a:headEnd/>
                <a:tailEnd/>
              </a:ln>
            </p:spPr>
            <p:txBody>
              <a:bodyPr/>
              <a:lstStyle/>
              <a:p>
                <a:endParaRPr lang="en-US"/>
              </a:p>
            </p:txBody>
          </p:sp>
          <p:sp>
            <p:nvSpPr>
              <p:cNvPr id="36165" name="Freeform 505"/>
              <p:cNvSpPr>
                <a:spLocks/>
              </p:cNvSpPr>
              <p:nvPr/>
            </p:nvSpPr>
            <p:spPr bwMode="auto">
              <a:xfrm>
                <a:off x="4929" y="934"/>
                <a:ext cx="36" cy="24"/>
              </a:xfrm>
              <a:custGeom>
                <a:avLst/>
                <a:gdLst>
                  <a:gd name="T0" fmla="*/ 0 w 36"/>
                  <a:gd name="T1" fmla="*/ 6 h 24"/>
                  <a:gd name="T2" fmla="*/ 6 w 36"/>
                  <a:gd name="T3" fmla="*/ 8 h 24"/>
                  <a:gd name="T4" fmla="*/ 12 w 36"/>
                  <a:gd name="T5" fmla="*/ 10 h 24"/>
                  <a:gd name="T6" fmla="*/ 13 w 36"/>
                  <a:gd name="T7" fmla="*/ 13 h 24"/>
                  <a:gd name="T8" fmla="*/ 14 w 36"/>
                  <a:gd name="T9" fmla="*/ 16 h 24"/>
                  <a:gd name="T10" fmla="*/ 14 w 36"/>
                  <a:gd name="T11" fmla="*/ 19 h 24"/>
                  <a:gd name="T12" fmla="*/ 12 w 36"/>
                  <a:gd name="T13" fmla="*/ 23 h 24"/>
                  <a:gd name="T14" fmla="*/ 35 w 36"/>
                  <a:gd name="T15" fmla="*/ 17 h 24"/>
                  <a:gd name="T16" fmla="*/ 27 w 36"/>
                  <a:gd name="T17" fmla="*/ 0 h 24"/>
                  <a:gd name="T18" fmla="*/ 0 w 36"/>
                  <a:gd name="T19" fmla="*/ 6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24"/>
                  <a:gd name="T32" fmla="*/ 36 w 36"/>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24">
                    <a:moveTo>
                      <a:pt x="0" y="6"/>
                    </a:moveTo>
                    <a:lnTo>
                      <a:pt x="6" y="8"/>
                    </a:lnTo>
                    <a:lnTo>
                      <a:pt x="12" y="10"/>
                    </a:lnTo>
                    <a:lnTo>
                      <a:pt x="13" y="13"/>
                    </a:lnTo>
                    <a:lnTo>
                      <a:pt x="14" y="16"/>
                    </a:lnTo>
                    <a:lnTo>
                      <a:pt x="14" y="19"/>
                    </a:lnTo>
                    <a:lnTo>
                      <a:pt x="12" y="23"/>
                    </a:lnTo>
                    <a:lnTo>
                      <a:pt x="35" y="17"/>
                    </a:lnTo>
                    <a:lnTo>
                      <a:pt x="27" y="0"/>
                    </a:lnTo>
                    <a:lnTo>
                      <a:pt x="0" y="6"/>
                    </a:lnTo>
                  </a:path>
                </a:pathLst>
              </a:custGeom>
              <a:solidFill>
                <a:srgbClr val="000000"/>
              </a:solidFill>
              <a:ln w="12700" cap="rnd">
                <a:solidFill>
                  <a:srgbClr val="000000"/>
                </a:solidFill>
                <a:round/>
                <a:headEnd/>
                <a:tailEnd/>
              </a:ln>
            </p:spPr>
            <p:txBody>
              <a:bodyPr/>
              <a:lstStyle/>
              <a:p>
                <a:endParaRPr lang="en-US"/>
              </a:p>
            </p:txBody>
          </p:sp>
          <p:sp>
            <p:nvSpPr>
              <p:cNvPr id="36166" name="Freeform 506"/>
              <p:cNvSpPr>
                <a:spLocks/>
              </p:cNvSpPr>
              <p:nvPr/>
            </p:nvSpPr>
            <p:spPr bwMode="auto">
              <a:xfrm>
                <a:off x="4914" y="872"/>
                <a:ext cx="464" cy="91"/>
              </a:xfrm>
              <a:custGeom>
                <a:avLst/>
                <a:gdLst>
                  <a:gd name="T0" fmla="*/ 429 w 464"/>
                  <a:gd name="T1" fmla="*/ 0 h 91"/>
                  <a:gd name="T2" fmla="*/ 0 w 464"/>
                  <a:gd name="T3" fmla="*/ 52 h 91"/>
                  <a:gd name="T4" fmla="*/ 13 w 464"/>
                  <a:gd name="T5" fmla="*/ 51 h 91"/>
                  <a:gd name="T6" fmla="*/ 17 w 464"/>
                  <a:gd name="T7" fmla="*/ 52 h 91"/>
                  <a:gd name="T8" fmla="*/ 22 w 464"/>
                  <a:gd name="T9" fmla="*/ 52 h 91"/>
                  <a:gd name="T10" fmla="*/ 26 w 464"/>
                  <a:gd name="T11" fmla="*/ 54 h 91"/>
                  <a:gd name="T12" fmla="*/ 31 w 464"/>
                  <a:gd name="T13" fmla="*/ 56 h 91"/>
                  <a:gd name="T14" fmla="*/ 34 w 464"/>
                  <a:gd name="T15" fmla="*/ 59 h 91"/>
                  <a:gd name="T16" fmla="*/ 35 w 464"/>
                  <a:gd name="T17" fmla="*/ 61 h 91"/>
                  <a:gd name="T18" fmla="*/ 36 w 464"/>
                  <a:gd name="T19" fmla="*/ 65 h 91"/>
                  <a:gd name="T20" fmla="*/ 39 w 464"/>
                  <a:gd name="T21" fmla="*/ 68 h 91"/>
                  <a:gd name="T22" fmla="*/ 39 w 464"/>
                  <a:gd name="T23" fmla="*/ 72 h 91"/>
                  <a:gd name="T24" fmla="*/ 39 w 464"/>
                  <a:gd name="T25" fmla="*/ 77 h 91"/>
                  <a:gd name="T26" fmla="*/ 38 w 464"/>
                  <a:gd name="T27" fmla="*/ 81 h 91"/>
                  <a:gd name="T28" fmla="*/ 34 w 464"/>
                  <a:gd name="T29" fmla="*/ 85 h 91"/>
                  <a:gd name="T30" fmla="*/ 30 w 464"/>
                  <a:gd name="T31" fmla="*/ 87 h 91"/>
                  <a:gd name="T32" fmla="*/ 25 w 464"/>
                  <a:gd name="T33" fmla="*/ 90 h 91"/>
                  <a:gd name="T34" fmla="*/ 52 w 464"/>
                  <a:gd name="T35" fmla="*/ 84 h 91"/>
                  <a:gd name="T36" fmla="*/ 83 w 464"/>
                  <a:gd name="T37" fmla="*/ 78 h 91"/>
                  <a:gd name="T38" fmla="*/ 132 w 464"/>
                  <a:gd name="T39" fmla="*/ 70 h 91"/>
                  <a:gd name="T40" fmla="*/ 171 w 464"/>
                  <a:gd name="T41" fmla="*/ 62 h 91"/>
                  <a:gd name="T42" fmla="*/ 220 w 464"/>
                  <a:gd name="T43" fmla="*/ 56 h 91"/>
                  <a:gd name="T44" fmla="*/ 274 w 464"/>
                  <a:gd name="T45" fmla="*/ 50 h 91"/>
                  <a:gd name="T46" fmla="*/ 343 w 464"/>
                  <a:gd name="T47" fmla="*/ 43 h 91"/>
                  <a:gd name="T48" fmla="*/ 407 w 464"/>
                  <a:gd name="T49" fmla="*/ 36 h 91"/>
                  <a:gd name="T50" fmla="*/ 436 w 464"/>
                  <a:gd name="T51" fmla="*/ 36 h 91"/>
                  <a:gd name="T52" fmla="*/ 442 w 464"/>
                  <a:gd name="T53" fmla="*/ 36 h 91"/>
                  <a:gd name="T54" fmla="*/ 450 w 464"/>
                  <a:gd name="T55" fmla="*/ 36 h 91"/>
                  <a:gd name="T56" fmla="*/ 455 w 464"/>
                  <a:gd name="T57" fmla="*/ 34 h 91"/>
                  <a:gd name="T58" fmla="*/ 459 w 464"/>
                  <a:gd name="T59" fmla="*/ 30 h 91"/>
                  <a:gd name="T60" fmla="*/ 460 w 464"/>
                  <a:gd name="T61" fmla="*/ 26 h 91"/>
                  <a:gd name="T62" fmla="*/ 463 w 464"/>
                  <a:gd name="T63" fmla="*/ 23 h 91"/>
                  <a:gd name="T64" fmla="*/ 460 w 464"/>
                  <a:gd name="T65" fmla="*/ 19 h 91"/>
                  <a:gd name="T66" fmla="*/ 458 w 464"/>
                  <a:gd name="T67" fmla="*/ 13 h 91"/>
                  <a:gd name="T68" fmla="*/ 454 w 464"/>
                  <a:gd name="T69" fmla="*/ 10 h 91"/>
                  <a:gd name="T70" fmla="*/ 450 w 464"/>
                  <a:gd name="T71" fmla="*/ 6 h 91"/>
                  <a:gd name="T72" fmla="*/ 445 w 464"/>
                  <a:gd name="T73" fmla="*/ 4 h 91"/>
                  <a:gd name="T74" fmla="*/ 441 w 464"/>
                  <a:gd name="T75" fmla="*/ 2 h 91"/>
                  <a:gd name="T76" fmla="*/ 437 w 464"/>
                  <a:gd name="T77" fmla="*/ 0 h 91"/>
                  <a:gd name="T78" fmla="*/ 429 w 464"/>
                  <a:gd name="T79" fmla="*/ 0 h 9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64"/>
                  <a:gd name="T121" fmla="*/ 0 h 91"/>
                  <a:gd name="T122" fmla="*/ 464 w 464"/>
                  <a:gd name="T123" fmla="*/ 91 h 9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64" h="91">
                    <a:moveTo>
                      <a:pt x="429" y="0"/>
                    </a:moveTo>
                    <a:lnTo>
                      <a:pt x="0" y="52"/>
                    </a:lnTo>
                    <a:lnTo>
                      <a:pt x="13" y="51"/>
                    </a:lnTo>
                    <a:lnTo>
                      <a:pt x="17" y="52"/>
                    </a:lnTo>
                    <a:lnTo>
                      <a:pt x="22" y="52"/>
                    </a:lnTo>
                    <a:lnTo>
                      <a:pt x="26" y="54"/>
                    </a:lnTo>
                    <a:lnTo>
                      <a:pt x="31" y="56"/>
                    </a:lnTo>
                    <a:lnTo>
                      <a:pt x="34" y="59"/>
                    </a:lnTo>
                    <a:lnTo>
                      <a:pt x="35" y="61"/>
                    </a:lnTo>
                    <a:lnTo>
                      <a:pt x="36" y="65"/>
                    </a:lnTo>
                    <a:lnTo>
                      <a:pt x="39" y="68"/>
                    </a:lnTo>
                    <a:lnTo>
                      <a:pt x="39" y="72"/>
                    </a:lnTo>
                    <a:lnTo>
                      <a:pt x="39" y="77"/>
                    </a:lnTo>
                    <a:lnTo>
                      <a:pt x="38" y="81"/>
                    </a:lnTo>
                    <a:lnTo>
                      <a:pt x="34" y="85"/>
                    </a:lnTo>
                    <a:lnTo>
                      <a:pt x="30" y="87"/>
                    </a:lnTo>
                    <a:lnTo>
                      <a:pt x="25" y="90"/>
                    </a:lnTo>
                    <a:lnTo>
                      <a:pt x="52" y="84"/>
                    </a:lnTo>
                    <a:lnTo>
                      <a:pt x="83" y="78"/>
                    </a:lnTo>
                    <a:lnTo>
                      <a:pt x="132" y="70"/>
                    </a:lnTo>
                    <a:lnTo>
                      <a:pt x="171" y="62"/>
                    </a:lnTo>
                    <a:lnTo>
                      <a:pt x="220" y="56"/>
                    </a:lnTo>
                    <a:lnTo>
                      <a:pt x="274" y="50"/>
                    </a:lnTo>
                    <a:lnTo>
                      <a:pt x="343" y="43"/>
                    </a:lnTo>
                    <a:lnTo>
                      <a:pt x="407" y="36"/>
                    </a:lnTo>
                    <a:lnTo>
                      <a:pt x="436" y="36"/>
                    </a:lnTo>
                    <a:lnTo>
                      <a:pt x="442" y="36"/>
                    </a:lnTo>
                    <a:lnTo>
                      <a:pt x="450" y="36"/>
                    </a:lnTo>
                    <a:lnTo>
                      <a:pt x="455" y="34"/>
                    </a:lnTo>
                    <a:lnTo>
                      <a:pt x="459" y="30"/>
                    </a:lnTo>
                    <a:lnTo>
                      <a:pt x="460" y="26"/>
                    </a:lnTo>
                    <a:lnTo>
                      <a:pt x="463" y="23"/>
                    </a:lnTo>
                    <a:lnTo>
                      <a:pt x="460" y="19"/>
                    </a:lnTo>
                    <a:lnTo>
                      <a:pt x="458" y="13"/>
                    </a:lnTo>
                    <a:lnTo>
                      <a:pt x="454" y="10"/>
                    </a:lnTo>
                    <a:lnTo>
                      <a:pt x="450" y="6"/>
                    </a:lnTo>
                    <a:lnTo>
                      <a:pt x="445" y="4"/>
                    </a:lnTo>
                    <a:lnTo>
                      <a:pt x="441" y="2"/>
                    </a:lnTo>
                    <a:lnTo>
                      <a:pt x="437" y="0"/>
                    </a:lnTo>
                    <a:lnTo>
                      <a:pt x="429" y="0"/>
                    </a:lnTo>
                  </a:path>
                </a:pathLst>
              </a:custGeom>
              <a:solidFill>
                <a:srgbClr val="FFFFFF"/>
              </a:solidFill>
              <a:ln w="12700" cap="rnd">
                <a:solidFill>
                  <a:srgbClr val="000000"/>
                </a:solidFill>
                <a:round/>
                <a:headEnd/>
                <a:tailEnd/>
              </a:ln>
            </p:spPr>
            <p:txBody>
              <a:bodyPr/>
              <a:lstStyle/>
              <a:p>
                <a:endParaRPr lang="en-US"/>
              </a:p>
            </p:txBody>
          </p:sp>
        </p:grpSp>
        <p:grpSp>
          <p:nvGrpSpPr>
            <p:cNvPr id="36156" name="Group 507"/>
            <p:cNvGrpSpPr>
              <a:grpSpLocks/>
            </p:cNvGrpSpPr>
            <p:nvPr/>
          </p:nvGrpSpPr>
          <p:grpSpPr bwMode="auto">
            <a:xfrm>
              <a:off x="5393" y="1121"/>
              <a:ext cx="144" cy="141"/>
              <a:chOff x="5393" y="1121"/>
              <a:chExt cx="144" cy="141"/>
            </a:xfrm>
          </p:grpSpPr>
          <p:sp>
            <p:nvSpPr>
              <p:cNvPr id="36157" name="Freeform 508"/>
              <p:cNvSpPr>
                <a:spLocks/>
              </p:cNvSpPr>
              <p:nvPr/>
            </p:nvSpPr>
            <p:spPr bwMode="auto">
              <a:xfrm>
                <a:off x="5393" y="1151"/>
                <a:ext cx="144" cy="111"/>
              </a:xfrm>
              <a:custGeom>
                <a:avLst/>
                <a:gdLst>
                  <a:gd name="T0" fmla="*/ 18 w 144"/>
                  <a:gd name="T1" fmla="*/ 13 h 111"/>
                  <a:gd name="T2" fmla="*/ 14 w 144"/>
                  <a:gd name="T3" fmla="*/ 47 h 111"/>
                  <a:gd name="T4" fmla="*/ 9 w 144"/>
                  <a:gd name="T5" fmla="*/ 77 h 111"/>
                  <a:gd name="T6" fmla="*/ 0 w 144"/>
                  <a:gd name="T7" fmla="*/ 110 h 111"/>
                  <a:gd name="T8" fmla="*/ 15 w 144"/>
                  <a:gd name="T9" fmla="*/ 102 h 111"/>
                  <a:gd name="T10" fmla="*/ 31 w 144"/>
                  <a:gd name="T11" fmla="*/ 93 h 111"/>
                  <a:gd name="T12" fmla="*/ 40 w 144"/>
                  <a:gd name="T13" fmla="*/ 88 h 111"/>
                  <a:gd name="T14" fmla="*/ 46 w 144"/>
                  <a:gd name="T15" fmla="*/ 85 h 111"/>
                  <a:gd name="T16" fmla="*/ 55 w 144"/>
                  <a:gd name="T17" fmla="*/ 83 h 111"/>
                  <a:gd name="T18" fmla="*/ 63 w 144"/>
                  <a:gd name="T19" fmla="*/ 81 h 111"/>
                  <a:gd name="T20" fmla="*/ 73 w 144"/>
                  <a:gd name="T21" fmla="*/ 79 h 111"/>
                  <a:gd name="T22" fmla="*/ 63 w 144"/>
                  <a:gd name="T23" fmla="*/ 69 h 111"/>
                  <a:gd name="T24" fmla="*/ 71 w 144"/>
                  <a:gd name="T25" fmla="*/ 67 h 111"/>
                  <a:gd name="T26" fmla="*/ 81 w 144"/>
                  <a:gd name="T27" fmla="*/ 67 h 111"/>
                  <a:gd name="T28" fmla="*/ 91 w 144"/>
                  <a:gd name="T29" fmla="*/ 69 h 111"/>
                  <a:gd name="T30" fmla="*/ 99 w 144"/>
                  <a:gd name="T31" fmla="*/ 70 h 111"/>
                  <a:gd name="T32" fmla="*/ 107 w 144"/>
                  <a:gd name="T33" fmla="*/ 74 h 111"/>
                  <a:gd name="T34" fmla="*/ 116 w 144"/>
                  <a:gd name="T35" fmla="*/ 76 h 111"/>
                  <a:gd name="T36" fmla="*/ 129 w 144"/>
                  <a:gd name="T37" fmla="*/ 81 h 111"/>
                  <a:gd name="T38" fmla="*/ 143 w 144"/>
                  <a:gd name="T39" fmla="*/ 84 h 111"/>
                  <a:gd name="T40" fmla="*/ 134 w 144"/>
                  <a:gd name="T41" fmla="*/ 64 h 111"/>
                  <a:gd name="T42" fmla="*/ 121 w 144"/>
                  <a:gd name="T43" fmla="*/ 49 h 111"/>
                  <a:gd name="T44" fmla="*/ 107 w 144"/>
                  <a:gd name="T45" fmla="*/ 31 h 111"/>
                  <a:gd name="T46" fmla="*/ 97 w 144"/>
                  <a:gd name="T47" fmla="*/ 19 h 111"/>
                  <a:gd name="T48" fmla="*/ 89 w 144"/>
                  <a:gd name="T49" fmla="*/ 7 h 111"/>
                  <a:gd name="T50" fmla="*/ 84 w 144"/>
                  <a:gd name="T51" fmla="*/ 0 h 111"/>
                  <a:gd name="T52" fmla="*/ 18 w 144"/>
                  <a:gd name="T53" fmla="*/ 13 h 11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44"/>
                  <a:gd name="T82" fmla="*/ 0 h 111"/>
                  <a:gd name="T83" fmla="*/ 144 w 144"/>
                  <a:gd name="T84" fmla="*/ 111 h 11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44" h="111">
                    <a:moveTo>
                      <a:pt x="18" y="13"/>
                    </a:moveTo>
                    <a:lnTo>
                      <a:pt x="14" y="47"/>
                    </a:lnTo>
                    <a:lnTo>
                      <a:pt x="9" y="77"/>
                    </a:lnTo>
                    <a:lnTo>
                      <a:pt x="0" y="110"/>
                    </a:lnTo>
                    <a:lnTo>
                      <a:pt x="15" y="102"/>
                    </a:lnTo>
                    <a:lnTo>
                      <a:pt x="31" y="93"/>
                    </a:lnTo>
                    <a:lnTo>
                      <a:pt x="40" y="88"/>
                    </a:lnTo>
                    <a:lnTo>
                      <a:pt x="46" y="85"/>
                    </a:lnTo>
                    <a:lnTo>
                      <a:pt x="55" y="83"/>
                    </a:lnTo>
                    <a:lnTo>
                      <a:pt x="63" y="81"/>
                    </a:lnTo>
                    <a:lnTo>
                      <a:pt x="73" y="79"/>
                    </a:lnTo>
                    <a:lnTo>
                      <a:pt x="63" y="69"/>
                    </a:lnTo>
                    <a:lnTo>
                      <a:pt x="71" y="67"/>
                    </a:lnTo>
                    <a:lnTo>
                      <a:pt x="81" y="67"/>
                    </a:lnTo>
                    <a:lnTo>
                      <a:pt x="91" y="69"/>
                    </a:lnTo>
                    <a:lnTo>
                      <a:pt x="99" y="70"/>
                    </a:lnTo>
                    <a:lnTo>
                      <a:pt x="107" y="74"/>
                    </a:lnTo>
                    <a:lnTo>
                      <a:pt x="116" y="76"/>
                    </a:lnTo>
                    <a:lnTo>
                      <a:pt x="129" y="81"/>
                    </a:lnTo>
                    <a:lnTo>
                      <a:pt x="143" y="84"/>
                    </a:lnTo>
                    <a:lnTo>
                      <a:pt x="134" y="64"/>
                    </a:lnTo>
                    <a:lnTo>
                      <a:pt x="121" y="49"/>
                    </a:lnTo>
                    <a:lnTo>
                      <a:pt x="107" y="31"/>
                    </a:lnTo>
                    <a:lnTo>
                      <a:pt x="97" y="19"/>
                    </a:lnTo>
                    <a:lnTo>
                      <a:pt x="89" y="7"/>
                    </a:lnTo>
                    <a:lnTo>
                      <a:pt x="84" y="0"/>
                    </a:lnTo>
                    <a:lnTo>
                      <a:pt x="18" y="13"/>
                    </a:lnTo>
                  </a:path>
                </a:pathLst>
              </a:custGeom>
              <a:solidFill>
                <a:srgbClr val="FF0000"/>
              </a:solidFill>
              <a:ln w="12700" cap="rnd">
                <a:solidFill>
                  <a:srgbClr val="000000"/>
                </a:solidFill>
                <a:round/>
                <a:headEnd/>
                <a:tailEnd/>
              </a:ln>
            </p:spPr>
            <p:txBody>
              <a:bodyPr/>
              <a:lstStyle/>
              <a:p>
                <a:endParaRPr lang="en-US"/>
              </a:p>
            </p:txBody>
          </p:sp>
          <p:sp>
            <p:nvSpPr>
              <p:cNvPr id="36158" name="Oval 509"/>
              <p:cNvSpPr>
                <a:spLocks noChangeArrowheads="1"/>
              </p:cNvSpPr>
              <p:nvPr/>
            </p:nvSpPr>
            <p:spPr bwMode="auto">
              <a:xfrm rot="-720000">
                <a:off x="5397" y="1125"/>
                <a:ext cx="81" cy="43"/>
              </a:xfrm>
              <a:prstGeom prst="ellipse">
                <a:avLst/>
              </a:prstGeom>
              <a:solidFill>
                <a:srgbClr val="FFFF00"/>
              </a:solidFill>
              <a:ln w="12700">
                <a:solidFill>
                  <a:srgbClr val="000000"/>
                </a:solidFill>
                <a:round/>
                <a:headEnd/>
                <a:tailEnd/>
              </a:ln>
            </p:spPr>
            <p:txBody>
              <a:bodyPr wrap="none" anchor="ctr"/>
              <a:lstStyle/>
              <a:p>
                <a:endParaRPr lang="en-US"/>
              </a:p>
            </p:txBody>
          </p:sp>
          <p:sp>
            <p:nvSpPr>
              <p:cNvPr id="36159" name="Freeform 510"/>
              <p:cNvSpPr>
                <a:spLocks/>
              </p:cNvSpPr>
              <p:nvPr/>
            </p:nvSpPr>
            <p:spPr bwMode="auto">
              <a:xfrm>
                <a:off x="5395" y="1121"/>
                <a:ext cx="87" cy="51"/>
              </a:xfrm>
              <a:custGeom>
                <a:avLst/>
                <a:gdLst>
                  <a:gd name="T0" fmla="*/ 35 w 87"/>
                  <a:gd name="T1" fmla="*/ 0 h 51"/>
                  <a:gd name="T2" fmla="*/ 35 w 87"/>
                  <a:gd name="T3" fmla="*/ 10 h 51"/>
                  <a:gd name="T4" fmla="*/ 23 w 87"/>
                  <a:gd name="T5" fmla="*/ 3 h 51"/>
                  <a:gd name="T6" fmla="*/ 29 w 87"/>
                  <a:gd name="T7" fmla="*/ 12 h 51"/>
                  <a:gd name="T8" fmla="*/ 16 w 87"/>
                  <a:gd name="T9" fmla="*/ 6 h 51"/>
                  <a:gd name="T10" fmla="*/ 22 w 87"/>
                  <a:gd name="T11" fmla="*/ 15 h 51"/>
                  <a:gd name="T12" fmla="*/ 9 w 87"/>
                  <a:gd name="T13" fmla="*/ 11 h 51"/>
                  <a:gd name="T14" fmla="*/ 18 w 87"/>
                  <a:gd name="T15" fmla="*/ 18 h 51"/>
                  <a:gd name="T16" fmla="*/ 3 w 87"/>
                  <a:gd name="T17" fmla="*/ 17 h 51"/>
                  <a:gd name="T18" fmla="*/ 16 w 87"/>
                  <a:gd name="T19" fmla="*/ 23 h 51"/>
                  <a:gd name="T20" fmla="*/ 0 w 87"/>
                  <a:gd name="T21" fmla="*/ 23 h 51"/>
                  <a:gd name="T22" fmla="*/ 16 w 87"/>
                  <a:gd name="T23" fmla="*/ 26 h 51"/>
                  <a:gd name="T24" fmla="*/ 0 w 87"/>
                  <a:gd name="T25" fmla="*/ 30 h 51"/>
                  <a:gd name="T26" fmla="*/ 17 w 87"/>
                  <a:gd name="T27" fmla="*/ 30 h 51"/>
                  <a:gd name="T28" fmla="*/ 4 w 87"/>
                  <a:gd name="T29" fmla="*/ 35 h 51"/>
                  <a:gd name="T30" fmla="*/ 20 w 87"/>
                  <a:gd name="T31" fmla="*/ 34 h 51"/>
                  <a:gd name="T32" fmla="*/ 10 w 87"/>
                  <a:gd name="T33" fmla="*/ 42 h 51"/>
                  <a:gd name="T34" fmla="*/ 25 w 87"/>
                  <a:gd name="T35" fmla="*/ 37 h 51"/>
                  <a:gd name="T36" fmla="*/ 20 w 87"/>
                  <a:gd name="T37" fmla="*/ 45 h 51"/>
                  <a:gd name="T38" fmla="*/ 31 w 87"/>
                  <a:gd name="T39" fmla="*/ 39 h 51"/>
                  <a:gd name="T40" fmla="*/ 30 w 87"/>
                  <a:gd name="T41" fmla="*/ 48 h 51"/>
                  <a:gd name="T42" fmla="*/ 38 w 87"/>
                  <a:gd name="T43" fmla="*/ 41 h 51"/>
                  <a:gd name="T44" fmla="*/ 40 w 87"/>
                  <a:gd name="T45" fmla="*/ 50 h 51"/>
                  <a:gd name="T46" fmla="*/ 44 w 87"/>
                  <a:gd name="T47" fmla="*/ 41 h 51"/>
                  <a:gd name="T48" fmla="*/ 52 w 87"/>
                  <a:gd name="T49" fmla="*/ 49 h 51"/>
                  <a:gd name="T50" fmla="*/ 53 w 87"/>
                  <a:gd name="T51" fmla="*/ 41 h 51"/>
                  <a:gd name="T52" fmla="*/ 60 w 87"/>
                  <a:gd name="T53" fmla="*/ 48 h 51"/>
                  <a:gd name="T54" fmla="*/ 60 w 87"/>
                  <a:gd name="T55" fmla="*/ 39 h 51"/>
                  <a:gd name="T56" fmla="*/ 70 w 87"/>
                  <a:gd name="T57" fmla="*/ 45 h 51"/>
                  <a:gd name="T58" fmla="*/ 64 w 87"/>
                  <a:gd name="T59" fmla="*/ 36 h 51"/>
                  <a:gd name="T60" fmla="*/ 78 w 87"/>
                  <a:gd name="T61" fmla="*/ 40 h 51"/>
                  <a:gd name="T62" fmla="*/ 69 w 87"/>
                  <a:gd name="T63" fmla="*/ 32 h 51"/>
                  <a:gd name="T64" fmla="*/ 83 w 87"/>
                  <a:gd name="T65" fmla="*/ 34 h 51"/>
                  <a:gd name="T66" fmla="*/ 72 w 87"/>
                  <a:gd name="T67" fmla="*/ 28 h 51"/>
                  <a:gd name="T68" fmla="*/ 86 w 87"/>
                  <a:gd name="T69" fmla="*/ 26 h 51"/>
                  <a:gd name="T70" fmla="*/ 72 w 87"/>
                  <a:gd name="T71" fmla="*/ 24 h 51"/>
                  <a:gd name="T72" fmla="*/ 86 w 87"/>
                  <a:gd name="T73" fmla="*/ 19 h 51"/>
                  <a:gd name="T74" fmla="*/ 70 w 87"/>
                  <a:gd name="T75" fmla="*/ 19 h 51"/>
                  <a:gd name="T76" fmla="*/ 83 w 87"/>
                  <a:gd name="T77" fmla="*/ 15 h 51"/>
                  <a:gd name="T78" fmla="*/ 68 w 87"/>
                  <a:gd name="T79" fmla="*/ 15 h 51"/>
                  <a:gd name="T80" fmla="*/ 79 w 87"/>
                  <a:gd name="T81" fmla="*/ 9 h 51"/>
                  <a:gd name="T82" fmla="*/ 64 w 87"/>
                  <a:gd name="T83" fmla="*/ 12 h 51"/>
                  <a:gd name="T84" fmla="*/ 70 w 87"/>
                  <a:gd name="T85" fmla="*/ 5 h 51"/>
                  <a:gd name="T86" fmla="*/ 57 w 87"/>
                  <a:gd name="T87" fmla="*/ 10 h 51"/>
                  <a:gd name="T88" fmla="*/ 60 w 87"/>
                  <a:gd name="T89" fmla="*/ 2 h 51"/>
                  <a:gd name="T90" fmla="*/ 51 w 87"/>
                  <a:gd name="T91" fmla="*/ 8 h 51"/>
                  <a:gd name="T92" fmla="*/ 50 w 87"/>
                  <a:gd name="T93" fmla="*/ 0 h 51"/>
                  <a:gd name="T94" fmla="*/ 44 w 87"/>
                  <a:gd name="T95" fmla="*/ 8 h 51"/>
                  <a:gd name="T96" fmla="*/ 35 w 87"/>
                  <a:gd name="T97" fmla="*/ 0 h 5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7"/>
                  <a:gd name="T148" fmla="*/ 0 h 51"/>
                  <a:gd name="T149" fmla="*/ 87 w 87"/>
                  <a:gd name="T150" fmla="*/ 51 h 5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7" h="51">
                    <a:moveTo>
                      <a:pt x="35" y="0"/>
                    </a:moveTo>
                    <a:lnTo>
                      <a:pt x="35" y="10"/>
                    </a:lnTo>
                    <a:lnTo>
                      <a:pt x="23" y="3"/>
                    </a:lnTo>
                    <a:lnTo>
                      <a:pt x="29" y="12"/>
                    </a:lnTo>
                    <a:lnTo>
                      <a:pt x="16" y="6"/>
                    </a:lnTo>
                    <a:lnTo>
                      <a:pt x="22" y="15"/>
                    </a:lnTo>
                    <a:lnTo>
                      <a:pt x="9" y="11"/>
                    </a:lnTo>
                    <a:lnTo>
                      <a:pt x="18" y="18"/>
                    </a:lnTo>
                    <a:lnTo>
                      <a:pt x="3" y="17"/>
                    </a:lnTo>
                    <a:lnTo>
                      <a:pt x="16" y="23"/>
                    </a:lnTo>
                    <a:lnTo>
                      <a:pt x="0" y="23"/>
                    </a:lnTo>
                    <a:lnTo>
                      <a:pt x="16" y="26"/>
                    </a:lnTo>
                    <a:lnTo>
                      <a:pt x="0" y="30"/>
                    </a:lnTo>
                    <a:lnTo>
                      <a:pt x="17" y="30"/>
                    </a:lnTo>
                    <a:lnTo>
                      <a:pt x="4" y="35"/>
                    </a:lnTo>
                    <a:lnTo>
                      <a:pt x="20" y="34"/>
                    </a:lnTo>
                    <a:lnTo>
                      <a:pt x="10" y="42"/>
                    </a:lnTo>
                    <a:lnTo>
                      <a:pt x="25" y="37"/>
                    </a:lnTo>
                    <a:lnTo>
                      <a:pt x="20" y="45"/>
                    </a:lnTo>
                    <a:lnTo>
                      <a:pt x="31" y="39"/>
                    </a:lnTo>
                    <a:lnTo>
                      <a:pt x="30" y="48"/>
                    </a:lnTo>
                    <a:lnTo>
                      <a:pt x="38" y="41"/>
                    </a:lnTo>
                    <a:lnTo>
                      <a:pt x="40" y="50"/>
                    </a:lnTo>
                    <a:lnTo>
                      <a:pt x="44" y="41"/>
                    </a:lnTo>
                    <a:lnTo>
                      <a:pt x="52" y="49"/>
                    </a:lnTo>
                    <a:lnTo>
                      <a:pt x="53" y="41"/>
                    </a:lnTo>
                    <a:lnTo>
                      <a:pt x="60" y="48"/>
                    </a:lnTo>
                    <a:lnTo>
                      <a:pt x="60" y="39"/>
                    </a:lnTo>
                    <a:lnTo>
                      <a:pt x="70" y="45"/>
                    </a:lnTo>
                    <a:lnTo>
                      <a:pt x="64" y="36"/>
                    </a:lnTo>
                    <a:lnTo>
                      <a:pt x="78" y="40"/>
                    </a:lnTo>
                    <a:lnTo>
                      <a:pt x="69" y="32"/>
                    </a:lnTo>
                    <a:lnTo>
                      <a:pt x="83" y="34"/>
                    </a:lnTo>
                    <a:lnTo>
                      <a:pt x="72" y="28"/>
                    </a:lnTo>
                    <a:lnTo>
                      <a:pt x="86" y="26"/>
                    </a:lnTo>
                    <a:lnTo>
                      <a:pt x="72" y="24"/>
                    </a:lnTo>
                    <a:lnTo>
                      <a:pt x="86" y="19"/>
                    </a:lnTo>
                    <a:lnTo>
                      <a:pt x="70" y="19"/>
                    </a:lnTo>
                    <a:lnTo>
                      <a:pt x="83" y="15"/>
                    </a:lnTo>
                    <a:lnTo>
                      <a:pt x="68" y="15"/>
                    </a:lnTo>
                    <a:lnTo>
                      <a:pt x="79" y="9"/>
                    </a:lnTo>
                    <a:lnTo>
                      <a:pt x="64" y="12"/>
                    </a:lnTo>
                    <a:lnTo>
                      <a:pt x="70" y="5"/>
                    </a:lnTo>
                    <a:lnTo>
                      <a:pt x="57" y="10"/>
                    </a:lnTo>
                    <a:lnTo>
                      <a:pt x="60" y="2"/>
                    </a:lnTo>
                    <a:lnTo>
                      <a:pt x="51" y="8"/>
                    </a:lnTo>
                    <a:lnTo>
                      <a:pt x="50" y="0"/>
                    </a:lnTo>
                    <a:lnTo>
                      <a:pt x="44" y="8"/>
                    </a:lnTo>
                    <a:lnTo>
                      <a:pt x="35" y="0"/>
                    </a:lnTo>
                  </a:path>
                </a:pathLst>
              </a:custGeom>
              <a:solidFill>
                <a:srgbClr val="808000"/>
              </a:solidFill>
              <a:ln w="12700" cap="rnd">
                <a:solidFill>
                  <a:srgbClr val="000000"/>
                </a:solidFill>
                <a:round/>
                <a:headEnd/>
                <a:tailEnd/>
              </a:ln>
            </p:spPr>
            <p:txBody>
              <a:bodyPr/>
              <a:lstStyle/>
              <a:p>
                <a:endParaRPr lang="en-US"/>
              </a:p>
            </p:txBody>
          </p:sp>
          <p:sp>
            <p:nvSpPr>
              <p:cNvPr id="36160" name="Oval 511"/>
              <p:cNvSpPr>
                <a:spLocks noChangeArrowheads="1"/>
              </p:cNvSpPr>
              <p:nvPr/>
            </p:nvSpPr>
            <p:spPr bwMode="auto">
              <a:xfrm rot="-720000">
                <a:off x="5412" y="1131"/>
                <a:ext cx="52" cy="30"/>
              </a:xfrm>
              <a:prstGeom prst="ellipse">
                <a:avLst/>
              </a:prstGeom>
              <a:solidFill>
                <a:srgbClr val="FFFF00"/>
              </a:solidFill>
              <a:ln w="12700">
                <a:solidFill>
                  <a:srgbClr val="808000"/>
                </a:solidFill>
                <a:round/>
                <a:headEnd/>
                <a:tailEnd/>
              </a:ln>
            </p:spPr>
            <p:txBody>
              <a:bodyPr wrap="none" anchor="ctr"/>
              <a:lstStyle/>
              <a:p>
                <a:endParaRPr lang="en-US"/>
              </a:p>
            </p:txBody>
          </p:sp>
          <p:sp>
            <p:nvSpPr>
              <p:cNvPr id="36161" name="Freeform 512"/>
              <p:cNvSpPr>
                <a:spLocks/>
              </p:cNvSpPr>
              <p:nvPr/>
            </p:nvSpPr>
            <p:spPr bwMode="auto">
              <a:xfrm>
                <a:off x="5438" y="1172"/>
                <a:ext cx="18" cy="55"/>
              </a:xfrm>
              <a:custGeom>
                <a:avLst/>
                <a:gdLst>
                  <a:gd name="T0" fmla="*/ 17 w 18"/>
                  <a:gd name="T1" fmla="*/ 48 h 55"/>
                  <a:gd name="T2" fmla="*/ 10 w 18"/>
                  <a:gd name="T3" fmla="*/ 51 h 55"/>
                  <a:gd name="T4" fmla="*/ 7 w 18"/>
                  <a:gd name="T5" fmla="*/ 54 h 55"/>
                  <a:gd name="T6" fmla="*/ 0 w 18"/>
                  <a:gd name="T7" fmla="*/ 0 h 55"/>
                  <a:gd name="T8" fmla="*/ 0 60000 65536"/>
                  <a:gd name="T9" fmla="*/ 0 60000 65536"/>
                  <a:gd name="T10" fmla="*/ 0 60000 65536"/>
                  <a:gd name="T11" fmla="*/ 0 60000 65536"/>
                  <a:gd name="T12" fmla="*/ 0 w 18"/>
                  <a:gd name="T13" fmla="*/ 0 h 55"/>
                  <a:gd name="T14" fmla="*/ 18 w 18"/>
                  <a:gd name="T15" fmla="*/ 55 h 55"/>
                </a:gdLst>
                <a:ahLst/>
                <a:cxnLst>
                  <a:cxn ang="T8">
                    <a:pos x="T0" y="T1"/>
                  </a:cxn>
                  <a:cxn ang="T9">
                    <a:pos x="T2" y="T3"/>
                  </a:cxn>
                  <a:cxn ang="T10">
                    <a:pos x="T4" y="T5"/>
                  </a:cxn>
                  <a:cxn ang="T11">
                    <a:pos x="T6" y="T7"/>
                  </a:cxn>
                </a:cxnLst>
                <a:rect l="T12" t="T13" r="T14" b="T15"/>
                <a:pathLst>
                  <a:path w="18" h="55">
                    <a:moveTo>
                      <a:pt x="17" y="48"/>
                    </a:moveTo>
                    <a:lnTo>
                      <a:pt x="10" y="51"/>
                    </a:lnTo>
                    <a:lnTo>
                      <a:pt x="7" y="54"/>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35859" name="Group 513"/>
          <p:cNvGrpSpPr>
            <a:grpSpLocks/>
          </p:cNvGrpSpPr>
          <p:nvPr/>
        </p:nvGrpSpPr>
        <p:grpSpPr bwMode="auto">
          <a:xfrm>
            <a:off x="6018213" y="911225"/>
            <a:ext cx="1997075" cy="560388"/>
            <a:chOff x="4170" y="651"/>
            <a:chExt cx="1384" cy="400"/>
          </a:xfrm>
        </p:grpSpPr>
        <p:sp>
          <p:nvSpPr>
            <p:cNvPr id="36149" name="Freeform 514"/>
            <p:cNvSpPr>
              <a:spLocks/>
            </p:cNvSpPr>
            <p:nvPr/>
          </p:nvSpPr>
          <p:spPr bwMode="auto">
            <a:xfrm>
              <a:off x="4170" y="651"/>
              <a:ext cx="1384" cy="175"/>
            </a:xfrm>
            <a:custGeom>
              <a:avLst/>
              <a:gdLst>
                <a:gd name="T0" fmla="*/ 0 w 1384"/>
                <a:gd name="T1" fmla="*/ 97 h 175"/>
                <a:gd name="T2" fmla="*/ 689 w 1384"/>
                <a:gd name="T3" fmla="*/ 0 h 175"/>
                <a:gd name="T4" fmla="*/ 1383 w 1384"/>
                <a:gd name="T5" fmla="*/ 107 h 175"/>
                <a:gd name="T6" fmla="*/ 1071 w 1384"/>
                <a:gd name="T7" fmla="*/ 174 h 175"/>
                <a:gd name="T8" fmla="*/ 300 w 1384"/>
                <a:gd name="T9" fmla="*/ 174 h 175"/>
                <a:gd name="T10" fmla="*/ 0 w 1384"/>
                <a:gd name="T11" fmla="*/ 97 h 175"/>
                <a:gd name="T12" fmla="*/ 0 60000 65536"/>
                <a:gd name="T13" fmla="*/ 0 60000 65536"/>
                <a:gd name="T14" fmla="*/ 0 60000 65536"/>
                <a:gd name="T15" fmla="*/ 0 60000 65536"/>
                <a:gd name="T16" fmla="*/ 0 60000 65536"/>
                <a:gd name="T17" fmla="*/ 0 60000 65536"/>
                <a:gd name="T18" fmla="*/ 0 w 1384"/>
                <a:gd name="T19" fmla="*/ 0 h 175"/>
                <a:gd name="T20" fmla="*/ 1384 w 1384"/>
                <a:gd name="T21" fmla="*/ 175 h 175"/>
              </a:gdLst>
              <a:ahLst/>
              <a:cxnLst>
                <a:cxn ang="T12">
                  <a:pos x="T0" y="T1"/>
                </a:cxn>
                <a:cxn ang="T13">
                  <a:pos x="T2" y="T3"/>
                </a:cxn>
                <a:cxn ang="T14">
                  <a:pos x="T4" y="T5"/>
                </a:cxn>
                <a:cxn ang="T15">
                  <a:pos x="T6" y="T7"/>
                </a:cxn>
                <a:cxn ang="T16">
                  <a:pos x="T8" y="T9"/>
                </a:cxn>
                <a:cxn ang="T17">
                  <a:pos x="T10" y="T11"/>
                </a:cxn>
              </a:cxnLst>
              <a:rect l="T18" t="T19" r="T20" b="T21"/>
              <a:pathLst>
                <a:path w="1384" h="175">
                  <a:moveTo>
                    <a:pt x="0" y="97"/>
                  </a:moveTo>
                  <a:lnTo>
                    <a:pt x="689" y="0"/>
                  </a:lnTo>
                  <a:lnTo>
                    <a:pt x="1383" y="107"/>
                  </a:lnTo>
                  <a:lnTo>
                    <a:pt x="1071" y="174"/>
                  </a:lnTo>
                  <a:lnTo>
                    <a:pt x="300" y="174"/>
                  </a:lnTo>
                  <a:lnTo>
                    <a:pt x="0" y="97"/>
                  </a:lnTo>
                </a:path>
              </a:pathLst>
            </a:custGeom>
            <a:solidFill>
              <a:srgbClr val="000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50" name="Freeform 515"/>
            <p:cNvSpPr>
              <a:spLocks/>
            </p:cNvSpPr>
            <p:nvPr/>
          </p:nvSpPr>
          <p:spPr bwMode="auto">
            <a:xfrm>
              <a:off x="4439" y="727"/>
              <a:ext cx="843" cy="162"/>
            </a:xfrm>
            <a:custGeom>
              <a:avLst/>
              <a:gdLst>
                <a:gd name="T0" fmla="*/ 1 w 843"/>
                <a:gd name="T1" fmla="*/ 68 h 162"/>
                <a:gd name="T2" fmla="*/ 12 w 843"/>
                <a:gd name="T3" fmla="*/ 58 h 162"/>
                <a:gd name="T4" fmla="*/ 30 w 843"/>
                <a:gd name="T5" fmla="*/ 48 h 162"/>
                <a:gd name="T6" fmla="*/ 58 w 843"/>
                <a:gd name="T7" fmla="*/ 38 h 162"/>
                <a:gd name="T8" fmla="*/ 99 w 843"/>
                <a:gd name="T9" fmla="*/ 27 h 162"/>
                <a:gd name="T10" fmla="*/ 146 w 843"/>
                <a:gd name="T11" fmla="*/ 19 h 162"/>
                <a:gd name="T12" fmla="*/ 200 w 843"/>
                <a:gd name="T13" fmla="*/ 11 h 162"/>
                <a:gd name="T14" fmla="*/ 271 w 843"/>
                <a:gd name="T15" fmla="*/ 5 h 162"/>
                <a:gd name="T16" fmla="*/ 347 w 843"/>
                <a:gd name="T17" fmla="*/ 1 h 162"/>
                <a:gd name="T18" fmla="*/ 421 w 843"/>
                <a:gd name="T19" fmla="*/ 0 h 162"/>
                <a:gd name="T20" fmla="*/ 488 w 843"/>
                <a:gd name="T21" fmla="*/ 1 h 162"/>
                <a:gd name="T22" fmla="*/ 545 w 843"/>
                <a:gd name="T23" fmla="*/ 3 h 162"/>
                <a:gd name="T24" fmla="*/ 596 w 843"/>
                <a:gd name="T25" fmla="*/ 7 h 162"/>
                <a:gd name="T26" fmla="*/ 639 w 843"/>
                <a:gd name="T27" fmla="*/ 11 h 162"/>
                <a:gd name="T28" fmla="*/ 684 w 843"/>
                <a:gd name="T29" fmla="*/ 17 h 162"/>
                <a:gd name="T30" fmla="*/ 728 w 843"/>
                <a:gd name="T31" fmla="*/ 24 h 162"/>
                <a:gd name="T32" fmla="*/ 774 w 843"/>
                <a:gd name="T33" fmla="*/ 35 h 162"/>
                <a:gd name="T34" fmla="*/ 806 w 843"/>
                <a:gd name="T35" fmla="*/ 46 h 162"/>
                <a:gd name="T36" fmla="*/ 831 w 843"/>
                <a:gd name="T37" fmla="*/ 60 h 162"/>
                <a:gd name="T38" fmla="*/ 840 w 843"/>
                <a:gd name="T39" fmla="*/ 71 h 162"/>
                <a:gd name="T40" fmla="*/ 827 w 843"/>
                <a:gd name="T41" fmla="*/ 141 h 162"/>
                <a:gd name="T42" fmla="*/ 799 w 843"/>
                <a:gd name="T43" fmla="*/ 131 h 162"/>
                <a:gd name="T44" fmla="*/ 767 w 843"/>
                <a:gd name="T45" fmla="*/ 123 h 162"/>
                <a:gd name="T46" fmla="*/ 732 w 843"/>
                <a:gd name="T47" fmla="*/ 116 h 162"/>
                <a:gd name="T48" fmla="*/ 696 w 843"/>
                <a:gd name="T49" fmla="*/ 111 h 162"/>
                <a:gd name="T50" fmla="*/ 662 w 843"/>
                <a:gd name="T51" fmla="*/ 107 h 162"/>
                <a:gd name="T52" fmla="*/ 622 w 843"/>
                <a:gd name="T53" fmla="*/ 105 h 162"/>
                <a:gd name="T54" fmla="*/ 584 w 843"/>
                <a:gd name="T55" fmla="*/ 107 h 162"/>
                <a:gd name="T56" fmla="*/ 549 w 843"/>
                <a:gd name="T57" fmla="*/ 112 h 162"/>
                <a:gd name="T58" fmla="*/ 517 w 843"/>
                <a:gd name="T59" fmla="*/ 120 h 162"/>
                <a:gd name="T60" fmla="*/ 490 w 843"/>
                <a:gd name="T61" fmla="*/ 127 h 162"/>
                <a:gd name="T62" fmla="*/ 469 w 843"/>
                <a:gd name="T63" fmla="*/ 135 h 162"/>
                <a:gd name="T64" fmla="*/ 450 w 843"/>
                <a:gd name="T65" fmla="*/ 144 h 162"/>
                <a:gd name="T66" fmla="*/ 429 w 843"/>
                <a:gd name="T67" fmla="*/ 156 h 162"/>
                <a:gd name="T68" fmla="*/ 413 w 843"/>
                <a:gd name="T69" fmla="*/ 155 h 162"/>
                <a:gd name="T70" fmla="*/ 392 w 843"/>
                <a:gd name="T71" fmla="*/ 144 h 162"/>
                <a:gd name="T72" fmla="*/ 365 w 843"/>
                <a:gd name="T73" fmla="*/ 133 h 162"/>
                <a:gd name="T74" fmla="*/ 337 w 843"/>
                <a:gd name="T75" fmla="*/ 123 h 162"/>
                <a:gd name="T76" fmla="*/ 301 w 843"/>
                <a:gd name="T77" fmla="*/ 114 h 162"/>
                <a:gd name="T78" fmla="*/ 266 w 843"/>
                <a:gd name="T79" fmla="*/ 108 h 162"/>
                <a:gd name="T80" fmla="*/ 232 w 843"/>
                <a:gd name="T81" fmla="*/ 106 h 162"/>
                <a:gd name="T82" fmla="*/ 197 w 843"/>
                <a:gd name="T83" fmla="*/ 106 h 162"/>
                <a:gd name="T84" fmla="*/ 155 w 843"/>
                <a:gd name="T85" fmla="*/ 110 h 162"/>
                <a:gd name="T86" fmla="*/ 112 w 843"/>
                <a:gd name="T87" fmla="*/ 116 h 162"/>
                <a:gd name="T88" fmla="*/ 77 w 843"/>
                <a:gd name="T89" fmla="*/ 123 h 162"/>
                <a:gd name="T90" fmla="*/ 54 w 843"/>
                <a:gd name="T91" fmla="*/ 128 h 162"/>
                <a:gd name="T92" fmla="*/ 41 w 843"/>
                <a:gd name="T93" fmla="*/ 132 h 162"/>
                <a:gd name="T94" fmla="*/ 16 w 843"/>
                <a:gd name="T95" fmla="*/ 140 h 1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43"/>
                <a:gd name="T145" fmla="*/ 0 h 162"/>
                <a:gd name="T146" fmla="*/ 843 w 843"/>
                <a:gd name="T147" fmla="*/ 162 h 1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43" h="162">
                  <a:moveTo>
                    <a:pt x="0" y="74"/>
                  </a:moveTo>
                  <a:lnTo>
                    <a:pt x="1" y="68"/>
                  </a:lnTo>
                  <a:lnTo>
                    <a:pt x="5" y="63"/>
                  </a:lnTo>
                  <a:lnTo>
                    <a:pt x="12" y="58"/>
                  </a:lnTo>
                  <a:lnTo>
                    <a:pt x="21" y="53"/>
                  </a:lnTo>
                  <a:lnTo>
                    <a:pt x="30" y="48"/>
                  </a:lnTo>
                  <a:lnTo>
                    <a:pt x="41" y="43"/>
                  </a:lnTo>
                  <a:lnTo>
                    <a:pt x="58" y="38"/>
                  </a:lnTo>
                  <a:lnTo>
                    <a:pt x="77" y="32"/>
                  </a:lnTo>
                  <a:lnTo>
                    <a:pt x="99" y="27"/>
                  </a:lnTo>
                  <a:lnTo>
                    <a:pt x="122" y="23"/>
                  </a:lnTo>
                  <a:lnTo>
                    <a:pt x="146" y="19"/>
                  </a:lnTo>
                  <a:lnTo>
                    <a:pt x="169" y="15"/>
                  </a:lnTo>
                  <a:lnTo>
                    <a:pt x="200" y="11"/>
                  </a:lnTo>
                  <a:lnTo>
                    <a:pt x="236" y="8"/>
                  </a:lnTo>
                  <a:lnTo>
                    <a:pt x="271" y="5"/>
                  </a:lnTo>
                  <a:lnTo>
                    <a:pt x="308" y="3"/>
                  </a:lnTo>
                  <a:lnTo>
                    <a:pt x="347" y="1"/>
                  </a:lnTo>
                  <a:lnTo>
                    <a:pt x="393" y="0"/>
                  </a:lnTo>
                  <a:lnTo>
                    <a:pt x="421" y="0"/>
                  </a:lnTo>
                  <a:lnTo>
                    <a:pt x="463" y="0"/>
                  </a:lnTo>
                  <a:lnTo>
                    <a:pt x="488" y="1"/>
                  </a:lnTo>
                  <a:lnTo>
                    <a:pt x="517" y="2"/>
                  </a:lnTo>
                  <a:lnTo>
                    <a:pt x="545" y="3"/>
                  </a:lnTo>
                  <a:lnTo>
                    <a:pt x="568" y="5"/>
                  </a:lnTo>
                  <a:lnTo>
                    <a:pt x="596" y="7"/>
                  </a:lnTo>
                  <a:lnTo>
                    <a:pt x="618" y="9"/>
                  </a:lnTo>
                  <a:lnTo>
                    <a:pt x="639" y="11"/>
                  </a:lnTo>
                  <a:lnTo>
                    <a:pt x="662" y="14"/>
                  </a:lnTo>
                  <a:lnTo>
                    <a:pt x="684" y="17"/>
                  </a:lnTo>
                  <a:lnTo>
                    <a:pt x="707" y="20"/>
                  </a:lnTo>
                  <a:lnTo>
                    <a:pt x="728" y="24"/>
                  </a:lnTo>
                  <a:lnTo>
                    <a:pt x="751" y="29"/>
                  </a:lnTo>
                  <a:lnTo>
                    <a:pt x="774" y="35"/>
                  </a:lnTo>
                  <a:lnTo>
                    <a:pt x="790" y="40"/>
                  </a:lnTo>
                  <a:lnTo>
                    <a:pt x="806" y="46"/>
                  </a:lnTo>
                  <a:lnTo>
                    <a:pt x="821" y="54"/>
                  </a:lnTo>
                  <a:lnTo>
                    <a:pt x="831" y="60"/>
                  </a:lnTo>
                  <a:lnTo>
                    <a:pt x="838" y="66"/>
                  </a:lnTo>
                  <a:lnTo>
                    <a:pt x="840" y="71"/>
                  </a:lnTo>
                  <a:lnTo>
                    <a:pt x="842" y="77"/>
                  </a:lnTo>
                  <a:lnTo>
                    <a:pt x="827" y="141"/>
                  </a:lnTo>
                  <a:lnTo>
                    <a:pt x="812" y="136"/>
                  </a:lnTo>
                  <a:lnTo>
                    <a:pt x="799" y="131"/>
                  </a:lnTo>
                  <a:lnTo>
                    <a:pt x="787" y="128"/>
                  </a:lnTo>
                  <a:lnTo>
                    <a:pt x="767" y="123"/>
                  </a:lnTo>
                  <a:lnTo>
                    <a:pt x="750" y="120"/>
                  </a:lnTo>
                  <a:lnTo>
                    <a:pt x="732" y="116"/>
                  </a:lnTo>
                  <a:lnTo>
                    <a:pt x="713" y="114"/>
                  </a:lnTo>
                  <a:lnTo>
                    <a:pt x="696" y="111"/>
                  </a:lnTo>
                  <a:lnTo>
                    <a:pt x="678" y="109"/>
                  </a:lnTo>
                  <a:lnTo>
                    <a:pt x="662" y="107"/>
                  </a:lnTo>
                  <a:lnTo>
                    <a:pt x="640" y="106"/>
                  </a:lnTo>
                  <a:lnTo>
                    <a:pt x="622" y="105"/>
                  </a:lnTo>
                  <a:lnTo>
                    <a:pt x="604" y="105"/>
                  </a:lnTo>
                  <a:lnTo>
                    <a:pt x="584" y="107"/>
                  </a:lnTo>
                  <a:lnTo>
                    <a:pt x="563" y="109"/>
                  </a:lnTo>
                  <a:lnTo>
                    <a:pt x="549" y="112"/>
                  </a:lnTo>
                  <a:lnTo>
                    <a:pt x="532" y="115"/>
                  </a:lnTo>
                  <a:lnTo>
                    <a:pt x="517" y="120"/>
                  </a:lnTo>
                  <a:lnTo>
                    <a:pt x="503" y="123"/>
                  </a:lnTo>
                  <a:lnTo>
                    <a:pt x="490" y="127"/>
                  </a:lnTo>
                  <a:lnTo>
                    <a:pt x="482" y="131"/>
                  </a:lnTo>
                  <a:lnTo>
                    <a:pt x="469" y="135"/>
                  </a:lnTo>
                  <a:lnTo>
                    <a:pt x="459" y="140"/>
                  </a:lnTo>
                  <a:lnTo>
                    <a:pt x="450" y="144"/>
                  </a:lnTo>
                  <a:lnTo>
                    <a:pt x="438" y="149"/>
                  </a:lnTo>
                  <a:lnTo>
                    <a:pt x="429" y="156"/>
                  </a:lnTo>
                  <a:lnTo>
                    <a:pt x="421" y="161"/>
                  </a:lnTo>
                  <a:lnTo>
                    <a:pt x="413" y="155"/>
                  </a:lnTo>
                  <a:lnTo>
                    <a:pt x="405" y="150"/>
                  </a:lnTo>
                  <a:lnTo>
                    <a:pt x="392" y="144"/>
                  </a:lnTo>
                  <a:lnTo>
                    <a:pt x="380" y="139"/>
                  </a:lnTo>
                  <a:lnTo>
                    <a:pt x="365" y="133"/>
                  </a:lnTo>
                  <a:lnTo>
                    <a:pt x="353" y="128"/>
                  </a:lnTo>
                  <a:lnTo>
                    <a:pt x="337" y="123"/>
                  </a:lnTo>
                  <a:lnTo>
                    <a:pt x="323" y="119"/>
                  </a:lnTo>
                  <a:lnTo>
                    <a:pt x="301" y="114"/>
                  </a:lnTo>
                  <a:lnTo>
                    <a:pt x="284" y="110"/>
                  </a:lnTo>
                  <a:lnTo>
                    <a:pt x="266" y="108"/>
                  </a:lnTo>
                  <a:lnTo>
                    <a:pt x="250" y="106"/>
                  </a:lnTo>
                  <a:lnTo>
                    <a:pt x="232" y="106"/>
                  </a:lnTo>
                  <a:lnTo>
                    <a:pt x="216" y="106"/>
                  </a:lnTo>
                  <a:lnTo>
                    <a:pt x="197" y="106"/>
                  </a:lnTo>
                  <a:lnTo>
                    <a:pt x="176" y="108"/>
                  </a:lnTo>
                  <a:lnTo>
                    <a:pt x="155" y="110"/>
                  </a:lnTo>
                  <a:lnTo>
                    <a:pt x="134" y="113"/>
                  </a:lnTo>
                  <a:lnTo>
                    <a:pt x="112" y="116"/>
                  </a:lnTo>
                  <a:lnTo>
                    <a:pt x="92" y="120"/>
                  </a:lnTo>
                  <a:lnTo>
                    <a:pt x="77" y="123"/>
                  </a:lnTo>
                  <a:lnTo>
                    <a:pt x="66" y="126"/>
                  </a:lnTo>
                  <a:lnTo>
                    <a:pt x="54" y="128"/>
                  </a:lnTo>
                  <a:lnTo>
                    <a:pt x="32" y="135"/>
                  </a:lnTo>
                  <a:lnTo>
                    <a:pt x="41" y="132"/>
                  </a:lnTo>
                  <a:lnTo>
                    <a:pt x="21" y="139"/>
                  </a:lnTo>
                  <a:lnTo>
                    <a:pt x="16" y="140"/>
                  </a:lnTo>
                  <a:lnTo>
                    <a:pt x="0" y="74"/>
                  </a:lnTo>
                </a:path>
              </a:pathLst>
            </a:custGeom>
            <a:solidFill>
              <a:srgbClr val="0000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151" name="Group 516"/>
            <p:cNvGrpSpPr>
              <a:grpSpLocks/>
            </p:cNvGrpSpPr>
            <p:nvPr/>
          </p:nvGrpSpPr>
          <p:grpSpPr bwMode="auto">
            <a:xfrm>
              <a:off x="5130" y="699"/>
              <a:ext cx="80" cy="352"/>
              <a:chOff x="5130" y="699"/>
              <a:chExt cx="80" cy="352"/>
            </a:xfrm>
          </p:grpSpPr>
          <p:sp>
            <p:nvSpPr>
              <p:cNvPr id="36152" name="Freeform 517"/>
              <p:cNvSpPr>
                <a:spLocks/>
              </p:cNvSpPr>
              <p:nvPr/>
            </p:nvSpPr>
            <p:spPr bwMode="auto">
              <a:xfrm>
                <a:off x="5145" y="745"/>
                <a:ext cx="57" cy="306"/>
              </a:xfrm>
              <a:custGeom>
                <a:avLst/>
                <a:gdLst>
                  <a:gd name="T0" fmla="*/ 0 w 57"/>
                  <a:gd name="T1" fmla="*/ 0 h 306"/>
                  <a:gd name="T2" fmla="*/ 0 w 57"/>
                  <a:gd name="T3" fmla="*/ 303 h 306"/>
                  <a:gd name="T4" fmla="*/ 15 w 57"/>
                  <a:gd name="T5" fmla="*/ 305 h 306"/>
                  <a:gd name="T6" fmla="*/ 18 w 57"/>
                  <a:gd name="T7" fmla="*/ 292 h 306"/>
                  <a:gd name="T8" fmla="*/ 28 w 57"/>
                  <a:gd name="T9" fmla="*/ 298 h 306"/>
                  <a:gd name="T10" fmla="*/ 44 w 57"/>
                  <a:gd name="T11" fmla="*/ 294 h 306"/>
                  <a:gd name="T12" fmla="*/ 51 w 57"/>
                  <a:gd name="T13" fmla="*/ 288 h 306"/>
                  <a:gd name="T14" fmla="*/ 56 w 57"/>
                  <a:gd name="T15" fmla="*/ 288 h 306"/>
                  <a:gd name="T16" fmla="*/ 56 w 57"/>
                  <a:gd name="T17" fmla="*/ 0 h 306"/>
                  <a:gd name="T18" fmla="*/ 0 w 57"/>
                  <a:gd name="T19" fmla="*/ 0 h 3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306"/>
                  <a:gd name="T32" fmla="*/ 57 w 57"/>
                  <a:gd name="T33" fmla="*/ 306 h 3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306">
                    <a:moveTo>
                      <a:pt x="0" y="0"/>
                    </a:moveTo>
                    <a:lnTo>
                      <a:pt x="0" y="303"/>
                    </a:lnTo>
                    <a:lnTo>
                      <a:pt x="15" y="305"/>
                    </a:lnTo>
                    <a:lnTo>
                      <a:pt x="18" y="292"/>
                    </a:lnTo>
                    <a:lnTo>
                      <a:pt x="28" y="298"/>
                    </a:lnTo>
                    <a:lnTo>
                      <a:pt x="44" y="294"/>
                    </a:lnTo>
                    <a:lnTo>
                      <a:pt x="51" y="288"/>
                    </a:lnTo>
                    <a:lnTo>
                      <a:pt x="56" y="288"/>
                    </a:lnTo>
                    <a:lnTo>
                      <a:pt x="56" y="0"/>
                    </a:lnTo>
                    <a:lnTo>
                      <a:pt x="0" y="0"/>
                    </a:lnTo>
                  </a:path>
                </a:pathLst>
              </a:custGeom>
              <a:solidFill>
                <a:srgbClr val="8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53" name="Freeform 518"/>
              <p:cNvSpPr>
                <a:spLocks/>
              </p:cNvSpPr>
              <p:nvPr/>
            </p:nvSpPr>
            <p:spPr bwMode="auto">
              <a:xfrm>
                <a:off x="5164" y="699"/>
                <a:ext cx="19" cy="38"/>
              </a:xfrm>
              <a:custGeom>
                <a:avLst/>
                <a:gdLst>
                  <a:gd name="T0" fmla="*/ 0 w 19"/>
                  <a:gd name="T1" fmla="*/ 0 h 38"/>
                  <a:gd name="T2" fmla="*/ 18 w 19"/>
                  <a:gd name="T3" fmla="*/ 3 h 38"/>
                  <a:gd name="T4" fmla="*/ 18 w 19"/>
                  <a:gd name="T5" fmla="*/ 37 h 38"/>
                  <a:gd name="T6" fmla="*/ 0 w 19"/>
                  <a:gd name="T7" fmla="*/ 37 h 38"/>
                  <a:gd name="T8" fmla="*/ 0 w 19"/>
                  <a:gd name="T9" fmla="*/ 0 h 38"/>
                  <a:gd name="T10" fmla="*/ 0 60000 65536"/>
                  <a:gd name="T11" fmla="*/ 0 60000 65536"/>
                  <a:gd name="T12" fmla="*/ 0 60000 65536"/>
                  <a:gd name="T13" fmla="*/ 0 60000 65536"/>
                  <a:gd name="T14" fmla="*/ 0 60000 65536"/>
                  <a:gd name="T15" fmla="*/ 0 w 19"/>
                  <a:gd name="T16" fmla="*/ 0 h 38"/>
                  <a:gd name="T17" fmla="*/ 19 w 19"/>
                  <a:gd name="T18" fmla="*/ 38 h 38"/>
                </a:gdLst>
                <a:ahLst/>
                <a:cxnLst>
                  <a:cxn ang="T10">
                    <a:pos x="T0" y="T1"/>
                  </a:cxn>
                  <a:cxn ang="T11">
                    <a:pos x="T2" y="T3"/>
                  </a:cxn>
                  <a:cxn ang="T12">
                    <a:pos x="T4" y="T5"/>
                  </a:cxn>
                  <a:cxn ang="T13">
                    <a:pos x="T6" y="T7"/>
                  </a:cxn>
                  <a:cxn ang="T14">
                    <a:pos x="T8" y="T9"/>
                  </a:cxn>
                </a:cxnLst>
                <a:rect l="T15" t="T16" r="T17" b="T18"/>
                <a:pathLst>
                  <a:path w="19" h="38">
                    <a:moveTo>
                      <a:pt x="0" y="0"/>
                    </a:moveTo>
                    <a:lnTo>
                      <a:pt x="18" y="3"/>
                    </a:lnTo>
                    <a:lnTo>
                      <a:pt x="18" y="37"/>
                    </a:lnTo>
                    <a:lnTo>
                      <a:pt x="0" y="37"/>
                    </a:lnTo>
                    <a:lnTo>
                      <a:pt x="0" y="0"/>
                    </a:lnTo>
                  </a:path>
                </a:pathLst>
              </a:custGeom>
              <a:solidFill>
                <a:srgbClr val="8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54" name="Oval 519"/>
              <p:cNvSpPr>
                <a:spLocks noChangeArrowheads="1"/>
              </p:cNvSpPr>
              <p:nvPr/>
            </p:nvSpPr>
            <p:spPr bwMode="auto">
              <a:xfrm>
                <a:off x="5130" y="726"/>
                <a:ext cx="80" cy="29"/>
              </a:xfrm>
              <a:prstGeom prst="ellipse">
                <a:avLst/>
              </a:prstGeom>
              <a:solidFill>
                <a:srgbClr val="FFFF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35860" name="Group 520"/>
          <p:cNvGrpSpPr>
            <a:grpSpLocks/>
          </p:cNvGrpSpPr>
          <p:nvPr/>
        </p:nvGrpSpPr>
        <p:grpSpPr bwMode="auto">
          <a:xfrm>
            <a:off x="277813" y="739775"/>
            <a:ext cx="1870075" cy="1319213"/>
            <a:chOff x="192" y="528"/>
            <a:chExt cx="1296" cy="942"/>
          </a:xfrm>
        </p:grpSpPr>
        <p:grpSp>
          <p:nvGrpSpPr>
            <p:cNvPr id="35864" name="Group 521"/>
            <p:cNvGrpSpPr>
              <a:grpSpLocks/>
            </p:cNvGrpSpPr>
            <p:nvPr/>
          </p:nvGrpSpPr>
          <p:grpSpPr bwMode="auto">
            <a:xfrm>
              <a:off x="869" y="528"/>
              <a:ext cx="323" cy="828"/>
              <a:chOff x="869" y="528"/>
              <a:chExt cx="323" cy="828"/>
            </a:xfrm>
          </p:grpSpPr>
          <p:grpSp>
            <p:nvGrpSpPr>
              <p:cNvPr id="36081" name="Group 522"/>
              <p:cNvGrpSpPr>
                <a:grpSpLocks/>
              </p:cNvGrpSpPr>
              <p:nvPr/>
            </p:nvGrpSpPr>
            <p:grpSpPr bwMode="auto">
              <a:xfrm>
                <a:off x="959" y="1187"/>
                <a:ext cx="80" cy="163"/>
                <a:chOff x="959" y="1187"/>
                <a:chExt cx="80" cy="163"/>
              </a:xfrm>
            </p:grpSpPr>
            <p:sp>
              <p:nvSpPr>
                <p:cNvPr id="36146" name="Freeform 523"/>
                <p:cNvSpPr>
                  <a:spLocks/>
                </p:cNvSpPr>
                <p:nvPr/>
              </p:nvSpPr>
              <p:spPr bwMode="auto">
                <a:xfrm>
                  <a:off x="972" y="1187"/>
                  <a:ext cx="63" cy="163"/>
                </a:xfrm>
                <a:custGeom>
                  <a:avLst/>
                  <a:gdLst>
                    <a:gd name="T0" fmla="*/ 0 w 63"/>
                    <a:gd name="T1" fmla="*/ 6 h 163"/>
                    <a:gd name="T2" fmla="*/ 4 w 63"/>
                    <a:gd name="T3" fmla="*/ 25 h 163"/>
                    <a:gd name="T4" fmla="*/ 10 w 63"/>
                    <a:gd name="T5" fmla="*/ 45 h 163"/>
                    <a:gd name="T6" fmla="*/ 20 w 63"/>
                    <a:gd name="T7" fmla="*/ 69 h 163"/>
                    <a:gd name="T8" fmla="*/ 28 w 63"/>
                    <a:gd name="T9" fmla="*/ 89 h 163"/>
                    <a:gd name="T10" fmla="*/ 29 w 63"/>
                    <a:gd name="T11" fmla="*/ 95 h 163"/>
                    <a:gd name="T12" fmla="*/ 32 w 63"/>
                    <a:gd name="T13" fmla="*/ 99 h 163"/>
                    <a:gd name="T14" fmla="*/ 27 w 63"/>
                    <a:gd name="T15" fmla="*/ 110 h 163"/>
                    <a:gd name="T16" fmla="*/ 19 w 63"/>
                    <a:gd name="T17" fmla="*/ 119 h 163"/>
                    <a:gd name="T18" fmla="*/ 14 w 63"/>
                    <a:gd name="T19" fmla="*/ 125 h 163"/>
                    <a:gd name="T20" fmla="*/ 7 w 63"/>
                    <a:gd name="T21" fmla="*/ 132 h 163"/>
                    <a:gd name="T22" fmla="*/ 6 w 63"/>
                    <a:gd name="T23" fmla="*/ 162 h 163"/>
                    <a:gd name="T24" fmla="*/ 53 w 63"/>
                    <a:gd name="T25" fmla="*/ 125 h 163"/>
                    <a:gd name="T26" fmla="*/ 62 w 63"/>
                    <a:gd name="T27" fmla="*/ 118 h 163"/>
                    <a:gd name="T28" fmla="*/ 61 w 63"/>
                    <a:gd name="T29" fmla="*/ 111 h 163"/>
                    <a:gd name="T30" fmla="*/ 59 w 63"/>
                    <a:gd name="T31" fmla="*/ 105 h 163"/>
                    <a:gd name="T32" fmla="*/ 53 w 63"/>
                    <a:gd name="T33" fmla="*/ 94 h 163"/>
                    <a:gd name="T34" fmla="*/ 54 w 63"/>
                    <a:gd name="T35" fmla="*/ 87 h 163"/>
                    <a:gd name="T36" fmla="*/ 52 w 63"/>
                    <a:gd name="T37" fmla="*/ 79 h 163"/>
                    <a:gd name="T38" fmla="*/ 52 w 63"/>
                    <a:gd name="T39" fmla="*/ 63 h 163"/>
                    <a:gd name="T40" fmla="*/ 53 w 63"/>
                    <a:gd name="T41" fmla="*/ 50 h 163"/>
                    <a:gd name="T42" fmla="*/ 55 w 63"/>
                    <a:gd name="T43" fmla="*/ 33 h 163"/>
                    <a:gd name="T44" fmla="*/ 60 w 63"/>
                    <a:gd name="T45" fmla="*/ 0 h 163"/>
                    <a:gd name="T46" fmla="*/ 0 w 63"/>
                    <a:gd name="T47" fmla="*/ 6 h 1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3"/>
                    <a:gd name="T73" fmla="*/ 0 h 163"/>
                    <a:gd name="T74" fmla="*/ 63 w 63"/>
                    <a:gd name="T75" fmla="*/ 163 h 1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3" h="163">
                      <a:moveTo>
                        <a:pt x="0" y="6"/>
                      </a:moveTo>
                      <a:lnTo>
                        <a:pt x="4" y="25"/>
                      </a:lnTo>
                      <a:lnTo>
                        <a:pt x="10" y="45"/>
                      </a:lnTo>
                      <a:lnTo>
                        <a:pt x="20" y="69"/>
                      </a:lnTo>
                      <a:lnTo>
                        <a:pt x="28" y="89"/>
                      </a:lnTo>
                      <a:lnTo>
                        <a:pt x="29" y="95"/>
                      </a:lnTo>
                      <a:lnTo>
                        <a:pt x="32" y="99"/>
                      </a:lnTo>
                      <a:lnTo>
                        <a:pt x="27" y="110"/>
                      </a:lnTo>
                      <a:lnTo>
                        <a:pt x="19" y="119"/>
                      </a:lnTo>
                      <a:lnTo>
                        <a:pt x="14" y="125"/>
                      </a:lnTo>
                      <a:lnTo>
                        <a:pt x="7" y="132"/>
                      </a:lnTo>
                      <a:lnTo>
                        <a:pt x="6" y="162"/>
                      </a:lnTo>
                      <a:lnTo>
                        <a:pt x="53" y="125"/>
                      </a:lnTo>
                      <a:lnTo>
                        <a:pt x="62" y="118"/>
                      </a:lnTo>
                      <a:lnTo>
                        <a:pt x="61" y="111"/>
                      </a:lnTo>
                      <a:lnTo>
                        <a:pt x="59" y="105"/>
                      </a:lnTo>
                      <a:lnTo>
                        <a:pt x="53" y="94"/>
                      </a:lnTo>
                      <a:lnTo>
                        <a:pt x="54" y="87"/>
                      </a:lnTo>
                      <a:lnTo>
                        <a:pt x="52" y="79"/>
                      </a:lnTo>
                      <a:lnTo>
                        <a:pt x="52" y="63"/>
                      </a:lnTo>
                      <a:lnTo>
                        <a:pt x="53" y="50"/>
                      </a:lnTo>
                      <a:lnTo>
                        <a:pt x="55" y="33"/>
                      </a:lnTo>
                      <a:lnTo>
                        <a:pt x="60" y="0"/>
                      </a:lnTo>
                      <a:lnTo>
                        <a:pt x="0" y="6"/>
                      </a:lnTo>
                    </a:path>
                  </a:pathLst>
                </a:custGeom>
                <a:solidFill>
                  <a:srgbClr val="FFC080"/>
                </a:solidFill>
                <a:ln w="12700" cap="rnd">
                  <a:solidFill>
                    <a:srgbClr val="402000"/>
                  </a:solidFill>
                  <a:round/>
                  <a:headEnd/>
                  <a:tailEnd/>
                </a:ln>
              </p:spPr>
              <p:txBody>
                <a:bodyPr/>
                <a:lstStyle/>
                <a:p>
                  <a:endParaRPr lang="en-US"/>
                </a:p>
              </p:txBody>
            </p:sp>
            <p:sp>
              <p:nvSpPr>
                <p:cNvPr id="36147" name="Freeform 524"/>
                <p:cNvSpPr>
                  <a:spLocks/>
                </p:cNvSpPr>
                <p:nvPr/>
              </p:nvSpPr>
              <p:spPr bwMode="auto">
                <a:xfrm>
                  <a:off x="1016" y="1303"/>
                  <a:ext cx="23" cy="22"/>
                </a:xfrm>
                <a:custGeom>
                  <a:avLst/>
                  <a:gdLst>
                    <a:gd name="T0" fmla="*/ 22 w 23"/>
                    <a:gd name="T1" fmla="*/ 0 h 22"/>
                    <a:gd name="T2" fmla="*/ 16 w 23"/>
                    <a:gd name="T3" fmla="*/ 16 h 22"/>
                    <a:gd name="T4" fmla="*/ 8 w 23"/>
                    <a:gd name="T5" fmla="*/ 21 h 22"/>
                    <a:gd name="T6" fmla="*/ 0 w 23"/>
                    <a:gd name="T7" fmla="*/ 20 h 22"/>
                    <a:gd name="T8" fmla="*/ 9 w 23"/>
                    <a:gd name="T9" fmla="*/ 12 h 22"/>
                    <a:gd name="T10" fmla="*/ 22 w 23"/>
                    <a:gd name="T11" fmla="*/ 0 h 22"/>
                    <a:gd name="T12" fmla="*/ 0 60000 65536"/>
                    <a:gd name="T13" fmla="*/ 0 60000 65536"/>
                    <a:gd name="T14" fmla="*/ 0 60000 65536"/>
                    <a:gd name="T15" fmla="*/ 0 60000 65536"/>
                    <a:gd name="T16" fmla="*/ 0 60000 65536"/>
                    <a:gd name="T17" fmla="*/ 0 60000 65536"/>
                    <a:gd name="T18" fmla="*/ 0 w 23"/>
                    <a:gd name="T19" fmla="*/ 0 h 22"/>
                    <a:gd name="T20" fmla="*/ 23 w 23"/>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23" h="22">
                      <a:moveTo>
                        <a:pt x="22" y="0"/>
                      </a:moveTo>
                      <a:lnTo>
                        <a:pt x="16" y="16"/>
                      </a:lnTo>
                      <a:lnTo>
                        <a:pt x="8" y="21"/>
                      </a:lnTo>
                      <a:lnTo>
                        <a:pt x="0" y="20"/>
                      </a:lnTo>
                      <a:lnTo>
                        <a:pt x="9" y="12"/>
                      </a:lnTo>
                      <a:lnTo>
                        <a:pt x="22" y="0"/>
                      </a:lnTo>
                    </a:path>
                  </a:pathLst>
                </a:custGeom>
                <a:solidFill>
                  <a:srgbClr val="202020"/>
                </a:solidFill>
                <a:ln w="12700" cap="rnd">
                  <a:solidFill>
                    <a:srgbClr val="000000"/>
                  </a:solidFill>
                  <a:round/>
                  <a:headEnd/>
                  <a:tailEnd/>
                </a:ln>
              </p:spPr>
              <p:txBody>
                <a:bodyPr/>
                <a:lstStyle/>
                <a:p>
                  <a:endParaRPr lang="en-US"/>
                </a:p>
              </p:txBody>
            </p:sp>
            <p:sp>
              <p:nvSpPr>
                <p:cNvPr id="36148" name="Freeform 525"/>
                <p:cNvSpPr>
                  <a:spLocks/>
                </p:cNvSpPr>
                <p:nvPr/>
              </p:nvSpPr>
              <p:spPr bwMode="auto">
                <a:xfrm>
                  <a:off x="959" y="1287"/>
                  <a:ext cx="79" cy="63"/>
                </a:xfrm>
                <a:custGeom>
                  <a:avLst/>
                  <a:gdLst>
                    <a:gd name="T0" fmla="*/ 19 w 79"/>
                    <a:gd name="T1" fmla="*/ 34 h 63"/>
                    <a:gd name="T2" fmla="*/ 23 w 79"/>
                    <a:gd name="T3" fmla="*/ 37 h 63"/>
                    <a:gd name="T4" fmla="*/ 33 w 79"/>
                    <a:gd name="T5" fmla="*/ 38 h 63"/>
                    <a:gd name="T6" fmla="*/ 46 w 79"/>
                    <a:gd name="T7" fmla="*/ 35 h 63"/>
                    <a:gd name="T8" fmla="*/ 58 w 79"/>
                    <a:gd name="T9" fmla="*/ 28 h 63"/>
                    <a:gd name="T10" fmla="*/ 64 w 79"/>
                    <a:gd name="T11" fmla="*/ 20 h 63"/>
                    <a:gd name="T12" fmla="*/ 68 w 79"/>
                    <a:gd name="T13" fmla="*/ 10 h 63"/>
                    <a:gd name="T14" fmla="*/ 70 w 79"/>
                    <a:gd name="T15" fmla="*/ 0 h 63"/>
                    <a:gd name="T16" fmla="*/ 78 w 79"/>
                    <a:gd name="T17" fmla="*/ 11 h 63"/>
                    <a:gd name="T18" fmla="*/ 78 w 79"/>
                    <a:gd name="T19" fmla="*/ 17 h 63"/>
                    <a:gd name="T20" fmla="*/ 64 w 79"/>
                    <a:gd name="T21" fmla="*/ 30 h 63"/>
                    <a:gd name="T22" fmla="*/ 57 w 79"/>
                    <a:gd name="T23" fmla="*/ 39 h 63"/>
                    <a:gd name="T24" fmla="*/ 52 w 79"/>
                    <a:gd name="T25" fmla="*/ 52 h 63"/>
                    <a:gd name="T26" fmla="*/ 31 w 79"/>
                    <a:gd name="T27" fmla="*/ 60 h 63"/>
                    <a:gd name="T28" fmla="*/ 16 w 79"/>
                    <a:gd name="T29" fmla="*/ 62 h 63"/>
                    <a:gd name="T30" fmla="*/ 1 w 79"/>
                    <a:gd name="T31" fmla="*/ 61 h 63"/>
                    <a:gd name="T32" fmla="*/ 0 w 79"/>
                    <a:gd name="T33" fmla="*/ 52 h 63"/>
                    <a:gd name="T34" fmla="*/ 2 w 79"/>
                    <a:gd name="T35" fmla="*/ 45 h 63"/>
                    <a:gd name="T36" fmla="*/ 10 w 79"/>
                    <a:gd name="T37" fmla="*/ 39 h 63"/>
                    <a:gd name="T38" fmla="*/ 19 w 79"/>
                    <a:gd name="T39" fmla="*/ 34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
                    <a:gd name="T61" fmla="*/ 0 h 63"/>
                    <a:gd name="T62" fmla="*/ 79 w 79"/>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 h="63">
                      <a:moveTo>
                        <a:pt x="19" y="34"/>
                      </a:moveTo>
                      <a:lnTo>
                        <a:pt x="23" y="37"/>
                      </a:lnTo>
                      <a:lnTo>
                        <a:pt x="33" y="38"/>
                      </a:lnTo>
                      <a:lnTo>
                        <a:pt x="46" y="35"/>
                      </a:lnTo>
                      <a:lnTo>
                        <a:pt x="58" y="28"/>
                      </a:lnTo>
                      <a:lnTo>
                        <a:pt x="64" y="20"/>
                      </a:lnTo>
                      <a:lnTo>
                        <a:pt x="68" y="10"/>
                      </a:lnTo>
                      <a:lnTo>
                        <a:pt x="70" y="0"/>
                      </a:lnTo>
                      <a:lnTo>
                        <a:pt x="78" y="11"/>
                      </a:lnTo>
                      <a:lnTo>
                        <a:pt x="78" y="17"/>
                      </a:lnTo>
                      <a:lnTo>
                        <a:pt x="64" y="30"/>
                      </a:lnTo>
                      <a:lnTo>
                        <a:pt x="57" y="39"/>
                      </a:lnTo>
                      <a:lnTo>
                        <a:pt x="52" y="52"/>
                      </a:lnTo>
                      <a:lnTo>
                        <a:pt x="31" y="60"/>
                      </a:lnTo>
                      <a:lnTo>
                        <a:pt x="16" y="62"/>
                      </a:lnTo>
                      <a:lnTo>
                        <a:pt x="1" y="61"/>
                      </a:lnTo>
                      <a:lnTo>
                        <a:pt x="0" y="52"/>
                      </a:lnTo>
                      <a:lnTo>
                        <a:pt x="2" y="45"/>
                      </a:lnTo>
                      <a:lnTo>
                        <a:pt x="10" y="39"/>
                      </a:lnTo>
                      <a:lnTo>
                        <a:pt x="19" y="34"/>
                      </a:lnTo>
                    </a:path>
                  </a:pathLst>
                </a:custGeom>
                <a:solidFill>
                  <a:srgbClr val="202020"/>
                </a:solidFill>
                <a:ln w="12700" cap="rnd">
                  <a:solidFill>
                    <a:srgbClr val="000000"/>
                  </a:solidFill>
                  <a:round/>
                  <a:headEnd/>
                  <a:tailEnd/>
                </a:ln>
              </p:spPr>
              <p:txBody>
                <a:bodyPr/>
                <a:lstStyle/>
                <a:p>
                  <a:endParaRPr lang="en-US"/>
                </a:p>
              </p:txBody>
            </p:sp>
          </p:grpSp>
          <p:grpSp>
            <p:nvGrpSpPr>
              <p:cNvPr id="36082" name="Group 526"/>
              <p:cNvGrpSpPr>
                <a:grpSpLocks/>
              </p:cNvGrpSpPr>
              <p:nvPr/>
            </p:nvGrpSpPr>
            <p:grpSpPr bwMode="auto">
              <a:xfrm>
                <a:off x="1048" y="1173"/>
                <a:ext cx="85" cy="183"/>
                <a:chOff x="1048" y="1173"/>
                <a:chExt cx="85" cy="183"/>
              </a:xfrm>
            </p:grpSpPr>
            <p:sp>
              <p:nvSpPr>
                <p:cNvPr id="36143" name="Freeform 527"/>
                <p:cNvSpPr>
                  <a:spLocks/>
                </p:cNvSpPr>
                <p:nvPr/>
              </p:nvSpPr>
              <p:spPr bwMode="auto">
                <a:xfrm>
                  <a:off x="1062" y="1314"/>
                  <a:ext cx="22" cy="17"/>
                </a:xfrm>
                <a:custGeom>
                  <a:avLst/>
                  <a:gdLst>
                    <a:gd name="T0" fmla="*/ 0 w 22"/>
                    <a:gd name="T1" fmla="*/ 0 h 17"/>
                    <a:gd name="T2" fmla="*/ 6 w 22"/>
                    <a:gd name="T3" fmla="*/ 14 h 17"/>
                    <a:gd name="T4" fmla="*/ 12 w 22"/>
                    <a:gd name="T5" fmla="*/ 16 h 17"/>
                    <a:gd name="T6" fmla="*/ 21 w 22"/>
                    <a:gd name="T7" fmla="*/ 15 h 17"/>
                    <a:gd name="T8" fmla="*/ 8 w 22"/>
                    <a:gd name="T9" fmla="*/ 1 h 17"/>
                    <a:gd name="T10" fmla="*/ 0 w 22"/>
                    <a:gd name="T11" fmla="*/ 0 h 17"/>
                    <a:gd name="T12" fmla="*/ 0 60000 65536"/>
                    <a:gd name="T13" fmla="*/ 0 60000 65536"/>
                    <a:gd name="T14" fmla="*/ 0 60000 65536"/>
                    <a:gd name="T15" fmla="*/ 0 60000 65536"/>
                    <a:gd name="T16" fmla="*/ 0 60000 65536"/>
                    <a:gd name="T17" fmla="*/ 0 60000 65536"/>
                    <a:gd name="T18" fmla="*/ 0 w 22"/>
                    <a:gd name="T19" fmla="*/ 0 h 17"/>
                    <a:gd name="T20" fmla="*/ 22 w 22"/>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2" h="17">
                      <a:moveTo>
                        <a:pt x="0" y="0"/>
                      </a:moveTo>
                      <a:lnTo>
                        <a:pt x="6" y="14"/>
                      </a:lnTo>
                      <a:lnTo>
                        <a:pt x="12" y="16"/>
                      </a:lnTo>
                      <a:lnTo>
                        <a:pt x="21" y="15"/>
                      </a:lnTo>
                      <a:lnTo>
                        <a:pt x="8" y="1"/>
                      </a:lnTo>
                      <a:lnTo>
                        <a:pt x="0" y="0"/>
                      </a:lnTo>
                    </a:path>
                  </a:pathLst>
                </a:custGeom>
                <a:solidFill>
                  <a:srgbClr val="202020"/>
                </a:solidFill>
                <a:ln w="12700" cap="rnd">
                  <a:solidFill>
                    <a:srgbClr val="000000"/>
                  </a:solidFill>
                  <a:round/>
                  <a:headEnd/>
                  <a:tailEnd/>
                </a:ln>
              </p:spPr>
              <p:txBody>
                <a:bodyPr/>
                <a:lstStyle/>
                <a:p>
                  <a:endParaRPr lang="en-US"/>
                </a:p>
              </p:txBody>
            </p:sp>
            <p:sp>
              <p:nvSpPr>
                <p:cNvPr id="36144" name="Freeform 528"/>
                <p:cNvSpPr>
                  <a:spLocks/>
                </p:cNvSpPr>
                <p:nvPr/>
              </p:nvSpPr>
              <p:spPr bwMode="auto">
                <a:xfrm>
                  <a:off x="1048" y="1173"/>
                  <a:ext cx="76" cy="181"/>
                </a:xfrm>
                <a:custGeom>
                  <a:avLst/>
                  <a:gdLst>
                    <a:gd name="T0" fmla="*/ 0 w 76"/>
                    <a:gd name="T1" fmla="*/ 9 h 181"/>
                    <a:gd name="T2" fmla="*/ 6 w 76"/>
                    <a:gd name="T3" fmla="*/ 39 h 181"/>
                    <a:gd name="T4" fmla="*/ 8 w 76"/>
                    <a:gd name="T5" fmla="*/ 53 h 181"/>
                    <a:gd name="T6" fmla="*/ 11 w 76"/>
                    <a:gd name="T7" fmla="*/ 64 h 181"/>
                    <a:gd name="T8" fmla="*/ 16 w 76"/>
                    <a:gd name="T9" fmla="*/ 76 h 181"/>
                    <a:gd name="T10" fmla="*/ 19 w 76"/>
                    <a:gd name="T11" fmla="*/ 91 h 181"/>
                    <a:gd name="T12" fmla="*/ 22 w 76"/>
                    <a:gd name="T13" fmla="*/ 103 h 181"/>
                    <a:gd name="T14" fmla="*/ 21 w 76"/>
                    <a:gd name="T15" fmla="*/ 111 h 181"/>
                    <a:gd name="T16" fmla="*/ 19 w 76"/>
                    <a:gd name="T17" fmla="*/ 119 h 181"/>
                    <a:gd name="T18" fmla="*/ 18 w 76"/>
                    <a:gd name="T19" fmla="*/ 132 h 181"/>
                    <a:gd name="T20" fmla="*/ 36 w 76"/>
                    <a:gd name="T21" fmla="*/ 156 h 181"/>
                    <a:gd name="T22" fmla="*/ 75 w 76"/>
                    <a:gd name="T23" fmla="*/ 180 h 181"/>
                    <a:gd name="T24" fmla="*/ 73 w 76"/>
                    <a:gd name="T25" fmla="*/ 162 h 181"/>
                    <a:gd name="T26" fmla="*/ 68 w 76"/>
                    <a:gd name="T27" fmla="*/ 154 h 181"/>
                    <a:gd name="T28" fmla="*/ 61 w 76"/>
                    <a:gd name="T29" fmla="*/ 146 h 181"/>
                    <a:gd name="T30" fmla="*/ 53 w 76"/>
                    <a:gd name="T31" fmla="*/ 135 h 181"/>
                    <a:gd name="T32" fmla="*/ 48 w 76"/>
                    <a:gd name="T33" fmla="*/ 128 h 181"/>
                    <a:gd name="T34" fmla="*/ 44 w 76"/>
                    <a:gd name="T35" fmla="*/ 122 h 181"/>
                    <a:gd name="T36" fmla="*/ 44 w 76"/>
                    <a:gd name="T37" fmla="*/ 114 h 181"/>
                    <a:gd name="T38" fmla="*/ 44 w 76"/>
                    <a:gd name="T39" fmla="*/ 108 h 181"/>
                    <a:gd name="T40" fmla="*/ 47 w 76"/>
                    <a:gd name="T41" fmla="*/ 99 h 181"/>
                    <a:gd name="T42" fmla="*/ 50 w 76"/>
                    <a:gd name="T43" fmla="*/ 87 h 181"/>
                    <a:gd name="T44" fmla="*/ 53 w 76"/>
                    <a:gd name="T45" fmla="*/ 73 h 181"/>
                    <a:gd name="T46" fmla="*/ 59 w 76"/>
                    <a:gd name="T47" fmla="*/ 53 h 181"/>
                    <a:gd name="T48" fmla="*/ 63 w 76"/>
                    <a:gd name="T49" fmla="*/ 37 h 181"/>
                    <a:gd name="T50" fmla="*/ 63 w 76"/>
                    <a:gd name="T51" fmla="*/ 0 h 181"/>
                    <a:gd name="T52" fmla="*/ 0 w 76"/>
                    <a:gd name="T53" fmla="*/ 9 h 18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6"/>
                    <a:gd name="T82" fmla="*/ 0 h 181"/>
                    <a:gd name="T83" fmla="*/ 76 w 76"/>
                    <a:gd name="T84" fmla="*/ 181 h 18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6" h="181">
                      <a:moveTo>
                        <a:pt x="0" y="9"/>
                      </a:moveTo>
                      <a:lnTo>
                        <a:pt x="6" y="39"/>
                      </a:lnTo>
                      <a:lnTo>
                        <a:pt x="8" y="53"/>
                      </a:lnTo>
                      <a:lnTo>
                        <a:pt x="11" y="64"/>
                      </a:lnTo>
                      <a:lnTo>
                        <a:pt x="16" y="76"/>
                      </a:lnTo>
                      <a:lnTo>
                        <a:pt x="19" y="91"/>
                      </a:lnTo>
                      <a:lnTo>
                        <a:pt x="22" y="103"/>
                      </a:lnTo>
                      <a:lnTo>
                        <a:pt x="21" y="111"/>
                      </a:lnTo>
                      <a:lnTo>
                        <a:pt x="19" y="119"/>
                      </a:lnTo>
                      <a:lnTo>
                        <a:pt x="18" y="132"/>
                      </a:lnTo>
                      <a:lnTo>
                        <a:pt x="36" y="156"/>
                      </a:lnTo>
                      <a:lnTo>
                        <a:pt x="75" y="180"/>
                      </a:lnTo>
                      <a:lnTo>
                        <a:pt x="73" y="162"/>
                      </a:lnTo>
                      <a:lnTo>
                        <a:pt x="68" y="154"/>
                      </a:lnTo>
                      <a:lnTo>
                        <a:pt x="61" y="146"/>
                      </a:lnTo>
                      <a:lnTo>
                        <a:pt x="53" y="135"/>
                      </a:lnTo>
                      <a:lnTo>
                        <a:pt x="48" y="128"/>
                      </a:lnTo>
                      <a:lnTo>
                        <a:pt x="44" y="122"/>
                      </a:lnTo>
                      <a:lnTo>
                        <a:pt x="44" y="114"/>
                      </a:lnTo>
                      <a:lnTo>
                        <a:pt x="44" y="108"/>
                      </a:lnTo>
                      <a:lnTo>
                        <a:pt x="47" y="99"/>
                      </a:lnTo>
                      <a:lnTo>
                        <a:pt x="50" y="87"/>
                      </a:lnTo>
                      <a:lnTo>
                        <a:pt x="53" y="73"/>
                      </a:lnTo>
                      <a:lnTo>
                        <a:pt x="59" y="53"/>
                      </a:lnTo>
                      <a:lnTo>
                        <a:pt x="63" y="37"/>
                      </a:lnTo>
                      <a:lnTo>
                        <a:pt x="63" y="0"/>
                      </a:lnTo>
                      <a:lnTo>
                        <a:pt x="0" y="9"/>
                      </a:lnTo>
                    </a:path>
                  </a:pathLst>
                </a:custGeom>
                <a:solidFill>
                  <a:srgbClr val="FFC080"/>
                </a:solidFill>
                <a:ln w="12700" cap="rnd">
                  <a:solidFill>
                    <a:srgbClr val="402000"/>
                  </a:solidFill>
                  <a:round/>
                  <a:headEnd/>
                  <a:tailEnd/>
                </a:ln>
              </p:spPr>
              <p:txBody>
                <a:bodyPr/>
                <a:lstStyle/>
                <a:p>
                  <a:endParaRPr lang="en-US"/>
                </a:p>
              </p:txBody>
            </p:sp>
            <p:sp>
              <p:nvSpPr>
                <p:cNvPr id="36145" name="Freeform 529"/>
                <p:cNvSpPr>
                  <a:spLocks/>
                </p:cNvSpPr>
                <p:nvPr/>
              </p:nvSpPr>
              <p:spPr bwMode="auto">
                <a:xfrm>
                  <a:off x="1062" y="1298"/>
                  <a:ext cx="71" cy="58"/>
                </a:xfrm>
                <a:custGeom>
                  <a:avLst/>
                  <a:gdLst>
                    <a:gd name="T0" fmla="*/ 4 w 71"/>
                    <a:gd name="T1" fmla="*/ 0 h 58"/>
                    <a:gd name="T2" fmla="*/ 0 w 71"/>
                    <a:gd name="T3" fmla="*/ 11 h 58"/>
                    <a:gd name="T4" fmla="*/ 1 w 71"/>
                    <a:gd name="T5" fmla="*/ 18 h 58"/>
                    <a:gd name="T6" fmla="*/ 14 w 71"/>
                    <a:gd name="T7" fmla="*/ 25 h 58"/>
                    <a:gd name="T8" fmla="*/ 19 w 71"/>
                    <a:gd name="T9" fmla="*/ 30 h 58"/>
                    <a:gd name="T10" fmla="*/ 20 w 71"/>
                    <a:gd name="T11" fmla="*/ 39 h 58"/>
                    <a:gd name="T12" fmla="*/ 24 w 71"/>
                    <a:gd name="T13" fmla="*/ 46 h 58"/>
                    <a:gd name="T14" fmla="*/ 33 w 71"/>
                    <a:gd name="T15" fmla="*/ 51 h 58"/>
                    <a:gd name="T16" fmla="*/ 44 w 71"/>
                    <a:gd name="T17" fmla="*/ 55 h 58"/>
                    <a:gd name="T18" fmla="*/ 58 w 71"/>
                    <a:gd name="T19" fmla="*/ 57 h 58"/>
                    <a:gd name="T20" fmla="*/ 66 w 71"/>
                    <a:gd name="T21" fmla="*/ 55 h 58"/>
                    <a:gd name="T22" fmla="*/ 70 w 71"/>
                    <a:gd name="T23" fmla="*/ 53 h 58"/>
                    <a:gd name="T24" fmla="*/ 69 w 71"/>
                    <a:gd name="T25" fmla="*/ 49 h 58"/>
                    <a:gd name="T26" fmla="*/ 67 w 71"/>
                    <a:gd name="T27" fmla="*/ 42 h 58"/>
                    <a:gd name="T28" fmla="*/ 61 w 71"/>
                    <a:gd name="T29" fmla="*/ 37 h 58"/>
                    <a:gd name="T30" fmla="*/ 55 w 71"/>
                    <a:gd name="T31" fmla="*/ 32 h 58"/>
                    <a:gd name="T32" fmla="*/ 53 w 71"/>
                    <a:gd name="T33" fmla="*/ 35 h 58"/>
                    <a:gd name="T34" fmla="*/ 47 w 71"/>
                    <a:gd name="T35" fmla="*/ 36 h 58"/>
                    <a:gd name="T36" fmla="*/ 38 w 71"/>
                    <a:gd name="T37" fmla="*/ 35 h 58"/>
                    <a:gd name="T38" fmla="*/ 31 w 71"/>
                    <a:gd name="T39" fmla="*/ 32 h 58"/>
                    <a:gd name="T40" fmla="*/ 23 w 71"/>
                    <a:gd name="T41" fmla="*/ 25 h 58"/>
                    <a:gd name="T42" fmla="*/ 17 w 71"/>
                    <a:gd name="T43" fmla="*/ 18 h 58"/>
                    <a:gd name="T44" fmla="*/ 10 w 71"/>
                    <a:gd name="T45" fmla="*/ 11 h 58"/>
                    <a:gd name="T46" fmla="*/ 4 w 71"/>
                    <a:gd name="T47" fmla="*/ 0 h 5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1"/>
                    <a:gd name="T73" fmla="*/ 0 h 58"/>
                    <a:gd name="T74" fmla="*/ 71 w 71"/>
                    <a:gd name="T75" fmla="*/ 58 h 5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1" h="58">
                      <a:moveTo>
                        <a:pt x="4" y="0"/>
                      </a:moveTo>
                      <a:lnTo>
                        <a:pt x="0" y="11"/>
                      </a:lnTo>
                      <a:lnTo>
                        <a:pt x="1" y="18"/>
                      </a:lnTo>
                      <a:lnTo>
                        <a:pt x="14" y="25"/>
                      </a:lnTo>
                      <a:lnTo>
                        <a:pt x="19" y="30"/>
                      </a:lnTo>
                      <a:lnTo>
                        <a:pt x="20" y="39"/>
                      </a:lnTo>
                      <a:lnTo>
                        <a:pt x="24" y="46"/>
                      </a:lnTo>
                      <a:lnTo>
                        <a:pt x="33" y="51"/>
                      </a:lnTo>
                      <a:lnTo>
                        <a:pt x="44" y="55"/>
                      </a:lnTo>
                      <a:lnTo>
                        <a:pt x="58" y="57"/>
                      </a:lnTo>
                      <a:lnTo>
                        <a:pt x="66" y="55"/>
                      </a:lnTo>
                      <a:lnTo>
                        <a:pt x="70" y="53"/>
                      </a:lnTo>
                      <a:lnTo>
                        <a:pt x="69" y="49"/>
                      </a:lnTo>
                      <a:lnTo>
                        <a:pt x="67" y="42"/>
                      </a:lnTo>
                      <a:lnTo>
                        <a:pt x="61" y="37"/>
                      </a:lnTo>
                      <a:lnTo>
                        <a:pt x="55" y="32"/>
                      </a:lnTo>
                      <a:lnTo>
                        <a:pt x="53" y="35"/>
                      </a:lnTo>
                      <a:lnTo>
                        <a:pt x="47" y="36"/>
                      </a:lnTo>
                      <a:lnTo>
                        <a:pt x="38" y="35"/>
                      </a:lnTo>
                      <a:lnTo>
                        <a:pt x="31" y="32"/>
                      </a:lnTo>
                      <a:lnTo>
                        <a:pt x="23" y="25"/>
                      </a:lnTo>
                      <a:lnTo>
                        <a:pt x="17" y="18"/>
                      </a:lnTo>
                      <a:lnTo>
                        <a:pt x="10" y="11"/>
                      </a:lnTo>
                      <a:lnTo>
                        <a:pt x="4" y="0"/>
                      </a:lnTo>
                    </a:path>
                  </a:pathLst>
                </a:custGeom>
                <a:solidFill>
                  <a:srgbClr val="202020"/>
                </a:solidFill>
                <a:ln w="12700" cap="rnd">
                  <a:solidFill>
                    <a:srgbClr val="000000"/>
                  </a:solidFill>
                  <a:round/>
                  <a:headEnd/>
                  <a:tailEnd/>
                </a:ln>
              </p:spPr>
              <p:txBody>
                <a:bodyPr/>
                <a:lstStyle/>
                <a:p>
                  <a:endParaRPr lang="en-US"/>
                </a:p>
              </p:txBody>
            </p:sp>
          </p:grpSp>
          <p:grpSp>
            <p:nvGrpSpPr>
              <p:cNvPr id="36083" name="Group 530"/>
              <p:cNvGrpSpPr>
                <a:grpSpLocks/>
              </p:cNvGrpSpPr>
              <p:nvPr/>
            </p:nvGrpSpPr>
            <p:grpSpPr bwMode="auto">
              <a:xfrm>
                <a:off x="927" y="846"/>
                <a:ext cx="102" cy="355"/>
                <a:chOff x="927" y="846"/>
                <a:chExt cx="102" cy="355"/>
              </a:xfrm>
            </p:grpSpPr>
            <p:sp>
              <p:nvSpPr>
                <p:cNvPr id="36139" name="Freeform 531"/>
                <p:cNvSpPr>
                  <a:spLocks/>
                </p:cNvSpPr>
                <p:nvPr/>
              </p:nvSpPr>
              <p:spPr bwMode="auto">
                <a:xfrm>
                  <a:off x="927" y="846"/>
                  <a:ext cx="102" cy="355"/>
                </a:xfrm>
                <a:custGeom>
                  <a:avLst/>
                  <a:gdLst>
                    <a:gd name="T0" fmla="*/ 11 w 102"/>
                    <a:gd name="T1" fmla="*/ 41 h 355"/>
                    <a:gd name="T2" fmla="*/ 11 w 102"/>
                    <a:gd name="T3" fmla="*/ 45 h 355"/>
                    <a:gd name="T4" fmla="*/ 11 w 102"/>
                    <a:gd name="T5" fmla="*/ 68 h 355"/>
                    <a:gd name="T6" fmla="*/ 5 w 102"/>
                    <a:gd name="T7" fmla="*/ 95 h 355"/>
                    <a:gd name="T8" fmla="*/ 0 w 102"/>
                    <a:gd name="T9" fmla="*/ 172 h 355"/>
                    <a:gd name="T10" fmla="*/ 5 w 102"/>
                    <a:gd name="T11" fmla="*/ 222 h 355"/>
                    <a:gd name="T12" fmla="*/ 8 w 102"/>
                    <a:gd name="T13" fmla="*/ 275 h 355"/>
                    <a:gd name="T14" fmla="*/ 21 w 102"/>
                    <a:gd name="T15" fmla="*/ 349 h 355"/>
                    <a:gd name="T16" fmla="*/ 57 w 102"/>
                    <a:gd name="T17" fmla="*/ 354 h 355"/>
                    <a:gd name="T18" fmla="*/ 101 w 102"/>
                    <a:gd name="T19" fmla="*/ 350 h 355"/>
                    <a:gd name="T20" fmla="*/ 93 w 102"/>
                    <a:gd name="T21" fmla="*/ 0 h 355"/>
                    <a:gd name="T22" fmla="*/ 26 w 102"/>
                    <a:gd name="T23" fmla="*/ 4 h 355"/>
                    <a:gd name="T24" fmla="*/ 21 w 102"/>
                    <a:gd name="T25" fmla="*/ 17 h 355"/>
                    <a:gd name="T26" fmla="*/ 11 w 102"/>
                    <a:gd name="T27" fmla="*/ 41 h 35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2"/>
                    <a:gd name="T43" fmla="*/ 0 h 355"/>
                    <a:gd name="T44" fmla="*/ 102 w 102"/>
                    <a:gd name="T45" fmla="*/ 355 h 35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2" h="355">
                      <a:moveTo>
                        <a:pt x="11" y="41"/>
                      </a:moveTo>
                      <a:lnTo>
                        <a:pt x="11" y="45"/>
                      </a:lnTo>
                      <a:lnTo>
                        <a:pt x="11" y="68"/>
                      </a:lnTo>
                      <a:lnTo>
                        <a:pt x="5" y="95"/>
                      </a:lnTo>
                      <a:lnTo>
                        <a:pt x="0" y="172"/>
                      </a:lnTo>
                      <a:lnTo>
                        <a:pt x="5" y="222"/>
                      </a:lnTo>
                      <a:lnTo>
                        <a:pt x="8" y="275"/>
                      </a:lnTo>
                      <a:lnTo>
                        <a:pt x="21" y="349"/>
                      </a:lnTo>
                      <a:lnTo>
                        <a:pt x="57" y="354"/>
                      </a:lnTo>
                      <a:lnTo>
                        <a:pt x="101" y="350"/>
                      </a:lnTo>
                      <a:lnTo>
                        <a:pt x="93" y="0"/>
                      </a:lnTo>
                      <a:lnTo>
                        <a:pt x="26" y="4"/>
                      </a:lnTo>
                      <a:lnTo>
                        <a:pt x="21" y="17"/>
                      </a:lnTo>
                      <a:lnTo>
                        <a:pt x="11" y="41"/>
                      </a:lnTo>
                    </a:path>
                  </a:pathLst>
                </a:custGeom>
                <a:solidFill>
                  <a:srgbClr val="400040"/>
                </a:solidFill>
                <a:ln w="12700" cap="rnd">
                  <a:solidFill>
                    <a:srgbClr val="000000"/>
                  </a:solidFill>
                  <a:round/>
                  <a:headEnd/>
                  <a:tailEnd/>
                </a:ln>
              </p:spPr>
              <p:txBody>
                <a:bodyPr/>
                <a:lstStyle/>
                <a:p>
                  <a:endParaRPr lang="en-US"/>
                </a:p>
              </p:txBody>
            </p:sp>
            <p:sp>
              <p:nvSpPr>
                <p:cNvPr id="36140" name="Freeform 532"/>
                <p:cNvSpPr>
                  <a:spLocks/>
                </p:cNvSpPr>
                <p:nvPr/>
              </p:nvSpPr>
              <p:spPr bwMode="auto">
                <a:xfrm>
                  <a:off x="933" y="852"/>
                  <a:ext cx="88" cy="340"/>
                </a:xfrm>
                <a:custGeom>
                  <a:avLst/>
                  <a:gdLst>
                    <a:gd name="T0" fmla="*/ 21 w 88"/>
                    <a:gd name="T1" fmla="*/ 0 h 340"/>
                    <a:gd name="T2" fmla="*/ 45 w 88"/>
                    <a:gd name="T3" fmla="*/ 4 h 340"/>
                    <a:gd name="T4" fmla="*/ 75 w 88"/>
                    <a:gd name="T5" fmla="*/ 5 h 340"/>
                    <a:gd name="T6" fmla="*/ 79 w 88"/>
                    <a:gd name="T7" fmla="*/ 25 h 340"/>
                    <a:gd name="T8" fmla="*/ 79 w 88"/>
                    <a:gd name="T9" fmla="*/ 102 h 340"/>
                    <a:gd name="T10" fmla="*/ 81 w 88"/>
                    <a:gd name="T11" fmla="*/ 200 h 340"/>
                    <a:gd name="T12" fmla="*/ 82 w 88"/>
                    <a:gd name="T13" fmla="*/ 277 h 340"/>
                    <a:gd name="T14" fmla="*/ 87 w 88"/>
                    <a:gd name="T15" fmla="*/ 335 h 340"/>
                    <a:gd name="T16" fmla="*/ 49 w 88"/>
                    <a:gd name="T17" fmla="*/ 339 h 340"/>
                    <a:gd name="T18" fmla="*/ 19 w 88"/>
                    <a:gd name="T19" fmla="*/ 335 h 340"/>
                    <a:gd name="T20" fmla="*/ 7 w 88"/>
                    <a:gd name="T21" fmla="*/ 262 h 340"/>
                    <a:gd name="T22" fmla="*/ 0 w 88"/>
                    <a:gd name="T23" fmla="*/ 192 h 340"/>
                    <a:gd name="T24" fmla="*/ 7 w 88"/>
                    <a:gd name="T25" fmla="*/ 207 h 340"/>
                    <a:gd name="T26" fmla="*/ 19 w 88"/>
                    <a:gd name="T27" fmla="*/ 267 h 340"/>
                    <a:gd name="T28" fmla="*/ 15 w 88"/>
                    <a:gd name="T29" fmla="*/ 225 h 340"/>
                    <a:gd name="T30" fmla="*/ 5 w 88"/>
                    <a:gd name="T31" fmla="*/ 170 h 340"/>
                    <a:gd name="T32" fmla="*/ 1 w 88"/>
                    <a:gd name="T33" fmla="*/ 108 h 340"/>
                    <a:gd name="T34" fmla="*/ 3 w 88"/>
                    <a:gd name="T35" fmla="*/ 87 h 340"/>
                    <a:gd name="T36" fmla="*/ 7 w 88"/>
                    <a:gd name="T37" fmla="*/ 66 h 340"/>
                    <a:gd name="T38" fmla="*/ 17 w 88"/>
                    <a:gd name="T39" fmla="*/ 73 h 340"/>
                    <a:gd name="T40" fmla="*/ 37 w 88"/>
                    <a:gd name="T41" fmla="*/ 11 h 340"/>
                    <a:gd name="T42" fmla="*/ 16 w 88"/>
                    <a:gd name="T43" fmla="*/ 68 h 340"/>
                    <a:gd name="T44" fmla="*/ 10 w 88"/>
                    <a:gd name="T45" fmla="*/ 61 h 340"/>
                    <a:gd name="T46" fmla="*/ 9 w 88"/>
                    <a:gd name="T47" fmla="*/ 32 h 340"/>
                    <a:gd name="T48" fmla="*/ 21 w 88"/>
                    <a:gd name="T49" fmla="*/ 0 h 3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
                    <a:gd name="T76" fmla="*/ 0 h 340"/>
                    <a:gd name="T77" fmla="*/ 88 w 88"/>
                    <a:gd name="T78" fmla="*/ 340 h 3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 h="340">
                      <a:moveTo>
                        <a:pt x="21" y="0"/>
                      </a:moveTo>
                      <a:lnTo>
                        <a:pt x="45" y="4"/>
                      </a:lnTo>
                      <a:lnTo>
                        <a:pt x="75" y="5"/>
                      </a:lnTo>
                      <a:lnTo>
                        <a:pt x="79" y="25"/>
                      </a:lnTo>
                      <a:lnTo>
                        <a:pt x="79" y="102"/>
                      </a:lnTo>
                      <a:lnTo>
                        <a:pt x="81" y="200"/>
                      </a:lnTo>
                      <a:lnTo>
                        <a:pt x="82" y="277"/>
                      </a:lnTo>
                      <a:lnTo>
                        <a:pt x="87" y="335"/>
                      </a:lnTo>
                      <a:lnTo>
                        <a:pt x="49" y="339"/>
                      </a:lnTo>
                      <a:lnTo>
                        <a:pt x="19" y="335"/>
                      </a:lnTo>
                      <a:lnTo>
                        <a:pt x="7" y="262"/>
                      </a:lnTo>
                      <a:lnTo>
                        <a:pt x="0" y="192"/>
                      </a:lnTo>
                      <a:lnTo>
                        <a:pt x="7" y="207"/>
                      </a:lnTo>
                      <a:lnTo>
                        <a:pt x="19" y="267"/>
                      </a:lnTo>
                      <a:lnTo>
                        <a:pt x="15" y="225"/>
                      </a:lnTo>
                      <a:lnTo>
                        <a:pt x="5" y="170"/>
                      </a:lnTo>
                      <a:lnTo>
                        <a:pt x="1" y="108"/>
                      </a:lnTo>
                      <a:lnTo>
                        <a:pt x="3" y="87"/>
                      </a:lnTo>
                      <a:lnTo>
                        <a:pt x="7" y="66"/>
                      </a:lnTo>
                      <a:lnTo>
                        <a:pt x="17" y="73"/>
                      </a:lnTo>
                      <a:lnTo>
                        <a:pt x="37" y="11"/>
                      </a:lnTo>
                      <a:lnTo>
                        <a:pt x="16" y="68"/>
                      </a:lnTo>
                      <a:lnTo>
                        <a:pt x="10" y="61"/>
                      </a:lnTo>
                      <a:lnTo>
                        <a:pt x="9" y="32"/>
                      </a:lnTo>
                      <a:lnTo>
                        <a:pt x="21" y="0"/>
                      </a:lnTo>
                    </a:path>
                  </a:pathLst>
                </a:custGeom>
                <a:solidFill>
                  <a:srgbClr val="600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41" name="Freeform 533"/>
                <p:cNvSpPr>
                  <a:spLocks/>
                </p:cNvSpPr>
                <p:nvPr/>
              </p:nvSpPr>
              <p:spPr bwMode="auto">
                <a:xfrm>
                  <a:off x="966" y="853"/>
                  <a:ext cx="9" cy="144"/>
                </a:xfrm>
                <a:custGeom>
                  <a:avLst/>
                  <a:gdLst>
                    <a:gd name="T0" fmla="*/ 8 w 9"/>
                    <a:gd name="T1" fmla="*/ 0 h 144"/>
                    <a:gd name="T2" fmla="*/ 7 w 9"/>
                    <a:gd name="T3" fmla="*/ 20 h 144"/>
                    <a:gd name="T4" fmla="*/ 4 w 9"/>
                    <a:gd name="T5" fmla="*/ 62 h 144"/>
                    <a:gd name="T6" fmla="*/ 1 w 9"/>
                    <a:gd name="T7" fmla="*/ 104 h 144"/>
                    <a:gd name="T8" fmla="*/ 0 w 9"/>
                    <a:gd name="T9" fmla="*/ 143 h 144"/>
                    <a:gd name="T10" fmla="*/ 4 w 9"/>
                    <a:gd name="T11" fmla="*/ 94 h 144"/>
                    <a:gd name="T12" fmla="*/ 8 w 9"/>
                    <a:gd name="T13" fmla="*/ 56 h 144"/>
                    <a:gd name="T14" fmla="*/ 8 w 9"/>
                    <a:gd name="T15" fmla="*/ 0 h 144"/>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44"/>
                    <a:gd name="T26" fmla="*/ 9 w 9"/>
                    <a:gd name="T27" fmla="*/ 144 h 1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44">
                      <a:moveTo>
                        <a:pt x="8" y="0"/>
                      </a:moveTo>
                      <a:lnTo>
                        <a:pt x="7" y="20"/>
                      </a:lnTo>
                      <a:lnTo>
                        <a:pt x="4" y="62"/>
                      </a:lnTo>
                      <a:lnTo>
                        <a:pt x="1" y="104"/>
                      </a:lnTo>
                      <a:lnTo>
                        <a:pt x="0" y="143"/>
                      </a:lnTo>
                      <a:lnTo>
                        <a:pt x="4" y="94"/>
                      </a:lnTo>
                      <a:lnTo>
                        <a:pt x="8" y="56"/>
                      </a:lnTo>
                      <a:lnTo>
                        <a:pt x="8" y="0"/>
                      </a:lnTo>
                    </a:path>
                  </a:pathLst>
                </a:custGeom>
                <a:solidFill>
                  <a:srgbClr val="400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42" name="Freeform 534"/>
                <p:cNvSpPr>
                  <a:spLocks/>
                </p:cNvSpPr>
                <p:nvPr/>
              </p:nvSpPr>
              <p:spPr bwMode="auto">
                <a:xfrm>
                  <a:off x="987" y="911"/>
                  <a:ext cx="10" cy="241"/>
                </a:xfrm>
                <a:custGeom>
                  <a:avLst/>
                  <a:gdLst>
                    <a:gd name="T0" fmla="*/ 5 w 10"/>
                    <a:gd name="T1" fmla="*/ 0 h 241"/>
                    <a:gd name="T2" fmla="*/ 0 w 10"/>
                    <a:gd name="T3" fmla="*/ 70 h 241"/>
                    <a:gd name="T4" fmla="*/ 0 w 10"/>
                    <a:gd name="T5" fmla="*/ 124 h 241"/>
                    <a:gd name="T6" fmla="*/ 3 w 10"/>
                    <a:gd name="T7" fmla="*/ 175 h 241"/>
                    <a:gd name="T8" fmla="*/ 7 w 10"/>
                    <a:gd name="T9" fmla="*/ 204 h 241"/>
                    <a:gd name="T10" fmla="*/ 8 w 10"/>
                    <a:gd name="T11" fmla="*/ 240 h 241"/>
                    <a:gd name="T12" fmla="*/ 9 w 10"/>
                    <a:gd name="T13" fmla="*/ 201 h 241"/>
                    <a:gd name="T14" fmla="*/ 4 w 10"/>
                    <a:gd name="T15" fmla="*/ 149 h 241"/>
                    <a:gd name="T16" fmla="*/ 3 w 10"/>
                    <a:gd name="T17" fmla="*/ 91 h 241"/>
                    <a:gd name="T18" fmla="*/ 4 w 10"/>
                    <a:gd name="T19" fmla="*/ 50 h 241"/>
                    <a:gd name="T20" fmla="*/ 5 w 10"/>
                    <a:gd name="T21" fmla="*/ 0 h 2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
                    <a:gd name="T34" fmla="*/ 0 h 241"/>
                    <a:gd name="T35" fmla="*/ 10 w 10"/>
                    <a:gd name="T36" fmla="*/ 241 h 2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 h="241">
                      <a:moveTo>
                        <a:pt x="5" y="0"/>
                      </a:moveTo>
                      <a:lnTo>
                        <a:pt x="0" y="70"/>
                      </a:lnTo>
                      <a:lnTo>
                        <a:pt x="0" y="124"/>
                      </a:lnTo>
                      <a:lnTo>
                        <a:pt x="3" y="175"/>
                      </a:lnTo>
                      <a:lnTo>
                        <a:pt x="7" y="204"/>
                      </a:lnTo>
                      <a:lnTo>
                        <a:pt x="8" y="240"/>
                      </a:lnTo>
                      <a:lnTo>
                        <a:pt x="9" y="201"/>
                      </a:lnTo>
                      <a:lnTo>
                        <a:pt x="4" y="149"/>
                      </a:lnTo>
                      <a:lnTo>
                        <a:pt x="3" y="91"/>
                      </a:lnTo>
                      <a:lnTo>
                        <a:pt x="4" y="50"/>
                      </a:lnTo>
                      <a:lnTo>
                        <a:pt x="5" y="0"/>
                      </a:lnTo>
                    </a:path>
                  </a:pathLst>
                </a:custGeom>
                <a:solidFill>
                  <a:srgbClr val="400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084" name="Group 535"/>
              <p:cNvGrpSpPr>
                <a:grpSpLocks/>
              </p:cNvGrpSpPr>
              <p:nvPr/>
            </p:nvGrpSpPr>
            <p:grpSpPr bwMode="auto">
              <a:xfrm>
                <a:off x="1020" y="842"/>
                <a:ext cx="113" cy="373"/>
                <a:chOff x="1020" y="842"/>
                <a:chExt cx="113" cy="373"/>
              </a:xfrm>
            </p:grpSpPr>
            <p:sp>
              <p:nvSpPr>
                <p:cNvPr id="36137" name="Freeform 536"/>
                <p:cNvSpPr>
                  <a:spLocks/>
                </p:cNvSpPr>
                <p:nvPr/>
              </p:nvSpPr>
              <p:spPr bwMode="auto">
                <a:xfrm>
                  <a:off x="1020" y="842"/>
                  <a:ext cx="113" cy="373"/>
                </a:xfrm>
                <a:custGeom>
                  <a:avLst/>
                  <a:gdLst>
                    <a:gd name="T0" fmla="*/ 8 w 113"/>
                    <a:gd name="T1" fmla="*/ 354 h 373"/>
                    <a:gd name="T2" fmla="*/ 48 w 113"/>
                    <a:gd name="T3" fmla="*/ 370 h 373"/>
                    <a:gd name="T4" fmla="*/ 94 w 113"/>
                    <a:gd name="T5" fmla="*/ 372 h 373"/>
                    <a:gd name="T6" fmla="*/ 104 w 113"/>
                    <a:gd name="T7" fmla="*/ 349 h 373"/>
                    <a:gd name="T8" fmla="*/ 107 w 113"/>
                    <a:gd name="T9" fmla="*/ 298 h 373"/>
                    <a:gd name="T10" fmla="*/ 112 w 113"/>
                    <a:gd name="T11" fmla="*/ 229 h 373"/>
                    <a:gd name="T12" fmla="*/ 112 w 113"/>
                    <a:gd name="T13" fmla="*/ 176 h 373"/>
                    <a:gd name="T14" fmla="*/ 106 w 113"/>
                    <a:gd name="T15" fmla="*/ 117 h 373"/>
                    <a:gd name="T16" fmla="*/ 97 w 113"/>
                    <a:gd name="T17" fmla="*/ 72 h 373"/>
                    <a:gd name="T18" fmla="*/ 105 w 113"/>
                    <a:gd name="T19" fmla="*/ 59 h 373"/>
                    <a:gd name="T20" fmla="*/ 73 w 113"/>
                    <a:gd name="T21" fmla="*/ 15 h 373"/>
                    <a:gd name="T22" fmla="*/ 69 w 113"/>
                    <a:gd name="T23" fmla="*/ 0 h 373"/>
                    <a:gd name="T24" fmla="*/ 0 w 113"/>
                    <a:gd name="T25" fmla="*/ 13 h 373"/>
                    <a:gd name="T26" fmla="*/ 8 w 113"/>
                    <a:gd name="T27" fmla="*/ 354 h 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3"/>
                    <a:gd name="T43" fmla="*/ 0 h 373"/>
                    <a:gd name="T44" fmla="*/ 113 w 113"/>
                    <a:gd name="T45" fmla="*/ 373 h 37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3" h="373">
                      <a:moveTo>
                        <a:pt x="8" y="354"/>
                      </a:moveTo>
                      <a:lnTo>
                        <a:pt x="48" y="370"/>
                      </a:lnTo>
                      <a:lnTo>
                        <a:pt x="94" y="372"/>
                      </a:lnTo>
                      <a:lnTo>
                        <a:pt x="104" y="349"/>
                      </a:lnTo>
                      <a:lnTo>
                        <a:pt x="107" y="298"/>
                      </a:lnTo>
                      <a:lnTo>
                        <a:pt x="112" y="229"/>
                      </a:lnTo>
                      <a:lnTo>
                        <a:pt x="112" y="176"/>
                      </a:lnTo>
                      <a:lnTo>
                        <a:pt x="106" y="117"/>
                      </a:lnTo>
                      <a:lnTo>
                        <a:pt x="97" y="72"/>
                      </a:lnTo>
                      <a:lnTo>
                        <a:pt x="105" y="59"/>
                      </a:lnTo>
                      <a:lnTo>
                        <a:pt x="73" y="15"/>
                      </a:lnTo>
                      <a:lnTo>
                        <a:pt x="69" y="0"/>
                      </a:lnTo>
                      <a:lnTo>
                        <a:pt x="0" y="13"/>
                      </a:lnTo>
                      <a:lnTo>
                        <a:pt x="8" y="354"/>
                      </a:lnTo>
                    </a:path>
                  </a:pathLst>
                </a:custGeom>
                <a:solidFill>
                  <a:srgbClr val="004040"/>
                </a:solidFill>
                <a:ln w="12700" cap="rnd">
                  <a:solidFill>
                    <a:srgbClr val="000000"/>
                  </a:solidFill>
                  <a:round/>
                  <a:headEnd/>
                  <a:tailEnd/>
                </a:ln>
              </p:spPr>
              <p:txBody>
                <a:bodyPr/>
                <a:lstStyle/>
                <a:p>
                  <a:endParaRPr lang="en-US"/>
                </a:p>
              </p:txBody>
            </p:sp>
            <p:sp>
              <p:nvSpPr>
                <p:cNvPr id="36138" name="Freeform 537"/>
                <p:cNvSpPr>
                  <a:spLocks/>
                </p:cNvSpPr>
                <p:nvPr/>
              </p:nvSpPr>
              <p:spPr bwMode="auto">
                <a:xfrm>
                  <a:off x="1026" y="846"/>
                  <a:ext cx="95" cy="360"/>
                </a:xfrm>
                <a:custGeom>
                  <a:avLst/>
                  <a:gdLst>
                    <a:gd name="T0" fmla="*/ 0 w 95"/>
                    <a:gd name="T1" fmla="*/ 12 h 360"/>
                    <a:gd name="T2" fmla="*/ 4 w 95"/>
                    <a:gd name="T3" fmla="*/ 144 h 360"/>
                    <a:gd name="T4" fmla="*/ 6 w 95"/>
                    <a:gd name="T5" fmla="*/ 341 h 360"/>
                    <a:gd name="T6" fmla="*/ 43 w 95"/>
                    <a:gd name="T7" fmla="*/ 356 h 360"/>
                    <a:gd name="T8" fmla="*/ 25 w 95"/>
                    <a:gd name="T9" fmla="*/ 277 h 360"/>
                    <a:gd name="T10" fmla="*/ 18 w 95"/>
                    <a:gd name="T11" fmla="*/ 233 h 360"/>
                    <a:gd name="T12" fmla="*/ 17 w 95"/>
                    <a:gd name="T13" fmla="*/ 198 h 360"/>
                    <a:gd name="T14" fmla="*/ 24 w 95"/>
                    <a:gd name="T15" fmla="*/ 243 h 360"/>
                    <a:gd name="T16" fmla="*/ 34 w 95"/>
                    <a:gd name="T17" fmla="*/ 296 h 360"/>
                    <a:gd name="T18" fmla="*/ 50 w 95"/>
                    <a:gd name="T19" fmla="*/ 357 h 360"/>
                    <a:gd name="T20" fmla="*/ 76 w 95"/>
                    <a:gd name="T21" fmla="*/ 359 h 360"/>
                    <a:gd name="T22" fmla="*/ 79 w 95"/>
                    <a:gd name="T23" fmla="*/ 276 h 360"/>
                    <a:gd name="T24" fmla="*/ 82 w 95"/>
                    <a:gd name="T25" fmla="*/ 226 h 360"/>
                    <a:gd name="T26" fmla="*/ 83 w 95"/>
                    <a:gd name="T27" fmla="*/ 191 h 360"/>
                    <a:gd name="T28" fmla="*/ 85 w 95"/>
                    <a:gd name="T29" fmla="*/ 230 h 360"/>
                    <a:gd name="T30" fmla="*/ 79 w 95"/>
                    <a:gd name="T31" fmla="*/ 355 h 360"/>
                    <a:gd name="T32" fmla="*/ 89 w 95"/>
                    <a:gd name="T33" fmla="*/ 337 h 360"/>
                    <a:gd name="T34" fmla="*/ 92 w 95"/>
                    <a:gd name="T35" fmla="*/ 280 h 360"/>
                    <a:gd name="T36" fmla="*/ 93 w 95"/>
                    <a:gd name="T37" fmla="*/ 228 h 360"/>
                    <a:gd name="T38" fmla="*/ 94 w 95"/>
                    <a:gd name="T39" fmla="*/ 169 h 360"/>
                    <a:gd name="T40" fmla="*/ 92 w 95"/>
                    <a:gd name="T41" fmla="*/ 126 h 360"/>
                    <a:gd name="T42" fmla="*/ 83 w 95"/>
                    <a:gd name="T43" fmla="*/ 71 h 360"/>
                    <a:gd name="T44" fmla="*/ 77 w 95"/>
                    <a:gd name="T45" fmla="*/ 76 h 360"/>
                    <a:gd name="T46" fmla="*/ 89 w 95"/>
                    <a:gd name="T47" fmla="*/ 57 h 360"/>
                    <a:gd name="T48" fmla="*/ 53 w 95"/>
                    <a:gd name="T49" fmla="*/ 0 h 360"/>
                    <a:gd name="T50" fmla="*/ 42 w 95"/>
                    <a:gd name="T51" fmla="*/ 4 h 360"/>
                    <a:gd name="T52" fmla="*/ 50 w 95"/>
                    <a:gd name="T53" fmla="*/ 27 h 360"/>
                    <a:gd name="T54" fmla="*/ 55 w 95"/>
                    <a:gd name="T55" fmla="*/ 57 h 360"/>
                    <a:gd name="T56" fmla="*/ 58 w 95"/>
                    <a:gd name="T57" fmla="*/ 94 h 360"/>
                    <a:gd name="T58" fmla="*/ 48 w 95"/>
                    <a:gd name="T59" fmla="*/ 41 h 360"/>
                    <a:gd name="T60" fmla="*/ 43 w 95"/>
                    <a:gd name="T61" fmla="*/ 23 h 360"/>
                    <a:gd name="T62" fmla="*/ 35 w 95"/>
                    <a:gd name="T63" fmla="*/ 3 h 360"/>
                    <a:gd name="T64" fmla="*/ 25 w 95"/>
                    <a:gd name="T65" fmla="*/ 4 h 360"/>
                    <a:gd name="T66" fmla="*/ 35 w 95"/>
                    <a:gd name="T67" fmla="*/ 30 h 360"/>
                    <a:gd name="T68" fmla="*/ 42 w 95"/>
                    <a:gd name="T69" fmla="*/ 60 h 360"/>
                    <a:gd name="T70" fmla="*/ 43 w 95"/>
                    <a:gd name="T71" fmla="*/ 80 h 360"/>
                    <a:gd name="T72" fmla="*/ 30 w 95"/>
                    <a:gd name="T73" fmla="*/ 30 h 360"/>
                    <a:gd name="T74" fmla="*/ 19 w 95"/>
                    <a:gd name="T75" fmla="*/ 7 h 360"/>
                    <a:gd name="T76" fmla="*/ 0 w 95"/>
                    <a:gd name="T77" fmla="*/ 12 h 36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5"/>
                    <a:gd name="T118" fmla="*/ 0 h 360"/>
                    <a:gd name="T119" fmla="*/ 95 w 95"/>
                    <a:gd name="T120" fmla="*/ 360 h 36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5" h="360">
                      <a:moveTo>
                        <a:pt x="0" y="12"/>
                      </a:moveTo>
                      <a:lnTo>
                        <a:pt x="4" y="144"/>
                      </a:lnTo>
                      <a:lnTo>
                        <a:pt x="6" y="341"/>
                      </a:lnTo>
                      <a:lnTo>
                        <a:pt x="43" y="356"/>
                      </a:lnTo>
                      <a:lnTo>
                        <a:pt x="25" y="277"/>
                      </a:lnTo>
                      <a:lnTo>
                        <a:pt x="18" y="233"/>
                      </a:lnTo>
                      <a:lnTo>
                        <a:pt x="17" y="198"/>
                      </a:lnTo>
                      <a:lnTo>
                        <a:pt x="24" y="243"/>
                      </a:lnTo>
                      <a:lnTo>
                        <a:pt x="34" y="296"/>
                      </a:lnTo>
                      <a:lnTo>
                        <a:pt x="50" y="357"/>
                      </a:lnTo>
                      <a:lnTo>
                        <a:pt x="76" y="359"/>
                      </a:lnTo>
                      <a:lnTo>
                        <a:pt x="79" y="276"/>
                      </a:lnTo>
                      <a:lnTo>
                        <a:pt x="82" y="226"/>
                      </a:lnTo>
                      <a:lnTo>
                        <a:pt x="83" y="191"/>
                      </a:lnTo>
                      <a:lnTo>
                        <a:pt x="85" y="230"/>
                      </a:lnTo>
                      <a:lnTo>
                        <a:pt x="79" y="355"/>
                      </a:lnTo>
                      <a:lnTo>
                        <a:pt x="89" y="337"/>
                      </a:lnTo>
                      <a:lnTo>
                        <a:pt x="92" y="280"/>
                      </a:lnTo>
                      <a:lnTo>
                        <a:pt x="93" y="228"/>
                      </a:lnTo>
                      <a:lnTo>
                        <a:pt x="94" y="169"/>
                      </a:lnTo>
                      <a:lnTo>
                        <a:pt x="92" y="126"/>
                      </a:lnTo>
                      <a:lnTo>
                        <a:pt x="83" y="71"/>
                      </a:lnTo>
                      <a:lnTo>
                        <a:pt x="77" y="76"/>
                      </a:lnTo>
                      <a:lnTo>
                        <a:pt x="89" y="57"/>
                      </a:lnTo>
                      <a:lnTo>
                        <a:pt x="53" y="0"/>
                      </a:lnTo>
                      <a:lnTo>
                        <a:pt x="42" y="4"/>
                      </a:lnTo>
                      <a:lnTo>
                        <a:pt x="50" y="27"/>
                      </a:lnTo>
                      <a:lnTo>
                        <a:pt x="55" y="57"/>
                      </a:lnTo>
                      <a:lnTo>
                        <a:pt x="58" y="94"/>
                      </a:lnTo>
                      <a:lnTo>
                        <a:pt x="48" y="41"/>
                      </a:lnTo>
                      <a:lnTo>
                        <a:pt x="43" y="23"/>
                      </a:lnTo>
                      <a:lnTo>
                        <a:pt x="35" y="3"/>
                      </a:lnTo>
                      <a:lnTo>
                        <a:pt x="25" y="4"/>
                      </a:lnTo>
                      <a:lnTo>
                        <a:pt x="35" y="30"/>
                      </a:lnTo>
                      <a:lnTo>
                        <a:pt x="42" y="60"/>
                      </a:lnTo>
                      <a:lnTo>
                        <a:pt x="43" y="80"/>
                      </a:lnTo>
                      <a:lnTo>
                        <a:pt x="30" y="30"/>
                      </a:lnTo>
                      <a:lnTo>
                        <a:pt x="19" y="7"/>
                      </a:lnTo>
                      <a:lnTo>
                        <a:pt x="0" y="12"/>
                      </a:lnTo>
                    </a:path>
                  </a:pathLst>
                </a:custGeom>
                <a:solidFill>
                  <a:srgbClr val="0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085" name="Group 538"/>
              <p:cNvGrpSpPr>
                <a:grpSpLocks/>
              </p:cNvGrpSpPr>
              <p:nvPr/>
            </p:nvGrpSpPr>
            <p:grpSpPr bwMode="auto">
              <a:xfrm>
                <a:off x="955" y="528"/>
                <a:ext cx="130" cy="172"/>
                <a:chOff x="955" y="528"/>
                <a:chExt cx="130" cy="172"/>
              </a:xfrm>
            </p:grpSpPr>
            <p:sp>
              <p:nvSpPr>
                <p:cNvPr id="36112" name="Freeform 539"/>
                <p:cNvSpPr>
                  <a:spLocks/>
                </p:cNvSpPr>
                <p:nvPr/>
              </p:nvSpPr>
              <p:spPr bwMode="auto">
                <a:xfrm>
                  <a:off x="955" y="528"/>
                  <a:ext cx="130" cy="120"/>
                </a:xfrm>
                <a:custGeom>
                  <a:avLst/>
                  <a:gdLst>
                    <a:gd name="T0" fmla="*/ 71 w 130"/>
                    <a:gd name="T1" fmla="*/ 0 h 120"/>
                    <a:gd name="T2" fmla="*/ 58 w 130"/>
                    <a:gd name="T3" fmla="*/ 1 h 120"/>
                    <a:gd name="T4" fmla="*/ 46 w 130"/>
                    <a:gd name="T5" fmla="*/ 2 h 120"/>
                    <a:gd name="T6" fmla="*/ 37 w 130"/>
                    <a:gd name="T7" fmla="*/ 5 h 120"/>
                    <a:gd name="T8" fmla="*/ 25 w 130"/>
                    <a:gd name="T9" fmla="*/ 9 h 120"/>
                    <a:gd name="T10" fmla="*/ 17 w 130"/>
                    <a:gd name="T11" fmla="*/ 13 h 120"/>
                    <a:gd name="T12" fmla="*/ 9 w 130"/>
                    <a:gd name="T13" fmla="*/ 21 h 120"/>
                    <a:gd name="T14" fmla="*/ 7 w 130"/>
                    <a:gd name="T15" fmla="*/ 29 h 120"/>
                    <a:gd name="T16" fmla="*/ 8 w 130"/>
                    <a:gd name="T17" fmla="*/ 36 h 120"/>
                    <a:gd name="T18" fmla="*/ 8 w 130"/>
                    <a:gd name="T19" fmla="*/ 43 h 120"/>
                    <a:gd name="T20" fmla="*/ 5 w 130"/>
                    <a:gd name="T21" fmla="*/ 52 h 120"/>
                    <a:gd name="T22" fmla="*/ 0 w 130"/>
                    <a:gd name="T23" fmla="*/ 60 h 120"/>
                    <a:gd name="T24" fmla="*/ 0 w 130"/>
                    <a:gd name="T25" fmla="*/ 67 h 120"/>
                    <a:gd name="T26" fmla="*/ 1 w 130"/>
                    <a:gd name="T27" fmla="*/ 76 h 120"/>
                    <a:gd name="T28" fmla="*/ 7 w 130"/>
                    <a:gd name="T29" fmla="*/ 82 h 120"/>
                    <a:gd name="T30" fmla="*/ 16 w 130"/>
                    <a:gd name="T31" fmla="*/ 87 h 120"/>
                    <a:gd name="T32" fmla="*/ 19 w 130"/>
                    <a:gd name="T33" fmla="*/ 90 h 120"/>
                    <a:gd name="T34" fmla="*/ 19 w 130"/>
                    <a:gd name="T35" fmla="*/ 94 h 120"/>
                    <a:gd name="T36" fmla="*/ 19 w 130"/>
                    <a:gd name="T37" fmla="*/ 99 h 120"/>
                    <a:gd name="T38" fmla="*/ 17 w 130"/>
                    <a:gd name="T39" fmla="*/ 106 h 120"/>
                    <a:gd name="T40" fmla="*/ 11 w 130"/>
                    <a:gd name="T41" fmla="*/ 111 h 120"/>
                    <a:gd name="T42" fmla="*/ 15 w 130"/>
                    <a:gd name="T43" fmla="*/ 111 h 120"/>
                    <a:gd name="T44" fmla="*/ 18 w 130"/>
                    <a:gd name="T45" fmla="*/ 114 h 120"/>
                    <a:gd name="T46" fmla="*/ 23 w 130"/>
                    <a:gd name="T47" fmla="*/ 114 h 120"/>
                    <a:gd name="T48" fmla="*/ 26 w 130"/>
                    <a:gd name="T49" fmla="*/ 115 h 120"/>
                    <a:gd name="T50" fmla="*/ 32 w 130"/>
                    <a:gd name="T51" fmla="*/ 115 h 120"/>
                    <a:gd name="T52" fmla="*/ 39 w 130"/>
                    <a:gd name="T53" fmla="*/ 119 h 120"/>
                    <a:gd name="T54" fmla="*/ 88 w 130"/>
                    <a:gd name="T55" fmla="*/ 115 h 120"/>
                    <a:gd name="T56" fmla="*/ 96 w 130"/>
                    <a:gd name="T57" fmla="*/ 115 h 120"/>
                    <a:gd name="T58" fmla="*/ 97 w 130"/>
                    <a:gd name="T59" fmla="*/ 113 h 120"/>
                    <a:gd name="T60" fmla="*/ 102 w 130"/>
                    <a:gd name="T61" fmla="*/ 114 h 120"/>
                    <a:gd name="T62" fmla="*/ 105 w 130"/>
                    <a:gd name="T63" fmla="*/ 112 h 120"/>
                    <a:gd name="T64" fmla="*/ 110 w 130"/>
                    <a:gd name="T65" fmla="*/ 113 h 120"/>
                    <a:gd name="T66" fmla="*/ 111 w 130"/>
                    <a:gd name="T67" fmla="*/ 110 h 120"/>
                    <a:gd name="T68" fmla="*/ 115 w 130"/>
                    <a:gd name="T69" fmla="*/ 111 h 120"/>
                    <a:gd name="T70" fmla="*/ 121 w 130"/>
                    <a:gd name="T71" fmla="*/ 109 h 120"/>
                    <a:gd name="T72" fmla="*/ 113 w 130"/>
                    <a:gd name="T73" fmla="*/ 106 h 120"/>
                    <a:gd name="T74" fmla="*/ 110 w 130"/>
                    <a:gd name="T75" fmla="*/ 101 h 120"/>
                    <a:gd name="T76" fmla="*/ 106 w 130"/>
                    <a:gd name="T77" fmla="*/ 96 h 120"/>
                    <a:gd name="T78" fmla="*/ 111 w 130"/>
                    <a:gd name="T79" fmla="*/ 91 h 120"/>
                    <a:gd name="T80" fmla="*/ 120 w 130"/>
                    <a:gd name="T81" fmla="*/ 87 h 120"/>
                    <a:gd name="T82" fmla="*/ 124 w 130"/>
                    <a:gd name="T83" fmla="*/ 81 h 120"/>
                    <a:gd name="T84" fmla="*/ 127 w 130"/>
                    <a:gd name="T85" fmla="*/ 73 h 120"/>
                    <a:gd name="T86" fmla="*/ 129 w 130"/>
                    <a:gd name="T87" fmla="*/ 60 h 120"/>
                    <a:gd name="T88" fmla="*/ 129 w 130"/>
                    <a:gd name="T89" fmla="*/ 49 h 120"/>
                    <a:gd name="T90" fmla="*/ 127 w 130"/>
                    <a:gd name="T91" fmla="*/ 38 h 120"/>
                    <a:gd name="T92" fmla="*/ 123 w 130"/>
                    <a:gd name="T93" fmla="*/ 30 h 120"/>
                    <a:gd name="T94" fmla="*/ 118 w 130"/>
                    <a:gd name="T95" fmla="*/ 21 h 120"/>
                    <a:gd name="T96" fmla="*/ 106 w 130"/>
                    <a:gd name="T97" fmla="*/ 12 h 120"/>
                    <a:gd name="T98" fmla="*/ 96 w 130"/>
                    <a:gd name="T99" fmla="*/ 7 h 120"/>
                    <a:gd name="T100" fmla="*/ 84 w 130"/>
                    <a:gd name="T101" fmla="*/ 2 h 120"/>
                    <a:gd name="T102" fmla="*/ 71 w 130"/>
                    <a:gd name="T103" fmla="*/ 0 h 12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0"/>
                    <a:gd name="T157" fmla="*/ 0 h 120"/>
                    <a:gd name="T158" fmla="*/ 130 w 130"/>
                    <a:gd name="T159" fmla="*/ 120 h 12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0" h="120">
                      <a:moveTo>
                        <a:pt x="71" y="0"/>
                      </a:moveTo>
                      <a:lnTo>
                        <a:pt x="58" y="1"/>
                      </a:lnTo>
                      <a:lnTo>
                        <a:pt x="46" y="2"/>
                      </a:lnTo>
                      <a:lnTo>
                        <a:pt x="37" y="5"/>
                      </a:lnTo>
                      <a:lnTo>
                        <a:pt x="25" y="9"/>
                      </a:lnTo>
                      <a:lnTo>
                        <a:pt x="17" y="13"/>
                      </a:lnTo>
                      <a:lnTo>
                        <a:pt x="9" y="21"/>
                      </a:lnTo>
                      <a:lnTo>
                        <a:pt x="7" y="29"/>
                      </a:lnTo>
                      <a:lnTo>
                        <a:pt x="8" y="36"/>
                      </a:lnTo>
                      <a:lnTo>
                        <a:pt x="8" y="43"/>
                      </a:lnTo>
                      <a:lnTo>
                        <a:pt x="5" y="52"/>
                      </a:lnTo>
                      <a:lnTo>
                        <a:pt x="0" y="60"/>
                      </a:lnTo>
                      <a:lnTo>
                        <a:pt x="0" y="67"/>
                      </a:lnTo>
                      <a:lnTo>
                        <a:pt x="1" y="76"/>
                      </a:lnTo>
                      <a:lnTo>
                        <a:pt x="7" y="82"/>
                      </a:lnTo>
                      <a:lnTo>
                        <a:pt x="16" y="87"/>
                      </a:lnTo>
                      <a:lnTo>
                        <a:pt x="19" y="90"/>
                      </a:lnTo>
                      <a:lnTo>
                        <a:pt x="19" y="94"/>
                      </a:lnTo>
                      <a:lnTo>
                        <a:pt x="19" y="99"/>
                      </a:lnTo>
                      <a:lnTo>
                        <a:pt x="17" y="106"/>
                      </a:lnTo>
                      <a:lnTo>
                        <a:pt x="11" y="111"/>
                      </a:lnTo>
                      <a:lnTo>
                        <a:pt x="15" y="111"/>
                      </a:lnTo>
                      <a:lnTo>
                        <a:pt x="18" y="114"/>
                      </a:lnTo>
                      <a:lnTo>
                        <a:pt x="23" y="114"/>
                      </a:lnTo>
                      <a:lnTo>
                        <a:pt x="26" y="115"/>
                      </a:lnTo>
                      <a:lnTo>
                        <a:pt x="32" y="115"/>
                      </a:lnTo>
                      <a:lnTo>
                        <a:pt x="39" y="119"/>
                      </a:lnTo>
                      <a:lnTo>
                        <a:pt x="88" y="115"/>
                      </a:lnTo>
                      <a:lnTo>
                        <a:pt x="96" y="115"/>
                      </a:lnTo>
                      <a:lnTo>
                        <a:pt x="97" y="113"/>
                      </a:lnTo>
                      <a:lnTo>
                        <a:pt x="102" y="114"/>
                      </a:lnTo>
                      <a:lnTo>
                        <a:pt x="105" y="112"/>
                      </a:lnTo>
                      <a:lnTo>
                        <a:pt x="110" y="113"/>
                      </a:lnTo>
                      <a:lnTo>
                        <a:pt x="111" y="110"/>
                      </a:lnTo>
                      <a:lnTo>
                        <a:pt x="115" y="111"/>
                      </a:lnTo>
                      <a:lnTo>
                        <a:pt x="121" y="109"/>
                      </a:lnTo>
                      <a:lnTo>
                        <a:pt x="113" y="106"/>
                      </a:lnTo>
                      <a:lnTo>
                        <a:pt x="110" y="101"/>
                      </a:lnTo>
                      <a:lnTo>
                        <a:pt x="106" y="96"/>
                      </a:lnTo>
                      <a:lnTo>
                        <a:pt x="111" y="91"/>
                      </a:lnTo>
                      <a:lnTo>
                        <a:pt x="120" y="87"/>
                      </a:lnTo>
                      <a:lnTo>
                        <a:pt x="124" y="81"/>
                      </a:lnTo>
                      <a:lnTo>
                        <a:pt x="127" y="73"/>
                      </a:lnTo>
                      <a:lnTo>
                        <a:pt x="129" y="60"/>
                      </a:lnTo>
                      <a:lnTo>
                        <a:pt x="129" y="49"/>
                      </a:lnTo>
                      <a:lnTo>
                        <a:pt x="127" y="38"/>
                      </a:lnTo>
                      <a:lnTo>
                        <a:pt x="123" y="30"/>
                      </a:lnTo>
                      <a:lnTo>
                        <a:pt x="118" y="21"/>
                      </a:lnTo>
                      <a:lnTo>
                        <a:pt x="106" y="12"/>
                      </a:lnTo>
                      <a:lnTo>
                        <a:pt x="96" y="7"/>
                      </a:lnTo>
                      <a:lnTo>
                        <a:pt x="84" y="2"/>
                      </a:lnTo>
                      <a:lnTo>
                        <a:pt x="71" y="0"/>
                      </a:lnTo>
                    </a:path>
                  </a:pathLst>
                </a:custGeom>
                <a:solidFill>
                  <a:srgbClr val="402000"/>
                </a:solidFill>
                <a:ln w="12700" cap="rnd">
                  <a:solidFill>
                    <a:srgbClr val="402000"/>
                  </a:solidFill>
                  <a:round/>
                  <a:headEnd/>
                  <a:tailEnd/>
                </a:ln>
              </p:spPr>
              <p:txBody>
                <a:bodyPr/>
                <a:lstStyle/>
                <a:p>
                  <a:endParaRPr lang="en-US"/>
                </a:p>
              </p:txBody>
            </p:sp>
            <p:sp>
              <p:nvSpPr>
                <p:cNvPr id="36113" name="Freeform 540"/>
                <p:cNvSpPr>
                  <a:spLocks/>
                </p:cNvSpPr>
                <p:nvPr/>
              </p:nvSpPr>
              <p:spPr bwMode="auto">
                <a:xfrm>
                  <a:off x="995" y="634"/>
                  <a:ext cx="54" cy="66"/>
                </a:xfrm>
                <a:custGeom>
                  <a:avLst/>
                  <a:gdLst>
                    <a:gd name="T0" fmla="*/ 0 w 54"/>
                    <a:gd name="T1" fmla="*/ 12 h 66"/>
                    <a:gd name="T2" fmla="*/ 1 w 54"/>
                    <a:gd name="T3" fmla="*/ 19 h 66"/>
                    <a:gd name="T4" fmla="*/ 1 w 54"/>
                    <a:gd name="T5" fmla="*/ 26 h 66"/>
                    <a:gd name="T6" fmla="*/ 0 w 54"/>
                    <a:gd name="T7" fmla="*/ 37 h 66"/>
                    <a:gd name="T8" fmla="*/ 0 w 54"/>
                    <a:gd name="T9" fmla="*/ 42 h 66"/>
                    <a:gd name="T10" fmla="*/ 2 w 54"/>
                    <a:gd name="T11" fmla="*/ 47 h 66"/>
                    <a:gd name="T12" fmla="*/ 11 w 54"/>
                    <a:gd name="T13" fmla="*/ 56 h 66"/>
                    <a:gd name="T14" fmla="*/ 20 w 54"/>
                    <a:gd name="T15" fmla="*/ 63 h 66"/>
                    <a:gd name="T16" fmla="*/ 30 w 54"/>
                    <a:gd name="T17" fmla="*/ 65 h 66"/>
                    <a:gd name="T18" fmla="*/ 36 w 54"/>
                    <a:gd name="T19" fmla="*/ 62 h 66"/>
                    <a:gd name="T20" fmla="*/ 42 w 54"/>
                    <a:gd name="T21" fmla="*/ 58 h 66"/>
                    <a:gd name="T22" fmla="*/ 49 w 54"/>
                    <a:gd name="T23" fmla="*/ 49 h 66"/>
                    <a:gd name="T24" fmla="*/ 53 w 54"/>
                    <a:gd name="T25" fmla="*/ 42 h 66"/>
                    <a:gd name="T26" fmla="*/ 53 w 54"/>
                    <a:gd name="T27" fmla="*/ 40 h 66"/>
                    <a:gd name="T28" fmla="*/ 52 w 54"/>
                    <a:gd name="T29" fmla="*/ 34 h 66"/>
                    <a:gd name="T30" fmla="*/ 49 w 54"/>
                    <a:gd name="T31" fmla="*/ 25 h 66"/>
                    <a:gd name="T32" fmla="*/ 47 w 54"/>
                    <a:gd name="T33" fmla="*/ 19 h 66"/>
                    <a:gd name="T34" fmla="*/ 47 w 54"/>
                    <a:gd name="T35" fmla="*/ 12 h 66"/>
                    <a:gd name="T36" fmla="*/ 47 w 54"/>
                    <a:gd name="T37" fmla="*/ 0 h 66"/>
                    <a:gd name="T38" fmla="*/ 0 w 54"/>
                    <a:gd name="T39" fmla="*/ 12 h 6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4"/>
                    <a:gd name="T61" fmla="*/ 0 h 66"/>
                    <a:gd name="T62" fmla="*/ 54 w 54"/>
                    <a:gd name="T63" fmla="*/ 66 h 6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4" h="66">
                      <a:moveTo>
                        <a:pt x="0" y="12"/>
                      </a:moveTo>
                      <a:lnTo>
                        <a:pt x="1" y="19"/>
                      </a:lnTo>
                      <a:lnTo>
                        <a:pt x="1" y="26"/>
                      </a:lnTo>
                      <a:lnTo>
                        <a:pt x="0" y="37"/>
                      </a:lnTo>
                      <a:lnTo>
                        <a:pt x="0" y="42"/>
                      </a:lnTo>
                      <a:lnTo>
                        <a:pt x="2" y="47"/>
                      </a:lnTo>
                      <a:lnTo>
                        <a:pt x="11" y="56"/>
                      </a:lnTo>
                      <a:lnTo>
                        <a:pt x="20" y="63"/>
                      </a:lnTo>
                      <a:lnTo>
                        <a:pt x="30" y="65"/>
                      </a:lnTo>
                      <a:lnTo>
                        <a:pt x="36" y="62"/>
                      </a:lnTo>
                      <a:lnTo>
                        <a:pt x="42" y="58"/>
                      </a:lnTo>
                      <a:lnTo>
                        <a:pt x="49" y="49"/>
                      </a:lnTo>
                      <a:lnTo>
                        <a:pt x="53" y="42"/>
                      </a:lnTo>
                      <a:lnTo>
                        <a:pt x="53" y="40"/>
                      </a:lnTo>
                      <a:lnTo>
                        <a:pt x="52" y="34"/>
                      </a:lnTo>
                      <a:lnTo>
                        <a:pt x="49" y="25"/>
                      </a:lnTo>
                      <a:lnTo>
                        <a:pt x="47" y="19"/>
                      </a:lnTo>
                      <a:lnTo>
                        <a:pt x="47" y="12"/>
                      </a:lnTo>
                      <a:lnTo>
                        <a:pt x="47" y="0"/>
                      </a:lnTo>
                      <a:lnTo>
                        <a:pt x="0" y="12"/>
                      </a:lnTo>
                    </a:path>
                  </a:pathLst>
                </a:custGeom>
                <a:solidFill>
                  <a:srgbClr val="FFC080"/>
                </a:solidFill>
                <a:ln w="12700" cap="rnd">
                  <a:solidFill>
                    <a:srgbClr val="402000"/>
                  </a:solidFill>
                  <a:round/>
                  <a:headEnd/>
                  <a:tailEnd/>
                </a:ln>
              </p:spPr>
              <p:txBody>
                <a:bodyPr/>
                <a:lstStyle/>
                <a:p>
                  <a:endParaRPr lang="en-US"/>
                </a:p>
              </p:txBody>
            </p:sp>
            <p:sp>
              <p:nvSpPr>
                <p:cNvPr id="36114" name="Freeform 541"/>
                <p:cNvSpPr>
                  <a:spLocks/>
                </p:cNvSpPr>
                <p:nvPr/>
              </p:nvSpPr>
              <p:spPr bwMode="auto">
                <a:xfrm>
                  <a:off x="981" y="571"/>
                  <a:ext cx="75" cy="87"/>
                </a:xfrm>
                <a:custGeom>
                  <a:avLst/>
                  <a:gdLst>
                    <a:gd name="T0" fmla="*/ 3 w 75"/>
                    <a:gd name="T1" fmla="*/ 10 h 87"/>
                    <a:gd name="T2" fmla="*/ 3 w 75"/>
                    <a:gd name="T3" fmla="*/ 15 h 87"/>
                    <a:gd name="T4" fmla="*/ 2 w 75"/>
                    <a:gd name="T5" fmla="*/ 22 h 87"/>
                    <a:gd name="T6" fmla="*/ 1 w 75"/>
                    <a:gd name="T7" fmla="*/ 33 h 87"/>
                    <a:gd name="T8" fmla="*/ 0 w 75"/>
                    <a:gd name="T9" fmla="*/ 40 h 87"/>
                    <a:gd name="T10" fmla="*/ 1 w 75"/>
                    <a:gd name="T11" fmla="*/ 47 h 87"/>
                    <a:gd name="T12" fmla="*/ 2 w 75"/>
                    <a:gd name="T13" fmla="*/ 51 h 87"/>
                    <a:gd name="T14" fmla="*/ 3 w 75"/>
                    <a:gd name="T15" fmla="*/ 56 h 87"/>
                    <a:gd name="T16" fmla="*/ 5 w 75"/>
                    <a:gd name="T17" fmla="*/ 59 h 87"/>
                    <a:gd name="T18" fmla="*/ 6 w 75"/>
                    <a:gd name="T19" fmla="*/ 64 h 87"/>
                    <a:gd name="T20" fmla="*/ 6 w 75"/>
                    <a:gd name="T21" fmla="*/ 67 h 87"/>
                    <a:gd name="T22" fmla="*/ 9 w 75"/>
                    <a:gd name="T23" fmla="*/ 71 h 87"/>
                    <a:gd name="T24" fmla="*/ 13 w 75"/>
                    <a:gd name="T25" fmla="*/ 74 h 87"/>
                    <a:gd name="T26" fmla="*/ 17 w 75"/>
                    <a:gd name="T27" fmla="*/ 78 h 87"/>
                    <a:gd name="T28" fmla="*/ 19 w 75"/>
                    <a:gd name="T29" fmla="*/ 81 h 87"/>
                    <a:gd name="T30" fmla="*/ 24 w 75"/>
                    <a:gd name="T31" fmla="*/ 83 h 87"/>
                    <a:gd name="T32" fmla="*/ 28 w 75"/>
                    <a:gd name="T33" fmla="*/ 85 h 87"/>
                    <a:gd name="T34" fmla="*/ 33 w 75"/>
                    <a:gd name="T35" fmla="*/ 86 h 87"/>
                    <a:gd name="T36" fmla="*/ 39 w 75"/>
                    <a:gd name="T37" fmla="*/ 85 h 87"/>
                    <a:gd name="T38" fmla="*/ 44 w 75"/>
                    <a:gd name="T39" fmla="*/ 83 h 87"/>
                    <a:gd name="T40" fmla="*/ 49 w 75"/>
                    <a:gd name="T41" fmla="*/ 80 h 87"/>
                    <a:gd name="T42" fmla="*/ 52 w 75"/>
                    <a:gd name="T43" fmla="*/ 78 h 87"/>
                    <a:gd name="T44" fmla="*/ 56 w 75"/>
                    <a:gd name="T45" fmla="*/ 74 h 87"/>
                    <a:gd name="T46" fmla="*/ 59 w 75"/>
                    <a:gd name="T47" fmla="*/ 73 h 87"/>
                    <a:gd name="T48" fmla="*/ 64 w 75"/>
                    <a:gd name="T49" fmla="*/ 69 h 87"/>
                    <a:gd name="T50" fmla="*/ 65 w 75"/>
                    <a:gd name="T51" fmla="*/ 65 h 87"/>
                    <a:gd name="T52" fmla="*/ 67 w 75"/>
                    <a:gd name="T53" fmla="*/ 60 h 87"/>
                    <a:gd name="T54" fmla="*/ 68 w 75"/>
                    <a:gd name="T55" fmla="*/ 54 h 87"/>
                    <a:gd name="T56" fmla="*/ 69 w 75"/>
                    <a:gd name="T57" fmla="*/ 47 h 87"/>
                    <a:gd name="T58" fmla="*/ 72 w 75"/>
                    <a:gd name="T59" fmla="*/ 37 h 87"/>
                    <a:gd name="T60" fmla="*/ 72 w 75"/>
                    <a:gd name="T61" fmla="*/ 29 h 87"/>
                    <a:gd name="T62" fmla="*/ 73 w 75"/>
                    <a:gd name="T63" fmla="*/ 22 h 87"/>
                    <a:gd name="T64" fmla="*/ 74 w 75"/>
                    <a:gd name="T65" fmla="*/ 16 h 87"/>
                    <a:gd name="T66" fmla="*/ 68 w 75"/>
                    <a:gd name="T67" fmla="*/ 20 h 87"/>
                    <a:gd name="T68" fmla="*/ 74 w 75"/>
                    <a:gd name="T69" fmla="*/ 11 h 87"/>
                    <a:gd name="T70" fmla="*/ 64 w 75"/>
                    <a:gd name="T71" fmla="*/ 12 h 87"/>
                    <a:gd name="T72" fmla="*/ 69 w 75"/>
                    <a:gd name="T73" fmla="*/ 4 h 87"/>
                    <a:gd name="T74" fmla="*/ 68 w 75"/>
                    <a:gd name="T75" fmla="*/ 1 h 87"/>
                    <a:gd name="T76" fmla="*/ 59 w 75"/>
                    <a:gd name="T77" fmla="*/ 10 h 87"/>
                    <a:gd name="T78" fmla="*/ 44 w 75"/>
                    <a:gd name="T79" fmla="*/ 13 h 87"/>
                    <a:gd name="T80" fmla="*/ 51 w 75"/>
                    <a:gd name="T81" fmla="*/ 8 h 87"/>
                    <a:gd name="T82" fmla="*/ 58 w 75"/>
                    <a:gd name="T83" fmla="*/ 0 h 87"/>
                    <a:gd name="T84" fmla="*/ 46 w 75"/>
                    <a:gd name="T85" fmla="*/ 7 h 87"/>
                    <a:gd name="T86" fmla="*/ 36 w 75"/>
                    <a:gd name="T87" fmla="*/ 12 h 87"/>
                    <a:gd name="T88" fmla="*/ 16 w 75"/>
                    <a:gd name="T89" fmla="*/ 15 h 87"/>
                    <a:gd name="T90" fmla="*/ 28 w 75"/>
                    <a:gd name="T91" fmla="*/ 11 h 87"/>
                    <a:gd name="T92" fmla="*/ 36 w 75"/>
                    <a:gd name="T93" fmla="*/ 6 h 87"/>
                    <a:gd name="T94" fmla="*/ 18 w 75"/>
                    <a:gd name="T95" fmla="*/ 11 h 87"/>
                    <a:gd name="T96" fmla="*/ 9 w 75"/>
                    <a:gd name="T97" fmla="*/ 13 h 87"/>
                    <a:gd name="T98" fmla="*/ 25 w 75"/>
                    <a:gd name="T99" fmla="*/ 3 h 87"/>
                    <a:gd name="T100" fmla="*/ 11 w 75"/>
                    <a:gd name="T101" fmla="*/ 6 h 87"/>
                    <a:gd name="T102" fmla="*/ 3 w 75"/>
                    <a:gd name="T103" fmla="*/ 10 h 8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5"/>
                    <a:gd name="T157" fmla="*/ 0 h 87"/>
                    <a:gd name="T158" fmla="*/ 75 w 75"/>
                    <a:gd name="T159" fmla="*/ 87 h 8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5" h="87">
                      <a:moveTo>
                        <a:pt x="3" y="10"/>
                      </a:moveTo>
                      <a:lnTo>
                        <a:pt x="3" y="15"/>
                      </a:lnTo>
                      <a:lnTo>
                        <a:pt x="2" y="22"/>
                      </a:lnTo>
                      <a:lnTo>
                        <a:pt x="1" y="33"/>
                      </a:lnTo>
                      <a:lnTo>
                        <a:pt x="0" y="40"/>
                      </a:lnTo>
                      <a:lnTo>
                        <a:pt x="1" y="47"/>
                      </a:lnTo>
                      <a:lnTo>
                        <a:pt x="2" y="51"/>
                      </a:lnTo>
                      <a:lnTo>
                        <a:pt x="3" y="56"/>
                      </a:lnTo>
                      <a:lnTo>
                        <a:pt x="5" y="59"/>
                      </a:lnTo>
                      <a:lnTo>
                        <a:pt x="6" y="64"/>
                      </a:lnTo>
                      <a:lnTo>
                        <a:pt x="6" y="67"/>
                      </a:lnTo>
                      <a:lnTo>
                        <a:pt x="9" y="71"/>
                      </a:lnTo>
                      <a:lnTo>
                        <a:pt x="13" y="74"/>
                      </a:lnTo>
                      <a:lnTo>
                        <a:pt x="17" y="78"/>
                      </a:lnTo>
                      <a:lnTo>
                        <a:pt x="19" y="81"/>
                      </a:lnTo>
                      <a:lnTo>
                        <a:pt x="24" y="83"/>
                      </a:lnTo>
                      <a:lnTo>
                        <a:pt x="28" y="85"/>
                      </a:lnTo>
                      <a:lnTo>
                        <a:pt x="33" y="86"/>
                      </a:lnTo>
                      <a:lnTo>
                        <a:pt x="39" y="85"/>
                      </a:lnTo>
                      <a:lnTo>
                        <a:pt x="44" y="83"/>
                      </a:lnTo>
                      <a:lnTo>
                        <a:pt x="49" y="80"/>
                      </a:lnTo>
                      <a:lnTo>
                        <a:pt x="52" y="78"/>
                      </a:lnTo>
                      <a:lnTo>
                        <a:pt x="56" y="74"/>
                      </a:lnTo>
                      <a:lnTo>
                        <a:pt x="59" y="73"/>
                      </a:lnTo>
                      <a:lnTo>
                        <a:pt x="64" y="69"/>
                      </a:lnTo>
                      <a:lnTo>
                        <a:pt x="65" y="65"/>
                      </a:lnTo>
                      <a:lnTo>
                        <a:pt x="67" y="60"/>
                      </a:lnTo>
                      <a:lnTo>
                        <a:pt x="68" y="54"/>
                      </a:lnTo>
                      <a:lnTo>
                        <a:pt x="69" y="47"/>
                      </a:lnTo>
                      <a:lnTo>
                        <a:pt x="72" y="37"/>
                      </a:lnTo>
                      <a:lnTo>
                        <a:pt x="72" y="29"/>
                      </a:lnTo>
                      <a:lnTo>
                        <a:pt x="73" y="22"/>
                      </a:lnTo>
                      <a:lnTo>
                        <a:pt x="74" y="16"/>
                      </a:lnTo>
                      <a:lnTo>
                        <a:pt x="68" y="20"/>
                      </a:lnTo>
                      <a:lnTo>
                        <a:pt x="74" y="11"/>
                      </a:lnTo>
                      <a:lnTo>
                        <a:pt x="64" y="12"/>
                      </a:lnTo>
                      <a:lnTo>
                        <a:pt x="69" y="4"/>
                      </a:lnTo>
                      <a:lnTo>
                        <a:pt x="68" y="1"/>
                      </a:lnTo>
                      <a:lnTo>
                        <a:pt x="59" y="10"/>
                      </a:lnTo>
                      <a:lnTo>
                        <a:pt x="44" y="13"/>
                      </a:lnTo>
                      <a:lnTo>
                        <a:pt x="51" y="8"/>
                      </a:lnTo>
                      <a:lnTo>
                        <a:pt x="58" y="0"/>
                      </a:lnTo>
                      <a:lnTo>
                        <a:pt x="46" y="7"/>
                      </a:lnTo>
                      <a:lnTo>
                        <a:pt x="36" y="12"/>
                      </a:lnTo>
                      <a:lnTo>
                        <a:pt x="16" y="15"/>
                      </a:lnTo>
                      <a:lnTo>
                        <a:pt x="28" y="11"/>
                      </a:lnTo>
                      <a:lnTo>
                        <a:pt x="36" y="6"/>
                      </a:lnTo>
                      <a:lnTo>
                        <a:pt x="18" y="11"/>
                      </a:lnTo>
                      <a:lnTo>
                        <a:pt x="9" y="13"/>
                      </a:lnTo>
                      <a:lnTo>
                        <a:pt x="25" y="3"/>
                      </a:lnTo>
                      <a:lnTo>
                        <a:pt x="11" y="6"/>
                      </a:lnTo>
                      <a:lnTo>
                        <a:pt x="3" y="10"/>
                      </a:lnTo>
                    </a:path>
                  </a:pathLst>
                </a:custGeom>
                <a:solidFill>
                  <a:srgbClr val="FFC080"/>
                </a:solidFill>
                <a:ln w="12700" cap="rnd">
                  <a:solidFill>
                    <a:srgbClr val="402000"/>
                  </a:solidFill>
                  <a:round/>
                  <a:headEnd/>
                  <a:tailEnd/>
                </a:ln>
              </p:spPr>
              <p:txBody>
                <a:bodyPr/>
                <a:lstStyle/>
                <a:p>
                  <a:endParaRPr lang="en-US"/>
                </a:p>
              </p:txBody>
            </p:sp>
            <p:sp>
              <p:nvSpPr>
                <p:cNvPr id="36115" name="Freeform 542"/>
                <p:cNvSpPr>
                  <a:spLocks/>
                </p:cNvSpPr>
                <p:nvPr/>
              </p:nvSpPr>
              <p:spPr bwMode="auto">
                <a:xfrm>
                  <a:off x="993" y="600"/>
                  <a:ext cx="10" cy="2"/>
                </a:xfrm>
                <a:custGeom>
                  <a:avLst/>
                  <a:gdLst>
                    <a:gd name="T0" fmla="*/ 0 w 10"/>
                    <a:gd name="T1" fmla="*/ 1 h 2"/>
                    <a:gd name="T2" fmla="*/ 1 w 10"/>
                    <a:gd name="T3" fmla="*/ 0 h 2"/>
                    <a:gd name="T4" fmla="*/ 3 w 10"/>
                    <a:gd name="T5" fmla="*/ 0 h 2"/>
                    <a:gd name="T6" fmla="*/ 5 w 10"/>
                    <a:gd name="T7" fmla="*/ 0 h 2"/>
                    <a:gd name="T8" fmla="*/ 7 w 10"/>
                    <a:gd name="T9" fmla="*/ 0 h 2"/>
                    <a:gd name="T10" fmla="*/ 9 w 10"/>
                    <a:gd name="T11" fmla="*/ 0 h 2"/>
                    <a:gd name="T12" fmla="*/ 7 w 10"/>
                    <a:gd name="T13" fmla="*/ 1 h 2"/>
                    <a:gd name="T14" fmla="*/ 5 w 10"/>
                    <a:gd name="T15" fmla="*/ 1 h 2"/>
                    <a:gd name="T16" fmla="*/ 3 w 10"/>
                    <a:gd name="T17" fmla="*/ 1 h 2"/>
                    <a:gd name="T18" fmla="*/ 0 w 10"/>
                    <a:gd name="T19" fmla="*/ 1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
                    <a:gd name="T32" fmla="*/ 10 w 10"/>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
                      <a:moveTo>
                        <a:pt x="0" y="1"/>
                      </a:moveTo>
                      <a:lnTo>
                        <a:pt x="1" y="0"/>
                      </a:lnTo>
                      <a:lnTo>
                        <a:pt x="3" y="0"/>
                      </a:lnTo>
                      <a:lnTo>
                        <a:pt x="5" y="0"/>
                      </a:lnTo>
                      <a:lnTo>
                        <a:pt x="7" y="0"/>
                      </a:lnTo>
                      <a:lnTo>
                        <a:pt x="9" y="0"/>
                      </a:lnTo>
                      <a:lnTo>
                        <a:pt x="7" y="1"/>
                      </a:lnTo>
                      <a:lnTo>
                        <a:pt x="5" y="1"/>
                      </a:lnTo>
                      <a:lnTo>
                        <a:pt x="3" y="1"/>
                      </a:lnTo>
                      <a:lnTo>
                        <a:pt x="0"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6" name="Freeform 543"/>
                <p:cNvSpPr>
                  <a:spLocks/>
                </p:cNvSpPr>
                <p:nvPr/>
              </p:nvSpPr>
              <p:spPr bwMode="auto">
                <a:xfrm>
                  <a:off x="1024" y="603"/>
                  <a:ext cx="9" cy="1"/>
                </a:xfrm>
                <a:custGeom>
                  <a:avLst/>
                  <a:gdLst>
                    <a:gd name="T0" fmla="*/ 0 w 9"/>
                    <a:gd name="T1" fmla="*/ 0 h 1"/>
                    <a:gd name="T2" fmla="*/ 1 w 9"/>
                    <a:gd name="T3" fmla="*/ 0 h 1"/>
                    <a:gd name="T4" fmla="*/ 4 w 9"/>
                    <a:gd name="T5" fmla="*/ 0 h 1"/>
                    <a:gd name="T6" fmla="*/ 5 w 9"/>
                    <a:gd name="T7" fmla="*/ 0 h 1"/>
                    <a:gd name="T8" fmla="*/ 7 w 9"/>
                    <a:gd name="T9" fmla="*/ 0 h 1"/>
                    <a:gd name="T10" fmla="*/ 8 w 9"/>
                    <a:gd name="T11" fmla="*/ 0 h 1"/>
                    <a:gd name="T12" fmla="*/ 6 w 9"/>
                    <a:gd name="T13" fmla="*/ 0 h 1"/>
                    <a:gd name="T14" fmla="*/ 4 w 9"/>
                    <a:gd name="T15" fmla="*/ 0 h 1"/>
                    <a:gd name="T16" fmla="*/ 2 w 9"/>
                    <a:gd name="T17" fmla="*/ 0 h 1"/>
                    <a:gd name="T18" fmla="*/ 0 w 9"/>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
                    <a:gd name="T32" fmla="*/ 9 w 9"/>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
                      <a:moveTo>
                        <a:pt x="0" y="0"/>
                      </a:moveTo>
                      <a:lnTo>
                        <a:pt x="1" y="0"/>
                      </a:lnTo>
                      <a:lnTo>
                        <a:pt x="4" y="0"/>
                      </a:lnTo>
                      <a:lnTo>
                        <a:pt x="5" y="0"/>
                      </a:lnTo>
                      <a:lnTo>
                        <a:pt x="7" y="0"/>
                      </a:lnTo>
                      <a:lnTo>
                        <a:pt x="8" y="0"/>
                      </a:lnTo>
                      <a:lnTo>
                        <a:pt x="6" y="0"/>
                      </a:lnTo>
                      <a:lnTo>
                        <a:pt x="4" y="0"/>
                      </a:lnTo>
                      <a:lnTo>
                        <a:pt x="2"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7" name="Freeform 544"/>
                <p:cNvSpPr>
                  <a:spLocks/>
                </p:cNvSpPr>
                <p:nvPr/>
              </p:nvSpPr>
              <p:spPr bwMode="auto">
                <a:xfrm>
                  <a:off x="1006" y="624"/>
                  <a:ext cx="11" cy="1"/>
                </a:xfrm>
                <a:custGeom>
                  <a:avLst/>
                  <a:gdLst>
                    <a:gd name="T0" fmla="*/ 0 w 11"/>
                    <a:gd name="T1" fmla="*/ 0 h 1"/>
                    <a:gd name="T2" fmla="*/ 3 w 11"/>
                    <a:gd name="T3" fmla="*/ 0 h 1"/>
                    <a:gd name="T4" fmla="*/ 4 w 11"/>
                    <a:gd name="T5" fmla="*/ 0 h 1"/>
                    <a:gd name="T6" fmla="*/ 5 w 11"/>
                    <a:gd name="T7" fmla="*/ 0 h 1"/>
                    <a:gd name="T8" fmla="*/ 7 w 11"/>
                    <a:gd name="T9" fmla="*/ 0 h 1"/>
                    <a:gd name="T10" fmla="*/ 10 w 11"/>
                    <a:gd name="T11" fmla="*/ 0 h 1"/>
                    <a:gd name="T12" fmla="*/ 9 w 11"/>
                    <a:gd name="T13" fmla="*/ 0 h 1"/>
                    <a:gd name="T14" fmla="*/ 7 w 11"/>
                    <a:gd name="T15" fmla="*/ 0 h 1"/>
                    <a:gd name="T16" fmla="*/ 6 w 11"/>
                    <a:gd name="T17" fmla="*/ 0 h 1"/>
                    <a:gd name="T18" fmla="*/ 4 w 11"/>
                    <a:gd name="T19" fmla="*/ 0 h 1"/>
                    <a:gd name="T20" fmla="*/ 3 w 11"/>
                    <a:gd name="T21" fmla="*/ 0 h 1"/>
                    <a:gd name="T22" fmla="*/ 1 w 11"/>
                    <a:gd name="T23" fmla="*/ 0 h 1"/>
                    <a:gd name="T24" fmla="*/ 0 w 11"/>
                    <a:gd name="T25" fmla="*/ 0 h 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
                    <a:gd name="T40" fmla="*/ 0 h 1"/>
                    <a:gd name="T41" fmla="*/ 11 w 11"/>
                    <a:gd name="T42" fmla="*/ 1 h 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 h="1">
                      <a:moveTo>
                        <a:pt x="0" y="0"/>
                      </a:moveTo>
                      <a:lnTo>
                        <a:pt x="3" y="0"/>
                      </a:lnTo>
                      <a:lnTo>
                        <a:pt x="4" y="0"/>
                      </a:lnTo>
                      <a:lnTo>
                        <a:pt x="5" y="0"/>
                      </a:lnTo>
                      <a:lnTo>
                        <a:pt x="7" y="0"/>
                      </a:lnTo>
                      <a:lnTo>
                        <a:pt x="10" y="0"/>
                      </a:lnTo>
                      <a:lnTo>
                        <a:pt x="9" y="0"/>
                      </a:lnTo>
                      <a:lnTo>
                        <a:pt x="7" y="0"/>
                      </a:lnTo>
                      <a:lnTo>
                        <a:pt x="6" y="0"/>
                      </a:lnTo>
                      <a:lnTo>
                        <a:pt x="4" y="0"/>
                      </a:lnTo>
                      <a:lnTo>
                        <a:pt x="3" y="0"/>
                      </a:ln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8" name="Freeform 545"/>
                <p:cNvSpPr>
                  <a:spLocks/>
                </p:cNvSpPr>
                <p:nvPr/>
              </p:nvSpPr>
              <p:spPr bwMode="auto">
                <a:xfrm>
                  <a:off x="999" y="634"/>
                  <a:ext cx="23" cy="2"/>
                </a:xfrm>
                <a:custGeom>
                  <a:avLst/>
                  <a:gdLst>
                    <a:gd name="T0" fmla="*/ 0 w 23"/>
                    <a:gd name="T1" fmla="*/ 0 h 2"/>
                    <a:gd name="T2" fmla="*/ 0 w 23"/>
                    <a:gd name="T3" fmla="*/ 1 h 2"/>
                    <a:gd name="T4" fmla="*/ 2 w 23"/>
                    <a:gd name="T5" fmla="*/ 1 h 2"/>
                    <a:gd name="T6" fmla="*/ 6 w 23"/>
                    <a:gd name="T7" fmla="*/ 1 h 2"/>
                    <a:gd name="T8" fmla="*/ 8 w 23"/>
                    <a:gd name="T9" fmla="*/ 1 h 2"/>
                    <a:gd name="T10" fmla="*/ 11 w 23"/>
                    <a:gd name="T11" fmla="*/ 1 h 2"/>
                    <a:gd name="T12" fmla="*/ 13 w 23"/>
                    <a:gd name="T13" fmla="*/ 1 h 2"/>
                    <a:gd name="T14" fmla="*/ 16 w 23"/>
                    <a:gd name="T15" fmla="*/ 0 h 2"/>
                    <a:gd name="T16" fmla="*/ 18 w 23"/>
                    <a:gd name="T17" fmla="*/ 0 h 2"/>
                    <a:gd name="T18" fmla="*/ 22 w 23"/>
                    <a:gd name="T19" fmla="*/ 0 h 2"/>
                    <a:gd name="T20" fmla="*/ 20 w 23"/>
                    <a:gd name="T21" fmla="*/ 0 h 2"/>
                    <a:gd name="T22" fmla="*/ 12 w 23"/>
                    <a:gd name="T23" fmla="*/ 0 h 2"/>
                    <a:gd name="T24" fmla="*/ 6 w 23"/>
                    <a:gd name="T25" fmla="*/ 0 h 2"/>
                    <a:gd name="T26" fmla="*/ 2 w 23"/>
                    <a:gd name="T27" fmla="*/ 1 h 2"/>
                    <a:gd name="T28" fmla="*/ 0 w 23"/>
                    <a:gd name="T29" fmla="*/ 0 h 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
                    <a:gd name="T46" fmla="*/ 0 h 2"/>
                    <a:gd name="T47" fmla="*/ 23 w 23"/>
                    <a:gd name="T48" fmla="*/ 2 h 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 h="2">
                      <a:moveTo>
                        <a:pt x="0" y="0"/>
                      </a:moveTo>
                      <a:lnTo>
                        <a:pt x="0" y="1"/>
                      </a:lnTo>
                      <a:lnTo>
                        <a:pt x="2" y="1"/>
                      </a:lnTo>
                      <a:lnTo>
                        <a:pt x="6" y="1"/>
                      </a:lnTo>
                      <a:lnTo>
                        <a:pt x="8" y="1"/>
                      </a:lnTo>
                      <a:lnTo>
                        <a:pt x="11" y="1"/>
                      </a:lnTo>
                      <a:lnTo>
                        <a:pt x="13" y="1"/>
                      </a:lnTo>
                      <a:lnTo>
                        <a:pt x="16" y="0"/>
                      </a:lnTo>
                      <a:lnTo>
                        <a:pt x="18" y="0"/>
                      </a:lnTo>
                      <a:lnTo>
                        <a:pt x="22" y="0"/>
                      </a:lnTo>
                      <a:lnTo>
                        <a:pt x="20" y="0"/>
                      </a:lnTo>
                      <a:lnTo>
                        <a:pt x="12" y="0"/>
                      </a:lnTo>
                      <a:lnTo>
                        <a:pt x="6" y="0"/>
                      </a:lnTo>
                      <a:lnTo>
                        <a:pt x="2" y="1"/>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9" name="Freeform 546"/>
                <p:cNvSpPr>
                  <a:spLocks/>
                </p:cNvSpPr>
                <p:nvPr/>
              </p:nvSpPr>
              <p:spPr bwMode="auto">
                <a:xfrm>
                  <a:off x="1006" y="642"/>
                  <a:ext cx="8" cy="2"/>
                </a:xfrm>
                <a:custGeom>
                  <a:avLst/>
                  <a:gdLst>
                    <a:gd name="T0" fmla="*/ 0 w 8"/>
                    <a:gd name="T1" fmla="*/ 1 h 2"/>
                    <a:gd name="T2" fmla="*/ 2 w 8"/>
                    <a:gd name="T3" fmla="*/ 1 h 2"/>
                    <a:gd name="T4" fmla="*/ 4 w 8"/>
                    <a:gd name="T5" fmla="*/ 0 h 2"/>
                    <a:gd name="T6" fmla="*/ 5 w 8"/>
                    <a:gd name="T7" fmla="*/ 0 h 2"/>
                    <a:gd name="T8" fmla="*/ 7 w 8"/>
                    <a:gd name="T9" fmla="*/ 1 h 2"/>
                    <a:gd name="T10" fmla="*/ 4 w 8"/>
                    <a:gd name="T11" fmla="*/ 0 h 2"/>
                    <a:gd name="T12" fmla="*/ 2 w 8"/>
                    <a:gd name="T13" fmla="*/ 0 h 2"/>
                    <a:gd name="T14" fmla="*/ 1 w 8"/>
                    <a:gd name="T15" fmla="*/ 0 h 2"/>
                    <a:gd name="T16" fmla="*/ 0 w 8"/>
                    <a:gd name="T17" fmla="*/ 1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2"/>
                    <a:gd name="T29" fmla="*/ 8 w 8"/>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2">
                      <a:moveTo>
                        <a:pt x="0" y="1"/>
                      </a:moveTo>
                      <a:lnTo>
                        <a:pt x="2" y="1"/>
                      </a:lnTo>
                      <a:lnTo>
                        <a:pt x="4" y="0"/>
                      </a:lnTo>
                      <a:lnTo>
                        <a:pt x="5" y="0"/>
                      </a:lnTo>
                      <a:lnTo>
                        <a:pt x="7" y="1"/>
                      </a:lnTo>
                      <a:lnTo>
                        <a:pt x="4" y="0"/>
                      </a:lnTo>
                      <a:lnTo>
                        <a:pt x="2" y="0"/>
                      </a:lnTo>
                      <a:lnTo>
                        <a:pt x="1" y="0"/>
                      </a:lnTo>
                      <a:lnTo>
                        <a:pt x="0"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0" name="Freeform 547"/>
                <p:cNvSpPr>
                  <a:spLocks/>
                </p:cNvSpPr>
                <p:nvPr/>
              </p:nvSpPr>
              <p:spPr bwMode="auto">
                <a:xfrm>
                  <a:off x="991" y="596"/>
                  <a:ext cx="12" cy="1"/>
                </a:xfrm>
                <a:custGeom>
                  <a:avLst/>
                  <a:gdLst>
                    <a:gd name="T0" fmla="*/ 0 w 12"/>
                    <a:gd name="T1" fmla="*/ 0 h 1"/>
                    <a:gd name="T2" fmla="*/ 5 w 12"/>
                    <a:gd name="T3" fmla="*/ 0 h 1"/>
                    <a:gd name="T4" fmla="*/ 7 w 12"/>
                    <a:gd name="T5" fmla="*/ 0 h 1"/>
                    <a:gd name="T6" fmla="*/ 11 w 12"/>
                    <a:gd name="T7" fmla="*/ 0 h 1"/>
                    <a:gd name="T8" fmla="*/ 10 w 12"/>
                    <a:gd name="T9" fmla="*/ 0 h 1"/>
                    <a:gd name="T10" fmla="*/ 9 w 12"/>
                    <a:gd name="T11" fmla="*/ 0 h 1"/>
                    <a:gd name="T12" fmla="*/ 8 w 12"/>
                    <a:gd name="T13" fmla="*/ 0 h 1"/>
                    <a:gd name="T14" fmla="*/ 6 w 12"/>
                    <a:gd name="T15" fmla="*/ 0 h 1"/>
                    <a:gd name="T16" fmla="*/ 5 w 12"/>
                    <a:gd name="T17" fmla="*/ 0 h 1"/>
                    <a:gd name="T18" fmla="*/ 0 w 12"/>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1"/>
                    <a:gd name="T32" fmla="*/ 12 w 1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1">
                      <a:moveTo>
                        <a:pt x="0" y="0"/>
                      </a:moveTo>
                      <a:lnTo>
                        <a:pt x="5" y="0"/>
                      </a:lnTo>
                      <a:lnTo>
                        <a:pt x="7" y="0"/>
                      </a:lnTo>
                      <a:lnTo>
                        <a:pt x="11" y="0"/>
                      </a:lnTo>
                      <a:lnTo>
                        <a:pt x="10" y="0"/>
                      </a:lnTo>
                      <a:lnTo>
                        <a:pt x="9" y="0"/>
                      </a:lnTo>
                      <a:lnTo>
                        <a:pt x="8" y="0"/>
                      </a:lnTo>
                      <a:lnTo>
                        <a:pt x="6" y="0"/>
                      </a:lnTo>
                      <a:lnTo>
                        <a:pt x="5"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1" name="Freeform 548"/>
                <p:cNvSpPr>
                  <a:spLocks/>
                </p:cNvSpPr>
                <p:nvPr/>
              </p:nvSpPr>
              <p:spPr bwMode="auto">
                <a:xfrm>
                  <a:off x="1024" y="596"/>
                  <a:ext cx="15" cy="1"/>
                </a:xfrm>
                <a:custGeom>
                  <a:avLst/>
                  <a:gdLst>
                    <a:gd name="T0" fmla="*/ 0 w 15"/>
                    <a:gd name="T1" fmla="*/ 0 h 1"/>
                    <a:gd name="T2" fmla="*/ 4 w 15"/>
                    <a:gd name="T3" fmla="*/ 0 h 1"/>
                    <a:gd name="T4" fmla="*/ 7 w 15"/>
                    <a:gd name="T5" fmla="*/ 0 h 1"/>
                    <a:gd name="T6" fmla="*/ 14 w 15"/>
                    <a:gd name="T7" fmla="*/ 0 h 1"/>
                    <a:gd name="T8" fmla="*/ 10 w 15"/>
                    <a:gd name="T9" fmla="*/ 0 h 1"/>
                    <a:gd name="T10" fmla="*/ 7 w 15"/>
                    <a:gd name="T11" fmla="*/ 0 h 1"/>
                    <a:gd name="T12" fmla="*/ 5 w 15"/>
                    <a:gd name="T13" fmla="*/ 0 h 1"/>
                    <a:gd name="T14" fmla="*/ 3 w 15"/>
                    <a:gd name="T15" fmla="*/ 0 h 1"/>
                    <a:gd name="T16" fmla="*/ 1 w 15"/>
                    <a:gd name="T17" fmla="*/ 0 h 1"/>
                    <a:gd name="T18" fmla="*/ 0 w 15"/>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
                    <a:gd name="T32" fmla="*/ 15 w 15"/>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
                      <a:moveTo>
                        <a:pt x="0" y="0"/>
                      </a:moveTo>
                      <a:lnTo>
                        <a:pt x="4" y="0"/>
                      </a:lnTo>
                      <a:lnTo>
                        <a:pt x="7" y="0"/>
                      </a:lnTo>
                      <a:lnTo>
                        <a:pt x="14" y="0"/>
                      </a:lnTo>
                      <a:lnTo>
                        <a:pt x="10" y="0"/>
                      </a:lnTo>
                      <a:lnTo>
                        <a:pt x="7" y="0"/>
                      </a:lnTo>
                      <a:lnTo>
                        <a:pt x="5" y="0"/>
                      </a:lnTo>
                      <a:lnTo>
                        <a:pt x="3" y="0"/>
                      </a:ln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2" name="Freeform 549"/>
                <p:cNvSpPr>
                  <a:spLocks/>
                </p:cNvSpPr>
                <p:nvPr/>
              </p:nvSpPr>
              <p:spPr bwMode="auto">
                <a:xfrm>
                  <a:off x="998" y="599"/>
                  <a:ext cx="5" cy="5"/>
                </a:xfrm>
                <a:custGeom>
                  <a:avLst/>
                  <a:gdLst>
                    <a:gd name="T0" fmla="*/ 4 w 5"/>
                    <a:gd name="T1" fmla="*/ 4 h 5"/>
                    <a:gd name="T2" fmla="*/ 4 w 5"/>
                    <a:gd name="T3" fmla="*/ 0 h 5"/>
                    <a:gd name="T4" fmla="*/ 0 w 5"/>
                    <a:gd name="T5" fmla="*/ 2 h 5"/>
                    <a:gd name="T6" fmla="*/ 4 w 5"/>
                    <a:gd name="T7" fmla="*/ 4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4" y="4"/>
                      </a:moveTo>
                      <a:lnTo>
                        <a:pt x="4" y="0"/>
                      </a:lnTo>
                      <a:lnTo>
                        <a:pt x="0" y="2"/>
                      </a:lnTo>
                      <a:lnTo>
                        <a:pt x="4" y="4"/>
                      </a:lnTo>
                    </a:path>
                  </a:pathLst>
                </a:custGeom>
                <a:solidFill>
                  <a:srgbClr val="FFC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3" name="Freeform 550"/>
                <p:cNvSpPr>
                  <a:spLocks/>
                </p:cNvSpPr>
                <p:nvPr/>
              </p:nvSpPr>
              <p:spPr bwMode="auto">
                <a:xfrm>
                  <a:off x="1029" y="601"/>
                  <a:ext cx="7" cy="4"/>
                </a:xfrm>
                <a:custGeom>
                  <a:avLst/>
                  <a:gdLst>
                    <a:gd name="T0" fmla="*/ 6 w 7"/>
                    <a:gd name="T1" fmla="*/ 3 h 4"/>
                    <a:gd name="T2" fmla="*/ 6 w 7"/>
                    <a:gd name="T3" fmla="*/ 0 h 4"/>
                    <a:gd name="T4" fmla="*/ 0 w 7"/>
                    <a:gd name="T5" fmla="*/ 1 h 4"/>
                    <a:gd name="T6" fmla="*/ 6 w 7"/>
                    <a:gd name="T7" fmla="*/ 3 h 4"/>
                    <a:gd name="T8" fmla="*/ 0 60000 65536"/>
                    <a:gd name="T9" fmla="*/ 0 60000 65536"/>
                    <a:gd name="T10" fmla="*/ 0 60000 65536"/>
                    <a:gd name="T11" fmla="*/ 0 60000 65536"/>
                    <a:gd name="T12" fmla="*/ 0 w 7"/>
                    <a:gd name="T13" fmla="*/ 0 h 4"/>
                    <a:gd name="T14" fmla="*/ 7 w 7"/>
                    <a:gd name="T15" fmla="*/ 4 h 4"/>
                  </a:gdLst>
                  <a:ahLst/>
                  <a:cxnLst>
                    <a:cxn ang="T8">
                      <a:pos x="T0" y="T1"/>
                    </a:cxn>
                    <a:cxn ang="T9">
                      <a:pos x="T2" y="T3"/>
                    </a:cxn>
                    <a:cxn ang="T10">
                      <a:pos x="T4" y="T5"/>
                    </a:cxn>
                    <a:cxn ang="T11">
                      <a:pos x="T6" y="T7"/>
                    </a:cxn>
                  </a:cxnLst>
                  <a:rect l="T12" t="T13" r="T14" b="T15"/>
                  <a:pathLst>
                    <a:path w="7" h="4">
                      <a:moveTo>
                        <a:pt x="6" y="3"/>
                      </a:moveTo>
                      <a:lnTo>
                        <a:pt x="6" y="0"/>
                      </a:lnTo>
                      <a:lnTo>
                        <a:pt x="0" y="1"/>
                      </a:lnTo>
                      <a:lnTo>
                        <a:pt x="6" y="3"/>
                      </a:lnTo>
                    </a:path>
                  </a:pathLst>
                </a:custGeom>
                <a:solidFill>
                  <a:srgbClr val="FFC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4" name="Freeform 551"/>
                <p:cNvSpPr>
                  <a:spLocks/>
                </p:cNvSpPr>
                <p:nvPr/>
              </p:nvSpPr>
              <p:spPr bwMode="auto">
                <a:xfrm>
                  <a:off x="955" y="529"/>
                  <a:ext cx="91" cy="59"/>
                </a:xfrm>
                <a:custGeom>
                  <a:avLst/>
                  <a:gdLst>
                    <a:gd name="T0" fmla="*/ 21 w 91"/>
                    <a:gd name="T1" fmla="*/ 36 h 59"/>
                    <a:gd name="T2" fmla="*/ 33 w 91"/>
                    <a:gd name="T3" fmla="*/ 39 h 59"/>
                    <a:gd name="T4" fmla="*/ 45 w 91"/>
                    <a:gd name="T5" fmla="*/ 39 h 59"/>
                    <a:gd name="T6" fmla="*/ 56 w 91"/>
                    <a:gd name="T7" fmla="*/ 36 h 59"/>
                    <a:gd name="T8" fmla="*/ 67 w 91"/>
                    <a:gd name="T9" fmla="*/ 31 h 59"/>
                    <a:gd name="T10" fmla="*/ 78 w 91"/>
                    <a:gd name="T11" fmla="*/ 22 h 59"/>
                    <a:gd name="T12" fmla="*/ 88 w 91"/>
                    <a:gd name="T13" fmla="*/ 16 h 59"/>
                    <a:gd name="T14" fmla="*/ 90 w 91"/>
                    <a:gd name="T15" fmla="*/ 7 h 59"/>
                    <a:gd name="T16" fmla="*/ 86 w 91"/>
                    <a:gd name="T17" fmla="*/ 5 h 59"/>
                    <a:gd name="T18" fmla="*/ 74 w 91"/>
                    <a:gd name="T19" fmla="*/ 1 h 59"/>
                    <a:gd name="T20" fmla="*/ 58 w 91"/>
                    <a:gd name="T21" fmla="*/ 0 h 59"/>
                    <a:gd name="T22" fmla="*/ 50 w 91"/>
                    <a:gd name="T23" fmla="*/ 5 h 59"/>
                    <a:gd name="T24" fmla="*/ 44 w 91"/>
                    <a:gd name="T25" fmla="*/ 12 h 59"/>
                    <a:gd name="T26" fmla="*/ 34 w 91"/>
                    <a:gd name="T27" fmla="*/ 13 h 59"/>
                    <a:gd name="T28" fmla="*/ 28 w 91"/>
                    <a:gd name="T29" fmla="*/ 13 h 59"/>
                    <a:gd name="T30" fmla="*/ 41 w 91"/>
                    <a:gd name="T31" fmla="*/ 12 h 59"/>
                    <a:gd name="T32" fmla="*/ 47 w 91"/>
                    <a:gd name="T33" fmla="*/ 7 h 59"/>
                    <a:gd name="T34" fmla="*/ 55 w 91"/>
                    <a:gd name="T35" fmla="*/ 1 h 59"/>
                    <a:gd name="T36" fmla="*/ 44 w 91"/>
                    <a:gd name="T37" fmla="*/ 2 h 59"/>
                    <a:gd name="T38" fmla="*/ 26 w 91"/>
                    <a:gd name="T39" fmla="*/ 7 h 59"/>
                    <a:gd name="T40" fmla="*/ 17 w 91"/>
                    <a:gd name="T41" fmla="*/ 12 h 59"/>
                    <a:gd name="T42" fmla="*/ 11 w 91"/>
                    <a:gd name="T43" fmla="*/ 18 h 59"/>
                    <a:gd name="T44" fmla="*/ 9 w 91"/>
                    <a:gd name="T45" fmla="*/ 24 h 59"/>
                    <a:gd name="T46" fmla="*/ 9 w 91"/>
                    <a:gd name="T47" fmla="*/ 28 h 59"/>
                    <a:gd name="T48" fmla="*/ 10 w 91"/>
                    <a:gd name="T49" fmla="*/ 34 h 59"/>
                    <a:gd name="T50" fmla="*/ 9 w 91"/>
                    <a:gd name="T51" fmla="*/ 40 h 59"/>
                    <a:gd name="T52" fmla="*/ 6 w 91"/>
                    <a:gd name="T53" fmla="*/ 43 h 59"/>
                    <a:gd name="T54" fmla="*/ 3 w 91"/>
                    <a:gd name="T55" fmla="*/ 49 h 59"/>
                    <a:gd name="T56" fmla="*/ 0 w 91"/>
                    <a:gd name="T57" fmla="*/ 53 h 59"/>
                    <a:gd name="T58" fmla="*/ 0 w 91"/>
                    <a:gd name="T59" fmla="*/ 58 h 59"/>
                    <a:gd name="T60" fmla="*/ 1 w 91"/>
                    <a:gd name="T61" fmla="*/ 55 h 59"/>
                    <a:gd name="T62" fmla="*/ 6 w 91"/>
                    <a:gd name="T63" fmla="*/ 48 h 59"/>
                    <a:gd name="T64" fmla="*/ 11 w 91"/>
                    <a:gd name="T65" fmla="*/ 41 h 59"/>
                    <a:gd name="T66" fmla="*/ 12 w 91"/>
                    <a:gd name="T67" fmla="*/ 36 h 59"/>
                    <a:gd name="T68" fmla="*/ 13 w 91"/>
                    <a:gd name="T69" fmla="*/ 32 h 59"/>
                    <a:gd name="T70" fmla="*/ 15 w 91"/>
                    <a:gd name="T71" fmla="*/ 30 h 59"/>
                    <a:gd name="T72" fmla="*/ 20 w 91"/>
                    <a:gd name="T73" fmla="*/ 31 h 59"/>
                    <a:gd name="T74" fmla="*/ 27 w 91"/>
                    <a:gd name="T75" fmla="*/ 31 h 59"/>
                    <a:gd name="T76" fmla="*/ 36 w 91"/>
                    <a:gd name="T77" fmla="*/ 29 h 59"/>
                    <a:gd name="T78" fmla="*/ 46 w 91"/>
                    <a:gd name="T79" fmla="*/ 24 h 59"/>
                    <a:gd name="T80" fmla="*/ 51 w 91"/>
                    <a:gd name="T81" fmla="*/ 19 h 59"/>
                    <a:gd name="T82" fmla="*/ 45 w 91"/>
                    <a:gd name="T83" fmla="*/ 23 h 59"/>
                    <a:gd name="T84" fmla="*/ 34 w 91"/>
                    <a:gd name="T85" fmla="*/ 27 h 59"/>
                    <a:gd name="T86" fmla="*/ 27 w 91"/>
                    <a:gd name="T87" fmla="*/ 28 h 59"/>
                    <a:gd name="T88" fmla="*/ 21 w 91"/>
                    <a:gd name="T89" fmla="*/ 28 h 59"/>
                    <a:gd name="T90" fmla="*/ 33 w 91"/>
                    <a:gd name="T91" fmla="*/ 27 h 59"/>
                    <a:gd name="T92" fmla="*/ 41 w 91"/>
                    <a:gd name="T93" fmla="*/ 23 h 59"/>
                    <a:gd name="T94" fmla="*/ 47 w 91"/>
                    <a:gd name="T95" fmla="*/ 20 h 59"/>
                    <a:gd name="T96" fmla="*/ 54 w 91"/>
                    <a:gd name="T97" fmla="*/ 16 h 59"/>
                    <a:gd name="T98" fmla="*/ 51 w 91"/>
                    <a:gd name="T99" fmla="*/ 21 h 59"/>
                    <a:gd name="T100" fmla="*/ 45 w 91"/>
                    <a:gd name="T101" fmla="*/ 27 h 59"/>
                    <a:gd name="T102" fmla="*/ 35 w 91"/>
                    <a:gd name="T103" fmla="*/ 32 h 59"/>
                    <a:gd name="T104" fmla="*/ 28 w 91"/>
                    <a:gd name="T105" fmla="*/ 35 h 59"/>
                    <a:gd name="T106" fmla="*/ 21 w 91"/>
                    <a:gd name="T107" fmla="*/ 36 h 5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1"/>
                    <a:gd name="T163" fmla="*/ 0 h 59"/>
                    <a:gd name="T164" fmla="*/ 91 w 91"/>
                    <a:gd name="T165" fmla="*/ 59 h 5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1" h="59">
                      <a:moveTo>
                        <a:pt x="21" y="36"/>
                      </a:moveTo>
                      <a:lnTo>
                        <a:pt x="33" y="39"/>
                      </a:lnTo>
                      <a:lnTo>
                        <a:pt x="45" y="39"/>
                      </a:lnTo>
                      <a:lnTo>
                        <a:pt x="56" y="36"/>
                      </a:lnTo>
                      <a:lnTo>
                        <a:pt x="67" y="31"/>
                      </a:lnTo>
                      <a:lnTo>
                        <a:pt x="78" y="22"/>
                      </a:lnTo>
                      <a:lnTo>
                        <a:pt x="88" y="16"/>
                      </a:lnTo>
                      <a:lnTo>
                        <a:pt x="90" y="7"/>
                      </a:lnTo>
                      <a:lnTo>
                        <a:pt x="86" y="5"/>
                      </a:lnTo>
                      <a:lnTo>
                        <a:pt x="74" y="1"/>
                      </a:lnTo>
                      <a:lnTo>
                        <a:pt x="58" y="0"/>
                      </a:lnTo>
                      <a:lnTo>
                        <a:pt x="50" y="5"/>
                      </a:lnTo>
                      <a:lnTo>
                        <a:pt x="44" y="12"/>
                      </a:lnTo>
                      <a:lnTo>
                        <a:pt x="34" y="13"/>
                      </a:lnTo>
                      <a:lnTo>
                        <a:pt x="28" y="13"/>
                      </a:lnTo>
                      <a:lnTo>
                        <a:pt x="41" y="12"/>
                      </a:lnTo>
                      <a:lnTo>
                        <a:pt x="47" y="7"/>
                      </a:lnTo>
                      <a:lnTo>
                        <a:pt x="55" y="1"/>
                      </a:lnTo>
                      <a:lnTo>
                        <a:pt x="44" y="2"/>
                      </a:lnTo>
                      <a:lnTo>
                        <a:pt x="26" y="7"/>
                      </a:lnTo>
                      <a:lnTo>
                        <a:pt x="17" y="12"/>
                      </a:lnTo>
                      <a:lnTo>
                        <a:pt x="11" y="18"/>
                      </a:lnTo>
                      <a:lnTo>
                        <a:pt x="9" y="24"/>
                      </a:lnTo>
                      <a:lnTo>
                        <a:pt x="9" y="28"/>
                      </a:lnTo>
                      <a:lnTo>
                        <a:pt x="10" y="34"/>
                      </a:lnTo>
                      <a:lnTo>
                        <a:pt x="9" y="40"/>
                      </a:lnTo>
                      <a:lnTo>
                        <a:pt x="6" y="43"/>
                      </a:lnTo>
                      <a:lnTo>
                        <a:pt x="3" y="49"/>
                      </a:lnTo>
                      <a:lnTo>
                        <a:pt x="0" y="53"/>
                      </a:lnTo>
                      <a:lnTo>
                        <a:pt x="0" y="58"/>
                      </a:lnTo>
                      <a:lnTo>
                        <a:pt x="1" y="55"/>
                      </a:lnTo>
                      <a:lnTo>
                        <a:pt x="6" y="48"/>
                      </a:lnTo>
                      <a:lnTo>
                        <a:pt x="11" y="41"/>
                      </a:lnTo>
                      <a:lnTo>
                        <a:pt x="12" y="36"/>
                      </a:lnTo>
                      <a:lnTo>
                        <a:pt x="13" y="32"/>
                      </a:lnTo>
                      <a:lnTo>
                        <a:pt x="15" y="30"/>
                      </a:lnTo>
                      <a:lnTo>
                        <a:pt x="20" y="31"/>
                      </a:lnTo>
                      <a:lnTo>
                        <a:pt x="27" y="31"/>
                      </a:lnTo>
                      <a:lnTo>
                        <a:pt x="36" y="29"/>
                      </a:lnTo>
                      <a:lnTo>
                        <a:pt x="46" y="24"/>
                      </a:lnTo>
                      <a:lnTo>
                        <a:pt x="51" y="19"/>
                      </a:lnTo>
                      <a:lnTo>
                        <a:pt x="45" y="23"/>
                      </a:lnTo>
                      <a:lnTo>
                        <a:pt x="34" y="27"/>
                      </a:lnTo>
                      <a:lnTo>
                        <a:pt x="27" y="28"/>
                      </a:lnTo>
                      <a:lnTo>
                        <a:pt x="21" y="28"/>
                      </a:lnTo>
                      <a:lnTo>
                        <a:pt x="33" y="27"/>
                      </a:lnTo>
                      <a:lnTo>
                        <a:pt x="41" y="23"/>
                      </a:lnTo>
                      <a:lnTo>
                        <a:pt x="47" y="20"/>
                      </a:lnTo>
                      <a:lnTo>
                        <a:pt x="54" y="16"/>
                      </a:lnTo>
                      <a:lnTo>
                        <a:pt x="51" y="21"/>
                      </a:lnTo>
                      <a:lnTo>
                        <a:pt x="45" y="27"/>
                      </a:lnTo>
                      <a:lnTo>
                        <a:pt x="35" y="32"/>
                      </a:lnTo>
                      <a:lnTo>
                        <a:pt x="28" y="35"/>
                      </a:lnTo>
                      <a:lnTo>
                        <a:pt x="21" y="36"/>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5" name="Freeform 552"/>
                <p:cNvSpPr>
                  <a:spLocks/>
                </p:cNvSpPr>
                <p:nvPr/>
              </p:nvSpPr>
              <p:spPr bwMode="auto">
                <a:xfrm>
                  <a:off x="1019" y="536"/>
                  <a:ext cx="60" cy="66"/>
                </a:xfrm>
                <a:custGeom>
                  <a:avLst/>
                  <a:gdLst>
                    <a:gd name="T0" fmla="*/ 14 w 60"/>
                    <a:gd name="T1" fmla="*/ 23 h 66"/>
                    <a:gd name="T2" fmla="*/ 9 w 60"/>
                    <a:gd name="T3" fmla="*/ 28 h 66"/>
                    <a:gd name="T4" fmla="*/ 0 w 60"/>
                    <a:gd name="T5" fmla="*/ 35 h 66"/>
                    <a:gd name="T6" fmla="*/ 7 w 60"/>
                    <a:gd name="T7" fmla="*/ 34 h 66"/>
                    <a:gd name="T8" fmla="*/ 17 w 60"/>
                    <a:gd name="T9" fmla="*/ 31 h 66"/>
                    <a:gd name="T10" fmla="*/ 24 w 60"/>
                    <a:gd name="T11" fmla="*/ 30 h 66"/>
                    <a:gd name="T12" fmla="*/ 18 w 60"/>
                    <a:gd name="T13" fmla="*/ 34 h 66"/>
                    <a:gd name="T14" fmla="*/ 14 w 60"/>
                    <a:gd name="T15" fmla="*/ 37 h 66"/>
                    <a:gd name="T16" fmla="*/ 24 w 60"/>
                    <a:gd name="T17" fmla="*/ 34 h 66"/>
                    <a:gd name="T18" fmla="*/ 30 w 60"/>
                    <a:gd name="T19" fmla="*/ 30 h 66"/>
                    <a:gd name="T20" fmla="*/ 40 w 60"/>
                    <a:gd name="T21" fmla="*/ 25 h 66"/>
                    <a:gd name="T22" fmla="*/ 34 w 60"/>
                    <a:gd name="T23" fmla="*/ 32 h 66"/>
                    <a:gd name="T24" fmla="*/ 28 w 60"/>
                    <a:gd name="T25" fmla="*/ 37 h 66"/>
                    <a:gd name="T26" fmla="*/ 24 w 60"/>
                    <a:gd name="T27" fmla="*/ 40 h 66"/>
                    <a:gd name="T28" fmla="*/ 31 w 60"/>
                    <a:gd name="T29" fmla="*/ 39 h 66"/>
                    <a:gd name="T30" fmla="*/ 37 w 60"/>
                    <a:gd name="T31" fmla="*/ 38 h 66"/>
                    <a:gd name="T32" fmla="*/ 41 w 60"/>
                    <a:gd name="T33" fmla="*/ 35 h 66"/>
                    <a:gd name="T34" fmla="*/ 37 w 60"/>
                    <a:gd name="T35" fmla="*/ 39 h 66"/>
                    <a:gd name="T36" fmla="*/ 34 w 60"/>
                    <a:gd name="T37" fmla="*/ 44 h 66"/>
                    <a:gd name="T38" fmla="*/ 28 w 60"/>
                    <a:gd name="T39" fmla="*/ 47 h 66"/>
                    <a:gd name="T40" fmla="*/ 35 w 60"/>
                    <a:gd name="T41" fmla="*/ 46 h 66"/>
                    <a:gd name="T42" fmla="*/ 42 w 60"/>
                    <a:gd name="T43" fmla="*/ 44 h 66"/>
                    <a:gd name="T44" fmla="*/ 40 w 60"/>
                    <a:gd name="T45" fmla="*/ 47 h 66"/>
                    <a:gd name="T46" fmla="*/ 37 w 60"/>
                    <a:gd name="T47" fmla="*/ 51 h 66"/>
                    <a:gd name="T48" fmla="*/ 43 w 60"/>
                    <a:gd name="T49" fmla="*/ 46 h 66"/>
                    <a:gd name="T50" fmla="*/ 42 w 60"/>
                    <a:gd name="T51" fmla="*/ 49 h 66"/>
                    <a:gd name="T52" fmla="*/ 38 w 60"/>
                    <a:gd name="T53" fmla="*/ 55 h 66"/>
                    <a:gd name="T54" fmla="*/ 36 w 60"/>
                    <a:gd name="T55" fmla="*/ 59 h 66"/>
                    <a:gd name="T56" fmla="*/ 45 w 60"/>
                    <a:gd name="T57" fmla="*/ 54 h 66"/>
                    <a:gd name="T58" fmla="*/ 50 w 60"/>
                    <a:gd name="T59" fmla="*/ 49 h 66"/>
                    <a:gd name="T60" fmla="*/ 47 w 60"/>
                    <a:gd name="T61" fmla="*/ 57 h 66"/>
                    <a:gd name="T62" fmla="*/ 42 w 60"/>
                    <a:gd name="T63" fmla="*/ 61 h 66"/>
                    <a:gd name="T64" fmla="*/ 38 w 60"/>
                    <a:gd name="T65" fmla="*/ 65 h 66"/>
                    <a:gd name="T66" fmla="*/ 52 w 60"/>
                    <a:gd name="T67" fmla="*/ 58 h 66"/>
                    <a:gd name="T68" fmla="*/ 58 w 60"/>
                    <a:gd name="T69" fmla="*/ 49 h 66"/>
                    <a:gd name="T70" fmla="*/ 59 w 60"/>
                    <a:gd name="T71" fmla="*/ 40 h 66"/>
                    <a:gd name="T72" fmla="*/ 56 w 60"/>
                    <a:gd name="T73" fmla="*/ 30 h 66"/>
                    <a:gd name="T74" fmla="*/ 53 w 60"/>
                    <a:gd name="T75" fmla="*/ 21 h 66"/>
                    <a:gd name="T76" fmla="*/ 50 w 60"/>
                    <a:gd name="T77" fmla="*/ 15 h 66"/>
                    <a:gd name="T78" fmla="*/ 50 w 60"/>
                    <a:gd name="T79" fmla="*/ 20 h 66"/>
                    <a:gd name="T80" fmla="*/ 45 w 60"/>
                    <a:gd name="T81" fmla="*/ 27 h 66"/>
                    <a:gd name="T82" fmla="*/ 47 w 60"/>
                    <a:gd name="T83" fmla="*/ 20 h 66"/>
                    <a:gd name="T84" fmla="*/ 48 w 60"/>
                    <a:gd name="T85" fmla="*/ 13 h 66"/>
                    <a:gd name="T86" fmla="*/ 45 w 60"/>
                    <a:gd name="T87" fmla="*/ 10 h 66"/>
                    <a:gd name="T88" fmla="*/ 39 w 60"/>
                    <a:gd name="T89" fmla="*/ 7 h 66"/>
                    <a:gd name="T90" fmla="*/ 39 w 60"/>
                    <a:gd name="T91" fmla="*/ 13 h 66"/>
                    <a:gd name="T92" fmla="*/ 37 w 60"/>
                    <a:gd name="T93" fmla="*/ 19 h 66"/>
                    <a:gd name="T94" fmla="*/ 31 w 60"/>
                    <a:gd name="T95" fmla="*/ 25 h 66"/>
                    <a:gd name="T96" fmla="*/ 37 w 60"/>
                    <a:gd name="T97" fmla="*/ 18 h 66"/>
                    <a:gd name="T98" fmla="*/ 37 w 60"/>
                    <a:gd name="T99" fmla="*/ 12 h 66"/>
                    <a:gd name="T100" fmla="*/ 37 w 60"/>
                    <a:gd name="T101" fmla="*/ 7 h 66"/>
                    <a:gd name="T102" fmla="*/ 35 w 60"/>
                    <a:gd name="T103" fmla="*/ 3 h 66"/>
                    <a:gd name="T104" fmla="*/ 32 w 60"/>
                    <a:gd name="T105" fmla="*/ 2 h 66"/>
                    <a:gd name="T106" fmla="*/ 27 w 60"/>
                    <a:gd name="T107" fmla="*/ 0 h 66"/>
                    <a:gd name="T108" fmla="*/ 25 w 60"/>
                    <a:gd name="T109" fmla="*/ 0 h 66"/>
                    <a:gd name="T110" fmla="*/ 27 w 60"/>
                    <a:gd name="T111" fmla="*/ 5 h 66"/>
                    <a:gd name="T112" fmla="*/ 25 w 60"/>
                    <a:gd name="T113" fmla="*/ 13 h 66"/>
                    <a:gd name="T114" fmla="*/ 19 w 60"/>
                    <a:gd name="T115" fmla="*/ 21 h 66"/>
                    <a:gd name="T116" fmla="*/ 14 w 60"/>
                    <a:gd name="T117" fmla="*/ 23 h 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0"/>
                    <a:gd name="T178" fmla="*/ 0 h 66"/>
                    <a:gd name="T179" fmla="*/ 60 w 60"/>
                    <a:gd name="T180" fmla="*/ 66 h 6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0" h="66">
                      <a:moveTo>
                        <a:pt x="14" y="23"/>
                      </a:moveTo>
                      <a:lnTo>
                        <a:pt x="9" y="28"/>
                      </a:lnTo>
                      <a:lnTo>
                        <a:pt x="0" y="35"/>
                      </a:lnTo>
                      <a:lnTo>
                        <a:pt x="7" y="34"/>
                      </a:lnTo>
                      <a:lnTo>
                        <a:pt x="17" y="31"/>
                      </a:lnTo>
                      <a:lnTo>
                        <a:pt x="24" y="30"/>
                      </a:lnTo>
                      <a:lnTo>
                        <a:pt x="18" y="34"/>
                      </a:lnTo>
                      <a:lnTo>
                        <a:pt x="14" y="37"/>
                      </a:lnTo>
                      <a:lnTo>
                        <a:pt x="24" y="34"/>
                      </a:lnTo>
                      <a:lnTo>
                        <a:pt x="30" y="30"/>
                      </a:lnTo>
                      <a:lnTo>
                        <a:pt x="40" y="25"/>
                      </a:lnTo>
                      <a:lnTo>
                        <a:pt x="34" y="32"/>
                      </a:lnTo>
                      <a:lnTo>
                        <a:pt x="28" y="37"/>
                      </a:lnTo>
                      <a:lnTo>
                        <a:pt x="24" y="40"/>
                      </a:lnTo>
                      <a:lnTo>
                        <a:pt x="31" y="39"/>
                      </a:lnTo>
                      <a:lnTo>
                        <a:pt x="37" y="38"/>
                      </a:lnTo>
                      <a:lnTo>
                        <a:pt x="41" y="35"/>
                      </a:lnTo>
                      <a:lnTo>
                        <a:pt x="37" y="39"/>
                      </a:lnTo>
                      <a:lnTo>
                        <a:pt x="34" y="44"/>
                      </a:lnTo>
                      <a:lnTo>
                        <a:pt x="28" y="47"/>
                      </a:lnTo>
                      <a:lnTo>
                        <a:pt x="35" y="46"/>
                      </a:lnTo>
                      <a:lnTo>
                        <a:pt x="42" y="44"/>
                      </a:lnTo>
                      <a:lnTo>
                        <a:pt x="40" y="47"/>
                      </a:lnTo>
                      <a:lnTo>
                        <a:pt x="37" y="51"/>
                      </a:lnTo>
                      <a:lnTo>
                        <a:pt x="43" y="46"/>
                      </a:lnTo>
                      <a:lnTo>
                        <a:pt x="42" y="49"/>
                      </a:lnTo>
                      <a:lnTo>
                        <a:pt x="38" y="55"/>
                      </a:lnTo>
                      <a:lnTo>
                        <a:pt x="36" y="59"/>
                      </a:lnTo>
                      <a:lnTo>
                        <a:pt x="45" y="54"/>
                      </a:lnTo>
                      <a:lnTo>
                        <a:pt x="50" y="49"/>
                      </a:lnTo>
                      <a:lnTo>
                        <a:pt x="47" y="57"/>
                      </a:lnTo>
                      <a:lnTo>
                        <a:pt x="42" y="61"/>
                      </a:lnTo>
                      <a:lnTo>
                        <a:pt x="38" y="65"/>
                      </a:lnTo>
                      <a:lnTo>
                        <a:pt x="52" y="58"/>
                      </a:lnTo>
                      <a:lnTo>
                        <a:pt x="58" y="49"/>
                      </a:lnTo>
                      <a:lnTo>
                        <a:pt x="59" y="40"/>
                      </a:lnTo>
                      <a:lnTo>
                        <a:pt x="56" y="30"/>
                      </a:lnTo>
                      <a:lnTo>
                        <a:pt x="53" y="21"/>
                      </a:lnTo>
                      <a:lnTo>
                        <a:pt x="50" y="15"/>
                      </a:lnTo>
                      <a:lnTo>
                        <a:pt x="50" y="20"/>
                      </a:lnTo>
                      <a:lnTo>
                        <a:pt x="45" y="27"/>
                      </a:lnTo>
                      <a:lnTo>
                        <a:pt x="47" y="20"/>
                      </a:lnTo>
                      <a:lnTo>
                        <a:pt x="48" y="13"/>
                      </a:lnTo>
                      <a:lnTo>
                        <a:pt x="45" y="10"/>
                      </a:lnTo>
                      <a:lnTo>
                        <a:pt x="39" y="7"/>
                      </a:lnTo>
                      <a:lnTo>
                        <a:pt x="39" y="13"/>
                      </a:lnTo>
                      <a:lnTo>
                        <a:pt x="37" y="19"/>
                      </a:lnTo>
                      <a:lnTo>
                        <a:pt x="31" y="25"/>
                      </a:lnTo>
                      <a:lnTo>
                        <a:pt x="37" y="18"/>
                      </a:lnTo>
                      <a:lnTo>
                        <a:pt x="37" y="12"/>
                      </a:lnTo>
                      <a:lnTo>
                        <a:pt x="37" y="7"/>
                      </a:lnTo>
                      <a:lnTo>
                        <a:pt x="35" y="3"/>
                      </a:lnTo>
                      <a:lnTo>
                        <a:pt x="32" y="2"/>
                      </a:lnTo>
                      <a:lnTo>
                        <a:pt x="27" y="0"/>
                      </a:lnTo>
                      <a:lnTo>
                        <a:pt x="25" y="0"/>
                      </a:lnTo>
                      <a:lnTo>
                        <a:pt x="27" y="5"/>
                      </a:lnTo>
                      <a:lnTo>
                        <a:pt x="25" y="13"/>
                      </a:lnTo>
                      <a:lnTo>
                        <a:pt x="19" y="21"/>
                      </a:lnTo>
                      <a:lnTo>
                        <a:pt x="14" y="23"/>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6" name="Freeform 553"/>
                <p:cNvSpPr>
                  <a:spLocks/>
                </p:cNvSpPr>
                <p:nvPr/>
              </p:nvSpPr>
              <p:spPr bwMode="auto">
                <a:xfrm>
                  <a:off x="955" y="567"/>
                  <a:ext cx="23" cy="46"/>
                </a:xfrm>
                <a:custGeom>
                  <a:avLst/>
                  <a:gdLst>
                    <a:gd name="T0" fmla="*/ 16 w 23"/>
                    <a:gd name="T1" fmla="*/ 7 h 46"/>
                    <a:gd name="T2" fmla="*/ 7 w 23"/>
                    <a:gd name="T3" fmla="*/ 4 h 46"/>
                    <a:gd name="T4" fmla="*/ 13 w 23"/>
                    <a:gd name="T5" fmla="*/ 11 h 46"/>
                    <a:gd name="T6" fmla="*/ 13 w 23"/>
                    <a:gd name="T7" fmla="*/ 12 h 46"/>
                    <a:gd name="T8" fmla="*/ 5 w 23"/>
                    <a:gd name="T9" fmla="*/ 10 h 46"/>
                    <a:gd name="T10" fmla="*/ 14 w 23"/>
                    <a:gd name="T11" fmla="*/ 15 h 46"/>
                    <a:gd name="T12" fmla="*/ 14 w 23"/>
                    <a:gd name="T13" fmla="*/ 16 h 46"/>
                    <a:gd name="T14" fmla="*/ 6 w 23"/>
                    <a:gd name="T15" fmla="*/ 16 h 46"/>
                    <a:gd name="T16" fmla="*/ 15 w 23"/>
                    <a:gd name="T17" fmla="*/ 19 h 46"/>
                    <a:gd name="T18" fmla="*/ 18 w 23"/>
                    <a:gd name="T19" fmla="*/ 20 h 46"/>
                    <a:gd name="T20" fmla="*/ 6 w 23"/>
                    <a:gd name="T21" fmla="*/ 25 h 46"/>
                    <a:gd name="T22" fmla="*/ 13 w 23"/>
                    <a:gd name="T23" fmla="*/ 25 h 46"/>
                    <a:gd name="T24" fmla="*/ 21 w 23"/>
                    <a:gd name="T25" fmla="*/ 21 h 46"/>
                    <a:gd name="T26" fmla="*/ 13 w 23"/>
                    <a:gd name="T27" fmla="*/ 29 h 46"/>
                    <a:gd name="T28" fmla="*/ 3 w 23"/>
                    <a:gd name="T29" fmla="*/ 30 h 46"/>
                    <a:gd name="T30" fmla="*/ 16 w 23"/>
                    <a:gd name="T31" fmla="*/ 30 h 46"/>
                    <a:gd name="T32" fmla="*/ 18 w 23"/>
                    <a:gd name="T33" fmla="*/ 32 h 46"/>
                    <a:gd name="T34" fmla="*/ 12 w 23"/>
                    <a:gd name="T35" fmla="*/ 37 h 46"/>
                    <a:gd name="T36" fmla="*/ 20 w 23"/>
                    <a:gd name="T37" fmla="*/ 34 h 46"/>
                    <a:gd name="T38" fmla="*/ 16 w 23"/>
                    <a:gd name="T39" fmla="*/ 41 h 46"/>
                    <a:gd name="T40" fmla="*/ 19 w 23"/>
                    <a:gd name="T41" fmla="*/ 40 h 46"/>
                    <a:gd name="T42" fmla="*/ 13 w 23"/>
                    <a:gd name="T43" fmla="*/ 44 h 46"/>
                    <a:gd name="T44" fmla="*/ 4 w 23"/>
                    <a:gd name="T45" fmla="*/ 36 h 46"/>
                    <a:gd name="T46" fmla="*/ 10 w 23"/>
                    <a:gd name="T47" fmla="*/ 34 h 46"/>
                    <a:gd name="T48" fmla="*/ 2 w 23"/>
                    <a:gd name="T49" fmla="*/ 34 h 46"/>
                    <a:gd name="T50" fmla="*/ 0 w 23"/>
                    <a:gd name="T51" fmla="*/ 31 h 46"/>
                    <a:gd name="T52" fmla="*/ 0 w 23"/>
                    <a:gd name="T53" fmla="*/ 22 h 46"/>
                    <a:gd name="T54" fmla="*/ 3 w 23"/>
                    <a:gd name="T55" fmla="*/ 16 h 46"/>
                    <a:gd name="T56" fmla="*/ 4 w 23"/>
                    <a:gd name="T57" fmla="*/ 16 h 46"/>
                    <a:gd name="T58" fmla="*/ 4 w 23"/>
                    <a:gd name="T59" fmla="*/ 11 h 46"/>
                    <a:gd name="T60" fmla="*/ 6 w 23"/>
                    <a:gd name="T61" fmla="*/ 5 h 46"/>
                    <a:gd name="T62" fmla="*/ 10 w 23"/>
                    <a:gd name="T63" fmla="*/ 0 h 46"/>
                    <a:gd name="T64" fmla="*/ 14 w 23"/>
                    <a:gd name="T65" fmla="*/ 5 h 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46"/>
                    <a:gd name="T101" fmla="*/ 23 w 23"/>
                    <a:gd name="T102" fmla="*/ 46 h 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46">
                      <a:moveTo>
                        <a:pt x="22" y="7"/>
                      </a:moveTo>
                      <a:lnTo>
                        <a:pt x="16" y="7"/>
                      </a:lnTo>
                      <a:lnTo>
                        <a:pt x="13" y="7"/>
                      </a:lnTo>
                      <a:lnTo>
                        <a:pt x="7" y="4"/>
                      </a:lnTo>
                      <a:lnTo>
                        <a:pt x="10" y="8"/>
                      </a:lnTo>
                      <a:lnTo>
                        <a:pt x="13" y="11"/>
                      </a:lnTo>
                      <a:lnTo>
                        <a:pt x="18" y="11"/>
                      </a:lnTo>
                      <a:lnTo>
                        <a:pt x="13" y="12"/>
                      </a:lnTo>
                      <a:lnTo>
                        <a:pt x="7" y="11"/>
                      </a:lnTo>
                      <a:lnTo>
                        <a:pt x="5" y="10"/>
                      </a:lnTo>
                      <a:lnTo>
                        <a:pt x="9" y="14"/>
                      </a:lnTo>
                      <a:lnTo>
                        <a:pt x="14" y="15"/>
                      </a:lnTo>
                      <a:lnTo>
                        <a:pt x="17" y="14"/>
                      </a:lnTo>
                      <a:lnTo>
                        <a:pt x="14" y="16"/>
                      </a:lnTo>
                      <a:lnTo>
                        <a:pt x="10" y="16"/>
                      </a:lnTo>
                      <a:lnTo>
                        <a:pt x="6" y="16"/>
                      </a:lnTo>
                      <a:lnTo>
                        <a:pt x="10" y="17"/>
                      </a:lnTo>
                      <a:lnTo>
                        <a:pt x="15" y="19"/>
                      </a:lnTo>
                      <a:lnTo>
                        <a:pt x="20" y="17"/>
                      </a:lnTo>
                      <a:lnTo>
                        <a:pt x="18" y="20"/>
                      </a:lnTo>
                      <a:lnTo>
                        <a:pt x="11" y="25"/>
                      </a:lnTo>
                      <a:lnTo>
                        <a:pt x="6" y="25"/>
                      </a:lnTo>
                      <a:lnTo>
                        <a:pt x="10" y="26"/>
                      </a:lnTo>
                      <a:lnTo>
                        <a:pt x="13" y="25"/>
                      </a:lnTo>
                      <a:lnTo>
                        <a:pt x="18" y="25"/>
                      </a:lnTo>
                      <a:lnTo>
                        <a:pt x="21" y="21"/>
                      </a:lnTo>
                      <a:lnTo>
                        <a:pt x="17" y="27"/>
                      </a:lnTo>
                      <a:lnTo>
                        <a:pt x="13" y="29"/>
                      </a:lnTo>
                      <a:lnTo>
                        <a:pt x="10" y="29"/>
                      </a:lnTo>
                      <a:lnTo>
                        <a:pt x="3" y="30"/>
                      </a:lnTo>
                      <a:lnTo>
                        <a:pt x="9" y="32"/>
                      </a:lnTo>
                      <a:lnTo>
                        <a:pt x="16" y="30"/>
                      </a:lnTo>
                      <a:lnTo>
                        <a:pt x="20" y="27"/>
                      </a:lnTo>
                      <a:lnTo>
                        <a:pt x="18" y="32"/>
                      </a:lnTo>
                      <a:lnTo>
                        <a:pt x="15" y="36"/>
                      </a:lnTo>
                      <a:lnTo>
                        <a:pt x="12" y="37"/>
                      </a:lnTo>
                      <a:lnTo>
                        <a:pt x="17" y="35"/>
                      </a:lnTo>
                      <a:lnTo>
                        <a:pt x="20" y="34"/>
                      </a:lnTo>
                      <a:lnTo>
                        <a:pt x="18" y="39"/>
                      </a:lnTo>
                      <a:lnTo>
                        <a:pt x="16" y="41"/>
                      </a:lnTo>
                      <a:lnTo>
                        <a:pt x="13" y="42"/>
                      </a:lnTo>
                      <a:lnTo>
                        <a:pt x="19" y="40"/>
                      </a:lnTo>
                      <a:lnTo>
                        <a:pt x="17" y="45"/>
                      </a:lnTo>
                      <a:lnTo>
                        <a:pt x="13" y="44"/>
                      </a:lnTo>
                      <a:lnTo>
                        <a:pt x="9" y="42"/>
                      </a:lnTo>
                      <a:lnTo>
                        <a:pt x="4" y="36"/>
                      </a:lnTo>
                      <a:lnTo>
                        <a:pt x="7" y="35"/>
                      </a:lnTo>
                      <a:lnTo>
                        <a:pt x="10" y="34"/>
                      </a:lnTo>
                      <a:lnTo>
                        <a:pt x="6" y="34"/>
                      </a:lnTo>
                      <a:lnTo>
                        <a:pt x="2" y="34"/>
                      </a:lnTo>
                      <a:lnTo>
                        <a:pt x="1" y="34"/>
                      </a:lnTo>
                      <a:lnTo>
                        <a:pt x="0" y="31"/>
                      </a:lnTo>
                      <a:lnTo>
                        <a:pt x="0" y="28"/>
                      </a:lnTo>
                      <a:lnTo>
                        <a:pt x="0" y="22"/>
                      </a:lnTo>
                      <a:lnTo>
                        <a:pt x="2" y="18"/>
                      </a:lnTo>
                      <a:lnTo>
                        <a:pt x="3" y="16"/>
                      </a:lnTo>
                      <a:lnTo>
                        <a:pt x="6" y="19"/>
                      </a:lnTo>
                      <a:lnTo>
                        <a:pt x="4" y="16"/>
                      </a:lnTo>
                      <a:lnTo>
                        <a:pt x="4" y="14"/>
                      </a:lnTo>
                      <a:lnTo>
                        <a:pt x="4" y="11"/>
                      </a:lnTo>
                      <a:lnTo>
                        <a:pt x="5" y="7"/>
                      </a:lnTo>
                      <a:lnTo>
                        <a:pt x="6" y="5"/>
                      </a:lnTo>
                      <a:lnTo>
                        <a:pt x="9" y="2"/>
                      </a:lnTo>
                      <a:lnTo>
                        <a:pt x="10" y="0"/>
                      </a:lnTo>
                      <a:lnTo>
                        <a:pt x="13" y="3"/>
                      </a:lnTo>
                      <a:lnTo>
                        <a:pt x="14" y="5"/>
                      </a:lnTo>
                      <a:lnTo>
                        <a:pt x="22" y="7"/>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7" name="Freeform 554"/>
                <p:cNvSpPr>
                  <a:spLocks/>
                </p:cNvSpPr>
                <p:nvPr/>
              </p:nvSpPr>
              <p:spPr bwMode="auto">
                <a:xfrm>
                  <a:off x="1049" y="596"/>
                  <a:ext cx="27" cy="28"/>
                </a:xfrm>
                <a:custGeom>
                  <a:avLst/>
                  <a:gdLst>
                    <a:gd name="T0" fmla="*/ 26 w 27"/>
                    <a:gd name="T1" fmla="*/ 0 h 28"/>
                    <a:gd name="T2" fmla="*/ 20 w 27"/>
                    <a:gd name="T3" fmla="*/ 6 h 28"/>
                    <a:gd name="T4" fmla="*/ 12 w 27"/>
                    <a:gd name="T5" fmla="*/ 9 h 28"/>
                    <a:gd name="T6" fmla="*/ 6 w 27"/>
                    <a:gd name="T7" fmla="*/ 11 h 28"/>
                    <a:gd name="T8" fmla="*/ 11 w 27"/>
                    <a:gd name="T9" fmla="*/ 11 h 28"/>
                    <a:gd name="T10" fmla="*/ 20 w 27"/>
                    <a:gd name="T11" fmla="*/ 9 h 28"/>
                    <a:gd name="T12" fmla="*/ 14 w 27"/>
                    <a:gd name="T13" fmla="*/ 11 h 28"/>
                    <a:gd name="T14" fmla="*/ 8 w 27"/>
                    <a:gd name="T15" fmla="*/ 13 h 28"/>
                    <a:gd name="T16" fmla="*/ 5 w 27"/>
                    <a:gd name="T17" fmla="*/ 13 h 28"/>
                    <a:gd name="T18" fmla="*/ 3 w 27"/>
                    <a:gd name="T19" fmla="*/ 13 h 28"/>
                    <a:gd name="T20" fmla="*/ 6 w 27"/>
                    <a:gd name="T21" fmla="*/ 14 h 28"/>
                    <a:gd name="T22" fmla="*/ 11 w 27"/>
                    <a:gd name="T23" fmla="*/ 14 h 28"/>
                    <a:gd name="T24" fmla="*/ 17 w 27"/>
                    <a:gd name="T25" fmla="*/ 13 h 28"/>
                    <a:gd name="T26" fmla="*/ 13 w 27"/>
                    <a:gd name="T27" fmla="*/ 14 h 28"/>
                    <a:gd name="T28" fmla="*/ 7 w 27"/>
                    <a:gd name="T29" fmla="*/ 17 h 28"/>
                    <a:gd name="T30" fmla="*/ 2 w 27"/>
                    <a:gd name="T31" fmla="*/ 19 h 28"/>
                    <a:gd name="T32" fmla="*/ 7 w 27"/>
                    <a:gd name="T33" fmla="*/ 19 h 28"/>
                    <a:gd name="T34" fmla="*/ 12 w 27"/>
                    <a:gd name="T35" fmla="*/ 17 h 28"/>
                    <a:gd name="T36" fmla="*/ 8 w 27"/>
                    <a:gd name="T37" fmla="*/ 19 h 28"/>
                    <a:gd name="T38" fmla="*/ 5 w 27"/>
                    <a:gd name="T39" fmla="*/ 20 h 28"/>
                    <a:gd name="T40" fmla="*/ 0 w 27"/>
                    <a:gd name="T41" fmla="*/ 22 h 28"/>
                    <a:gd name="T42" fmla="*/ 7 w 27"/>
                    <a:gd name="T43" fmla="*/ 22 h 28"/>
                    <a:gd name="T44" fmla="*/ 12 w 27"/>
                    <a:gd name="T45" fmla="*/ 20 h 28"/>
                    <a:gd name="T46" fmla="*/ 2 w 27"/>
                    <a:gd name="T47" fmla="*/ 25 h 28"/>
                    <a:gd name="T48" fmla="*/ 0 w 27"/>
                    <a:gd name="T49" fmla="*/ 27 h 28"/>
                    <a:gd name="T50" fmla="*/ 7 w 27"/>
                    <a:gd name="T51" fmla="*/ 24 h 28"/>
                    <a:gd name="T52" fmla="*/ 11 w 27"/>
                    <a:gd name="T53" fmla="*/ 22 h 28"/>
                    <a:gd name="T54" fmla="*/ 19 w 27"/>
                    <a:gd name="T55" fmla="*/ 17 h 28"/>
                    <a:gd name="T56" fmla="*/ 25 w 27"/>
                    <a:gd name="T57" fmla="*/ 13 h 28"/>
                    <a:gd name="T58" fmla="*/ 22 w 27"/>
                    <a:gd name="T59" fmla="*/ 14 h 28"/>
                    <a:gd name="T60" fmla="*/ 15 w 27"/>
                    <a:gd name="T61" fmla="*/ 16 h 28"/>
                    <a:gd name="T62" fmla="*/ 20 w 27"/>
                    <a:gd name="T63" fmla="*/ 14 h 28"/>
                    <a:gd name="T64" fmla="*/ 24 w 27"/>
                    <a:gd name="T65" fmla="*/ 11 h 28"/>
                    <a:gd name="T66" fmla="*/ 26 w 27"/>
                    <a:gd name="T67" fmla="*/ 7 h 28"/>
                    <a:gd name="T68" fmla="*/ 22 w 27"/>
                    <a:gd name="T69" fmla="*/ 10 h 28"/>
                    <a:gd name="T70" fmla="*/ 20 w 27"/>
                    <a:gd name="T71" fmla="*/ 11 h 28"/>
                    <a:gd name="T72" fmla="*/ 22 w 27"/>
                    <a:gd name="T73" fmla="*/ 9 h 28"/>
                    <a:gd name="T74" fmla="*/ 26 w 27"/>
                    <a:gd name="T75" fmla="*/ 5 h 28"/>
                    <a:gd name="T76" fmla="*/ 26 w 27"/>
                    <a:gd name="T77" fmla="*/ 0 h 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7"/>
                    <a:gd name="T118" fmla="*/ 0 h 28"/>
                    <a:gd name="T119" fmla="*/ 27 w 27"/>
                    <a:gd name="T120" fmla="*/ 28 h 2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7" h="28">
                      <a:moveTo>
                        <a:pt x="26" y="0"/>
                      </a:moveTo>
                      <a:lnTo>
                        <a:pt x="20" y="6"/>
                      </a:lnTo>
                      <a:lnTo>
                        <a:pt x="12" y="9"/>
                      </a:lnTo>
                      <a:lnTo>
                        <a:pt x="6" y="11"/>
                      </a:lnTo>
                      <a:lnTo>
                        <a:pt x="11" y="11"/>
                      </a:lnTo>
                      <a:lnTo>
                        <a:pt x="20" y="9"/>
                      </a:lnTo>
                      <a:lnTo>
                        <a:pt x="14" y="11"/>
                      </a:lnTo>
                      <a:lnTo>
                        <a:pt x="8" y="13"/>
                      </a:lnTo>
                      <a:lnTo>
                        <a:pt x="5" y="13"/>
                      </a:lnTo>
                      <a:lnTo>
                        <a:pt x="3" y="13"/>
                      </a:lnTo>
                      <a:lnTo>
                        <a:pt x="6" y="14"/>
                      </a:lnTo>
                      <a:lnTo>
                        <a:pt x="11" y="14"/>
                      </a:lnTo>
                      <a:lnTo>
                        <a:pt x="17" y="13"/>
                      </a:lnTo>
                      <a:lnTo>
                        <a:pt x="13" y="14"/>
                      </a:lnTo>
                      <a:lnTo>
                        <a:pt x="7" y="17"/>
                      </a:lnTo>
                      <a:lnTo>
                        <a:pt x="2" y="19"/>
                      </a:lnTo>
                      <a:lnTo>
                        <a:pt x="7" y="19"/>
                      </a:lnTo>
                      <a:lnTo>
                        <a:pt x="12" y="17"/>
                      </a:lnTo>
                      <a:lnTo>
                        <a:pt x="8" y="19"/>
                      </a:lnTo>
                      <a:lnTo>
                        <a:pt x="5" y="20"/>
                      </a:lnTo>
                      <a:lnTo>
                        <a:pt x="0" y="22"/>
                      </a:lnTo>
                      <a:lnTo>
                        <a:pt x="7" y="22"/>
                      </a:lnTo>
                      <a:lnTo>
                        <a:pt x="12" y="20"/>
                      </a:lnTo>
                      <a:lnTo>
                        <a:pt x="2" y="25"/>
                      </a:lnTo>
                      <a:lnTo>
                        <a:pt x="0" y="27"/>
                      </a:lnTo>
                      <a:lnTo>
                        <a:pt x="7" y="24"/>
                      </a:lnTo>
                      <a:lnTo>
                        <a:pt x="11" y="22"/>
                      </a:lnTo>
                      <a:lnTo>
                        <a:pt x="19" y="17"/>
                      </a:lnTo>
                      <a:lnTo>
                        <a:pt x="25" y="13"/>
                      </a:lnTo>
                      <a:lnTo>
                        <a:pt x="22" y="14"/>
                      </a:lnTo>
                      <a:lnTo>
                        <a:pt x="15" y="16"/>
                      </a:lnTo>
                      <a:lnTo>
                        <a:pt x="20" y="14"/>
                      </a:lnTo>
                      <a:lnTo>
                        <a:pt x="24" y="11"/>
                      </a:lnTo>
                      <a:lnTo>
                        <a:pt x="26" y="7"/>
                      </a:lnTo>
                      <a:lnTo>
                        <a:pt x="22" y="10"/>
                      </a:lnTo>
                      <a:lnTo>
                        <a:pt x="20" y="11"/>
                      </a:lnTo>
                      <a:lnTo>
                        <a:pt x="22" y="9"/>
                      </a:lnTo>
                      <a:lnTo>
                        <a:pt x="26" y="5"/>
                      </a:lnTo>
                      <a:lnTo>
                        <a:pt x="26"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8" name="Freeform 555"/>
                <p:cNvSpPr>
                  <a:spLocks/>
                </p:cNvSpPr>
                <p:nvPr/>
              </p:nvSpPr>
              <p:spPr bwMode="auto">
                <a:xfrm>
                  <a:off x="1060" y="626"/>
                  <a:ext cx="7" cy="8"/>
                </a:xfrm>
                <a:custGeom>
                  <a:avLst/>
                  <a:gdLst>
                    <a:gd name="T0" fmla="*/ 0 w 7"/>
                    <a:gd name="T1" fmla="*/ 0 h 8"/>
                    <a:gd name="T2" fmla="*/ 2 w 7"/>
                    <a:gd name="T3" fmla="*/ 4 h 8"/>
                    <a:gd name="T4" fmla="*/ 3 w 7"/>
                    <a:gd name="T5" fmla="*/ 5 h 8"/>
                    <a:gd name="T6" fmla="*/ 6 w 7"/>
                    <a:gd name="T7" fmla="*/ 7 h 8"/>
                    <a:gd name="T8" fmla="*/ 2 w 7"/>
                    <a:gd name="T9" fmla="*/ 6 h 8"/>
                    <a:gd name="T10" fmla="*/ 1 w 7"/>
                    <a:gd name="T11" fmla="*/ 4 h 8"/>
                    <a:gd name="T12" fmla="*/ 0 w 7"/>
                    <a:gd name="T13" fmla="*/ 0 h 8"/>
                    <a:gd name="T14" fmla="*/ 0 60000 65536"/>
                    <a:gd name="T15" fmla="*/ 0 60000 65536"/>
                    <a:gd name="T16" fmla="*/ 0 60000 65536"/>
                    <a:gd name="T17" fmla="*/ 0 60000 65536"/>
                    <a:gd name="T18" fmla="*/ 0 60000 65536"/>
                    <a:gd name="T19" fmla="*/ 0 60000 65536"/>
                    <a:gd name="T20" fmla="*/ 0 60000 65536"/>
                    <a:gd name="T21" fmla="*/ 0 w 7"/>
                    <a:gd name="T22" fmla="*/ 0 h 8"/>
                    <a:gd name="T23" fmla="*/ 7 w 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8">
                      <a:moveTo>
                        <a:pt x="0" y="0"/>
                      </a:moveTo>
                      <a:lnTo>
                        <a:pt x="2" y="4"/>
                      </a:lnTo>
                      <a:lnTo>
                        <a:pt x="3" y="5"/>
                      </a:lnTo>
                      <a:lnTo>
                        <a:pt x="6" y="7"/>
                      </a:lnTo>
                      <a:lnTo>
                        <a:pt x="2" y="6"/>
                      </a:lnTo>
                      <a:lnTo>
                        <a:pt x="1" y="4"/>
                      </a:lnTo>
                      <a:lnTo>
                        <a:pt x="0"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29" name="Freeform 556"/>
                <p:cNvSpPr>
                  <a:spLocks/>
                </p:cNvSpPr>
                <p:nvPr/>
              </p:nvSpPr>
              <p:spPr bwMode="auto">
                <a:xfrm>
                  <a:off x="1056" y="630"/>
                  <a:ext cx="4" cy="5"/>
                </a:xfrm>
                <a:custGeom>
                  <a:avLst/>
                  <a:gdLst>
                    <a:gd name="T0" fmla="*/ 0 w 4"/>
                    <a:gd name="T1" fmla="*/ 0 h 5"/>
                    <a:gd name="T2" fmla="*/ 0 w 4"/>
                    <a:gd name="T3" fmla="*/ 2 h 5"/>
                    <a:gd name="T4" fmla="*/ 2 w 4"/>
                    <a:gd name="T5" fmla="*/ 3 h 5"/>
                    <a:gd name="T6" fmla="*/ 3 w 4"/>
                    <a:gd name="T7" fmla="*/ 4 h 5"/>
                    <a:gd name="T8" fmla="*/ 1 w 4"/>
                    <a:gd name="T9" fmla="*/ 3 h 5"/>
                    <a:gd name="T10" fmla="*/ 0 w 4"/>
                    <a:gd name="T11" fmla="*/ 2 h 5"/>
                    <a:gd name="T12" fmla="*/ 0 w 4"/>
                    <a:gd name="T13" fmla="*/ 0 h 5"/>
                    <a:gd name="T14" fmla="*/ 0 60000 65536"/>
                    <a:gd name="T15" fmla="*/ 0 60000 65536"/>
                    <a:gd name="T16" fmla="*/ 0 60000 65536"/>
                    <a:gd name="T17" fmla="*/ 0 60000 65536"/>
                    <a:gd name="T18" fmla="*/ 0 60000 65536"/>
                    <a:gd name="T19" fmla="*/ 0 60000 65536"/>
                    <a:gd name="T20" fmla="*/ 0 60000 65536"/>
                    <a:gd name="T21" fmla="*/ 0 w 4"/>
                    <a:gd name="T22" fmla="*/ 0 h 5"/>
                    <a:gd name="T23" fmla="*/ 4 w 4"/>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5">
                      <a:moveTo>
                        <a:pt x="0" y="0"/>
                      </a:moveTo>
                      <a:lnTo>
                        <a:pt x="0" y="2"/>
                      </a:lnTo>
                      <a:lnTo>
                        <a:pt x="2" y="3"/>
                      </a:lnTo>
                      <a:lnTo>
                        <a:pt x="3" y="4"/>
                      </a:lnTo>
                      <a:lnTo>
                        <a:pt x="1" y="3"/>
                      </a:lnTo>
                      <a:lnTo>
                        <a:pt x="0" y="2"/>
                      </a:lnTo>
                      <a:lnTo>
                        <a:pt x="0"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0" name="Freeform 557"/>
                <p:cNvSpPr>
                  <a:spLocks/>
                </p:cNvSpPr>
                <p:nvPr/>
              </p:nvSpPr>
              <p:spPr bwMode="auto">
                <a:xfrm>
                  <a:off x="1049" y="634"/>
                  <a:ext cx="4" cy="2"/>
                </a:xfrm>
                <a:custGeom>
                  <a:avLst/>
                  <a:gdLst>
                    <a:gd name="T0" fmla="*/ 1 w 4"/>
                    <a:gd name="T1" fmla="*/ 0 h 2"/>
                    <a:gd name="T2" fmla="*/ 0 w 4"/>
                    <a:gd name="T3" fmla="*/ 1 h 2"/>
                    <a:gd name="T4" fmla="*/ 3 w 4"/>
                    <a:gd name="T5" fmla="*/ 1 h 2"/>
                    <a:gd name="T6" fmla="*/ 1 w 4"/>
                    <a:gd name="T7" fmla="*/ 0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1" y="0"/>
                      </a:moveTo>
                      <a:lnTo>
                        <a:pt x="0" y="1"/>
                      </a:lnTo>
                      <a:lnTo>
                        <a:pt x="3" y="1"/>
                      </a:lnTo>
                      <a:lnTo>
                        <a:pt x="1"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1" name="Freeform 558"/>
                <p:cNvSpPr>
                  <a:spLocks/>
                </p:cNvSpPr>
                <p:nvPr/>
              </p:nvSpPr>
              <p:spPr bwMode="auto">
                <a:xfrm>
                  <a:off x="1045" y="631"/>
                  <a:ext cx="2" cy="8"/>
                </a:xfrm>
                <a:custGeom>
                  <a:avLst/>
                  <a:gdLst>
                    <a:gd name="T0" fmla="*/ 0 w 2"/>
                    <a:gd name="T1" fmla="*/ 0 h 8"/>
                    <a:gd name="T2" fmla="*/ 0 w 2"/>
                    <a:gd name="T3" fmla="*/ 3 h 8"/>
                    <a:gd name="T4" fmla="*/ 0 w 2"/>
                    <a:gd name="T5" fmla="*/ 6 h 8"/>
                    <a:gd name="T6" fmla="*/ 0 w 2"/>
                    <a:gd name="T7" fmla="*/ 7 h 8"/>
                    <a:gd name="T8" fmla="*/ 1 w 2"/>
                    <a:gd name="T9" fmla="*/ 6 h 8"/>
                    <a:gd name="T10" fmla="*/ 1 w 2"/>
                    <a:gd name="T11" fmla="*/ 4 h 8"/>
                    <a:gd name="T12" fmla="*/ 1 w 2"/>
                    <a:gd name="T13" fmla="*/ 2 h 8"/>
                    <a:gd name="T14" fmla="*/ 0 w 2"/>
                    <a:gd name="T15" fmla="*/ 0 h 8"/>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8"/>
                    <a:gd name="T26" fmla="*/ 2 w 2"/>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8">
                      <a:moveTo>
                        <a:pt x="0" y="0"/>
                      </a:moveTo>
                      <a:lnTo>
                        <a:pt x="0" y="3"/>
                      </a:lnTo>
                      <a:lnTo>
                        <a:pt x="0" y="6"/>
                      </a:lnTo>
                      <a:lnTo>
                        <a:pt x="0" y="7"/>
                      </a:lnTo>
                      <a:lnTo>
                        <a:pt x="1" y="6"/>
                      </a:lnTo>
                      <a:lnTo>
                        <a:pt x="1" y="4"/>
                      </a:lnTo>
                      <a:lnTo>
                        <a:pt x="1" y="2"/>
                      </a:lnTo>
                      <a:lnTo>
                        <a:pt x="0"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2" name="Freeform 559"/>
                <p:cNvSpPr>
                  <a:spLocks/>
                </p:cNvSpPr>
                <p:nvPr/>
              </p:nvSpPr>
              <p:spPr bwMode="auto">
                <a:xfrm>
                  <a:off x="968" y="618"/>
                  <a:ext cx="6" cy="17"/>
                </a:xfrm>
                <a:custGeom>
                  <a:avLst/>
                  <a:gdLst>
                    <a:gd name="T0" fmla="*/ 4 w 6"/>
                    <a:gd name="T1" fmla="*/ 0 h 17"/>
                    <a:gd name="T2" fmla="*/ 4 w 6"/>
                    <a:gd name="T3" fmla="*/ 4 h 17"/>
                    <a:gd name="T4" fmla="*/ 4 w 6"/>
                    <a:gd name="T5" fmla="*/ 8 h 17"/>
                    <a:gd name="T6" fmla="*/ 3 w 6"/>
                    <a:gd name="T7" fmla="*/ 13 h 17"/>
                    <a:gd name="T8" fmla="*/ 0 w 6"/>
                    <a:gd name="T9" fmla="*/ 16 h 17"/>
                    <a:gd name="T10" fmla="*/ 3 w 6"/>
                    <a:gd name="T11" fmla="*/ 14 h 17"/>
                    <a:gd name="T12" fmla="*/ 5 w 6"/>
                    <a:gd name="T13" fmla="*/ 10 h 17"/>
                    <a:gd name="T14" fmla="*/ 5 w 6"/>
                    <a:gd name="T15" fmla="*/ 6 h 17"/>
                    <a:gd name="T16" fmla="*/ 4 w 6"/>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17"/>
                    <a:gd name="T29" fmla="*/ 6 w 6"/>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17">
                      <a:moveTo>
                        <a:pt x="4" y="0"/>
                      </a:moveTo>
                      <a:lnTo>
                        <a:pt x="4" y="4"/>
                      </a:lnTo>
                      <a:lnTo>
                        <a:pt x="4" y="8"/>
                      </a:lnTo>
                      <a:lnTo>
                        <a:pt x="3" y="13"/>
                      </a:lnTo>
                      <a:lnTo>
                        <a:pt x="0" y="16"/>
                      </a:lnTo>
                      <a:lnTo>
                        <a:pt x="3" y="14"/>
                      </a:lnTo>
                      <a:lnTo>
                        <a:pt x="5" y="10"/>
                      </a:lnTo>
                      <a:lnTo>
                        <a:pt x="5" y="6"/>
                      </a:lnTo>
                      <a:lnTo>
                        <a:pt x="4"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3" name="Freeform 560"/>
                <p:cNvSpPr>
                  <a:spLocks/>
                </p:cNvSpPr>
                <p:nvPr/>
              </p:nvSpPr>
              <p:spPr bwMode="auto">
                <a:xfrm>
                  <a:off x="975" y="618"/>
                  <a:ext cx="2" cy="17"/>
                </a:xfrm>
                <a:custGeom>
                  <a:avLst/>
                  <a:gdLst>
                    <a:gd name="T0" fmla="*/ 1 w 2"/>
                    <a:gd name="T1" fmla="*/ 0 h 17"/>
                    <a:gd name="T2" fmla="*/ 1 w 2"/>
                    <a:gd name="T3" fmla="*/ 4 h 17"/>
                    <a:gd name="T4" fmla="*/ 1 w 2"/>
                    <a:gd name="T5" fmla="*/ 10 h 17"/>
                    <a:gd name="T6" fmla="*/ 1 w 2"/>
                    <a:gd name="T7" fmla="*/ 13 h 17"/>
                    <a:gd name="T8" fmla="*/ 0 w 2"/>
                    <a:gd name="T9" fmla="*/ 16 h 17"/>
                    <a:gd name="T10" fmla="*/ 1 w 2"/>
                    <a:gd name="T11" fmla="*/ 13 h 17"/>
                    <a:gd name="T12" fmla="*/ 1 w 2"/>
                    <a:gd name="T13" fmla="*/ 9 h 17"/>
                    <a:gd name="T14" fmla="*/ 1 w 2"/>
                    <a:gd name="T15" fmla="*/ 5 h 17"/>
                    <a:gd name="T16" fmla="*/ 1 w 2"/>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17"/>
                    <a:gd name="T29" fmla="*/ 2 w 2"/>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17">
                      <a:moveTo>
                        <a:pt x="1" y="0"/>
                      </a:moveTo>
                      <a:lnTo>
                        <a:pt x="1" y="4"/>
                      </a:lnTo>
                      <a:lnTo>
                        <a:pt x="1" y="10"/>
                      </a:lnTo>
                      <a:lnTo>
                        <a:pt x="1" y="13"/>
                      </a:lnTo>
                      <a:lnTo>
                        <a:pt x="0" y="16"/>
                      </a:lnTo>
                      <a:lnTo>
                        <a:pt x="1" y="13"/>
                      </a:lnTo>
                      <a:lnTo>
                        <a:pt x="1" y="9"/>
                      </a:lnTo>
                      <a:lnTo>
                        <a:pt x="1" y="5"/>
                      </a:lnTo>
                      <a:lnTo>
                        <a:pt x="1"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4" name="Freeform 561"/>
                <p:cNvSpPr>
                  <a:spLocks/>
                </p:cNvSpPr>
                <p:nvPr/>
              </p:nvSpPr>
              <p:spPr bwMode="auto">
                <a:xfrm>
                  <a:off x="977" y="631"/>
                  <a:ext cx="5" cy="8"/>
                </a:xfrm>
                <a:custGeom>
                  <a:avLst/>
                  <a:gdLst>
                    <a:gd name="T0" fmla="*/ 4 w 5"/>
                    <a:gd name="T1" fmla="*/ 7 h 8"/>
                    <a:gd name="T2" fmla="*/ 1 w 5"/>
                    <a:gd name="T3" fmla="*/ 4 h 8"/>
                    <a:gd name="T4" fmla="*/ 0 w 5"/>
                    <a:gd name="T5" fmla="*/ 1 h 8"/>
                    <a:gd name="T6" fmla="*/ 0 w 5"/>
                    <a:gd name="T7" fmla="*/ 0 h 8"/>
                    <a:gd name="T8" fmla="*/ 0 w 5"/>
                    <a:gd name="T9" fmla="*/ 3 h 8"/>
                    <a:gd name="T10" fmla="*/ 0 w 5"/>
                    <a:gd name="T11" fmla="*/ 6 h 8"/>
                    <a:gd name="T12" fmla="*/ 4 w 5"/>
                    <a:gd name="T13" fmla="*/ 7 h 8"/>
                    <a:gd name="T14" fmla="*/ 0 60000 65536"/>
                    <a:gd name="T15" fmla="*/ 0 60000 65536"/>
                    <a:gd name="T16" fmla="*/ 0 60000 65536"/>
                    <a:gd name="T17" fmla="*/ 0 60000 65536"/>
                    <a:gd name="T18" fmla="*/ 0 60000 65536"/>
                    <a:gd name="T19" fmla="*/ 0 60000 65536"/>
                    <a:gd name="T20" fmla="*/ 0 60000 65536"/>
                    <a:gd name="T21" fmla="*/ 0 w 5"/>
                    <a:gd name="T22" fmla="*/ 0 h 8"/>
                    <a:gd name="T23" fmla="*/ 5 w 5"/>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8">
                      <a:moveTo>
                        <a:pt x="4" y="7"/>
                      </a:moveTo>
                      <a:lnTo>
                        <a:pt x="1" y="4"/>
                      </a:lnTo>
                      <a:lnTo>
                        <a:pt x="0" y="1"/>
                      </a:lnTo>
                      <a:lnTo>
                        <a:pt x="0" y="0"/>
                      </a:lnTo>
                      <a:lnTo>
                        <a:pt x="0" y="3"/>
                      </a:lnTo>
                      <a:lnTo>
                        <a:pt x="0" y="6"/>
                      </a:lnTo>
                      <a:lnTo>
                        <a:pt x="4" y="7"/>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35" name="Oval 562"/>
                <p:cNvSpPr>
                  <a:spLocks noChangeArrowheads="1"/>
                </p:cNvSpPr>
                <p:nvPr/>
              </p:nvSpPr>
              <p:spPr bwMode="auto">
                <a:xfrm>
                  <a:off x="972" y="617"/>
                  <a:ext cx="2" cy="1"/>
                </a:xfrm>
                <a:prstGeom prst="ellipse">
                  <a:avLst/>
                </a:prstGeom>
                <a:solidFill>
                  <a:srgbClr val="E00000"/>
                </a:solidFill>
                <a:ln w="12700">
                  <a:solidFill>
                    <a:srgbClr val="800000"/>
                  </a:solidFill>
                  <a:round/>
                  <a:headEnd/>
                  <a:tailEnd/>
                </a:ln>
              </p:spPr>
              <p:txBody>
                <a:bodyPr wrap="none" anchor="ctr"/>
                <a:lstStyle/>
                <a:p>
                  <a:endParaRPr lang="en-US"/>
                </a:p>
              </p:txBody>
            </p:sp>
            <p:sp>
              <p:nvSpPr>
                <p:cNvPr id="36136" name="Oval 563"/>
                <p:cNvSpPr>
                  <a:spLocks noChangeArrowheads="1"/>
                </p:cNvSpPr>
                <p:nvPr/>
              </p:nvSpPr>
              <p:spPr bwMode="auto">
                <a:xfrm>
                  <a:off x="1053" y="618"/>
                  <a:ext cx="1" cy="1"/>
                </a:xfrm>
                <a:prstGeom prst="ellipse">
                  <a:avLst/>
                </a:prstGeom>
                <a:solidFill>
                  <a:srgbClr val="E00000"/>
                </a:solidFill>
                <a:ln w="12700">
                  <a:solidFill>
                    <a:srgbClr val="800000"/>
                  </a:solidFill>
                  <a:round/>
                  <a:headEnd/>
                  <a:tailEnd/>
                </a:ln>
              </p:spPr>
              <p:txBody>
                <a:bodyPr wrap="none" anchor="ctr"/>
                <a:lstStyle/>
                <a:p>
                  <a:endParaRPr lang="en-US"/>
                </a:p>
              </p:txBody>
            </p:sp>
          </p:grpSp>
          <p:grpSp>
            <p:nvGrpSpPr>
              <p:cNvPr id="36086" name="Group 564"/>
              <p:cNvGrpSpPr>
                <a:grpSpLocks/>
              </p:cNvGrpSpPr>
              <p:nvPr/>
            </p:nvGrpSpPr>
            <p:grpSpPr bwMode="auto">
              <a:xfrm>
                <a:off x="1003" y="842"/>
                <a:ext cx="132" cy="83"/>
                <a:chOff x="1003" y="842"/>
                <a:chExt cx="132" cy="83"/>
              </a:xfrm>
            </p:grpSpPr>
            <p:sp>
              <p:nvSpPr>
                <p:cNvPr id="36106" name="Freeform 565"/>
                <p:cNvSpPr>
                  <a:spLocks/>
                </p:cNvSpPr>
                <p:nvPr/>
              </p:nvSpPr>
              <p:spPr bwMode="auto">
                <a:xfrm>
                  <a:off x="1003" y="842"/>
                  <a:ext cx="132" cy="83"/>
                </a:xfrm>
                <a:custGeom>
                  <a:avLst/>
                  <a:gdLst>
                    <a:gd name="T0" fmla="*/ 115 w 132"/>
                    <a:gd name="T1" fmla="*/ 0 h 83"/>
                    <a:gd name="T2" fmla="*/ 72 w 132"/>
                    <a:gd name="T3" fmla="*/ 14 h 83"/>
                    <a:gd name="T4" fmla="*/ 62 w 132"/>
                    <a:gd name="T5" fmla="*/ 17 h 83"/>
                    <a:gd name="T6" fmla="*/ 56 w 132"/>
                    <a:gd name="T7" fmla="*/ 19 h 83"/>
                    <a:gd name="T8" fmla="*/ 48 w 132"/>
                    <a:gd name="T9" fmla="*/ 23 h 83"/>
                    <a:gd name="T10" fmla="*/ 33 w 132"/>
                    <a:gd name="T11" fmla="*/ 25 h 83"/>
                    <a:gd name="T12" fmla="*/ 24 w 132"/>
                    <a:gd name="T13" fmla="*/ 27 h 83"/>
                    <a:gd name="T14" fmla="*/ 15 w 132"/>
                    <a:gd name="T15" fmla="*/ 33 h 83"/>
                    <a:gd name="T16" fmla="*/ 10 w 132"/>
                    <a:gd name="T17" fmla="*/ 37 h 83"/>
                    <a:gd name="T18" fmla="*/ 8 w 132"/>
                    <a:gd name="T19" fmla="*/ 40 h 83"/>
                    <a:gd name="T20" fmla="*/ 8 w 132"/>
                    <a:gd name="T21" fmla="*/ 43 h 83"/>
                    <a:gd name="T22" fmla="*/ 5 w 132"/>
                    <a:gd name="T23" fmla="*/ 54 h 83"/>
                    <a:gd name="T24" fmla="*/ 3 w 132"/>
                    <a:gd name="T25" fmla="*/ 59 h 83"/>
                    <a:gd name="T26" fmla="*/ 1 w 132"/>
                    <a:gd name="T27" fmla="*/ 68 h 83"/>
                    <a:gd name="T28" fmla="*/ 0 w 132"/>
                    <a:gd name="T29" fmla="*/ 77 h 83"/>
                    <a:gd name="T30" fmla="*/ 1 w 132"/>
                    <a:gd name="T31" fmla="*/ 82 h 83"/>
                    <a:gd name="T32" fmla="*/ 6 w 132"/>
                    <a:gd name="T33" fmla="*/ 78 h 83"/>
                    <a:gd name="T34" fmla="*/ 7 w 132"/>
                    <a:gd name="T35" fmla="*/ 75 h 83"/>
                    <a:gd name="T36" fmla="*/ 8 w 132"/>
                    <a:gd name="T37" fmla="*/ 68 h 83"/>
                    <a:gd name="T38" fmla="*/ 14 w 132"/>
                    <a:gd name="T39" fmla="*/ 62 h 83"/>
                    <a:gd name="T40" fmla="*/ 15 w 132"/>
                    <a:gd name="T41" fmla="*/ 66 h 83"/>
                    <a:gd name="T42" fmla="*/ 23 w 132"/>
                    <a:gd name="T43" fmla="*/ 74 h 83"/>
                    <a:gd name="T44" fmla="*/ 26 w 132"/>
                    <a:gd name="T45" fmla="*/ 76 h 83"/>
                    <a:gd name="T46" fmla="*/ 28 w 132"/>
                    <a:gd name="T47" fmla="*/ 75 h 83"/>
                    <a:gd name="T48" fmla="*/ 33 w 132"/>
                    <a:gd name="T49" fmla="*/ 75 h 83"/>
                    <a:gd name="T50" fmla="*/ 34 w 132"/>
                    <a:gd name="T51" fmla="*/ 74 h 83"/>
                    <a:gd name="T52" fmla="*/ 39 w 132"/>
                    <a:gd name="T53" fmla="*/ 73 h 83"/>
                    <a:gd name="T54" fmla="*/ 41 w 132"/>
                    <a:gd name="T55" fmla="*/ 70 h 83"/>
                    <a:gd name="T56" fmla="*/ 46 w 132"/>
                    <a:gd name="T57" fmla="*/ 68 h 83"/>
                    <a:gd name="T58" fmla="*/ 46 w 132"/>
                    <a:gd name="T59" fmla="*/ 66 h 83"/>
                    <a:gd name="T60" fmla="*/ 42 w 132"/>
                    <a:gd name="T61" fmla="*/ 64 h 83"/>
                    <a:gd name="T62" fmla="*/ 44 w 132"/>
                    <a:gd name="T63" fmla="*/ 56 h 83"/>
                    <a:gd name="T64" fmla="*/ 49 w 132"/>
                    <a:gd name="T65" fmla="*/ 52 h 83"/>
                    <a:gd name="T66" fmla="*/ 55 w 132"/>
                    <a:gd name="T67" fmla="*/ 49 h 83"/>
                    <a:gd name="T68" fmla="*/ 59 w 132"/>
                    <a:gd name="T69" fmla="*/ 43 h 83"/>
                    <a:gd name="T70" fmla="*/ 59 w 132"/>
                    <a:gd name="T71" fmla="*/ 40 h 83"/>
                    <a:gd name="T72" fmla="*/ 63 w 132"/>
                    <a:gd name="T73" fmla="*/ 36 h 83"/>
                    <a:gd name="T74" fmla="*/ 67 w 132"/>
                    <a:gd name="T75" fmla="*/ 36 h 83"/>
                    <a:gd name="T76" fmla="*/ 73 w 132"/>
                    <a:gd name="T77" fmla="*/ 36 h 83"/>
                    <a:gd name="T78" fmla="*/ 77 w 132"/>
                    <a:gd name="T79" fmla="*/ 34 h 83"/>
                    <a:gd name="T80" fmla="*/ 126 w 132"/>
                    <a:gd name="T81" fmla="*/ 27 h 83"/>
                    <a:gd name="T82" fmla="*/ 130 w 132"/>
                    <a:gd name="T83" fmla="*/ 25 h 83"/>
                    <a:gd name="T84" fmla="*/ 131 w 132"/>
                    <a:gd name="T85" fmla="*/ 22 h 83"/>
                    <a:gd name="T86" fmla="*/ 130 w 132"/>
                    <a:gd name="T87" fmla="*/ 16 h 83"/>
                    <a:gd name="T88" fmla="*/ 130 w 132"/>
                    <a:gd name="T89" fmla="*/ 13 h 83"/>
                    <a:gd name="T90" fmla="*/ 126 w 132"/>
                    <a:gd name="T91" fmla="*/ 8 h 83"/>
                    <a:gd name="T92" fmla="*/ 124 w 132"/>
                    <a:gd name="T93" fmla="*/ 5 h 83"/>
                    <a:gd name="T94" fmla="*/ 121 w 132"/>
                    <a:gd name="T95" fmla="*/ 2 h 83"/>
                    <a:gd name="T96" fmla="*/ 115 w 132"/>
                    <a:gd name="T97" fmla="*/ 0 h 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2"/>
                    <a:gd name="T148" fmla="*/ 0 h 83"/>
                    <a:gd name="T149" fmla="*/ 132 w 132"/>
                    <a:gd name="T150" fmla="*/ 83 h 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2" h="83">
                      <a:moveTo>
                        <a:pt x="115" y="0"/>
                      </a:moveTo>
                      <a:lnTo>
                        <a:pt x="72" y="14"/>
                      </a:lnTo>
                      <a:lnTo>
                        <a:pt x="62" y="17"/>
                      </a:lnTo>
                      <a:lnTo>
                        <a:pt x="56" y="19"/>
                      </a:lnTo>
                      <a:lnTo>
                        <a:pt x="48" y="23"/>
                      </a:lnTo>
                      <a:lnTo>
                        <a:pt x="33" y="25"/>
                      </a:lnTo>
                      <a:lnTo>
                        <a:pt x="24" y="27"/>
                      </a:lnTo>
                      <a:lnTo>
                        <a:pt x="15" y="33"/>
                      </a:lnTo>
                      <a:lnTo>
                        <a:pt x="10" y="37"/>
                      </a:lnTo>
                      <a:lnTo>
                        <a:pt x="8" y="40"/>
                      </a:lnTo>
                      <a:lnTo>
                        <a:pt x="8" y="43"/>
                      </a:lnTo>
                      <a:lnTo>
                        <a:pt x="5" y="54"/>
                      </a:lnTo>
                      <a:lnTo>
                        <a:pt x="3" y="59"/>
                      </a:lnTo>
                      <a:lnTo>
                        <a:pt x="1" y="68"/>
                      </a:lnTo>
                      <a:lnTo>
                        <a:pt x="0" y="77"/>
                      </a:lnTo>
                      <a:lnTo>
                        <a:pt x="1" y="82"/>
                      </a:lnTo>
                      <a:lnTo>
                        <a:pt x="6" y="78"/>
                      </a:lnTo>
                      <a:lnTo>
                        <a:pt x="7" y="75"/>
                      </a:lnTo>
                      <a:lnTo>
                        <a:pt x="8" y="68"/>
                      </a:lnTo>
                      <a:lnTo>
                        <a:pt x="14" y="62"/>
                      </a:lnTo>
                      <a:lnTo>
                        <a:pt x="15" y="66"/>
                      </a:lnTo>
                      <a:lnTo>
                        <a:pt x="23" y="74"/>
                      </a:lnTo>
                      <a:lnTo>
                        <a:pt x="26" y="76"/>
                      </a:lnTo>
                      <a:lnTo>
                        <a:pt x="28" y="75"/>
                      </a:lnTo>
                      <a:lnTo>
                        <a:pt x="33" y="75"/>
                      </a:lnTo>
                      <a:lnTo>
                        <a:pt x="34" y="74"/>
                      </a:lnTo>
                      <a:lnTo>
                        <a:pt x="39" y="73"/>
                      </a:lnTo>
                      <a:lnTo>
                        <a:pt x="41" y="70"/>
                      </a:lnTo>
                      <a:lnTo>
                        <a:pt x="46" y="68"/>
                      </a:lnTo>
                      <a:lnTo>
                        <a:pt x="46" y="66"/>
                      </a:lnTo>
                      <a:lnTo>
                        <a:pt x="42" y="64"/>
                      </a:lnTo>
                      <a:lnTo>
                        <a:pt x="44" y="56"/>
                      </a:lnTo>
                      <a:lnTo>
                        <a:pt x="49" y="52"/>
                      </a:lnTo>
                      <a:lnTo>
                        <a:pt x="55" y="49"/>
                      </a:lnTo>
                      <a:lnTo>
                        <a:pt x="59" y="43"/>
                      </a:lnTo>
                      <a:lnTo>
                        <a:pt x="59" y="40"/>
                      </a:lnTo>
                      <a:lnTo>
                        <a:pt x="63" y="36"/>
                      </a:lnTo>
                      <a:lnTo>
                        <a:pt x="67" y="36"/>
                      </a:lnTo>
                      <a:lnTo>
                        <a:pt x="73" y="36"/>
                      </a:lnTo>
                      <a:lnTo>
                        <a:pt x="77" y="34"/>
                      </a:lnTo>
                      <a:lnTo>
                        <a:pt x="126" y="27"/>
                      </a:lnTo>
                      <a:lnTo>
                        <a:pt x="130" y="25"/>
                      </a:lnTo>
                      <a:lnTo>
                        <a:pt x="131" y="22"/>
                      </a:lnTo>
                      <a:lnTo>
                        <a:pt x="130" y="16"/>
                      </a:lnTo>
                      <a:lnTo>
                        <a:pt x="130" y="13"/>
                      </a:lnTo>
                      <a:lnTo>
                        <a:pt x="126" y="8"/>
                      </a:lnTo>
                      <a:lnTo>
                        <a:pt x="124" y="5"/>
                      </a:lnTo>
                      <a:lnTo>
                        <a:pt x="121" y="2"/>
                      </a:lnTo>
                      <a:lnTo>
                        <a:pt x="115" y="0"/>
                      </a:lnTo>
                    </a:path>
                  </a:pathLst>
                </a:custGeom>
                <a:solidFill>
                  <a:srgbClr val="FFC080"/>
                </a:solidFill>
                <a:ln w="12700" cap="rnd">
                  <a:solidFill>
                    <a:srgbClr val="402000"/>
                  </a:solidFill>
                  <a:round/>
                  <a:headEnd/>
                  <a:tailEnd/>
                </a:ln>
              </p:spPr>
              <p:txBody>
                <a:bodyPr/>
                <a:lstStyle/>
                <a:p>
                  <a:endParaRPr lang="en-US"/>
                </a:p>
              </p:txBody>
            </p:sp>
            <p:sp>
              <p:nvSpPr>
                <p:cNvPr id="36107" name="Freeform 566"/>
                <p:cNvSpPr>
                  <a:spLocks/>
                </p:cNvSpPr>
                <p:nvPr/>
              </p:nvSpPr>
              <p:spPr bwMode="auto">
                <a:xfrm>
                  <a:off x="1015" y="885"/>
                  <a:ext cx="4" cy="10"/>
                </a:xfrm>
                <a:custGeom>
                  <a:avLst/>
                  <a:gdLst>
                    <a:gd name="T0" fmla="*/ 2 w 4"/>
                    <a:gd name="T1" fmla="*/ 0 h 10"/>
                    <a:gd name="T2" fmla="*/ 0 w 4"/>
                    <a:gd name="T3" fmla="*/ 1 h 10"/>
                    <a:gd name="T4" fmla="*/ 2 w 4"/>
                    <a:gd name="T5" fmla="*/ 5 h 10"/>
                    <a:gd name="T6" fmla="*/ 3 w 4"/>
                    <a:gd name="T7" fmla="*/ 9 h 10"/>
                    <a:gd name="T8" fmla="*/ 2 w 4"/>
                    <a:gd name="T9" fmla="*/ 4 h 10"/>
                    <a:gd name="T10" fmla="*/ 2 w 4"/>
                    <a:gd name="T11" fmla="*/ 0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2" y="0"/>
                      </a:moveTo>
                      <a:lnTo>
                        <a:pt x="0" y="1"/>
                      </a:lnTo>
                      <a:lnTo>
                        <a:pt x="2" y="5"/>
                      </a:lnTo>
                      <a:lnTo>
                        <a:pt x="3" y="9"/>
                      </a:lnTo>
                      <a:lnTo>
                        <a:pt x="2" y="4"/>
                      </a:lnTo>
                      <a:lnTo>
                        <a:pt x="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8" name="Freeform 567"/>
                <p:cNvSpPr>
                  <a:spLocks/>
                </p:cNvSpPr>
                <p:nvPr/>
              </p:nvSpPr>
              <p:spPr bwMode="auto">
                <a:xfrm>
                  <a:off x="1023" y="887"/>
                  <a:ext cx="4" cy="14"/>
                </a:xfrm>
                <a:custGeom>
                  <a:avLst/>
                  <a:gdLst>
                    <a:gd name="T0" fmla="*/ 3 w 4"/>
                    <a:gd name="T1" fmla="*/ 0 h 14"/>
                    <a:gd name="T2" fmla="*/ 0 w 4"/>
                    <a:gd name="T3" fmla="*/ 2 h 14"/>
                    <a:gd name="T4" fmla="*/ 2 w 4"/>
                    <a:gd name="T5" fmla="*/ 5 h 14"/>
                    <a:gd name="T6" fmla="*/ 2 w 4"/>
                    <a:gd name="T7" fmla="*/ 13 h 14"/>
                    <a:gd name="T8" fmla="*/ 3 w 4"/>
                    <a:gd name="T9" fmla="*/ 8 h 14"/>
                    <a:gd name="T10" fmla="*/ 3 w 4"/>
                    <a:gd name="T11" fmla="*/ 5 h 14"/>
                    <a:gd name="T12" fmla="*/ 3 w 4"/>
                    <a:gd name="T13" fmla="*/ 0 h 14"/>
                    <a:gd name="T14" fmla="*/ 0 60000 65536"/>
                    <a:gd name="T15" fmla="*/ 0 60000 65536"/>
                    <a:gd name="T16" fmla="*/ 0 60000 65536"/>
                    <a:gd name="T17" fmla="*/ 0 60000 65536"/>
                    <a:gd name="T18" fmla="*/ 0 60000 65536"/>
                    <a:gd name="T19" fmla="*/ 0 60000 65536"/>
                    <a:gd name="T20" fmla="*/ 0 60000 65536"/>
                    <a:gd name="T21" fmla="*/ 0 w 4"/>
                    <a:gd name="T22" fmla="*/ 0 h 14"/>
                    <a:gd name="T23" fmla="*/ 4 w 4"/>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4">
                      <a:moveTo>
                        <a:pt x="3" y="0"/>
                      </a:moveTo>
                      <a:lnTo>
                        <a:pt x="0" y="2"/>
                      </a:lnTo>
                      <a:lnTo>
                        <a:pt x="2" y="5"/>
                      </a:lnTo>
                      <a:lnTo>
                        <a:pt x="2" y="13"/>
                      </a:lnTo>
                      <a:lnTo>
                        <a:pt x="3" y="8"/>
                      </a:lnTo>
                      <a:lnTo>
                        <a:pt x="3" y="5"/>
                      </a:lnTo>
                      <a:lnTo>
                        <a:pt x="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9" name="Freeform 568"/>
                <p:cNvSpPr>
                  <a:spLocks/>
                </p:cNvSpPr>
                <p:nvPr/>
              </p:nvSpPr>
              <p:spPr bwMode="auto">
                <a:xfrm>
                  <a:off x="1032" y="895"/>
                  <a:ext cx="4" cy="6"/>
                </a:xfrm>
                <a:custGeom>
                  <a:avLst/>
                  <a:gdLst>
                    <a:gd name="T0" fmla="*/ 3 w 4"/>
                    <a:gd name="T1" fmla="*/ 0 h 6"/>
                    <a:gd name="T2" fmla="*/ 0 w 4"/>
                    <a:gd name="T3" fmla="*/ 1 h 6"/>
                    <a:gd name="T4" fmla="*/ 2 w 4"/>
                    <a:gd name="T5" fmla="*/ 3 h 6"/>
                    <a:gd name="T6" fmla="*/ 2 w 4"/>
                    <a:gd name="T7" fmla="*/ 5 h 6"/>
                    <a:gd name="T8" fmla="*/ 3 w 4"/>
                    <a:gd name="T9" fmla="*/ 4 h 6"/>
                    <a:gd name="T10" fmla="*/ 3 w 4"/>
                    <a:gd name="T11" fmla="*/ 1 h 6"/>
                    <a:gd name="T12" fmla="*/ 3 w 4"/>
                    <a:gd name="T13" fmla="*/ 0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3" y="0"/>
                      </a:moveTo>
                      <a:lnTo>
                        <a:pt x="0" y="1"/>
                      </a:lnTo>
                      <a:lnTo>
                        <a:pt x="2" y="3"/>
                      </a:lnTo>
                      <a:lnTo>
                        <a:pt x="2" y="5"/>
                      </a:lnTo>
                      <a:lnTo>
                        <a:pt x="3" y="4"/>
                      </a:lnTo>
                      <a:lnTo>
                        <a:pt x="3" y="1"/>
                      </a:lnTo>
                      <a:lnTo>
                        <a:pt x="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0" name="Freeform 569"/>
                <p:cNvSpPr>
                  <a:spLocks/>
                </p:cNvSpPr>
                <p:nvPr/>
              </p:nvSpPr>
              <p:spPr bwMode="auto">
                <a:xfrm>
                  <a:off x="1025" y="908"/>
                  <a:ext cx="3" cy="3"/>
                </a:xfrm>
                <a:custGeom>
                  <a:avLst/>
                  <a:gdLst>
                    <a:gd name="T0" fmla="*/ 2 w 3"/>
                    <a:gd name="T1" fmla="*/ 0 h 3"/>
                    <a:gd name="T2" fmla="*/ 0 w 3"/>
                    <a:gd name="T3" fmla="*/ 2 h 3"/>
                    <a:gd name="T4" fmla="*/ 2 w 3"/>
                    <a:gd name="T5" fmla="*/ 1 h 3"/>
                    <a:gd name="T6" fmla="*/ 2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2" y="0"/>
                      </a:moveTo>
                      <a:lnTo>
                        <a:pt x="0" y="2"/>
                      </a:lnTo>
                      <a:lnTo>
                        <a:pt x="2" y="1"/>
                      </a:lnTo>
                      <a:lnTo>
                        <a:pt x="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11" name="Freeform 570"/>
                <p:cNvSpPr>
                  <a:spLocks/>
                </p:cNvSpPr>
                <p:nvPr/>
              </p:nvSpPr>
              <p:spPr bwMode="auto">
                <a:xfrm>
                  <a:off x="1035" y="906"/>
                  <a:ext cx="3" cy="2"/>
                </a:xfrm>
                <a:custGeom>
                  <a:avLst/>
                  <a:gdLst>
                    <a:gd name="T0" fmla="*/ 2 w 3"/>
                    <a:gd name="T1" fmla="*/ 1 h 2"/>
                    <a:gd name="T2" fmla="*/ 0 w 3"/>
                    <a:gd name="T3" fmla="*/ 0 h 2"/>
                    <a:gd name="T4" fmla="*/ 1 w 3"/>
                    <a:gd name="T5" fmla="*/ 0 h 2"/>
                    <a:gd name="T6" fmla="*/ 2 w 3"/>
                    <a:gd name="T7" fmla="*/ 1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1"/>
                      </a:moveTo>
                      <a:lnTo>
                        <a:pt x="0" y="0"/>
                      </a:lnTo>
                      <a:lnTo>
                        <a:pt x="1" y="0"/>
                      </a:lnTo>
                      <a:lnTo>
                        <a:pt x="2"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6087" name="Freeform 571"/>
              <p:cNvSpPr>
                <a:spLocks/>
              </p:cNvSpPr>
              <p:nvPr/>
            </p:nvSpPr>
            <p:spPr bwMode="auto">
              <a:xfrm>
                <a:off x="1021" y="656"/>
                <a:ext cx="171" cy="218"/>
              </a:xfrm>
              <a:custGeom>
                <a:avLst/>
                <a:gdLst>
                  <a:gd name="T0" fmla="*/ 1 w 171"/>
                  <a:gd name="T1" fmla="*/ 203 h 218"/>
                  <a:gd name="T2" fmla="*/ 39 w 171"/>
                  <a:gd name="T3" fmla="*/ 200 h 218"/>
                  <a:gd name="T4" fmla="*/ 72 w 171"/>
                  <a:gd name="T5" fmla="*/ 193 h 218"/>
                  <a:gd name="T6" fmla="*/ 72 w 171"/>
                  <a:gd name="T7" fmla="*/ 178 h 218"/>
                  <a:gd name="T8" fmla="*/ 84 w 171"/>
                  <a:gd name="T9" fmla="*/ 177 h 218"/>
                  <a:gd name="T10" fmla="*/ 91 w 171"/>
                  <a:gd name="T11" fmla="*/ 163 h 218"/>
                  <a:gd name="T12" fmla="*/ 95 w 171"/>
                  <a:gd name="T13" fmla="*/ 148 h 218"/>
                  <a:gd name="T14" fmla="*/ 105 w 171"/>
                  <a:gd name="T15" fmla="*/ 162 h 218"/>
                  <a:gd name="T16" fmla="*/ 99 w 171"/>
                  <a:gd name="T17" fmla="*/ 171 h 218"/>
                  <a:gd name="T18" fmla="*/ 87 w 171"/>
                  <a:gd name="T19" fmla="*/ 182 h 218"/>
                  <a:gd name="T20" fmla="*/ 84 w 171"/>
                  <a:gd name="T21" fmla="*/ 188 h 218"/>
                  <a:gd name="T22" fmla="*/ 93 w 171"/>
                  <a:gd name="T23" fmla="*/ 188 h 218"/>
                  <a:gd name="T24" fmla="*/ 100 w 171"/>
                  <a:gd name="T25" fmla="*/ 190 h 218"/>
                  <a:gd name="T26" fmla="*/ 108 w 171"/>
                  <a:gd name="T27" fmla="*/ 196 h 218"/>
                  <a:gd name="T28" fmla="*/ 109 w 171"/>
                  <a:gd name="T29" fmla="*/ 203 h 218"/>
                  <a:gd name="T30" fmla="*/ 109 w 171"/>
                  <a:gd name="T31" fmla="*/ 208 h 218"/>
                  <a:gd name="T32" fmla="*/ 105 w 171"/>
                  <a:gd name="T33" fmla="*/ 217 h 218"/>
                  <a:gd name="T34" fmla="*/ 116 w 171"/>
                  <a:gd name="T35" fmla="*/ 217 h 218"/>
                  <a:gd name="T36" fmla="*/ 132 w 171"/>
                  <a:gd name="T37" fmla="*/ 211 h 218"/>
                  <a:gd name="T38" fmla="*/ 145 w 171"/>
                  <a:gd name="T39" fmla="*/ 200 h 218"/>
                  <a:gd name="T40" fmla="*/ 157 w 171"/>
                  <a:gd name="T41" fmla="*/ 186 h 218"/>
                  <a:gd name="T42" fmla="*/ 167 w 171"/>
                  <a:gd name="T43" fmla="*/ 177 h 218"/>
                  <a:gd name="T44" fmla="*/ 170 w 171"/>
                  <a:gd name="T45" fmla="*/ 164 h 218"/>
                  <a:gd name="T46" fmla="*/ 164 w 171"/>
                  <a:gd name="T47" fmla="*/ 153 h 218"/>
                  <a:gd name="T48" fmla="*/ 160 w 171"/>
                  <a:gd name="T49" fmla="*/ 140 h 218"/>
                  <a:gd name="T50" fmla="*/ 153 w 171"/>
                  <a:gd name="T51" fmla="*/ 129 h 218"/>
                  <a:gd name="T52" fmla="*/ 139 w 171"/>
                  <a:gd name="T53" fmla="*/ 101 h 218"/>
                  <a:gd name="T54" fmla="*/ 131 w 171"/>
                  <a:gd name="T55" fmla="*/ 77 h 218"/>
                  <a:gd name="T56" fmla="*/ 126 w 171"/>
                  <a:gd name="T57" fmla="*/ 61 h 218"/>
                  <a:gd name="T58" fmla="*/ 125 w 171"/>
                  <a:gd name="T59" fmla="*/ 42 h 218"/>
                  <a:gd name="T60" fmla="*/ 121 w 171"/>
                  <a:gd name="T61" fmla="*/ 30 h 218"/>
                  <a:gd name="T62" fmla="*/ 112 w 171"/>
                  <a:gd name="T63" fmla="*/ 26 h 218"/>
                  <a:gd name="T64" fmla="*/ 105 w 171"/>
                  <a:gd name="T65" fmla="*/ 24 h 218"/>
                  <a:gd name="T66" fmla="*/ 88 w 171"/>
                  <a:gd name="T67" fmla="*/ 24 h 218"/>
                  <a:gd name="T68" fmla="*/ 72 w 171"/>
                  <a:gd name="T69" fmla="*/ 22 h 218"/>
                  <a:gd name="T70" fmla="*/ 56 w 171"/>
                  <a:gd name="T71" fmla="*/ 18 h 218"/>
                  <a:gd name="T72" fmla="*/ 41 w 171"/>
                  <a:gd name="T73" fmla="*/ 13 h 218"/>
                  <a:gd name="T74" fmla="*/ 33 w 171"/>
                  <a:gd name="T75" fmla="*/ 3 h 218"/>
                  <a:gd name="T76" fmla="*/ 24 w 171"/>
                  <a:gd name="T77" fmla="*/ 0 h 218"/>
                  <a:gd name="T78" fmla="*/ 25 w 171"/>
                  <a:gd name="T79" fmla="*/ 10 h 218"/>
                  <a:gd name="T80" fmla="*/ 24 w 171"/>
                  <a:gd name="T81" fmla="*/ 17 h 218"/>
                  <a:gd name="T82" fmla="*/ 19 w 171"/>
                  <a:gd name="T83" fmla="*/ 25 h 218"/>
                  <a:gd name="T84" fmla="*/ 14 w 171"/>
                  <a:gd name="T85" fmla="*/ 31 h 218"/>
                  <a:gd name="T86" fmla="*/ 8 w 171"/>
                  <a:gd name="T87" fmla="*/ 37 h 218"/>
                  <a:gd name="T88" fmla="*/ 0 w 171"/>
                  <a:gd name="T89" fmla="*/ 42 h 218"/>
                  <a:gd name="T90" fmla="*/ 1 w 171"/>
                  <a:gd name="T91" fmla="*/ 203 h 21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71"/>
                  <a:gd name="T139" fmla="*/ 0 h 218"/>
                  <a:gd name="T140" fmla="*/ 171 w 171"/>
                  <a:gd name="T141" fmla="*/ 218 h 21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71" h="218">
                    <a:moveTo>
                      <a:pt x="1" y="203"/>
                    </a:moveTo>
                    <a:lnTo>
                      <a:pt x="39" y="200"/>
                    </a:lnTo>
                    <a:lnTo>
                      <a:pt x="72" y="193"/>
                    </a:lnTo>
                    <a:lnTo>
                      <a:pt x="72" y="178"/>
                    </a:lnTo>
                    <a:lnTo>
                      <a:pt x="84" y="177"/>
                    </a:lnTo>
                    <a:lnTo>
                      <a:pt x="91" y="163"/>
                    </a:lnTo>
                    <a:lnTo>
                      <a:pt x="95" y="148"/>
                    </a:lnTo>
                    <a:lnTo>
                      <a:pt x="105" y="162"/>
                    </a:lnTo>
                    <a:lnTo>
                      <a:pt x="99" y="171"/>
                    </a:lnTo>
                    <a:lnTo>
                      <a:pt x="87" y="182"/>
                    </a:lnTo>
                    <a:lnTo>
                      <a:pt x="84" y="188"/>
                    </a:lnTo>
                    <a:lnTo>
                      <a:pt x="93" y="188"/>
                    </a:lnTo>
                    <a:lnTo>
                      <a:pt x="100" y="190"/>
                    </a:lnTo>
                    <a:lnTo>
                      <a:pt x="108" y="196"/>
                    </a:lnTo>
                    <a:lnTo>
                      <a:pt x="109" y="203"/>
                    </a:lnTo>
                    <a:lnTo>
                      <a:pt x="109" y="208"/>
                    </a:lnTo>
                    <a:lnTo>
                      <a:pt x="105" y="217"/>
                    </a:lnTo>
                    <a:lnTo>
                      <a:pt x="116" y="217"/>
                    </a:lnTo>
                    <a:lnTo>
                      <a:pt x="132" y="211"/>
                    </a:lnTo>
                    <a:lnTo>
                      <a:pt x="145" y="200"/>
                    </a:lnTo>
                    <a:lnTo>
                      <a:pt x="157" y="186"/>
                    </a:lnTo>
                    <a:lnTo>
                      <a:pt x="167" y="177"/>
                    </a:lnTo>
                    <a:lnTo>
                      <a:pt x="170" y="164"/>
                    </a:lnTo>
                    <a:lnTo>
                      <a:pt x="164" y="153"/>
                    </a:lnTo>
                    <a:lnTo>
                      <a:pt x="160" y="140"/>
                    </a:lnTo>
                    <a:lnTo>
                      <a:pt x="153" y="129"/>
                    </a:lnTo>
                    <a:lnTo>
                      <a:pt x="139" y="101"/>
                    </a:lnTo>
                    <a:lnTo>
                      <a:pt x="131" y="77"/>
                    </a:lnTo>
                    <a:lnTo>
                      <a:pt x="126" y="61"/>
                    </a:lnTo>
                    <a:lnTo>
                      <a:pt x="125" y="42"/>
                    </a:lnTo>
                    <a:lnTo>
                      <a:pt x="121" y="30"/>
                    </a:lnTo>
                    <a:lnTo>
                      <a:pt x="112" y="26"/>
                    </a:lnTo>
                    <a:lnTo>
                      <a:pt x="105" y="24"/>
                    </a:lnTo>
                    <a:lnTo>
                      <a:pt x="88" y="24"/>
                    </a:lnTo>
                    <a:lnTo>
                      <a:pt x="72" y="22"/>
                    </a:lnTo>
                    <a:lnTo>
                      <a:pt x="56" y="18"/>
                    </a:lnTo>
                    <a:lnTo>
                      <a:pt x="41" y="13"/>
                    </a:lnTo>
                    <a:lnTo>
                      <a:pt x="33" y="3"/>
                    </a:lnTo>
                    <a:lnTo>
                      <a:pt x="24" y="0"/>
                    </a:lnTo>
                    <a:lnTo>
                      <a:pt x="25" y="10"/>
                    </a:lnTo>
                    <a:lnTo>
                      <a:pt x="24" y="17"/>
                    </a:lnTo>
                    <a:lnTo>
                      <a:pt x="19" y="25"/>
                    </a:lnTo>
                    <a:lnTo>
                      <a:pt x="14" y="31"/>
                    </a:lnTo>
                    <a:lnTo>
                      <a:pt x="8" y="37"/>
                    </a:lnTo>
                    <a:lnTo>
                      <a:pt x="0" y="42"/>
                    </a:lnTo>
                    <a:lnTo>
                      <a:pt x="1" y="203"/>
                    </a:lnTo>
                  </a:path>
                </a:pathLst>
              </a:custGeom>
              <a:solidFill>
                <a:srgbClr val="004040"/>
              </a:solidFill>
              <a:ln w="12700" cap="rnd">
                <a:solidFill>
                  <a:srgbClr val="000000"/>
                </a:solidFill>
                <a:round/>
                <a:headEnd/>
                <a:tailEnd/>
              </a:ln>
            </p:spPr>
            <p:txBody>
              <a:bodyPr/>
              <a:lstStyle/>
              <a:p>
                <a:endParaRPr lang="en-US"/>
              </a:p>
            </p:txBody>
          </p:sp>
          <p:sp>
            <p:nvSpPr>
              <p:cNvPr id="36088" name="Freeform 572"/>
              <p:cNvSpPr>
                <a:spLocks/>
              </p:cNvSpPr>
              <p:nvPr/>
            </p:nvSpPr>
            <p:spPr bwMode="auto">
              <a:xfrm>
                <a:off x="1027" y="673"/>
                <a:ext cx="155" cy="193"/>
              </a:xfrm>
              <a:custGeom>
                <a:avLst/>
                <a:gdLst>
                  <a:gd name="T0" fmla="*/ 33 w 155"/>
                  <a:gd name="T1" fmla="*/ 18 h 193"/>
                  <a:gd name="T2" fmla="*/ 12 w 155"/>
                  <a:gd name="T3" fmla="*/ 37 h 193"/>
                  <a:gd name="T4" fmla="*/ 5 w 155"/>
                  <a:gd name="T5" fmla="*/ 44 h 193"/>
                  <a:gd name="T6" fmla="*/ 1 w 155"/>
                  <a:gd name="T7" fmla="*/ 92 h 193"/>
                  <a:gd name="T8" fmla="*/ 1 w 155"/>
                  <a:gd name="T9" fmla="*/ 124 h 193"/>
                  <a:gd name="T10" fmla="*/ 9 w 155"/>
                  <a:gd name="T11" fmla="*/ 175 h 193"/>
                  <a:gd name="T12" fmla="*/ 26 w 155"/>
                  <a:gd name="T13" fmla="*/ 167 h 193"/>
                  <a:gd name="T14" fmla="*/ 35 w 155"/>
                  <a:gd name="T15" fmla="*/ 123 h 193"/>
                  <a:gd name="T16" fmla="*/ 31 w 155"/>
                  <a:gd name="T17" fmla="*/ 150 h 193"/>
                  <a:gd name="T18" fmla="*/ 34 w 155"/>
                  <a:gd name="T19" fmla="*/ 173 h 193"/>
                  <a:gd name="T20" fmla="*/ 59 w 155"/>
                  <a:gd name="T21" fmla="*/ 155 h 193"/>
                  <a:gd name="T22" fmla="*/ 77 w 155"/>
                  <a:gd name="T23" fmla="*/ 142 h 193"/>
                  <a:gd name="T24" fmla="*/ 78 w 155"/>
                  <a:gd name="T25" fmla="*/ 109 h 193"/>
                  <a:gd name="T26" fmla="*/ 77 w 155"/>
                  <a:gd name="T27" fmla="*/ 84 h 193"/>
                  <a:gd name="T28" fmla="*/ 66 w 155"/>
                  <a:gd name="T29" fmla="*/ 118 h 193"/>
                  <a:gd name="T30" fmla="*/ 59 w 155"/>
                  <a:gd name="T31" fmla="*/ 145 h 193"/>
                  <a:gd name="T32" fmla="*/ 63 w 155"/>
                  <a:gd name="T33" fmla="*/ 112 h 193"/>
                  <a:gd name="T34" fmla="*/ 74 w 155"/>
                  <a:gd name="T35" fmla="*/ 80 h 193"/>
                  <a:gd name="T36" fmla="*/ 83 w 155"/>
                  <a:gd name="T37" fmla="*/ 53 h 193"/>
                  <a:gd name="T38" fmla="*/ 86 w 155"/>
                  <a:gd name="T39" fmla="*/ 57 h 193"/>
                  <a:gd name="T40" fmla="*/ 79 w 155"/>
                  <a:gd name="T41" fmla="*/ 87 h 193"/>
                  <a:gd name="T42" fmla="*/ 85 w 155"/>
                  <a:gd name="T43" fmla="*/ 113 h 193"/>
                  <a:gd name="T44" fmla="*/ 89 w 155"/>
                  <a:gd name="T45" fmla="*/ 127 h 193"/>
                  <a:gd name="T46" fmla="*/ 109 w 155"/>
                  <a:gd name="T47" fmla="*/ 127 h 193"/>
                  <a:gd name="T48" fmla="*/ 113 w 155"/>
                  <a:gd name="T49" fmla="*/ 107 h 193"/>
                  <a:gd name="T50" fmla="*/ 107 w 155"/>
                  <a:gd name="T51" fmla="*/ 93 h 193"/>
                  <a:gd name="T52" fmla="*/ 108 w 155"/>
                  <a:gd name="T53" fmla="*/ 70 h 193"/>
                  <a:gd name="T54" fmla="*/ 111 w 155"/>
                  <a:gd name="T55" fmla="*/ 96 h 193"/>
                  <a:gd name="T56" fmla="*/ 117 w 155"/>
                  <a:gd name="T57" fmla="*/ 113 h 193"/>
                  <a:gd name="T58" fmla="*/ 112 w 155"/>
                  <a:gd name="T59" fmla="*/ 129 h 193"/>
                  <a:gd name="T60" fmla="*/ 99 w 155"/>
                  <a:gd name="T61" fmla="*/ 140 h 193"/>
                  <a:gd name="T62" fmla="*/ 95 w 155"/>
                  <a:gd name="T63" fmla="*/ 150 h 193"/>
                  <a:gd name="T64" fmla="*/ 81 w 155"/>
                  <a:gd name="T65" fmla="*/ 163 h 193"/>
                  <a:gd name="T66" fmla="*/ 95 w 155"/>
                  <a:gd name="T67" fmla="*/ 166 h 193"/>
                  <a:gd name="T68" fmla="*/ 101 w 155"/>
                  <a:gd name="T69" fmla="*/ 178 h 193"/>
                  <a:gd name="T70" fmla="*/ 101 w 155"/>
                  <a:gd name="T71" fmla="*/ 192 h 193"/>
                  <a:gd name="T72" fmla="*/ 122 w 155"/>
                  <a:gd name="T73" fmla="*/ 183 h 193"/>
                  <a:gd name="T74" fmla="*/ 136 w 155"/>
                  <a:gd name="T75" fmla="*/ 164 h 193"/>
                  <a:gd name="T76" fmla="*/ 141 w 155"/>
                  <a:gd name="T77" fmla="*/ 154 h 193"/>
                  <a:gd name="T78" fmla="*/ 109 w 155"/>
                  <a:gd name="T79" fmla="*/ 164 h 193"/>
                  <a:gd name="T80" fmla="*/ 124 w 155"/>
                  <a:gd name="T81" fmla="*/ 153 h 193"/>
                  <a:gd name="T82" fmla="*/ 142 w 155"/>
                  <a:gd name="T83" fmla="*/ 151 h 193"/>
                  <a:gd name="T84" fmla="*/ 153 w 155"/>
                  <a:gd name="T85" fmla="*/ 148 h 193"/>
                  <a:gd name="T86" fmla="*/ 152 w 155"/>
                  <a:gd name="T87" fmla="*/ 139 h 193"/>
                  <a:gd name="T88" fmla="*/ 136 w 155"/>
                  <a:gd name="T89" fmla="*/ 138 h 193"/>
                  <a:gd name="T90" fmla="*/ 120 w 155"/>
                  <a:gd name="T91" fmla="*/ 144 h 193"/>
                  <a:gd name="T92" fmla="*/ 143 w 155"/>
                  <a:gd name="T93" fmla="*/ 131 h 193"/>
                  <a:gd name="T94" fmla="*/ 144 w 155"/>
                  <a:gd name="T95" fmla="*/ 120 h 193"/>
                  <a:gd name="T96" fmla="*/ 132 w 155"/>
                  <a:gd name="T97" fmla="*/ 104 h 193"/>
                  <a:gd name="T98" fmla="*/ 119 w 155"/>
                  <a:gd name="T99" fmla="*/ 70 h 193"/>
                  <a:gd name="T100" fmla="*/ 112 w 155"/>
                  <a:gd name="T101" fmla="*/ 43 h 193"/>
                  <a:gd name="T102" fmla="*/ 108 w 155"/>
                  <a:gd name="T103" fmla="*/ 45 h 193"/>
                  <a:gd name="T104" fmla="*/ 107 w 155"/>
                  <a:gd name="T105" fmla="*/ 39 h 193"/>
                  <a:gd name="T106" fmla="*/ 113 w 155"/>
                  <a:gd name="T107" fmla="*/ 27 h 193"/>
                  <a:gd name="T108" fmla="*/ 107 w 155"/>
                  <a:gd name="T109" fmla="*/ 13 h 193"/>
                  <a:gd name="T110" fmla="*/ 90 w 155"/>
                  <a:gd name="T111" fmla="*/ 10 h 193"/>
                  <a:gd name="T112" fmla="*/ 66 w 155"/>
                  <a:gd name="T113" fmla="*/ 8 h 193"/>
                  <a:gd name="T114" fmla="*/ 52 w 155"/>
                  <a:gd name="T115" fmla="*/ 26 h 193"/>
                  <a:gd name="T116" fmla="*/ 59 w 155"/>
                  <a:gd name="T117" fmla="*/ 10 h 193"/>
                  <a:gd name="T118" fmla="*/ 34 w 155"/>
                  <a:gd name="T119" fmla="*/ 0 h 19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5"/>
                  <a:gd name="T181" fmla="*/ 0 h 193"/>
                  <a:gd name="T182" fmla="*/ 155 w 155"/>
                  <a:gd name="T183" fmla="*/ 193 h 19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5" h="193">
                    <a:moveTo>
                      <a:pt x="34" y="0"/>
                    </a:moveTo>
                    <a:lnTo>
                      <a:pt x="33" y="18"/>
                    </a:lnTo>
                    <a:lnTo>
                      <a:pt x="20" y="29"/>
                    </a:lnTo>
                    <a:lnTo>
                      <a:pt x="12" y="37"/>
                    </a:lnTo>
                    <a:lnTo>
                      <a:pt x="4" y="29"/>
                    </a:lnTo>
                    <a:lnTo>
                      <a:pt x="5" y="44"/>
                    </a:lnTo>
                    <a:lnTo>
                      <a:pt x="2" y="65"/>
                    </a:lnTo>
                    <a:lnTo>
                      <a:pt x="1" y="92"/>
                    </a:lnTo>
                    <a:lnTo>
                      <a:pt x="0" y="110"/>
                    </a:lnTo>
                    <a:lnTo>
                      <a:pt x="1" y="124"/>
                    </a:lnTo>
                    <a:lnTo>
                      <a:pt x="4" y="154"/>
                    </a:lnTo>
                    <a:lnTo>
                      <a:pt x="9" y="175"/>
                    </a:lnTo>
                    <a:lnTo>
                      <a:pt x="29" y="175"/>
                    </a:lnTo>
                    <a:lnTo>
                      <a:pt x="26" y="167"/>
                    </a:lnTo>
                    <a:lnTo>
                      <a:pt x="26" y="146"/>
                    </a:lnTo>
                    <a:lnTo>
                      <a:pt x="35" y="123"/>
                    </a:lnTo>
                    <a:lnTo>
                      <a:pt x="33" y="141"/>
                    </a:lnTo>
                    <a:lnTo>
                      <a:pt x="31" y="150"/>
                    </a:lnTo>
                    <a:lnTo>
                      <a:pt x="32" y="158"/>
                    </a:lnTo>
                    <a:lnTo>
                      <a:pt x="34" y="173"/>
                    </a:lnTo>
                    <a:lnTo>
                      <a:pt x="59" y="168"/>
                    </a:lnTo>
                    <a:lnTo>
                      <a:pt x="59" y="155"/>
                    </a:lnTo>
                    <a:lnTo>
                      <a:pt x="71" y="152"/>
                    </a:lnTo>
                    <a:lnTo>
                      <a:pt x="77" y="142"/>
                    </a:lnTo>
                    <a:lnTo>
                      <a:pt x="84" y="125"/>
                    </a:lnTo>
                    <a:lnTo>
                      <a:pt x="78" y="109"/>
                    </a:lnTo>
                    <a:lnTo>
                      <a:pt x="76" y="93"/>
                    </a:lnTo>
                    <a:lnTo>
                      <a:pt x="77" y="84"/>
                    </a:lnTo>
                    <a:lnTo>
                      <a:pt x="71" y="101"/>
                    </a:lnTo>
                    <a:lnTo>
                      <a:pt x="66" y="118"/>
                    </a:lnTo>
                    <a:lnTo>
                      <a:pt x="63" y="130"/>
                    </a:lnTo>
                    <a:lnTo>
                      <a:pt x="59" y="145"/>
                    </a:lnTo>
                    <a:lnTo>
                      <a:pt x="59" y="127"/>
                    </a:lnTo>
                    <a:lnTo>
                      <a:pt x="63" y="112"/>
                    </a:lnTo>
                    <a:lnTo>
                      <a:pt x="67" y="95"/>
                    </a:lnTo>
                    <a:lnTo>
                      <a:pt x="74" y="80"/>
                    </a:lnTo>
                    <a:lnTo>
                      <a:pt x="77" y="72"/>
                    </a:lnTo>
                    <a:lnTo>
                      <a:pt x="83" y="53"/>
                    </a:lnTo>
                    <a:lnTo>
                      <a:pt x="87" y="39"/>
                    </a:lnTo>
                    <a:lnTo>
                      <a:pt x="86" y="57"/>
                    </a:lnTo>
                    <a:lnTo>
                      <a:pt x="81" y="77"/>
                    </a:lnTo>
                    <a:lnTo>
                      <a:pt x="79" y="87"/>
                    </a:lnTo>
                    <a:lnTo>
                      <a:pt x="80" y="98"/>
                    </a:lnTo>
                    <a:lnTo>
                      <a:pt x="85" y="113"/>
                    </a:lnTo>
                    <a:lnTo>
                      <a:pt x="87" y="120"/>
                    </a:lnTo>
                    <a:lnTo>
                      <a:pt x="89" y="127"/>
                    </a:lnTo>
                    <a:lnTo>
                      <a:pt x="97" y="134"/>
                    </a:lnTo>
                    <a:lnTo>
                      <a:pt x="109" y="127"/>
                    </a:lnTo>
                    <a:lnTo>
                      <a:pt x="113" y="118"/>
                    </a:lnTo>
                    <a:lnTo>
                      <a:pt x="113" y="107"/>
                    </a:lnTo>
                    <a:lnTo>
                      <a:pt x="109" y="101"/>
                    </a:lnTo>
                    <a:lnTo>
                      <a:pt x="107" y="93"/>
                    </a:lnTo>
                    <a:lnTo>
                      <a:pt x="107" y="80"/>
                    </a:lnTo>
                    <a:lnTo>
                      <a:pt x="108" y="70"/>
                    </a:lnTo>
                    <a:lnTo>
                      <a:pt x="109" y="83"/>
                    </a:lnTo>
                    <a:lnTo>
                      <a:pt x="111" y="96"/>
                    </a:lnTo>
                    <a:lnTo>
                      <a:pt x="117" y="103"/>
                    </a:lnTo>
                    <a:lnTo>
                      <a:pt x="117" y="113"/>
                    </a:lnTo>
                    <a:lnTo>
                      <a:pt x="115" y="123"/>
                    </a:lnTo>
                    <a:lnTo>
                      <a:pt x="112" y="129"/>
                    </a:lnTo>
                    <a:lnTo>
                      <a:pt x="104" y="135"/>
                    </a:lnTo>
                    <a:lnTo>
                      <a:pt x="99" y="140"/>
                    </a:lnTo>
                    <a:lnTo>
                      <a:pt x="98" y="144"/>
                    </a:lnTo>
                    <a:lnTo>
                      <a:pt x="95" y="150"/>
                    </a:lnTo>
                    <a:lnTo>
                      <a:pt x="85" y="160"/>
                    </a:lnTo>
                    <a:lnTo>
                      <a:pt x="81" y="163"/>
                    </a:lnTo>
                    <a:lnTo>
                      <a:pt x="89" y="163"/>
                    </a:lnTo>
                    <a:lnTo>
                      <a:pt x="95" y="166"/>
                    </a:lnTo>
                    <a:lnTo>
                      <a:pt x="99" y="171"/>
                    </a:lnTo>
                    <a:lnTo>
                      <a:pt x="101" y="178"/>
                    </a:lnTo>
                    <a:lnTo>
                      <a:pt x="103" y="187"/>
                    </a:lnTo>
                    <a:lnTo>
                      <a:pt x="101" y="192"/>
                    </a:lnTo>
                    <a:lnTo>
                      <a:pt x="112" y="188"/>
                    </a:lnTo>
                    <a:lnTo>
                      <a:pt x="122" y="183"/>
                    </a:lnTo>
                    <a:lnTo>
                      <a:pt x="133" y="174"/>
                    </a:lnTo>
                    <a:lnTo>
                      <a:pt x="136" y="164"/>
                    </a:lnTo>
                    <a:lnTo>
                      <a:pt x="152" y="154"/>
                    </a:lnTo>
                    <a:lnTo>
                      <a:pt x="141" y="154"/>
                    </a:lnTo>
                    <a:lnTo>
                      <a:pt x="120" y="158"/>
                    </a:lnTo>
                    <a:lnTo>
                      <a:pt x="109" y="164"/>
                    </a:lnTo>
                    <a:lnTo>
                      <a:pt x="115" y="157"/>
                    </a:lnTo>
                    <a:lnTo>
                      <a:pt x="124" y="153"/>
                    </a:lnTo>
                    <a:lnTo>
                      <a:pt x="130" y="152"/>
                    </a:lnTo>
                    <a:lnTo>
                      <a:pt x="142" y="151"/>
                    </a:lnTo>
                    <a:lnTo>
                      <a:pt x="151" y="151"/>
                    </a:lnTo>
                    <a:lnTo>
                      <a:pt x="153" y="148"/>
                    </a:lnTo>
                    <a:lnTo>
                      <a:pt x="154" y="142"/>
                    </a:lnTo>
                    <a:lnTo>
                      <a:pt x="152" y="139"/>
                    </a:lnTo>
                    <a:lnTo>
                      <a:pt x="148" y="131"/>
                    </a:lnTo>
                    <a:lnTo>
                      <a:pt x="136" y="138"/>
                    </a:lnTo>
                    <a:lnTo>
                      <a:pt x="129" y="143"/>
                    </a:lnTo>
                    <a:lnTo>
                      <a:pt x="120" y="144"/>
                    </a:lnTo>
                    <a:lnTo>
                      <a:pt x="133" y="137"/>
                    </a:lnTo>
                    <a:lnTo>
                      <a:pt x="143" y="131"/>
                    </a:lnTo>
                    <a:lnTo>
                      <a:pt x="147" y="127"/>
                    </a:lnTo>
                    <a:lnTo>
                      <a:pt x="144" y="120"/>
                    </a:lnTo>
                    <a:lnTo>
                      <a:pt x="138" y="113"/>
                    </a:lnTo>
                    <a:lnTo>
                      <a:pt x="132" y="104"/>
                    </a:lnTo>
                    <a:lnTo>
                      <a:pt x="126" y="87"/>
                    </a:lnTo>
                    <a:lnTo>
                      <a:pt x="119" y="70"/>
                    </a:lnTo>
                    <a:lnTo>
                      <a:pt x="115" y="57"/>
                    </a:lnTo>
                    <a:lnTo>
                      <a:pt x="112" y="43"/>
                    </a:lnTo>
                    <a:lnTo>
                      <a:pt x="113" y="32"/>
                    </a:lnTo>
                    <a:lnTo>
                      <a:pt x="108" y="45"/>
                    </a:lnTo>
                    <a:lnTo>
                      <a:pt x="104" y="56"/>
                    </a:lnTo>
                    <a:lnTo>
                      <a:pt x="107" y="39"/>
                    </a:lnTo>
                    <a:lnTo>
                      <a:pt x="111" y="31"/>
                    </a:lnTo>
                    <a:lnTo>
                      <a:pt x="113" y="27"/>
                    </a:lnTo>
                    <a:lnTo>
                      <a:pt x="110" y="19"/>
                    </a:lnTo>
                    <a:lnTo>
                      <a:pt x="107" y="13"/>
                    </a:lnTo>
                    <a:lnTo>
                      <a:pt x="99" y="10"/>
                    </a:lnTo>
                    <a:lnTo>
                      <a:pt x="90" y="10"/>
                    </a:lnTo>
                    <a:lnTo>
                      <a:pt x="77" y="10"/>
                    </a:lnTo>
                    <a:lnTo>
                      <a:pt x="66" y="8"/>
                    </a:lnTo>
                    <a:lnTo>
                      <a:pt x="59" y="15"/>
                    </a:lnTo>
                    <a:lnTo>
                      <a:pt x="52" y="26"/>
                    </a:lnTo>
                    <a:lnTo>
                      <a:pt x="54" y="17"/>
                    </a:lnTo>
                    <a:lnTo>
                      <a:pt x="59" y="10"/>
                    </a:lnTo>
                    <a:lnTo>
                      <a:pt x="63" y="7"/>
                    </a:lnTo>
                    <a:lnTo>
                      <a:pt x="34" y="0"/>
                    </a:lnTo>
                  </a:path>
                </a:pathLst>
              </a:custGeom>
              <a:solidFill>
                <a:srgbClr val="0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89" name="Freeform 573"/>
              <p:cNvSpPr>
                <a:spLocks/>
              </p:cNvSpPr>
              <p:nvPr/>
            </p:nvSpPr>
            <p:spPr bwMode="auto">
              <a:xfrm>
                <a:off x="1028" y="661"/>
                <a:ext cx="27" cy="43"/>
              </a:xfrm>
              <a:custGeom>
                <a:avLst/>
                <a:gdLst>
                  <a:gd name="T0" fmla="*/ 17 w 27"/>
                  <a:gd name="T1" fmla="*/ 0 h 43"/>
                  <a:gd name="T2" fmla="*/ 18 w 27"/>
                  <a:gd name="T3" fmla="*/ 8 h 43"/>
                  <a:gd name="T4" fmla="*/ 15 w 27"/>
                  <a:gd name="T5" fmla="*/ 17 h 43"/>
                  <a:gd name="T6" fmla="*/ 8 w 27"/>
                  <a:gd name="T7" fmla="*/ 25 h 43"/>
                  <a:gd name="T8" fmla="*/ 0 w 27"/>
                  <a:gd name="T9" fmla="*/ 32 h 43"/>
                  <a:gd name="T10" fmla="*/ 9 w 27"/>
                  <a:gd name="T11" fmla="*/ 42 h 43"/>
                  <a:gd name="T12" fmla="*/ 20 w 27"/>
                  <a:gd name="T13" fmla="*/ 34 h 43"/>
                  <a:gd name="T14" fmla="*/ 23 w 27"/>
                  <a:gd name="T15" fmla="*/ 28 h 43"/>
                  <a:gd name="T16" fmla="*/ 24 w 27"/>
                  <a:gd name="T17" fmla="*/ 21 h 43"/>
                  <a:gd name="T18" fmla="*/ 26 w 27"/>
                  <a:gd name="T19" fmla="*/ 13 h 43"/>
                  <a:gd name="T20" fmla="*/ 25 w 27"/>
                  <a:gd name="T21" fmla="*/ 9 h 43"/>
                  <a:gd name="T22" fmla="*/ 22 w 27"/>
                  <a:gd name="T23" fmla="*/ 5 h 43"/>
                  <a:gd name="T24" fmla="*/ 17 w 27"/>
                  <a:gd name="T25" fmla="*/ 0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43"/>
                  <a:gd name="T41" fmla="*/ 27 w 27"/>
                  <a:gd name="T42" fmla="*/ 43 h 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43">
                    <a:moveTo>
                      <a:pt x="17" y="0"/>
                    </a:moveTo>
                    <a:lnTo>
                      <a:pt x="18" y="8"/>
                    </a:lnTo>
                    <a:lnTo>
                      <a:pt x="15" y="17"/>
                    </a:lnTo>
                    <a:lnTo>
                      <a:pt x="8" y="25"/>
                    </a:lnTo>
                    <a:lnTo>
                      <a:pt x="0" y="32"/>
                    </a:lnTo>
                    <a:lnTo>
                      <a:pt x="9" y="42"/>
                    </a:lnTo>
                    <a:lnTo>
                      <a:pt x="20" y="34"/>
                    </a:lnTo>
                    <a:lnTo>
                      <a:pt x="23" y="28"/>
                    </a:lnTo>
                    <a:lnTo>
                      <a:pt x="24" y="21"/>
                    </a:lnTo>
                    <a:lnTo>
                      <a:pt x="26" y="13"/>
                    </a:lnTo>
                    <a:lnTo>
                      <a:pt x="25" y="9"/>
                    </a:lnTo>
                    <a:lnTo>
                      <a:pt x="22" y="5"/>
                    </a:lnTo>
                    <a:lnTo>
                      <a:pt x="17" y="0"/>
                    </a:lnTo>
                  </a:path>
                </a:pathLst>
              </a:custGeom>
              <a:solidFill>
                <a:srgbClr val="A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6090" name="Group 574"/>
              <p:cNvGrpSpPr>
                <a:grpSpLocks/>
              </p:cNvGrpSpPr>
              <p:nvPr/>
            </p:nvGrpSpPr>
            <p:grpSpPr bwMode="auto">
              <a:xfrm>
                <a:off x="891" y="889"/>
                <a:ext cx="64" cy="164"/>
                <a:chOff x="891" y="889"/>
                <a:chExt cx="64" cy="164"/>
              </a:xfrm>
            </p:grpSpPr>
            <p:sp>
              <p:nvSpPr>
                <p:cNvPr id="36099" name="Freeform 575"/>
                <p:cNvSpPr>
                  <a:spLocks/>
                </p:cNvSpPr>
                <p:nvPr/>
              </p:nvSpPr>
              <p:spPr bwMode="auto">
                <a:xfrm>
                  <a:off x="891" y="889"/>
                  <a:ext cx="64" cy="164"/>
                </a:xfrm>
                <a:custGeom>
                  <a:avLst/>
                  <a:gdLst>
                    <a:gd name="T0" fmla="*/ 1 w 64"/>
                    <a:gd name="T1" fmla="*/ 3 h 164"/>
                    <a:gd name="T2" fmla="*/ 0 w 64"/>
                    <a:gd name="T3" fmla="*/ 13 h 164"/>
                    <a:gd name="T4" fmla="*/ 1 w 64"/>
                    <a:gd name="T5" fmla="*/ 24 h 164"/>
                    <a:gd name="T6" fmla="*/ 3 w 64"/>
                    <a:gd name="T7" fmla="*/ 35 h 164"/>
                    <a:gd name="T8" fmla="*/ 6 w 64"/>
                    <a:gd name="T9" fmla="*/ 47 h 164"/>
                    <a:gd name="T10" fmla="*/ 8 w 64"/>
                    <a:gd name="T11" fmla="*/ 57 h 164"/>
                    <a:gd name="T12" fmla="*/ 12 w 64"/>
                    <a:gd name="T13" fmla="*/ 69 h 164"/>
                    <a:gd name="T14" fmla="*/ 13 w 64"/>
                    <a:gd name="T15" fmla="*/ 77 h 164"/>
                    <a:gd name="T16" fmla="*/ 16 w 64"/>
                    <a:gd name="T17" fmla="*/ 84 h 164"/>
                    <a:gd name="T18" fmla="*/ 13 w 64"/>
                    <a:gd name="T19" fmla="*/ 102 h 164"/>
                    <a:gd name="T20" fmla="*/ 11 w 64"/>
                    <a:gd name="T21" fmla="*/ 116 h 164"/>
                    <a:gd name="T22" fmla="*/ 13 w 64"/>
                    <a:gd name="T23" fmla="*/ 130 h 164"/>
                    <a:gd name="T24" fmla="*/ 16 w 64"/>
                    <a:gd name="T25" fmla="*/ 141 h 164"/>
                    <a:gd name="T26" fmla="*/ 21 w 64"/>
                    <a:gd name="T27" fmla="*/ 150 h 164"/>
                    <a:gd name="T28" fmla="*/ 27 w 64"/>
                    <a:gd name="T29" fmla="*/ 153 h 164"/>
                    <a:gd name="T30" fmla="*/ 30 w 64"/>
                    <a:gd name="T31" fmla="*/ 157 h 164"/>
                    <a:gd name="T32" fmla="*/ 37 w 64"/>
                    <a:gd name="T33" fmla="*/ 159 h 164"/>
                    <a:gd name="T34" fmla="*/ 41 w 64"/>
                    <a:gd name="T35" fmla="*/ 163 h 164"/>
                    <a:gd name="T36" fmla="*/ 43 w 64"/>
                    <a:gd name="T37" fmla="*/ 163 h 164"/>
                    <a:gd name="T38" fmla="*/ 46 w 64"/>
                    <a:gd name="T39" fmla="*/ 161 h 164"/>
                    <a:gd name="T40" fmla="*/ 48 w 64"/>
                    <a:gd name="T41" fmla="*/ 159 h 164"/>
                    <a:gd name="T42" fmla="*/ 52 w 64"/>
                    <a:gd name="T43" fmla="*/ 155 h 164"/>
                    <a:gd name="T44" fmla="*/ 54 w 64"/>
                    <a:gd name="T45" fmla="*/ 151 h 164"/>
                    <a:gd name="T46" fmla="*/ 55 w 64"/>
                    <a:gd name="T47" fmla="*/ 142 h 164"/>
                    <a:gd name="T48" fmla="*/ 56 w 64"/>
                    <a:gd name="T49" fmla="*/ 131 h 164"/>
                    <a:gd name="T50" fmla="*/ 56 w 64"/>
                    <a:gd name="T51" fmla="*/ 133 h 164"/>
                    <a:gd name="T52" fmla="*/ 61 w 64"/>
                    <a:gd name="T53" fmla="*/ 134 h 164"/>
                    <a:gd name="T54" fmla="*/ 62 w 64"/>
                    <a:gd name="T55" fmla="*/ 130 h 164"/>
                    <a:gd name="T56" fmla="*/ 62 w 64"/>
                    <a:gd name="T57" fmla="*/ 125 h 164"/>
                    <a:gd name="T58" fmla="*/ 63 w 64"/>
                    <a:gd name="T59" fmla="*/ 118 h 164"/>
                    <a:gd name="T60" fmla="*/ 61 w 64"/>
                    <a:gd name="T61" fmla="*/ 110 h 164"/>
                    <a:gd name="T62" fmla="*/ 61 w 64"/>
                    <a:gd name="T63" fmla="*/ 102 h 164"/>
                    <a:gd name="T64" fmla="*/ 58 w 64"/>
                    <a:gd name="T65" fmla="*/ 96 h 164"/>
                    <a:gd name="T66" fmla="*/ 57 w 64"/>
                    <a:gd name="T67" fmla="*/ 94 h 164"/>
                    <a:gd name="T68" fmla="*/ 52 w 64"/>
                    <a:gd name="T69" fmla="*/ 88 h 164"/>
                    <a:gd name="T70" fmla="*/ 44 w 64"/>
                    <a:gd name="T71" fmla="*/ 80 h 164"/>
                    <a:gd name="T72" fmla="*/ 41 w 64"/>
                    <a:gd name="T73" fmla="*/ 74 h 164"/>
                    <a:gd name="T74" fmla="*/ 41 w 64"/>
                    <a:gd name="T75" fmla="*/ 66 h 164"/>
                    <a:gd name="T76" fmla="*/ 40 w 64"/>
                    <a:gd name="T77" fmla="*/ 57 h 164"/>
                    <a:gd name="T78" fmla="*/ 40 w 64"/>
                    <a:gd name="T79" fmla="*/ 46 h 164"/>
                    <a:gd name="T80" fmla="*/ 40 w 64"/>
                    <a:gd name="T81" fmla="*/ 35 h 164"/>
                    <a:gd name="T82" fmla="*/ 40 w 64"/>
                    <a:gd name="T83" fmla="*/ 26 h 164"/>
                    <a:gd name="T84" fmla="*/ 46 w 64"/>
                    <a:gd name="T85" fmla="*/ 0 h 164"/>
                    <a:gd name="T86" fmla="*/ 30 w 64"/>
                    <a:gd name="T87" fmla="*/ 6 h 164"/>
                    <a:gd name="T88" fmla="*/ 14 w 64"/>
                    <a:gd name="T89" fmla="*/ 6 h 164"/>
                    <a:gd name="T90" fmla="*/ 1 w 64"/>
                    <a:gd name="T91" fmla="*/ 3 h 16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4"/>
                    <a:gd name="T139" fmla="*/ 0 h 164"/>
                    <a:gd name="T140" fmla="*/ 64 w 64"/>
                    <a:gd name="T141" fmla="*/ 164 h 16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4" h="164">
                      <a:moveTo>
                        <a:pt x="1" y="3"/>
                      </a:moveTo>
                      <a:lnTo>
                        <a:pt x="0" y="13"/>
                      </a:lnTo>
                      <a:lnTo>
                        <a:pt x="1" y="24"/>
                      </a:lnTo>
                      <a:lnTo>
                        <a:pt x="3" y="35"/>
                      </a:lnTo>
                      <a:lnTo>
                        <a:pt x="6" y="47"/>
                      </a:lnTo>
                      <a:lnTo>
                        <a:pt x="8" y="57"/>
                      </a:lnTo>
                      <a:lnTo>
                        <a:pt x="12" y="69"/>
                      </a:lnTo>
                      <a:lnTo>
                        <a:pt x="13" y="77"/>
                      </a:lnTo>
                      <a:lnTo>
                        <a:pt x="16" y="84"/>
                      </a:lnTo>
                      <a:lnTo>
                        <a:pt x="13" y="102"/>
                      </a:lnTo>
                      <a:lnTo>
                        <a:pt x="11" y="116"/>
                      </a:lnTo>
                      <a:lnTo>
                        <a:pt x="13" y="130"/>
                      </a:lnTo>
                      <a:lnTo>
                        <a:pt x="16" y="141"/>
                      </a:lnTo>
                      <a:lnTo>
                        <a:pt x="21" y="150"/>
                      </a:lnTo>
                      <a:lnTo>
                        <a:pt x="27" y="153"/>
                      </a:lnTo>
                      <a:lnTo>
                        <a:pt x="30" y="157"/>
                      </a:lnTo>
                      <a:lnTo>
                        <a:pt x="37" y="159"/>
                      </a:lnTo>
                      <a:lnTo>
                        <a:pt x="41" y="163"/>
                      </a:lnTo>
                      <a:lnTo>
                        <a:pt x="43" y="163"/>
                      </a:lnTo>
                      <a:lnTo>
                        <a:pt x="46" y="161"/>
                      </a:lnTo>
                      <a:lnTo>
                        <a:pt x="48" y="159"/>
                      </a:lnTo>
                      <a:lnTo>
                        <a:pt x="52" y="155"/>
                      </a:lnTo>
                      <a:lnTo>
                        <a:pt x="54" y="151"/>
                      </a:lnTo>
                      <a:lnTo>
                        <a:pt x="55" y="142"/>
                      </a:lnTo>
                      <a:lnTo>
                        <a:pt x="56" y="131"/>
                      </a:lnTo>
                      <a:lnTo>
                        <a:pt x="56" y="133"/>
                      </a:lnTo>
                      <a:lnTo>
                        <a:pt x="61" y="134"/>
                      </a:lnTo>
                      <a:lnTo>
                        <a:pt x="62" y="130"/>
                      </a:lnTo>
                      <a:lnTo>
                        <a:pt x="62" y="125"/>
                      </a:lnTo>
                      <a:lnTo>
                        <a:pt x="63" y="118"/>
                      </a:lnTo>
                      <a:lnTo>
                        <a:pt x="61" y="110"/>
                      </a:lnTo>
                      <a:lnTo>
                        <a:pt x="61" y="102"/>
                      </a:lnTo>
                      <a:lnTo>
                        <a:pt x="58" y="96"/>
                      </a:lnTo>
                      <a:lnTo>
                        <a:pt x="57" y="94"/>
                      </a:lnTo>
                      <a:lnTo>
                        <a:pt x="52" y="88"/>
                      </a:lnTo>
                      <a:lnTo>
                        <a:pt x="44" y="80"/>
                      </a:lnTo>
                      <a:lnTo>
                        <a:pt x="41" y="74"/>
                      </a:lnTo>
                      <a:lnTo>
                        <a:pt x="41" y="66"/>
                      </a:lnTo>
                      <a:lnTo>
                        <a:pt x="40" y="57"/>
                      </a:lnTo>
                      <a:lnTo>
                        <a:pt x="40" y="46"/>
                      </a:lnTo>
                      <a:lnTo>
                        <a:pt x="40" y="35"/>
                      </a:lnTo>
                      <a:lnTo>
                        <a:pt x="40" y="26"/>
                      </a:lnTo>
                      <a:lnTo>
                        <a:pt x="46" y="0"/>
                      </a:lnTo>
                      <a:lnTo>
                        <a:pt x="30" y="6"/>
                      </a:lnTo>
                      <a:lnTo>
                        <a:pt x="14" y="6"/>
                      </a:lnTo>
                      <a:lnTo>
                        <a:pt x="1" y="3"/>
                      </a:lnTo>
                    </a:path>
                  </a:pathLst>
                </a:custGeom>
                <a:solidFill>
                  <a:srgbClr val="FFC080"/>
                </a:solidFill>
                <a:ln w="12700" cap="rnd">
                  <a:solidFill>
                    <a:srgbClr val="402000"/>
                  </a:solidFill>
                  <a:round/>
                  <a:headEnd/>
                  <a:tailEnd/>
                </a:ln>
              </p:spPr>
              <p:txBody>
                <a:bodyPr/>
                <a:lstStyle/>
                <a:p>
                  <a:endParaRPr lang="en-US"/>
                </a:p>
              </p:txBody>
            </p:sp>
            <p:sp>
              <p:nvSpPr>
                <p:cNvPr id="36100" name="Freeform 576"/>
                <p:cNvSpPr>
                  <a:spLocks/>
                </p:cNvSpPr>
                <p:nvPr/>
              </p:nvSpPr>
              <p:spPr bwMode="auto">
                <a:xfrm>
                  <a:off x="930" y="1014"/>
                  <a:ext cx="1" cy="25"/>
                </a:xfrm>
                <a:custGeom>
                  <a:avLst/>
                  <a:gdLst>
                    <a:gd name="T0" fmla="*/ 0 w 1"/>
                    <a:gd name="T1" fmla="*/ 0 h 25"/>
                    <a:gd name="T2" fmla="*/ 0 w 1"/>
                    <a:gd name="T3" fmla="*/ 1 h 25"/>
                    <a:gd name="T4" fmla="*/ 0 w 1"/>
                    <a:gd name="T5" fmla="*/ 4 h 25"/>
                    <a:gd name="T6" fmla="*/ 0 w 1"/>
                    <a:gd name="T7" fmla="*/ 11 h 25"/>
                    <a:gd name="T8" fmla="*/ 0 w 1"/>
                    <a:gd name="T9" fmla="*/ 15 h 25"/>
                    <a:gd name="T10" fmla="*/ 0 w 1"/>
                    <a:gd name="T11" fmla="*/ 24 h 25"/>
                    <a:gd name="T12" fmla="*/ 0 w 1"/>
                    <a:gd name="T13" fmla="*/ 19 h 25"/>
                    <a:gd name="T14" fmla="*/ 0 w 1"/>
                    <a:gd name="T15" fmla="*/ 14 h 25"/>
                    <a:gd name="T16" fmla="*/ 0 w 1"/>
                    <a:gd name="T17" fmla="*/ 5 h 25"/>
                    <a:gd name="T18" fmla="*/ 0 w 1"/>
                    <a:gd name="T19" fmla="*/ 3 h 25"/>
                    <a:gd name="T20" fmla="*/ 0 w 1"/>
                    <a:gd name="T21" fmla="*/ 0 h 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25"/>
                    <a:gd name="T35" fmla="*/ 1 w 1"/>
                    <a:gd name="T36" fmla="*/ 25 h 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25">
                      <a:moveTo>
                        <a:pt x="0" y="0"/>
                      </a:moveTo>
                      <a:lnTo>
                        <a:pt x="0" y="1"/>
                      </a:lnTo>
                      <a:lnTo>
                        <a:pt x="0" y="4"/>
                      </a:lnTo>
                      <a:lnTo>
                        <a:pt x="0" y="11"/>
                      </a:lnTo>
                      <a:lnTo>
                        <a:pt x="0" y="15"/>
                      </a:lnTo>
                      <a:lnTo>
                        <a:pt x="0" y="24"/>
                      </a:lnTo>
                      <a:lnTo>
                        <a:pt x="0" y="19"/>
                      </a:lnTo>
                      <a:lnTo>
                        <a:pt x="0" y="14"/>
                      </a:lnTo>
                      <a:lnTo>
                        <a:pt x="0" y="5"/>
                      </a:lnTo>
                      <a:lnTo>
                        <a:pt x="0" y="3"/>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1" name="Freeform 577"/>
                <p:cNvSpPr>
                  <a:spLocks/>
                </p:cNvSpPr>
                <p:nvPr/>
              </p:nvSpPr>
              <p:spPr bwMode="auto">
                <a:xfrm>
                  <a:off x="920" y="1023"/>
                  <a:ext cx="1" cy="14"/>
                </a:xfrm>
                <a:custGeom>
                  <a:avLst/>
                  <a:gdLst>
                    <a:gd name="T0" fmla="*/ 0 w 1"/>
                    <a:gd name="T1" fmla="*/ 13 h 14"/>
                    <a:gd name="T2" fmla="*/ 0 w 1"/>
                    <a:gd name="T3" fmla="*/ 7 h 14"/>
                    <a:gd name="T4" fmla="*/ 0 w 1"/>
                    <a:gd name="T5" fmla="*/ 0 h 14"/>
                    <a:gd name="T6" fmla="*/ 0 w 1"/>
                    <a:gd name="T7" fmla="*/ 7 h 14"/>
                    <a:gd name="T8" fmla="*/ 0 w 1"/>
                    <a:gd name="T9" fmla="*/ 13 h 14"/>
                    <a:gd name="T10" fmla="*/ 0 60000 65536"/>
                    <a:gd name="T11" fmla="*/ 0 60000 65536"/>
                    <a:gd name="T12" fmla="*/ 0 60000 65536"/>
                    <a:gd name="T13" fmla="*/ 0 60000 65536"/>
                    <a:gd name="T14" fmla="*/ 0 60000 65536"/>
                    <a:gd name="T15" fmla="*/ 0 w 1"/>
                    <a:gd name="T16" fmla="*/ 0 h 14"/>
                    <a:gd name="T17" fmla="*/ 1 w 1"/>
                    <a:gd name="T18" fmla="*/ 14 h 14"/>
                  </a:gdLst>
                  <a:ahLst/>
                  <a:cxnLst>
                    <a:cxn ang="T10">
                      <a:pos x="T0" y="T1"/>
                    </a:cxn>
                    <a:cxn ang="T11">
                      <a:pos x="T2" y="T3"/>
                    </a:cxn>
                    <a:cxn ang="T12">
                      <a:pos x="T4" y="T5"/>
                    </a:cxn>
                    <a:cxn ang="T13">
                      <a:pos x="T6" y="T7"/>
                    </a:cxn>
                    <a:cxn ang="T14">
                      <a:pos x="T8" y="T9"/>
                    </a:cxn>
                  </a:cxnLst>
                  <a:rect l="T15" t="T16" r="T17" b="T18"/>
                  <a:pathLst>
                    <a:path w="1" h="14">
                      <a:moveTo>
                        <a:pt x="0" y="13"/>
                      </a:moveTo>
                      <a:lnTo>
                        <a:pt x="0" y="7"/>
                      </a:lnTo>
                      <a:lnTo>
                        <a:pt x="0" y="0"/>
                      </a:lnTo>
                      <a:lnTo>
                        <a:pt x="0" y="7"/>
                      </a:lnTo>
                      <a:lnTo>
                        <a:pt x="0" y="13"/>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2" name="Freeform 578"/>
                <p:cNvSpPr>
                  <a:spLocks/>
                </p:cNvSpPr>
                <p:nvPr/>
              </p:nvSpPr>
              <p:spPr bwMode="auto">
                <a:xfrm>
                  <a:off x="915" y="1012"/>
                  <a:ext cx="4" cy="1"/>
                </a:xfrm>
                <a:custGeom>
                  <a:avLst/>
                  <a:gdLst>
                    <a:gd name="T0" fmla="*/ 3 w 4"/>
                    <a:gd name="T1" fmla="*/ 0 h 1"/>
                    <a:gd name="T2" fmla="*/ 1 w 4"/>
                    <a:gd name="T3" fmla="*/ 0 h 1"/>
                    <a:gd name="T4" fmla="*/ 0 w 4"/>
                    <a:gd name="T5" fmla="*/ 0 h 1"/>
                    <a:gd name="T6" fmla="*/ 2 w 4"/>
                    <a:gd name="T7" fmla="*/ 0 h 1"/>
                    <a:gd name="T8" fmla="*/ 3 w 4"/>
                    <a:gd name="T9" fmla="*/ 0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3" y="0"/>
                      </a:moveTo>
                      <a:lnTo>
                        <a:pt x="1" y="0"/>
                      </a:lnTo>
                      <a:lnTo>
                        <a:pt x="0" y="0"/>
                      </a:lnTo>
                      <a:lnTo>
                        <a:pt x="2" y="0"/>
                      </a:lnTo>
                      <a:lnTo>
                        <a:pt x="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3" name="Freeform 579"/>
                <p:cNvSpPr>
                  <a:spLocks/>
                </p:cNvSpPr>
                <p:nvPr/>
              </p:nvSpPr>
              <p:spPr bwMode="auto">
                <a:xfrm>
                  <a:off x="911" y="1019"/>
                  <a:ext cx="2" cy="13"/>
                </a:xfrm>
                <a:custGeom>
                  <a:avLst/>
                  <a:gdLst>
                    <a:gd name="T0" fmla="*/ 0 w 2"/>
                    <a:gd name="T1" fmla="*/ 12 h 13"/>
                    <a:gd name="T2" fmla="*/ 1 w 2"/>
                    <a:gd name="T3" fmla="*/ 6 h 13"/>
                    <a:gd name="T4" fmla="*/ 1 w 2"/>
                    <a:gd name="T5" fmla="*/ 0 h 13"/>
                    <a:gd name="T6" fmla="*/ 1 w 2"/>
                    <a:gd name="T7" fmla="*/ 5 h 13"/>
                    <a:gd name="T8" fmla="*/ 1 w 2"/>
                    <a:gd name="T9" fmla="*/ 9 h 13"/>
                    <a:gd name="T10" fmla="*/ 0 w 2"/>
                    <a:gd name="T11" fmla="*/ 12 h 13"/>
                    <a:gd name="T12" fmla="*/ 0 60000 65536"/>
                    <a:gd name="T13" fmla="*/ 0 60000 65536"/>
                    <a:gd name="T14" fmla="*/ 0 60000 65536"/>
                    <a:gd name="T15" fmla="*/ 0 60000 65536"/>
                    <a:gd name="T16" fmla="*/ 0 60000 65536"/>
                    <a:gd name="T17" fmla="*/ 0 60000 65536"/>
                    <a:gd name="T18" fmla="*/ 0 w 2"/>
                    <a:gd name="T19" fmla="*/ 0 h 13"/>
                    <a:gd name="T20" fmla="*/ 2 w 2"/>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2" h="13">
                      <a:moveTo>
                        <a:pt x="0" y="12"/>
                      </a:moveTo>
                      <a:lnTo>
                        <a:pt x="1" y="6"/>
                      </a:lnTo>
                      <a:lnTo>
                        <a:pt x="1" y="0"/>
                      </a:lnTo>
                      <a:lnTo>
                        <a:pt x="1" y="5"/>
                      </a:lnTo>
                      <a:lnTo>
                        <a:pt x="1" y="9"/>
                      </a:lnTo>
                      <a:lnTo>
                        <a:pt x="0" y="12"/>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4" name="Freeform 580"/>
                <p:cNvSpPr>
                  <a:spLocks/>
                </p:cNvSpPr>
                <p:nvPr/>
              </p:nvSpPr>
              <p:spPr bwMode="auto">
                <a:xfrm>
                  <a:off x="902" y="1008"/>
                  <a:ext cx="8" cy="2"/>
                </a:xfrm>
                <a:custGeom>
                  <a:avLst/>
                  <a:gdLst>
                    <a:gd name="T0" fmla="*/ 0 w 8"/>
                    <a:gd name="T1" fmla="*/ 0 h 2"/>
                    <a:gd name="T2" fmla="*/ 7 w 8"/>
                    <a:gd name="T3" fmla="*/ 0 h 2"/>
                    <a:gd name="T4" fmla="*/ 7 w 8"/>
                    <a:gd name="T5" fmla="*/ 1 h 2"/>
                    <a:gd name="T6" fmla="*/ 0 w 8"/>
                    <a:gd name="T7" fmla="*/ 0 h 2"/>
                    <a:gd name="T8" fmla="*/ 0 60000 65536"/>
                    <a:gd name="T9" fmla="*/ 0 60000 65536"/>
                    <a:gd name="T10" fmla="*/ 0 60000 65536"/>
                    <a:gd name="T11" fmla="*/ 0 60000 65536"/>
                    <a:gd name="T12" fmla="*/ 0 w 8"/>
                    <a:gd name="T13" fmla="*/ 0 h 2"/>
                    <a:gd name="T14" fmla="*/ 8 w 8"/>
                    <a:gd name="T15" fmla="*/ 2 h 2"/>
                  </a:gdLst>
                  <a:ahLst/>
                  <a:cxnLst>
                    <a:cxn ang="T8">
                      <a:pos x="T0" y="T1"/>
                    </a:cxn>
                    <a:cxn ang="T9">
                      <a:pos x="T2" y="T3"/>
                    </a:cxn>
                    <a:cxn ang="T10">
                      <a:pos x="T4" y="T5"/>
                    </a:cxn>
                    <a:cxn ang="T11">
                      <a:pos x="T6" y="T7"/>
                    </a:cxn>
                  </a:cxnLst>
                  <a:rect l="T12" t="T13" r="T14" b="T15"/>
                  <a:pathLst>
                    <a:path w="8" h="2">
                      <a:moveTo>
                        <a:pt x="0" y="0"/>
                      </a:moveTo>
                      <a:lnTo>
                        <a:pt x="7" y="0"/>
                      </a:lnTo>
                      <a:lnTo>
                        <a:pt x="7" y="1"/>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105" name="Freeform 581"/>
                <p:cNvSpPr>
                  <a:spLocks/>
                </p:cNvSpPr>
                <p:nvPr/>
              </p:nvSpPr>
              <p:spPr bwMode="auto">
                <a:xfrm>
                  <a:off x="939" y="996"/>
                  <a:ext cx="1" cy="20"/>
                </a:xfrm>
                <a:custGeom>
                  <a:avLst/>
                  <a:gdLst>
                    <a:gd name="T0" fmla="*/ 0 w 1"/>
                    <a:gd name="T1" fmla="*/ 19 h 20"/>
                    <a:gd name="T2" fmla="*/ 0 w 1"/>
                    <a:gd name="T3" fmla="*/ 18 h 20"/>
                    <a:gd name="T4" fmla="*/ 0 w 1"/>
                    <a:gd name="T5" fmla="*/ 16 h 20"/>
                    <a:gd name="T6" fmla="*/ 0 w 1"/>
                    <a:gd name="T7" fmla="*/ 10 h 20"/>
                    <a:gd name="T8" fmla="*/ 0 w 1"/>
                    <a:gd name="T9" fmla="*/ 6 h 20"/>
                    <a:gd name="T10" fmla="*/ 0 w 1"/>
                    <a:gd name="T11" fmla="*/ 3 h 20"/>
                    <a:gd name="T12" fmla="*/ 0 w 1"/>
                    <a:gd name="T13" fmla="*/ 1 h 20"/>
                    <a:gd name="T14" fmla="*/ 0 w 1"/>
                    <a:gd name="T15" fmla="*/ 0 h 20"/>
                    <a:gd name="T16" fmla="*/ 0 w 1"/>
                    <a:gd name="T17" fmla="*/ 1 h 20"/>
                    <a:gd name="T18" fmla="*/ 0 w 1"/>
                    <a:gd name="T19" fmla="*/ 4 h 20"/>
                    <a:gd name="T20" fmla="*/ 0 w 1"/>
                    <a:gd name="T21" fmla="*/ 6 h 20"/>
                    <a:gd name="T22" fmla="*/ 0 w 1"/>
                    <a:gd name="T23" fmla="*/ 10 h 20"/>
                    <a:gd name="T24" fmla="*/ 0 w 1"/>
                    <a:gd name="T25" fmla="*/ 13 h 20"/>
                    <a:gd name="T26" fmla="*/ 0 w 1"/>
                    <a:gd name="T27" fmla="*/ 19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
                    <a:gd name="T43" fmla="*/ 0 h 20"/>
                    <a:gd name="T44" fmla="*/ 1 w 1"/>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 h="20">
                      <a:moveTo>
                        <a:pt x="0" y="19"/>
                      </a:moveTo>
                      <a:lnTo>
                        <a:pt x="0" y="18"/>
                      </a:lnTo>
                      <a:lnTo>
                        <a:pt x="0" y="16"/>
                      </a:lnTo>
                      <a:lnTo>
                        <a:pt x="0" y="10"/>
                      </a:lnTo>
                      <a:lnTo>
                        <a:pt x="0" y="6"/>
                      </a:lnTo>
                      <a:lnTo>
                        <a:pt x="0" y="3"/>
                      </a:lnTo>
                      <a:lnTo>
                        <a:pt x="0" y="1"/>
                      </a:lnTo>
                      <a:lnTo>
                        <a:pt x="0" y="0"/>
                      </a:lnTo>
                      <a:lnTo>
                        <a:pt x="0" y="1"/>
                      </a:lnTo>
                      <a:lnTo>
                        <a:pt x="0" y="4"/>
                      </a:lnTo>
                      <a:lnTo>
                        <a:pt x="0" y="6"/>
                      </a:lnTo>
                      <a:lnTo>
                        <a:pt x="0" y="10"/>
                      </a:lnTo>
                      <a:lnTo>
                        <a:pt x="0" y="13"/>
                      </a:lnTo>
                      <a:lnTo>
                        <a:pt x="0" y="19"/>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091" name="Group 582"/>
              <p:cNvGrpSpPr>
                <a:grpSpLocks/>
              </p:cNvGrpSpPr>
              <p:nvPr/>
            </p:nvGrpSpPr>
            <p:grpSpPr bwMode="auto">
              <a:xfrm>
                <a:off x="869" y="660"/>
                <a:ext cx="164" cy="238"/>
                <a:chOff x="869" y="660"/>
                <a:chExt cx="164" cy="238"/>
              </a:xfrm>
            </p:grpSpPr>
            <p:sp>
              <p:nvSpPr>
                <p:cNvPr id="36095" name="Freeform 583"/>
                <p:cNvSpPr>
                  <a:spLocks/>
                </p:cNvSpPr>
                <p:nvPr/>
              </p:nvSpPr>
              <p:spPr bwMode="auto">
                <a:xfrm>
                  <a:off x="869" y="660"/>
                  <a:ext cx="164" cy="238"/>
                </a:xfrm>
                <a:custGeom>
                  <a:avLst/>
                  <a:gdLst>
                    <a:gd name="T0" fmla="*/ 119 w 164"/>
                    <a:gd name="T1" fmla="*/ 3 h 238"/>
                    <a:gd name="T2" fmla="*/ 104 w 164"/>
                    <a:gd name="T3" fmla="*/ 18 h 238"/>
                    <a:gd name="T4" fmla="*/ 75 w 164"/>
                    <a:gd name="T5" fmla="*/ 24 h 238"/>
                    <a:gd name="T6" fmla="*/ 60 w 164"/>
                    <a:gd name="T7" fmla="*/ 25 h 238"/>
                    <a:gd name="T8" fmla="*/ 40 w 164"/>
                    <a:gd name="T9" fmla="*/ 30 h 238"/>
                    <a:gd name="T10" fmla="*/ 32 w 164"/>
                    <a:gd name="T11" fmla="*/ 37 h 238"/>
                    <a:gd name="T12" fmla="*/ 25 w 164"/>
                    <a:gd name="T13" fmla="*/ 47 h 238"/>
                    <a:gd name="T14" fmla="*/ 25 w 164"/>
                    <a:gd name="T15" fmla="*/ 56 h 238"/>
                    <a:gd name="T16" fmla="*/ 20 w 164"/>
                    <a:gd name="T17" fmla="*/ 82 h 238"/>
                    <a:gd name="T18" fmla="*/ 18 w 164"/>
                    <a:gd name="T19" fmla="*/ 95 h 238"/>
                    <a:gd name="T20" fmla="*/ 15 w 164"/>
                    <a:gd name="T21" fmla="*/ 112 h 238"/>
                    <a:gd name="T22" fmla="*/ 9 w 164"/>
                    <a:gd name="T23" fmla="*/ 129 h 238"/>
                    <a:gd name="T24" fmla="*/ 7 w 164"/>
                    <a:gd name="T25" fmla="*/ 145 h 238"/>
                    <a:gd name="T26" fmla="*/ 7 w 164"/>
                    <a:gd name="T27" fmla="*/ 162 h 238"/>
                    <a:gd name="T28" fmla="*/ 3 w 164"/>
                    <a:gd name="T29" fmla="*/ 182 h 238"/>
                    <a:gd name="T30" fmla="*/ 2 w 164"/>
                    <a:gd name="T31" fmla="*/ 211 h 238"/>
                    <a:gd name="T32" fmla="*/ 0 w 164"/>
                    <a:gd name="T33" fmla="*/ 231 h 238"/>
                    <a:gd name="T34" fmla="*/ 9 w 164"/>
                    <a:gd name="T35" fmla="*/ 233 h 238"/>
                    <a:gd name="T36" fmla="*/ 18 w 164"/>
                    <a:gd name="T37" fmla="*/ 233 h 238"/>
                    <a:gd name="T38" fmla="*/ 26 w 164"/>
                    <a:gd name="T39" fmla="*/ 235 h 238"/>
                    <a:gd name="T40" fmla="*/ 40 w 164"/>
                    <a:gd name="T41" fmla="*/ 237 h 238"/>
                    <a:gd name="T42" fmla="*/ 51 w 164"/>
                    <a:gd name="T43" fmla="*/ 237 h 238"/>
                    <a:gd name="T44" fmla="*/ 62 w 164"/>
                    <a:gd name="T45" fmla="*/ 234 h 238"/>
                    <a:gd name="T46" fmla="*/ 72 w 164"/>
                    <a:gd name="T47" fmla="*/ 229 h 238"/>
                    <a:gd name="T48" fmla="*/ 70 w 164"/>
                    <a:gd name="T49" fmla="*/ 211 h 238"/>
                    <a:gd name="T50" fmla="*/ 70 w 164"/>
                    <a:gd name="T51" fmla="*/ 192 h 238"/>
                    <a:gd name="T52" fmla="*/ 67 w 164"/>
                    <a:gd name="T53" fmla="*/ 171 h 238"/>
                    <a:gd name="T54" fmla="*/ 67 w 164"/>
                    <a:gd name="T55" fmla="*/ 130 h 238"/>
                    <a:gd name="T56" fmla="*/ 73 w 164"/>
                    <a:gd name="T57" fmla="*/ 165 h 238"/>
                    <a:gd name="T58" fmla="*/ 75 w 164"/>
                    <a:gd name="T59" fmla="*/ 174 h 238"/>
                    <a:gd name="T60" fmla="*/ 83 w 164"/>
                    <a:gd name="T61" fmla="*/ 178 h 238"/>
                    <a:gd name="T62" fmla="*/ 83 w 164"/>
                    <a:gd name="T63" fmla="*/ 193 h 238"/>
                    <a:gd name="T64" fmla="*/ 97 w 164"/>
                    <a:gd name="T65" fmla="*/ 197 h 238"/>
                    <a:gd name="T66" fmla="*/ 125 w 164"/>
                    <a:gd name="T67" fmla="*/ 199 h 238"/>
                    <a:gd name="T68" fmla="*/ 163 w 164"/>
                    <a:gd name="T69" fmla="*/ 199 h 238"/>
                    <a:gd name="T70" fmla="*/ 161 w 164"/>
                    <a:gd name="T71" fmla="*/ 185 h 238"/>
                    <a:gd name="T72" fmla="*/ 157 w 164"/>
                    <a:gd name="T73" fmla="*/ 168 h 238"/>
                    <a:gd name="T74" fmla="*/ 156 w 164"/>
                    <a:gd name="T75" fmla="*/ 148 h 238"/>
                    <a:gd name="T76" fmla="*/ 154 w 164"/>
                    <a:gd name="T77" fmla="*/ 124 h 238"/>
                    <a:gd name="T78" fmla="*/ 156 w 164"/>
                    <a:gd name="T79" fmla="*/ 95 h 238"/>
                    <a:gd name="T80" fmla="*/ 157 w 164"/>
                    <a:gd name="T81" fmla="*/ 67 h 238"/>
                    <a:gd name="T82" fmla="*/ 158 w 164"/>
                    <a:gd name="T83" fmla="*/ 47 h 238"/>
                    <a:gd name="T84" fmla="*/ 154 w 164"/>
                    <a:gd name="T85" fmla="*/ 37 h 238"/>
                    <a:gd name="T86" fmla="*/ 145 w 164"/>
                    <a:gd name="T87" fmla="*/ 34 h 238"/>
                    <a:gd name="T88" fmla="*/ 133 w 164"/>
                    <a:gd name="T89" fmla="*/ 25 h 238"/>
                    <a:gd name="T90" fmla="*/ 128 w 164"/>
                    <a:gd name="T91" fmla="*/ 20 h 238"/>
                    <a:gd name="T92" fmla="*/ 124 w 164"/>
                    <a:gd name="T93" fmla="*/ 12 h 238"/>
                    <a:gd name="T94" fmla="*/ 125 w 164"/>
                    <a:gd name="T95" fmla="*/ 0 h 238"/>
                    <a:gd name="T96" fmla="*/ 119 w 164"/>
                    <a:gd name="T97" fmla="*/ 3 h 23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4"/>
                    <a:gd name="T148" fmla="*/ 0 h 238"/>
                    <a:gd name="T149" fmla="*/ 164 w 164"/>
                    <a:gd name="T150" fmla="*/ 238 h 23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4" h="238">
                      <a:moveTo>
                        <a:pt x="119" y="3"/>
                      </a:moveTo>
                      <a:lnTo>
                        <a:pt x="104" y="18"/>
                      </a:lnTo>
                      <a:lnTo>
                        <a:pt x="75" y="24"/>
                      </a:lnTo>
                      <a:lnTo>
                        <a:pt x="60" y="25"/>
                      </a:lnTo>
                      <a:lnTo>
                        <a:pt x="40" y="30"/>
                      </a:lnTo>
                      <a:lnTo>
                        <a:pt x="32" y="37"/>
                      </a:lnTo>
                      <a:lnTo>
                        <a:pt x="25" y="47"/>
                      </a:lnTo>
                      <a:lnTo>
                        <a:pt x="25" y="56"/>
                      </a:lnTo>
                      <a:lnTo>
                        <a:pt x="20" y="82"/>
                      </a:lnTo>
                      <a:lnTo>
                        <a:pt x="18" y="95"/>
                      </a:lnTo>
                      <a:lnTo>
                        <a:pt x="15" y="112"/>
                      </a:lnTo>
                      <a:lnTo>
                        <a:pt x="9" y="129"/>
                      </a:lnTo>
                      <a:lnTo>
                        <a:pt x="7" y="145"/>
                      </a:lnTo>
                      <a:lnTo>
                        <a:pt x="7" y="162"/>
                      </a:lnTo>
                      <a:lnTo>
                        <a:pt x="3" y="182"/>
                      </a:lnTo>
                      <a:lnTo>
                        <a:pt x="2" y="211"/>
                      </a:lnTo>
                      <a:lnTo>
                        <a:pt x="0" y="231"/>
                      </a:lnTo>
                      <a:lnTo>
                        <a:pt x="9" y="233"/>
                      </a:lnTo>
                      <a:lnTo>
                        <a:pt x="18" y="233"/>
                      </a:lnTo>
                      <a:lnTo>
                        <a:pt x="26" y="235"/>
                      </a:lnTo>
                      <a:lnTo>
                        <a:pt x="40" y="237"/>
                      </a:lnTo>
                      <a:lnTo>
                        <a:pt x="51" y="237"/>
                      </a:lnTo>
                      <a:lnTo>
                        <a:pt x="62" y="234"/>
                      </a:lnTo>
                      <a:lnTo>
                        <a:pt x="72" y="229"/>
                      </a:lnTo>
                      <a:lnTo>
                        <a:pt x="70" y="211"/>
                      </a:lnTo>
                      <a:lnTo>
                        <a:pt x="70" y="192"/>
                      </a:lnTo>
                      <a:lnTo>
                        <a:pt x="67" y="171"/>
                      </a:lnTo>
                      <a:lnTo>
                        <a:pt x="67" y="130"/>
                      </a:lnTo>
                      <a:lnTo>
                        <a:pt x="73" y="165"/>
                      </a:lnTo>
                      <a:lnTo>
                        <a:pt x="75" y="174"/>
                      </a:lnTo>
                      <a:lnTo>
                        <a:pt x="83" y="178"/>
                      </a:lnTo>
                      <a:lnTo>
                        <a:pt x="83" y="193"/>
                      </a:lnTo>
                      <a:lnTo>
                        <a:pt x="97" y="197"/>
                      </a:lnTo>
                      <a:lnTo>
                        <a:pt x="125" y="199"/>
                      </a:lnTo>
                      <a:lnTo>
                        <a:pt x="163" y="199"/>
                      </a:lnTo>
                      <a:lnTo>
                        <a:pt x="161" y="185"/>
                      </a:lnTo>
                      <a:lnTo>
                        <a:pt x="157" y="168"/>
                      </a:lnTo>
                      <a:lnTo>
                        <a:pt x="156" y="148"/>
                      </a:lnTo>
                      <a:lnTo>
                        <a:pt x="154" y="124"/>
                      </a:lnTo>
                      <a:lnTo>
                        <a:pt x="156" y="95"/>
                      </a:lnTo>
                      <a:lnTo>
                        <a:pt x="157" y="67"/>
                      </a:lnTo>
                      <a:lnTo>
                        <a:pt x="158" y="47"/>
                      </a:lnTo>
                      <a:lnTo>
                        <a:pt x="154" y="37"/>
                      </a:lnTo>
                      <a:lnTo>
                        <a:pt x="145" y="34"/>
                      </a:lnTo>
                      <a:lnTo>
                        <a:pt x="133" y="25"/>
                      </a:lnTo>
                      <a:lnTo>
                        <a:pt x="128" y="20"/>
                      </a:lnTo>
                      <a:lnTo>
                        <a:pt x="124" y="12"/>
                      </a:lnTo>
                      <a:lnTo>
                        <a:pt x="125" y="0"/>
                      </a:lnTo>
                      <a:lnTo>
                        <a:pt x="119" y="3"/>
                      </a:lnTo>
                    </a:path>
                  </a:pathLst>
                </a:custGeom>
                <a:solidFill>
                  <a:srgbClr val="400040"/>
                </a:solidFill>
                <a:ln w="12700" cap="rnd">
                  <a:solidFill>
                    <a:srgbClr val="000000"/>
                  </a:solidFill>
                  <a:round/>
                  <a:headEnd/>
                  <a:tailEnd/>
                </a:ln>
              </p:spPr>
              <p:txBody>
                <a:bodyPr/>
                <a:lstStyle/>
                <a:p>
                  <a:endParaRPr lang="en-US"/>
                </a:p>
              </p:txBody>
            </p:sp>
            <p:grpSp>
              <p:nvGrpSpPr>
                <p:cNvPr id="36096" name="Group 584"/>
                <p:cNvGrpSpPr>
                  <a:grpSpLocks/>
                </p:cNvGrpSpPr>
                <p:nvPr/>
              </p:nvGrpSpPr>
              <p:grpSpPr bwMode="auto">
                <a:xfrm>
                  <a:off x="871" y="667"/>
                  <a:ext cx="151" cy="220"/>
                  <a:chOff x="871" y="667"/>
                  <a:chExt cx="151" cy="220"/>
                </a:xfrm>
              </p:grpSpPr>
              <p:sp>
                <p:nvSpPr>
                  <p:cNvPr id="36097" name="Freeform 585"/>
                  <p:cNvSpPr>
                    <a:spLocks/>
                  </p:cNvSpPr>
                  <p:nvPr/>
                </p:nvSpPr>
                <p:spPr bwMode="auto">
                  <a:xfrm>
                    <a:off x="871" y="674"/>
                    <a:ext cx="151" cy="213"/>
                  </a:xfrm>
                  <a:custGeom>
                    <a:avLst/>
                    <a:gdLst>
                      <a:gd name="T0" fmla="*/ 147 w 151"/>
                      <a:gd name="T1" fmla="*/ 158 h 213"/>
                      <a:gd name="T2" fmla="*/ 142 w 151"/>
                      <a:gd name="T3" fmla="*/ 91 h 213"/>
                      <a:gd name="T4" fmla="*/ 146 w 151"/>
                      <a:gd name="T5" fmla="*/ 48 h 213"/>
                      <a:gd name="T6" fmla="*/ 143 w 151"/>
                      <a:gd name="T7" fmla="*/ 24 h 213"/>
                      <a:gd name="T8" fmla="*/ 126 w 151"/>
                      <a:gd name="T9" fmla="*/ 30 h 213"/>
                      <a:gd name="T10" fmla="*/ 113 w 151"/>
                      <a:gd name="T11" fmla="*/ 24 h 213"/>
                      <a:gd name="T12" fmla="*/ 104 w 151"/>
                      <a:gd name="T13" fmla="*/ 0 h 213"/>
                      <a:gd name="T14" fmla="*/ 79 w 151"/>
                      <a:gd name="T15" fmla="*/ 10 h 213"/>
                      <a:gd name="T16" fmla="*/ 52 w 151"/>
                      <a:gd name="T17" fmla="*/ 14 h 213"/>
                      <a:gd name="T18" fmla="*/ 30 w 151"/>
                      <a:gd name="T19" fmla="*/ 25 h 213"/>
                      <a:gd name="T20" fmla="*/ 33 w 151"/>
                      <a:gd name="T21" fmla="*/ 61 h 213"/>
                      <a:gd name="T22" fmla="*/ 42 w 151"/>
                      <a:gd name="T23" fmla="*/ 97 h 213"/>
                      <a:gd name="T24" fmla="*/ 48 w 151"/>
                      <a:gd name="T25" fmla="*/ 140 h 213"/>
                      <a:gd name="T26" fmla="*/ 36 w 151"/>
                      <a:gd name="T27" fmla="*/ 85 h 213"/>
                      <a:gd name="T28" fmla="*/ 23 w 151"/>
                      <a:gd name="T29" fmla="*/ 53 h 213"/>
                      <a:gd name="T30" fmla="*/ 20 w 151"/>
                      <a:gd name="T31" fmla="*/ 101 h 213"/>
                      <a:gd name="T32" fmla="*/ 28 w 151"/>
                      <a:gd name="T33" fmla="*/ 138 h 213"/>
                      <a:gd name="T34" fmla="*/ 28 w 151"/>
                      <a:gd name="T35" fmla="*/ 181 h 213"/>
                      <a:gd name="T36" fmla="*/ 23 w 151"/>
                      <a:gd name="T37" fmla="*/ 171 h 213"/>
                      <a:gd name="T38" fmla="*/ 22 w 151"/>
                      <a:gd name="T39" fmla="*/ 137 h 213"/>
                      <a:gd name="T40" fmla="*/ 15 w 151"/>
                      <a:gd name="T41" fmla="*/ 108 h 213"/>
                      <a:gd name="T42" fmla="*/ 10 w 151"/>
                      <a:gd name="T43" fmla="*/ 118 h 213"/>
                      <a:gd name="T44" fmla="*/ 7 w 151"/>
                      <a:gd name="T45" fmla="*/ 139 h 213"/>
                      <a:gd name="T46" fmla="*/ 4 w 151"/>
                      <a:gd name="T47" fmla="*/ 162 h 213"/>
                      <a:gd name="T48" fmla="*/ 13 w 151"/>
                      <a:gd name="T49" fmla="*/ 136 h 213"/>
                      <a:gd name="T50" fmla="*/ 9 w 151"/>
                      <a:gd name="T51" fmla="*/ 160 h 213"/>
                      <a:gd name="T52" fmla="*/ 3 w 151"/>
                      <a:gd name="T53" fmla="*/ 183 h 213"/>
                      <a:gd name="T54" fmla="*/ 0 w 151"/>
                      <a:gd name="T55" fmla="*/ 209 h 213"/>
                      <a:gd name="T56" fmla="*/ 12 w 151"/>
                      <a:gd name="T57" fmla="*/ 208 h 213"/>
                      <a:gd name="T58" fmla="*/ 34 w 151"/>
                      <a:gd name="T59" fmla="*/ 212 h 213"/>
                      <a:gd name="T60" fmla="*/ 50 w 151"/>
                      <a:gd name="T61" fmla="*/ 209 h 213"/>
                      <a:gd name="T62" fmla="*/ 61 w 151"/>
                      <a:gd name="T63" fmla="*/ 187 h 213"/>
                      <a:gd name="T64" fmla="*/ 58 w 151"/>
                      <a:gd name="T65" fmla="*/ 161 h 213"/>
                      <a:gd name="T66" fmla="*/ 60 w 151"/>
                      <a:gd name="T67" fmla="*/ 123 h 213"/>
                      <a:gd name="T68" fmla="*/ 57 w 151"/>
                      <a:gd name="T69" fmla="*/ 83 h 213"/>
                      <a:gd name="T70" fmla="*/ 52 w 151"/>
                      <a:gd name="T71" fmla="*/ 59 h 213"/>
                      <a:gd name="T72" fmla="*/ 62 w 151"/>
                      <a:gd name="T73" fmla="*/ 89 h 213"/>
                      <a:gd name="T74" fmla="*/ 67 w 151"/>
                      <a:gd name="T75" fmla="*/ 112 h 213"/>
                      <a:gd name="T76" fmla="*/ 70 w 151"/>
                      <a:gd name="T77" fmla="*/ 140 h 213"/>
                      <a:gd name="T78" fmla="*/ 74 w 151"/>
                      <a:gd name="T79" fmla="*/ 141 h 213"/>
                      <a:gd name="T80" fmla="*/ 74 w 151"/>
                      <a:gd name="T81" fmla="*/ 110 h 213"/>
                      <a:gd name="T82" fmla="*/ 71 w 151"/>
                      <a:gd name="T83" fmla="*/ 84 h 213"/>
                      <a:gd name="T84" fmla="*/ 77 w 151"/>
                      <a:gd name="T85" fmla="*/ 109 h 213"/>
                      <a:gd name="T86" fmla="*/ 77 w 151"/>
                      <a:gd name="T87" fmla="*/ 137 h 213"/>
                      <a:gd name="T88" fmla="*/ 78 w 151"/>
                      <a:gd name="T89" fmla="*/ 153 h 213"/>
                      <a:gd name="T90" fmla="*/ 80 w 151"/>
                      <a:gd name="T91" fmla="*/ 172 h 213"/>
                      <a:gd name="T92" fmla="*/ 109 w 151"/>
                      <a:gd name="T93" fmla="*/ 175 h 213"/>
                      <a:gd name="T94" fmla="*/ 96 w 151"/>
                      <a:gd name="T95" fmla="*/ 144 h 213"/>
                      <a:gd name="T96" fmla="*/ 93 w 151"/>
                      <a:gd name="T97" fmla="*/ 106 h 213"/>
                      <a:gd name="T98" fmla="*/ 98 w 151"/>
                      <a:gd name="T99" fmla="*/ 111 h 213"/>
                      <a:gd name="T100" fmla="*/ 98 w 151"/>
                      <a:gd name="T101" fmla="*/ 138 h 213"/>
                      <a:gd name="T102" fmla="*/ 107 w 151"/>
                      <a:gd name="T103" fmla="*/ 165 h 213"/>
                      <a:gd name="T104" fmla="*/ 126 w 151"/>
                      <a:gd name="T105" fmla="*/ 177 h 21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1"/>
                      <a:gd name="T160" fmla="*/ 0 h 213"/>
                      <a:gd name="T161" fmla="*/ 151 w 151"/>
                      <a:gd name="T162" fmla="*/ 213 h 21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1" h="213">
                        <a:moveTo>
                          <a:pt x="150" y="178"/>
                        </a:moveTo>
                        <a:lnTo>
                          <a:pt x="147" y="158"/>
                        </a:lnTo>
                        <a:lnTo>
                          <a:pt x="141" y="121"/>
                        </a:lnTo>
                        <a:lnTo>
                          <a:pt x="142" y="91"/>
                        </a:lnTo>
                        <a:lnTo>
                          <a:pt x="144" y="71"/>
                        </a:lnTo>
                        <a:lnTo>
                          <a:pt x="146" y="48"/>
                        </a:lnTo>
                        <a:lnTo>
                          <a:pt x="146" y="37"/>
                        </a:lnTo>
                        <a:lnTo>
                          <a:pt x="143" y="24"/>
                        </a:lnTo>
                        <a:lnTo>
                          <a:pt x="135" y="24"/>
                        </a:lnTo>
                        <a:lnTo>
                          <a:pt x="126" y="30"/>
                        </a:lnTo>
                        <a:lnTo>
                          <a:pt x="121" y="36"/>
                        </a:lnTo>
                        <a:lnTo>
                          <a:pt x="113" y="24"/>
                        </a:lnTo>
                        <a:lnTo>
                          <a:pt x="109" y="16"/>
                        </a:lnTo>
                        <a:lnTo>
                          <a:pt x="104" y="0"/>
                        </a:lnTo>
                        <a:lnTo>
                          <a:pt x="97" y="7"/>
                        </a:lnTo>
                        <a:lnTo>
                          <a:pt x="79" y="10"/>
                        </a:lnTo>
                        <a:lnTo>
                          <a:pt x="62" y="14"/>
                        </a:lnTo>
                        <a:lnTo>
                          <a:pt x="52" y="14"/>
                        </a:lnTo>
                        <a:lnTo>
                          <a:pt x="36" y="21"/>
                        </a:lnTo>
                        <a:lnTo>
                          <a:pt x="30" y="25"/>
                        </a:lnTo>
                        <a:lnTo>
                          <a:pt x="25" y="44"/>
                        </a:lnTo>
                        <a:lnTo>
                          <a:pt x="33" y="61"/>
                        </a:lnTo>
                        <a:lnTo>
                          <a:pt x="40" y="85"/>
                        </a:lnTo>
                        <a:lnTo>
                          <a:pt x="42" y="97"/>
                        </a:lnTo>
                        <a:lnTo>
                          <a:pt x="48" y="124"/>
                        </a:lnTo>
                        <a:lnTo>
                          <a:pt x="48" y="140"/>
                        </a:lnTo>
                        <a:lnTo>
                          <a:pt x="40" y="109"/>
                        </a:lnTo>
                        <a:lnTo>
                          <a:pt x="36" y="85"/>
                        </a:lnTo>
                        <a:lnTo>
                          <a:pt x="30" y="69"/>
                        </a:lnTo>
                        <a:lnTo>
                          <a:pt x="23" y="53"/>
                        </a:lnTo>
                        <a:lnTo>
                          <a:pt x="20" y="79"/>
                        </a:lnTo>
                        <a:lnTo>
                          <a:pt x="20" y="101"/>
                        </a:lnTo>
                        <a:lnTo>
                          <a:pt x="21" y="111"/>
                        </a:lnTo>
                        <a:lnTo>
                          <a:pt x="28" y="138"/>
                        </a:lnTo>
                        <a:lnTo>
                          <a:pt x="30" y="156"/>
                        </a:lnTo>
                        <a:lnTo>
                          <a:pt x="28" y="181"/>
                        </a:lnTo>
                        <a:lnTo>
                          <a:pt x="28" y="195"/>
                        </a:lnTo>
                        <a:lnTo>
                          <a:pt x="23" y="171"/>
                        </a:lnTo>
                        <a:lnTo>
                          <a:pt x="24" y="154"/>
                        </a:lnTo>
                        <a:lnTo>
                          <a:pt x="22" y="137"/>
                        </a:lnTo>
                        <a:lnTo>
                          <a:pt x="17" y="118"/>
                        </a:lnTo>
                        <a:lnTo>
                          <a:pt x="15" y="108"/>
                        </a:lnTo>
                        <a:lnTo>
                          <a:pt x="15" y="101"/>
                        </a:lnTo>
                        <a:lnTo>
                          <a:pt x="10" y="118"/>
                        </a:lnTo>
                        <a:lnTo>
                          <a:pt x="8" y="131"/>
                        </a:lnTo>
                        <a:lnTo>
                          <a:pt x="7" y="139"/>
                        </a:lnTo>
                        <a:lnTo>
                          <a:pt x="7" y="148"/>
                        </a:lnTo>
                        <a:lnTo>
                          <a:pt x="4" y="162"/>
                        </a:lnTo>
                        <a:lnTo>
                          <a:pt x="11" y="146"/>
                        </a:lnTo>
                        <a:lnTo>
                          <a:pt x="13" y="136"/>
                        </a:lnTo>
                        <a:lnTo>
                          <a:pt x="13" y="146"/>
                        </a:lnTo>
                        <a:lnTo>
                          <a:pt x="9" y="160"/>
                        </a:lnTo>
                        <a:lnTo>
                          <a:pt x="4" y="172"/>
                        </a:lnTo>
                        <a:lnTo>
                          <a:pt x="3" y="183"/>
                        </a:lnTo>
                        <a:lnTo>
                          <a:pt x="2" y="198"/>
                        </a:lnTo>
                        <a:lnTo>
                          <a:pt x="0" y="209"/>
                        </a:lnTo>
                        <a:lnTo>
                          <a:pt x="7" y="209"/>
                        </a:lnTo>
                        <a:lnTo>
                          <a:pt x="12" y="208"/>
                        </a:lnTo>
                        <a:lnTo>
                          <a:pt x="21" y="211"/>
                        </a:lnTo>
                        <a:lnTo>
                          <a:pt x="34" y="212"/>
                        </a:lnTo>
                        <a:lnTo>
                          <a:pt x="45" y="211"/>
                        </a:lnTo>
                        <a:lnTo>
                          <a:pt x="50" y="209"/>
                        </a:lnTo>
                        <a:lnTo>
                          <a:pt x="61" y="207"/>
                        </a:lnTo>
                        <a:lnTo>
                          <a:pt x="61" y="187"/>
                        </a:lnTo>
                        <a:lnTo>
                          <a:pt x="61" y="174"/>
                        </a:lnTo>
                        <a:lnTo>
                          <a:pt x="58" y="161"/>
                        </a:lnTo>
                        <a:lnTo>
                          <a:pt x="59" y="143"/>
                        </a:lnTo>
                        <a:lnTo>
                          <a:pt x="60" y="123"/>
                        </a:lnTo>
                        <a:lnTo>
                          <a:pt x="60" y="107"/>
                        </a:lnTo>
                        <a:lnTo>
                          <a:pt x="57" y="83"/>
                        </a:lnTo>
                        <a:lnTo>
                          <a:pt x="52" y="70"/>
                        </a:lnTo>
                        <a:lnTo>
                          <a:pt x="52" y="59"/>
                        </a:lnTo>
                        <a:lnTo>
                          <a:pt x="57" y="72"/>
                        </a:lnTo>
                        <a:lnTo>
                          <a:pt x="62" y="89"/>
                        </a:lnTo>
                        <a:lnTo>
                          <a:pt x="62" y="100"/>
                        </a:lnTo>
                        <a:lnTo>
                          <a:pt x="67" y="112"/>
                        </a:lnTo>
                        <a:lnTo>
                          <a:pt x="70" y="126"/>
                        </a:lnTo>
                        <a:lnTo>
                          <a:pt x="70" y="140"/>
                        </a:lnTo>
                        <a:lnTo>
                          <a:pt x="74" y="152"/>
                        </a:lnTo>
                        <a:lnTo>
                          <a:pt x="74" y="141"/>
                        </a:lnTo>
                        <a:lnTo>
                          <a:pt x="74" y="127"/>
                        </a:lnTo>
                        <a:lnTo>
                          <a:pt x="74" y="110"/>
                        </a:lnTo>
                        <a:lnTo>
                          <a:pt x="72" y="94"/>
                        </a:lnTo>
                        <a:lnTo>
                          <a:pt x="71" y="84"/>
                        </a:lnTo>
                        <a:lnTo>
                          <a:pt x="74" y="96"/>
                        </a:lnTo>
                        <a:lnTo>
                          <a:pt x="77" y="109"/>
                        </a:lnTo>
                        <a:lnTo>
                          <a:pt x="77" y="122"/>
                        </a:lnTo>
                        <a:lnTo>
                          <a:pt x="77" y="137"/>
                        </a:lnTo>
                        <a:lnTo>
                          <a:pt x="77" y="148"/>
                        </a:lnTo>
                        <a:lnTo>
                          <a:pt x="78" y="153"/>
                        </a:lnTo>
                        <a:lnTo>
                          <a:pt x="80" y="157"/>
                        </a:lnTo>
                        <a:lnTo>
                          <a:pt x="80" y="172"/>
                        </a:lnTo>
                        <a:lnTo>
                          <a:pt x="89" y="175"/>
                        </a:lnTo>
                        <a:lnTo>
                          <a:pt x="109" y="175"/>
                        </a:lnTo>
                        <a:lnTo>
                          <a:pt x="103" y="159"/>
                        </a:lnTo>
                        <a:lnTo>
                          <a:pt x="96" y="144"/>
                        </a:lnTo>
                        <a:lnTo>
                          <a:pt x="93" y="123"/>
                        </a:lnTo>
                        <a:lnTo>
                          <a:pt x="93" y="106"/>
                        </a:lnTo>
                        <a:lnTo>
                          <a:pt x="89" y="90"/>
                        </a:lnTo>
                        <a:lnTo>
                          <a:pt x="98" y="111"/>
                        </a:lnTo>
                        <a:lnTo>
                          <a:pt x="98" y="121"/>
                        </a:lnTo>
                        <a:lnTo>
                          <a:pt x="98" y="138"/>
                        </a:lnTo>
                        <a:lnTo>
                          <a:pt x="103" y="153"/>
                        </a:lnTo>
                        <a:lnTo>
                          <a:pt x="107" y="165"/>
                        </a:lnTo>
                        <a:lnTo>
                          <a:pt x="113" y="178"/>
                        </a:lnTo>
                        <a:lnTo>
                          <a:pt x="126" y="177"/>
                        </a:lnTo>
                        <a:lnTo>
                          <a:pt x="150" y="178"/>
                        </a:lnTo>
                      </a:path>
                    </a:pathLst>
                  </a:custGeom>
                  <a:solidFill>
                    <a:srgbClr val="600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98" name="Freeform 586"/>
                  <p:cNvSpPr>
                    <a:spLocks/>
                  </p:cNvSpPr>
                  <p:nvPr/>
                </p:nvSpPr>
                <p:spPr bwMode="auto">
                  <a:xfrm>
                    <a:off x="981" y="667"/>
                    <a:ext cx="28" cy="36"/>
                  </a:xfrm>
                  <a:custGeom>
                    <a:avLst/>
                    <a:gdLst>
                      <a:gd name="T0" fmla="*/ 7 w 28"/>
                      <a:gd name="T1" fmla="*/ 0 h 36"/>
                      <a:gd name="T2" fmla="*/ 0 w 28"/>
                      <a:gd name="T3" fmla="*/ 6 h 36"/>
                      <a:gd name="T4" fmla="*/ 3 w 28"/>
                      <a:gd name="T5" fmla="*/ 15 h 36"/>
                      <a:gd name="T6" fmla="*/ 7 w 28"/>
                      <a:gd name="T7" fmla="*/ 25 h 36"/>
                      <a:gd name="T8" fmla="*/ 8 w 28"/>
                      <a:gd name="T9" fmla="*/ 30 h 36"/>
                      <a:gd name="T10" fmla="*/ 13 w 28"/>
                      <a:gd name="T11" fmla="*/ 35 h 36"/>
                      <a:gd name="T12" fmla="*/ 18 w 28"/>
                      <a:gd name="T13" fmla="*/ 31 h 36"/>
                      <a:gd name="T14" fmla="*/ 21 w 28"/>
                      <a:gd name="T15" fmla="*/ 29 h 36"/>
                      <a:gd name="T16" fmla="*/ 27 w 28"/>
                      <a:gd name="T17" fmla="*/ 26 h 36"/>
                      <a:gd name="T18" fmla="*/ 20 w 28"/>
                      <a:gd name="T19" fmla="*/ 22 h 36"/>
                      <a:gd name="T20" fmla="*/ 14 w 28"/>
                      <a:gd name="T21" fmla="*/ 16 h 36"/>
                      <a:gd name="T22" fmla="*/ 9 w 28"/>
                      <a:gd name="T23" fmla="*/ 12 h 36"/>
                      <a:gd name="T24" fmla="*/ 6 w 28"/>
                      <a:gd name="T25" fmla="*/ 8 h 36"/>
                      <a:gd name="T26" fmla="*/ 7 w 28"/>
                      <a:gd name="T27" fmla="*/ 0 h 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36"/>
                      <a:gd name="T44" fmla="*/ 28 w 28"/>
                      <a:gd name="T45" fmla="*/ 36 h 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36">
                        <a:moveTo>
                          <a:pt x="7" y="0"/>
                        </a:moveTo>
                        <a:lnTo>
                          <a:pt x="0" y="6"/>
                        </a:lnTo>
                        <a:lnTo>
                          <a:pt x="3" y="15"/>
                        </a:lnTo>
                        <a:lnTo>
                          <a:pt x="7" y="25"/>
                        </a:lnTo>
                        <a:lnTo>
                          <a:pt x="8" y="30"/>
                        </a:lnTo>
                        <a:lnTo>
                          <a:pt x="13" y="35"/>
                        </a:lnTo>
                        <a:lnTo>
                          <a:pt x="18" y="31"/>
                        </a:lnTo>
                        <a:lnTo>
                          <a:pt x="21" y="29"/>
                        </a:lnTo>
                        <a:lnTo>
                          <a:pt x="27" y="26"/>
                        </a:lnTo>
                        <a:lnTo>
                          <a:pt x="20" y="22"/>
                        </a:lnTo>
                        <a:lnTo>
                          <a:pt x="14" y="16"/>
                        </a:lnTo>
                        <a:lnTo>
                          <a:pt x="9" y="12"/>
                        </a:lnTo>
                        <a:lnTo>
                          <a:pt x="6" y="8"/>
                        </a:lnTo>
                        <a:lnTo>
                          <a:pt x="7" y="0"/>
                        </a:lnTo>
                      </a:path>
                    </a:pathLst>
                  </a:custGeom>
                  <a:solidFill>
                    <a:srgbClr val="A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6092" name="Group 587"/>
              <p:cNvGrpSpPr>
                <a:grpSpLocks/>
              </p:cNvGrpSpPr>
              <p:nvPr/>
            </p:nvGrpSpPr>
            <p:grpSpPr bwMode="auto">
              <a:xfrm>
                <a:off x="952" y="834"/>
                <a:ext cx="143" cy="26"/>
                <a:chOff x="952" y="834"/>
                <a:chExt cx="143" cy="26"/>
              </a:xfrm>
            </p:grpSpPr>
            <p:sp>
              <p:nvSpPr>
                <p:cNvPr id="36093" name="Freeform 588"/>
                <p:cNvSpPr>
                  <a:spLocks/>
                </p:cNvSpPr>
                <p:nvPr/>
              </p:nvSpPr>
              <p:spPr bwMode="auto">
                <a:xfrm>
                  <a:off x="952" y="834"/>
                  <a:ext cx="143" cy="26"/>
                </a:xfrm>
                <a:custGeom>
                  <a:avLst/>
                  <a:gdLst>
                    <a:gd name="T0" fmla="*/ 0 w 143"/>
                    <a:gd name="T1" fmla="*/ 4 h 26"/>
                    <a:gd name="T2" fmla="*/ 20 w 143"/>
                    <a:gd name="T3" fmla="*/ 5 h 26"/>
                    <a:gd name="T4" fmla="*/ 48 w 143"/>
                    <a:gd name="T5" fmla="*/ 6 h 26"/>
                    <a:gd name="T6" fmla="*/ 86 w 143"/>
                    <a:gd name="T7" fmla="*/ 5 h 26"/>
                    <a:gd name="T8" fmla="*/ 117 w 143"/>
                    <a:gd name="T9" fmla="*/ 3 h 26"/>
                    <a:gd name="T10" fmla="*/ 142 w 143"/>
                    <a:gd name="T11" fmla="*/ 0 h 26"/>
                    <a:gd name="T12" fmla="*/ 141 w 143"/>
                    <a:gd name="T13" fmla="*/ 16 h 26"/>
                    <a:gd name="T14" fmla="*/ 109 w 143"/>
                    <a:gd name="T15" fmla="*/ 23 h 26"/>
                    <a:gd name="T16" fmla="*/ 70 w 143"/>
                    <a:gd name="T17" fmla="*/ 25 h 26"/>
                    <a:gd name="T18" fmla="*/ 43 w 143"/>
                    <a:gd name="T19" fmla="*/ 25 h 26"/>
                    <a:gd name="T20" fmla="*/ 14 w 143"/>
                    <a:gd name="T21" fmla="*/ 24 h 26"/>
                    <a:gd name="T22" fmla="*/ 0 w 143"/>
                    <a:gd name="T23" fmla="*/ 20 h 26"/>
                    <a:gd name="T24" fmla="*/ 0 w 143"/>
                    <a:gd name="T25" fmla="*/ 4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3"/>
                    <a:gd name="T40" fmla="*/ 0 h 26"/>
                    <a:gd name="T41" fmla="*/ 143 w 143"/>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3" h="26">
                      <a:moveTo>
                        <a:pt x="0" y="4"/>
                      </a:moveTo>
                      <a:lnTo>
                        <a:pt x="20" y="5"/>
                      </a:lnTo>
                      <a:lnTo>
                        <a:pt x="48" y="6"/>
                      </a:lnTo>
                      <a:lnTo>
                        <a:pt x="86" y="5"/>
                      </a:lnTo>
                      <a:lnTo>
                        <a:pt x="117" y="3"/>
                      </a:lnTo>
                      <a:lnTo>
                        <a:pt x="142" y="0"/>
                      </a:lnTo>
                      <a:lnTo>
                        <a:pt x="141" y="16"/>
                      </a:lnTo>
                      <a:lnTo>
                        <a:pt x="109" y="23"/>
                      </a:lnTo>
                      <a:lnTo>
                        <a:pt x="70" y="25"/>
                      </a:lnTo>
                      <a:lnTo>
                        <a:pt x="43" y="25"/>
                      </a:lnTo>
                      <a:lnTo>
                        <a:pt x="14" y="24"/>
                      </a:lnTo>
                      <a:lnTo>
                        <a:pt x="0" y="20"/>
                      </a:lnTo>
                      <a:lnTo>
                        <a:pt x="0" y="4"/>
                      </a:lnTo>
                    </a:path>
                  </a:pathLst>
                </a:custGeom>
                <a:solidFill>
                  <a:srgbClr val="800000"/>
                </a:solidFill>
                <a:ln w="12700" cap="rnd">
                  <a:solidFill>
                    <a:srgbClr val="000000"/>
                  </a:solidFill>
                  <a:round/>
                  <a:headEnd/>
                  <a:tailEnd/>
                </a:ln>
              </p:spPr>
              <p:txBody>
                <a:bodyPr/>
                <a:lstStyle/>
                <a:p>
                  <a:endParaRPr lang="en-US"/>
                </a:p>
              </p:txBody>
            </p:sp>
            <p:sp>
              <p:nvSpPr>
                <p:cNvPr id="36094" name="Oval 589"/>
                <p:cNvSpPr>
                  <a:spLocks noChangeArrowheads="1"/>
                </p:cNvSpPr>
                <p:nvPr/>
              </p:nvSpPr>
              <p:spPr bwMode="auto">
                <a:xfrm>
                  <a:off x="996" y="834"/>
                  <a:ext cx="48" cy="21"/>
                </a:xfrm>
                <a:prstGeom prst="ellipse">
                  <a:avLst/>
                </a:prstGeom>
                <a:solidFill>
                  <a:srgbClr val="800000"/>
                </a:solidFill>
                <a:ln w="12700">
                  <a:solidFill>
                    <a:srgbClr val="000000"/>
                  </a:solidFill>
                  <a:round/>
                  <a:headEnd/>
                  <a:tailEnd/>
                </a:ln>
              </p:spPr>
              <p:txBody>
                <a:bodyPr wrap="none" anchor="ctr"/>
                <a:lstStyle/>
                <a:p>
                  <a:endParaRPr lang="en-US"/>
                </a:p>
              </p:txBody>
            </p:sp>
          </p:grpSp>
        </p:grpSp>
        <p:grpSp>
          <p:nvGrpSpPr>
            <p:cNvPr id="35865" name="Group 590"/>
            <p:cNvGrpSpPr>
              <a:grpSpLocks/>
            </p:cNvGrpSpPr>
            <p:nvPr/>
          </p:nvGrpSpPr>
          <p:grpSpPr bwMode="auto">
            <a:xfrm>
              <a:off x="192" y="757"/>
              <a:ext cx="747" cy="492"/>
              <a:chOff x="192" y="757"/>
              <a:chExt cx="747" cy="492"/>
            </a:xfrm>
          </p:grpSpPr>
          <p:grpSp>
            <p:nvGrpSpPr>
              <p:cNvPr id="35981" name="Group 591"/>
              <p:cNvGrpSpPr>
                <a:grpSpLocks/>
              </p:cNvGrpSpPr>
              <p:nvPr/>
            </p:nvGrpSpPr>
            <p:grpSpPr bwMode="auto">
              <a:xfrm>
                <a:off x="439" y="823"/>
                <a:ext cx="500" cy="298"/>
                <a:chOff x="439" y="823"/>
                <a:chExt cx="500" cy="298"/>
              </a:xfrm>
            </p:grpSpPr>
            <p:grpSp>
              <p:nvGrpSpPr>
                <p:cNvPr id="36030" name="Group 592"/>
                <p:cNvGrpSpPr>
                  <a:grpSpLocks/>
                </p:cNvGrpSpPr>
                <p:nvPr/>
              </p:nvGrpSpPr>
              <p:grpSpPr bwMode="auto">
                <a:xfrm>
                  <a:off x="552" y="823"/>
                  <a:ext cx="387" cy="269"/>
                  <a:chOff x="552" y="823"/>
                  <a:chExt cx="387" cy="269"/>
                </a:xfrm>
              </p:grpSpPr>
              <p:grpSp>
                <p:nvGrpSpPr>
                  <p:cNvPr id="36063" name="Group 593"/>
                  <p:cNvGrpSpPr>
                    <a:grpSpLocks/>
                  </p:cNvGrpSpPr>
                  <p:nvPr/>
                </p:nvGrpSpPr>
                <p:grpSpPr bwMode="auto">
                  <a:xfrm>
                    <a:off x="552" y="823"/>
                    <a:ext cx="387" cy="269"/>
                    <a:chOff x="552" y="823"/>
                    <a:chExt cx="387" cy="269"/>
                  </a:xfrm>
                </p:grpSpPr>
                <p:grpSp>
                  <p:nvGrpSpPr>
                    <p:cNvPr id="36072" name="Group 594"/>
                    <p:cNvGrpSpPr>
                      <a:grpSpLocks/>
                    </p:cNvGrpSpPr>
                    <p:nvPr/>
                  </p:nvGrpSpPr>
                  <p:grpSpPr bwMode="auto">
                    <a:xfrm>
                      <a:off x="552" y="976"/>
                      <a:ext cx="387" cy="116"/>
                      <a:chOff x="552" y="976"/>
                      <a:chExt cx="387" cy="116"/>
                    </a:xfrm>
                  </p:grpSpPr>
                  <p:sp>
                    <p:nvSpPr>
                      <p:cNvPr id="36078" name="Freeform 595"/>
                      <p:cNvSpPr>
                        <a:spLocks/>
                      </p:cNvSpPr>
                      <p:nvPr/>
                    </p:nvSpPr>
                    <p:spPr bwMode="auto">
                      <a:xfrm>
                        <a:off x="552" y="976"/>
                        <a:ext cx="222" cy="116"/>
                      </a:xfrm>
                      <a:custGeom>
                        <a:avLst/>
                        <a:gdLst>
                          <a:gd name="T0" fmla="*/ 221 w 222"/>
                          <a:gd name="T1" fmla="*/ 35 h 116"/>
                          <a:gd name="T2" fmla="*/ 221 w 222"/>
                          <a:gd name="T3" fmla="*/ 115 h 116"/>
                          <a:gd name="T4" fmla="*/ 0 w 222"/>
                          <a:gd name="T5" fmla="*/ 56 h 116"/>
                          <a:gd name="T6" fmla="*/ 0 w 222"/>
                          <a:gd name="T7" fmla="*/ 0 h 116"/>
                          <a:gd name="T8" fmla="*/ 221 w 222"/>
                          <a:gd name="T9" fmla="*/ 35 h 116"/>
                          <a:gd name="T10" fmla="*/ 0 60000 65536"/>
                          <a:gd name="T11" fmla="*/ 0 60000 65536"/>
                          <a:gd name="T12" fmla="*/ 0 60000 65536"/>
                          <a:gd name="T13" fmla="*/ 0 60000 65536"/>
                          <a:gd name="T14" fmla="*/ 0 60000 65536"/>
                          <a:gd name="T15" fmla="*/ 0 w 222"/>
                          <a:gd name="T16" fmla="*/ 0 h 116"/>
                          <a:gd name="T17" fmla="*/ 222 w 222"/>
                          <a:gd name="T18" fmla="*/ 116 h 116"/>
                        </a:gdLst>
                        <a:ahLst/>
                        <a:cxnLst>
                          <a:cxn ang="T10">
                            <a:pos x="T0" y="T1"/>
                          </a:cxn>
                          <a:cxn ang="T11">
                            <a:pos x="T2" y="T3"/>
                          </a:cxn>
                          <a:cxn ang="T12">
                            <a:pos x="T4" y="T5"/>
                          </a:cxn>
                          <a:cxn ang="T13">
                            <a:pos x="T6" y="T7"/>
                          </a:cxn>
                          <a:cxn ang="T14">
                            <a:pos x="T8" y="T9"/>
                          </a:cxn>
                        </a:cxnLst>
                        <a:rect l="T15" t="T16" r="T17" b="T18"/>
                        <a:pathLst>
                          <a:path w="222" h="116">
                            <a:moveTo>
                              <a:pt x="221" y="35"/>
                            </a:moveTo>
                            <a:lnTo>
                              <a:pt x="221" y="115"/>
                            </a:lnTo>
                            <a:lnTo>
                              <a:pt x="0" y="56"/>
                            </a:lnTo>
                            <a:lnTo>
                              <a:pt x="0" y="0"/>
                            </a:lnTo>
                            <a:lnTo>
                              <a:pt x="221" y="35"/>
                            </a:lnTo>
                          </a:path>
                        </a:pathLst>
                      </a:custGeom>
                      <a:solidFill>
                        <a:srgbClr val="A0A0A0"/>
                      </a:solidFill>
                      <a:ln w="12700" cap="rnd">
                        <a:solidFill>
                          <a:srgbClr val="000000"/>
                        </a:solidFill>
                        <a:round/>
                        <a:headEnd/>
                        <a:tailEnd/>
                      </a:ln>
                    </p:spPr>
                    <p:txBody>
                      <a:bodyPr/>
                      <a:lstStyle/>
                      <a:p>
                        <a:endParaRPr lang="en-US"/>
                      </a:p>
                    </p:txBody>
                  </p:sp>
                  <p:sp>
                    <p:nvSpPr>
                      <p:cNvPr id="36079" name="Freeform 596"/>
                      <p:cNvSpPr>
                        <a:spLocks/>
                      </p:cNvSpPr>
                      <p:nvPr/>
                    </p:nvSpPr>
                    <p:spPr bwMode="auto">
                      <a:xfrm>
                        <a:off x="773" y="1004"/>
                        <a:ext cx="166" cy="88"/>
                      </a:xfrm>
                      <a:custGeom>
                        <a:avLst/>
                        <a:gdLst>
                          <a:gd name="T0" fmla="*/ 0 w 166"/>
                          <a:gd name="T1" fmla="*/ 8 h 88"/>
                          <a:gd name="T2" fmla="*/ 0 w 166"/>
                          <a:gd name="T3" fmla="*/ 87 h 88"/>
                          <a:gd name="T4" fmla="*/ 165 w 166"/>
                          <a:gd name="T5" fmla="*/ 67 h 88"/>
                          <a:gd name="T6" fmla="*/ 165 w 166"/>
                          <a:gd name="T7" fmla="*/ 0 h 88"/>
                          <a:gd name="T8" fmla="*/ 0 w 166"/>
                          <a:gd name="T9" fmla="*/ 8 h 88"/>
                          <a:gd name="T10" fmla="*/ 0 60000 65536"/>
                          <a:gd name="T11" fmla="*/ 0 60000 65536"/>
                          <a:gd name="T12" fmla="*/ 0 60000 65536"/>
                          <a:gd name="T13" fmla="*/ 0 60000 65536"/>
                          <a:gd name="T14" fmla="*/ 0 60000 65536"/>
                          <a:gd name="T15" fmla="*/ 0 w 166"/>
                          <a:gd name="T16" fmla="*/ 0 h 88"/>
                          <a:gd name="T17" fmla="*/ 166 w 166"/>
                          <a:gd name="T18" fmla="*/ 88 h 88"/>
                        </a:gdLst>
                        <a:ahLst/>
                        <a:cxnLst>
                          <a:cxn ang="T10">
                            <a:pos x="T0" y="T1"/>
                          </a:cxn>
                          <a:cxn ang="T11">
                            <a:pos x="T2" y="T3"/>
                          </a:cxn>
                          <a:cxn ang="T12">
                            <a:pos x="T4" y="T5"/>
                          </a:cxn>
                          <a:cxn ang="T13">
                            <a:pos x="T6" y="T7"/>
                          </a:cxn>
                          <a:cxn ang="T14">
                            <a:pos x="T8" y="T9"/>
                          </a:cxn>
                        </a:cxnLst>
                        <a:rect l="T15" t="T16" r="T17" b="T18"/>
                        <a:pathLst>
                          <a:path w="166" h="88">
                            <a:moveTo>
                              <a:pt x="0" y="8"/>
                            </a:moveTo>
                            <a:lnTo>
                              <a:pt x="0" y="87"/>
                            </a:lnTo>
                            <a:lnTo>
                              <a:pt x="165" y="67"/>
                            </a:lnTo>
                            <a:lnTo>
                              <a:pt x="165" y="0"/>
                            </a:lnTo>
                            <a:lnTo>
                              <a:pt x="0" y="8"/>
                            </a:lnTo>
                          </a:path>
                        </a:pathLst>
                      </a:custGeom>
                      <a:solidFill>
                        <a:srgbClr val="808080"/>
                      </a:solidFill>
                      <a:ln w="12700" cap="rnd">
                        <a:solidFill>
                          <a:srgbClr val="000000"/>
                        </a:solidFill>
                        <a:round/>
                        <a:headEnd/>
                        <a:tailEnd/>
                      </a:ln>
                    </p:spPr>
                    <p:txBody>
                      <a:bodyPr/>
                      <a:lstStyle/>
                      <a:p>
                        <a:endParaRPr lang="en-US"/>
                      </a:p>
                    </p:txBody>
                  </p:sp>
                  <p:sp>
                    <p:nvSpPr>
                      <p:cNvPr id="36080" name="Freeform 597"/>
                      <p:cNvSpPr>
                        <a:spLocks/>
                      </p:cNvSpPr>
                      <p:nvPr/>
                    </p:nvSpPr>
                    <p:spPr bwMode="auto">
                      <a:xfrm>
                        <a:off x="552" y="976"/>
                        <a:ext cx="387" cy="37"/>
                      </a:xfrm>
                      <a:custGeom>
                        <a:avLst/>
                        <a:gdLst>
                          <a:gd name="T0" fmla="*/ 386 w 387"/>
                          <a:gd name="T1" fmla="*/ 28 h 37"/>
                          <a:gd name="T2" fmla="*/ 220 w 387"/>
                          <a:gd name="T3" fmla="*/ 36 h 37"/>
                          <a:gd name="T4" fmla="*/ 0 w 387"/>
                          <a:gd name="T5" fmla="*/ 0 h 37"/>
                          <a:gd name="T6" fmla="*/ 161 w 387"/>
                          <a:gd name="T7" fmla="*/ 0 h 37"/>
                          <a:gd name="T8" fmla="*/ 386 w 387"/>
                          <a:gd name="T9" fmla="*/ 28 h 37"/>
                          <a:gd name="T10" fmla="*/ 0 60000 65536"/>
                          <a:gd name="T11" fmla="*/ 0 60000 65536"/>
                          <a:gd name="T12" fmla="*/ 0 60000 65536"/>
                          <a:gd name="T13" fmla="*/ 0 60000 65536"/>
                          <a:gd name="T14" fmla="*/ 0 60000 65536"/>
                          <a:gd name="T15" fmla="*/ 0 w 387"/>
                          <a:gd name="T16" fmla="*/ 0 h 37"/>
                          <a:gd name="T17" fmla="*/ 387 w 387"/>
                          <a:gd name="T18" fmla="*/ 37 h 37"/>
                        </a:gdLst>
                        <a:ahLst/>
                        <a:cxnLst>
                          <a:cxn ang="T10">
                            <a:pos x="T0" y="T1"/>
                          </a:cxn>
                          <a:cxn ang="T11">
                            <a:pos x="T2" y="T3"/>
                          </a:cxn>
                          <a:cxn ang="T12">
                            <a:pos x="T4" y="T5"/>
                          </a:cxn>
                          <a:cxn ang="T13">
                            <a:pos x="T6" y="T7"/>
                          </a:cxn>
                          <a:cxn ang="T14">
                            <a:pos x="T8" y="T9"/>
                          </a:cxn>
                        </a:cxnLst>
                        <a:rect l="T15" t="T16" r="T17" b="T18"/>
                        <a:pathLst>
                          <a:path w="387" h="37">
                            <a:moveTo>
                              <a:pt x="386" y="28"/>
                            </a:moveTo>
                            <a:lnTo>
                              <a:pt x="220" y="36"/>
                            </a:lnTo>
                            <a:lnTo>
                              <a:pt x="0" y="0"/>
                            </a:lnTo>
                            <a:lnTo>
                              <a:pt x="161" y="0"/>
                            </a:lnTo>
                            <a:lnTo>
                              <a:pt x="386" y="28"/>
                            </a:lnTo>
                          </a:path>
                        </a:pathLst>
                      </a:custGeom>
                      <a:solidFill>
                        <a:srgbClr val="C0C0C0"/>
                      </a:solidFill>
                      <a:ln w="12700" cap="rnd">
                        <a:solidFill>
                          <a:srgbClr val="000000"/>
                        </a:solidFill>
                        <a:round/>
                        <a:headEnd/>
                        <a:tailEnd/>
                      </a:ln>
                    </p:spPr>
                    <p:txBody>
                      <a:bodyPr/>
                      <a:lstStyle/>
                      <a:p>
                        <a:endParaRPr lang="en-US"/>
                      </a:p>
                    </p:txBody>
                  </p:sp>
                </p:grpSp>
                <p:sp>
                  <p:nvSpPr>
                    <p:cNvPr id="36073" name="Freeform 598"/>
                    <p:cNvSpPr>
                      <a:spLocks/>
                    </p:cNvSpPr>
                    <p:nvPr/>
                  </p:nvSpPr>
                  <p:spPr bwMode="auto">
                    <a:xfrm>
                      <a:off x="672" y="966"/>
                      <a:ext cx="141" cy="35"/>
                    </a:xfrm>
                    <a:custGeom>
                      <a:avLst/>
                      <a:gdLst>
                        <a:gd name="T0" fmla="*/ 140 w 141"/>
                        <a:gd name="T1" fmla="*/ 19 h 35"/>
                        <a:gd name="T2" fmla="*/ 140 w 141"/>
                        <a:gd name="T3" fmla="*/ 30 h 35"/>
                        <a:gd name="T4" fmla="*/ 74 w 141"/>
                        <a:gd name="T5" fmla="*/ 34 h 35"/>
                        <a:gd name="T6" fmla="*/ 0 w 141"/>
                        <a:gd name="T7" fmla="*/ 21 h 35"/>
                        <a:gd name="T8" fmla="*/ 0 w 141"/>
                        <a:gd name="T9" fmla="*/ 0 h 35"/>
                        <a:gd name="T10" fmla="*/ 140 w 141"/>
                        <a:gd name="T11" fmla="*/ 19 h 35"/>
                        <a:gd name="T12" fmla="*/ 0 60000 65536"/>
                        <a:gd name="T13" fmla="*/ 0 60000 65536"/>
                        <a:gd name="T14" fmla="*/ 0 60000 65536"/>
                        <a:gd name="T15" fmla="*/ 0 60000 65536"/>
                        <a:gd name="T16" fmla="*/ 0 60000 65536"/>
                        <a:gd name="T17" fmla="*/ 0 60000 65536"/>
                        <a:gd name="T18" fmla="*/ 0 w 141"/>
                        <a:gd name="T19" fmla="*/ 0 h 35"/>
                        <a:gd name="T20" fmla="*/ 141 w 141"/>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141" h="35">
                          <a:moveTo>
                            <a:pt x="140" y="19"/>
                          </a:moveTo>
                          <a:lnTo>
                            <a:pt x="140" y="30"/>
                          </a:lnTo>
                          <a:lnTo>
                            <a:pt x="74" y="34"/>
                          </a:lnTo>
                          <a:lnTo>
                            <a:pt x="0" y="21"/>
                          </a:lnTo>
                          <a:lnTo>
                            <a:pt x="0" y="0"/>
                          </a:lnTo>
                          <a:lnTo>
                            <a:pt x="140" y="19"/>
                          </a:lnTo>
                        </a:path>
                      </a:pathLst>
                    </a:custGeom>
                    <a:solidFill>
                      <a:srgbClr val="606060"/>
                    </a:solidFill>
                    <a:ln w="12700" cap="rnd">
                      <a:solidFill>
                        <a:srgbClr val="000000"/>
                      </a:solidFill>
                      <a:round/>
                      <a:headEnd/>
                      <a:tailEnd/>
                    </a:ln>
                  </p:spPr>
                  <p:txBody>
                    <a:bodyPr/>
                    <a:lstStyle/>
                    <a:p>
                      <a:endParaRPr lang="en-US"/>
                    </a:p>
                  </p:txBody>
                </p:sp>
                <p:grpSp>
                  <p:nvGrpSpPr>
                    <p:cNvPr id="36074" name="Group 599"/>
                    <p:cNvGrpSpPr>
                      <a:grpSpLocks/>
                    </p:cNvGrpSpPr>
                    <p:nvPr/>
                  </p:nvGrpSpPr>
                  <p:grpSpPr bwMode="auto">
                    <a:xfrm>
                      <a:off x="597" y="823"/>
                      <a:ext cx="313" cy="170"/>
                      <a:chOff x="597" y="823"/>
                      <a:chExt cx="313" cy="170"/>
                    </a:xfrm>
                  </p:grpSpPr>
                  <p:sp>
                    <p:nvSpPr>
                      <p:cNvPr id="36075" name="Freeform 600"/>
                      <p:cNvSpPr>
                        <a:spLocks/>
                      </p:cNvSpPr>
                      <p:nvPr/>
                    </p:nvSpPr>
                    <p:spPr bwMode="auto">
                      <a:xfrm>
                        <a:off x="597" y="823"/>
                        <a:ext cx="180" cy="166"/>
                      </a:xfrm>
                      <a:custGeom>
                        <a:avLst/>
                        <a:gdLst>
                          <a:gd name="T0" fmla="*/ 154 w 180"/>
                          <a:gd name="T1" fmla="*/ 165 h 166"/>
                          <a:gd name="T2" fmla="*/ 179 w 180"/>
                          <a:gd name="T3" fmla="*/ 5 h 166"/>
                          <a:gd name="T4" fmla="*/ 24 w 180"/>
                          <a:gd name="T5" fmla="*/ 0 h 166"/>
                          <a:gd name="T6" fmla="*/ 0 w 180"/>
                          <a:gd name="T7" fmla="*/ 142 h 166"/>
                          <a:gd name="T8" fmla="*/ 154 w 180"/>
                          <a:gd name="T9" fmla="*/ 165 h 166"/>
                          <a:gd name="T10" fmla="*/ 0 60000 65536"/>
                          <a:gd name="T11" fmla="*/ 0 60000 65536"/>
                          <a:gd name="T12" fmla="*/ 0 60000 65536"/>
                          <a:gd name="T13" fmla="*/ 0 60000 65536"/>
                          <a:gd name="T14" fmla="*/ 0 60000 65536"/>
                          <a:gd name="T15" fmla="*/ 0 w 180"/>
                          <a:gd name="T16" fmla="*/ 0 h 166"/>
                          <a:gd name="T17" fmla="*/ 180 w 180"/>
                          <a:gd name="T18" fmla="*/ 166 h 166"/>
                        </a:gdLst>
                        <a:ahLst/>
                        <a:cxnLst>
                          <a:cxn ang="T10">
                            <a:pos x="T0" y="T1"/>
                          </a:cxn>
                          <a:cxn ang="T11">
                            <a:pos x="T2" y="T3"/>
                          </a:cxn>
                          <a:cxn ang="T12">
                            <a:pos x="T4" y="T5"/>
                          </a:cxn>
                          <a:cxn ang="T13">
                            <a:pos x="T6" y="T7"/>
                          </a:cxn>
                          <a:cxn ang="T14">
                            <a:pos x="T8" y="T9"/>
                          </a:cxn>
                        </a:cxnLst>
                        <a:rect l="T15" t="T16" r="T17" b="T18"/>
                        <a:pathLst>
                          <a:path w="180" h="166">
                            <a:moveTo>
                              <a:pt x="154" y="165"/>
                            </a:moveTo>
                            <a:lnTo>
                              <a:pt x="179" y="5"/>
                            </a:lnTo>
                            <a:lnTo>
                              <a:pt x="24" y="0"/>
                            </a:lnTo>
                            <a:lnTo>
                              <a:pt x="0" y="142"/>
                            </a:lnTo>
                            <a:lnTo>
                              <a:pt x="154" y="165"/>
                            </a:lnTo>
                          </a:path>
                        </a:pathLst>
                      </a:custGeom>
                      <a:solidFill>
                        <a:srgbClr val="A0A0A0"/>
                      </a:solidFill>
                      <a:ln w="12700" cap="rnd">
                        <a:solidFill>
                          <a:srgbClr val="000000"/>
                        </a:solidFill>
                        <a:round/>
                        <a:headEnd/>
                        <a:tailEnd/>
                      </a:ln>
                    </p:spPr>
                    <p:txBody>
                      <a:bodyPr/>
                      <a:lstStyle/>
                      <a:p>
                        <a:endParaRPr lang="en-US"/>
                      </a:p>
                    </p:txBody>
                  </p:sp>
                  <p:sp>
                    <p:nvSpPr>
                      <p:cNvPr id="36076" name="Freeform 601"/>
                      <p:cNvSpPr>
                        <a:spLocks/>
                      </p:cNvSpPr>
                      <p:nvPr/>
                    </p:nvSpPr>
                    <p:spPr bwMode="auto">
                      <a:xfrm>
                        <a:off x="751" y="829"/>
                        <a:ext cx="159" cy="164"/>
                      </a:xfrm>
                      <a:custGeom>
                        <a:avLst/>
                        <a:gdLst>
                          <a:gd name="T0" fmla="*/ 25 w 159"/>
                          <a:gd name="T1" fmla="*/ 0 h 164"/>
                          <a:gd name="T2" fmla="*/ 158 w 159"/>
                          <a:gd name="T3" fmla="*/ 36 h 164"/>
                          <a:gd name="T4" fmla="*/ 139 w 159"/>
                          <a:gd name="T5" fmla="*/ 163 h 164"/>
                          <a:gd name="T6" fmla="*/ 0 w 159"/>
                          <a:gd name="T7" fmla="*/ 159 h 164"/>
                          <a:gd name="T8" fmla="*/ 25 w 159"/>
                          <a:gd name="T9" fmla="*/ 0 h 164"/>
                          <a:gd name="T10" fmla="*/ 0 60000 65536"/>
                          <a:gd name="T11" fmla="*/ 0 60000 65536"/>
                          <a:gd name="T12" fmla="*/ 0 60000 65536"/>
                          <a:gd name="T13" fmla="*/ 0 60000 65536"/>
                          <a:gd name="T14" fmla="*/ 0 60000 65536"/>
                          <a:gd name="T15" fmla="*/ 0 w 159"/>
                          <a:gd name="T16" fmla="*/ 0 h 164"/>
                          <a:gd name="T17" fmla="*/ 159 w 159"/>
                          <a:gd name="T18" fmla="*/ 164 h 164"/>
                        </a:gdLst>
                        <a:ahLst/>
                        <a:cxnLst>
                          <a:cxn ang="T10">
                            <a:pos x="T0" y="T1"/>
                          </a:cxn>
                          <a:cxn ang="T11">
                            <a:pos x="T2" y="T3"/>
                          </a:cxn>
                          <a:cxn ang="T12">
                            <a:pos x="T4" y="T5"/>
                          </a:cxn>
                          <a:cxn ang="T13">
                            <a:pos x="T6" y="T7"/>
                          </a:cxn>
                          <a:cxn ang="T14">
                            <a:pos x="T8" y="T9"/>
                          </a:cxn>
                        </a:cxnLst>
                        <a:rect l="T15" t="T16" r="T17" b="T18"/>
                        <a:pathLst>
                          <a:path w="159" h="164">
                            <a:moveTo>
                              <a:pt x="25" y="0"/>
                            </a:moveTo>
                            <a:lnTo>
                              <a:pt x="158" y="36"/>
                            </a:lnTo>
                            <a:lnTo>
                              <a:pt x="139" y="163"/>
                            </a:lnTo>
                            <a:lnTo>
                              <a:pt x="0" y="159"/>
                            </a:lnTo>
                            <a:lnTo>
                              <a:pt x="25" y="0"/>
                            </a:lnTo>
                          </a:path>
                        </a:pathLst>
                      </a:custGeom>
                      <a:solidFill>
                        <a:srgbClr val="808080"/>
                      </a:solidFill>
                      <a:ln w="12700" cap="rnd">
                        <a:solidFill>
                          <a:srgbClr val="000000"/>
                        </a:solidFill>
                        <a:round/>
                        <a:headEnd/>
                        <a:tailEnd/>
                      </a:ln>
                    </p:spPr>
                    <p:txBody>
                      <a:bodyPr/>
                      <a:lstStyle/>
                      <a:p>
                        <a:endParaRPr lang="en-US"/>
                      </a:p>
                    </p:txBody>
                  </p:sp>
                  <p:sp>
                    <p:nvSpPr>
                      <p:cNvPr id="36077" name="Freeform 602"/>
                      <p:cNvSpPr>
                        <a:spLocks/>
                      </p:cNvSpPr>
                      <p:nvPr/>
                    </p:nvSpPr>
                    <p:spPr bwMode="auto">
                      <a:xfrm>
                        <a:off x="617" y="839"/>
                        <a:ext cx="129" cy="124"/>
                      </a:xfrm>
                      <a:custGeom>
                        <a:avLst/>
                        <a:gdLst>
                          <a:gd name="T0" fmla="*/ 128 w 129"/>
                          <a:gd name="T1" fmla="*/ 5 h 124"/>
                          <a:gd name="T2" fmla="*/ 110 w 129"/>
                          <a:gd name="T3" fmla="*/ 123 h 124"/>
                          <a:gd name="T4" fmla="*/ 0 w 129"/>
                          <a:gd name="T5" fmla="*/ 110 h 124"/>
                          <a:gd name="T6" fmla="*/ 19 w 129"/>
                          <a:gd name="T7" fmla="*/ 0 h 124"/>
                          <a:gd name="T8" fmla="*/ 128 w 129"/>
                          <a:gd name="T9" fmla="*/ 5 h 124"/>
                          <a:gd name="T10" fmla="*/ 0 60000 65536"/>
                          <a:gd name="T11" fmla="*/ 0 60000 65536"/>
                          <a:gd name="T12" fmla="*/ 0 60000 65536"/>
                          <a:gd name="T13" fmla="*/ 0 60000 65536"/>
                          <a:gd name="T14" fmla="*/ 0 60000 65536"/>
                          <a:gd name="T15" fmla="*/ 0 w 129"/>
                          <a:gd name="T16" fmla="*/ 0 h 124"/>
                          <a:gd name="T17" fmla="*/ 129 w 129"/>
                          <a:gd name="T18" fmla="*/ 124 h 124"/>
                        </a:gdLst>
                        <a:ahLst/>
                        <a:cxnLst>
                          <a:cxn ang="T10">
                            <a:pos x="T0" y="T1"/>
                          </a:cxn>
                          <a:cxn ang="T11">
                            <a:pos x="T2" y="T3"/>
                          </a:cxn>
                          <a:cxn ang="T12">
                            <a:pos x="T4" y="T5"/>
                          </a:cxn>
                          <a:cxn ang="T13">
                            <a:pos x="T6" y="T7"/>
                          </a:cxn>
                          <a:cxn ang="T14">
                            <a:pos x="T8" y="T9"/>
                          </a:cxn>
                        </a:cxnLst>
                        <a:rect l="T15" t="T16" r="T17" b="T18"/>
                        <a:pathLst>
                          <a:path w="129" h="124">
                            <a:moveTo>
                              <a:pt x="128" y="5"/>
                            </a:moveTo>
                            <a:lnTo>
                              <a:pt x="110" y="123"/>
                            </a:lnTo>
                            <a:lnTo>
                              <a:pt x="0" y="110"/>
                            </a:lnTo>
                            <a:lnTo>
                              <a:pt x="19" y="0"/>
                            </a:lnTo>
                            <a:lnTo>
                              <a:pt x="128" y="5"/>
                            </a:lnTo>
                          </a:path>
                        </a:pathLst>
                      </a:custGeom>
                      <a:solidFill>
                        <a:srgbClr val="00C0C0"/>
                      </a:solidFill>
                      <a:ln w="12700" cap="rnd">
                        <a:solidFill>
                          <a:srgbClr val="000000"/>
                        </a:solidFill>
                        <a:round/>
                        <a:headEnd/>
                        <a:tailEnd/>
                      </a:ln>
                    </p:spPr>
                    <p:txBody>
                      <a:bodyPr/>
                      <a:lstStyle/>
                      <a:p>
                        <a:endParaRPr lang="en-US"/>
                      </a:p>
                    </p:txBody>
                  </p:sp>
                </p:grpSp>
              </p:grpSp>
              <p:grpSp>
                <p:nvGrpSpPr>
                  <p:cNvPr id="36064" name="Group 603"/>
                  <p:cNvGrpSpPr>
                    <a:grpSpLocks/>
                  </p:cNvGrpSpPr>
                  <p:nvPr/>
                </p:nvGrpSpPr>
                <p:grpSpPr bwMode="auto">
                  <a:xfrm>
                    <a:off x="565" y="988"/>
                    <a:ext cx="130" cy="77"/>
                    <a:chOff x="565" y="988"/>
                    <a:chExt cx="130" cy="77"/>
                  </a:xfrm>
                </p:grpSpPr>
                <p:sp>
                  <p:nvSpPr>
                    <p:cNvPr id="36065" name="Freeform 604"/>
                    <p:cNvSpPr>
                      <a:spLocks/>
                    </p:cNvSpPr>
                    <p:nvPr/>
                  </p:nvSpPr>
                  <p:spPr bwMode="auto">
                    <a:xfrm>
                      <a:off x="569" y="988"/>
                      <a:ext cx="126" cy="77"/>
                    </a:xfrm>
                    <a:custGeom>
                      <a:avLst/>
                      <a:gdLst>
                        <a:gd name="T0" fmla="*/ 0 w 126"/>
                        <a:gd name="T1" fmla="*/ 0 h 77"/>
                        <a:gd name="T2" fmla="*/ 125 w 126"/>
                        <a:gd name="T3" fmla="*/ 23 h 77"/>
                        <a:gd name="T4" fmla="*/ 125 w 126"/>
                        <a:gd name="T5" fmla="*/ 76 h 77"/>
                        <a:gd name="T6" fmla="*/ 0 w 126"/>
                        <a:gd name="T7" fmla="*/ 43 h 77"/>
                        <a:gd name="T8" fmla="*/ 0 w 126"/>
                        <a:gd name="T9" fmla="*/ 0 h 77"/>
                        <a:gd name="T10" fmla="*/ 0 60000 65536"/>
                        <a:gd name="T11" fmla="*/ 0 60000 65536"/>
                        <a:gd name="T12" fmla="*/ 0 60000 65536"/>
                        <a:gd name="T13" fmla="*/ 0 60000 65536"/>
                        <a:gd name="T14" fmla="*/ 0 60000 65536"/>
                        <a:gd name="T15" fmla="*/ 0 w 126"/>
                        <a:gd name="T16" fmla="*/ 0 h 77"/>
                        <a:gd name="T17" fmla="*/ 126 w 126"/>
                        <a:gd name="T18" fmla="*/ 77 h 77"/>
                      </a:gdLst>
                      <a:ahLst/>
                      <a:cxnLst>
                        <a:cxn ang="T10">
                          <a:pos x="T0" y="T1"/>
                        </a:cxn>
                        <a:cxn ang="T11">
                          <a:pos x="T2" y="T3"/>
                        </a:cxn>
                        <a:cxn ang="T12">
                          <a:pos x="T4" y="T5"/>
                        </a:cxn>
                        <a:cxn ang="T13">
                          <a:pos x="T6" y="T7"/>
                        </a:cxn>
                        <a:cxn ang="T14">
                          <a:pos x="T8" y="T9"/>
                        </a:cxn>
                      </a:cxnLst>
                      <a:rect l="T15" t="T16" r="T17" b="T18"/>
                      <a:pathLst>
                        <a:path w="126" h="77">
                          <a:moveTo>
                            <a:pt x="0" y="0"/>
                          </a:moveTo>
                          <a:lnTo>
                            <a:pt x="125" y="23"/>
                          </a:lnTo>
                          <a:lnTo>
                            <a:pt x="125" y="76"/>
                          </a:lnTo>
                          <a:lnTo>
                            <a:pt x="0" y="43"/>
                          </a:lnTo>
                          <a:lnTo>
                            <a:pt x="0" y="0"/>
                          </a:lnTo>
                        </a:path>
                      </a:pathLst>
                    </a:custGeom>
                    <a:solidFill>
                      <a:srgbClr val="404040"/>
                    </a:solidFill>
                    <a:ln w="12700" cap="rnd">
                      <a:solidFill>
                        <a:srgbClr val="000000"/>
                      </a:solidFill>
                      <a:round/>
                      <a:headEnd/>
                      <a:tailEnd/>
                    </a:ln>
                  </p:spPr>
                  <p:txBody>
                    <a:bodyPr/>
                    <a:lstStyle/>
                    <a:p>
                      <a:endParaRPr lang="en-US"/>
                    </a:p>
                  </p:txBody>
                </p:sp>
                <p:sp>
                  <p:nvSpPr>
                    <p:cNvPr id="36066" name="Line 605"/>
                    <p:cNvSpPr>
                      <a:spLocks noChangeShapeType="1"/>
                    </p:cNvSpPr>
                    <p:nvPr/>
                  </p:nvSpPr>
                  <p:spPr bwMode="auto">
                    <a:xfrm flipH="1" flipV="1">
                      <a:off x="575" y="1002"/>
                      <a:ext cx="38" cy="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67" name="Line 606"/>
                    <p:cNvSpPr>
                      <a:spLocks noChangeShapeType="1"/>
                    </p:cNvSpPr>
                    <p:nvPr/>
                  </p:nvSpPr>
                  <p:spPr bwMode="auto">
                    <a:xfrm>
                      <a:off x="635" y="1021"/>
                      <a:ext cx="33"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68" name="Line 607"/>
                    <p:cNvSpPr>
                      <a:spLocks noChangeShapeType="1"/>
                    </p:cNvSpPr>
                    <p:nvPr/>
                  </p:nvSpPr>
                  <p:spPr bwMode="auto">
                    <a:xfrm>
                      <a:off x="621" y="1001"/>
                      <a:ext cx="0" cy="3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69" name="Line 608"/>
                    <p:cNvSpPr>
                      <a:spLocks noChangeShapeType="1"/>
                    </p:cNvSpPr>
                    <p:nvPr/>
                  </p:nvSpPr>
                  <p:spPr bwMode="auto">
                    <a:xfrm>
                      <a:off x="682" y="1013"/>
                      <a:ext cx="0" cy="4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70" name="Line 609"/>
                    <p:cNvSpPr>
                      <a:spLocks noChangeShapeType="1"/>
                    </p:cNvSpPr>
                    <p:nvPr/>
                  </p:nvSpPr>
                  <p:spPr bwMode="auto">
                    <a:xfrm>
                      <a:off x="573" y="1013"/>
                      <a:ext cx="105" cy="1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71" name="Line 610"/>
                    <p:cNvSpPr>
                      <a:spLocks noChangeShapeType="1"/>
                    </p:cNvSpPr>
                    <p:nvPr/>
                  </p:nvSpPr>
                  <p:spPr bwMode="auto">
                    <a:xfrm flipH="1" flipV="1">
                      <a:off x="565" y="996"/>
                      <a:ext cx="120" cy="2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6031" name="Group 611"/>
                <p:cNvGrpSpPr>
                  <a:grpSpLocks/>
                </p:cNvGrpSpPr>
                <p:nvPr/>
              </p:nvGrpSpPr>
              <p:grpSpPr bwMode="auto">
                <a:xfrm>
                  <a:off x="439" y="989"/>
                  <a:ext cx="302" cy="132"/>
                  <a:chOff x="439" y="989"/>
                  <a:chExt cx="302" cy="132"/>
                </a:xfrm>
              </p:grpSpPr>
              <p:grpSp>
                <p:nvGrpSpPr>
                  <p:cNvPr id="36032" name="Group 612"/>
                  <p:cNvGrpSpPr>
                    <a:grpSpLocks/>
                  </p:cNvGrpSpPr>
                  <p:nvPr/>
                </p:nvGrpSpPr>
                <p:grpSpPr bwMode="auto">
                  <a:xfrm>
                    <a:off x="671" y="1060"/>
                    <a:ext cx="50" cy="32"/>
                    <a:chOff x="671" y="1060"/>
                    <a:chExt cx="50" cy="32"/>
                  </a:xfrm>
                </p:grpSpPr>
                <p:sp>
                  <p:nvSpPr>
                    <p:cNvPr id="36061" name="Freeform 613"/>
                    <p:cNvSpPr>
                      <a:spLocks/>
                    </p:cNvSpPr>
                    <p:nvPr/>
                  </p:nvSpPr>
                  <p:spPr bwMode="auto">
                    <a:xfrm>
                      <a:off x="705" y="1060"/>
                      <a:ext cx="16" cy="32"/>
                    </a:xfrm>
                    <a:custGeom>
                      <a:avLst/>
                      <a:gdLst>
                        <a:gd name="T0" fmla="*/ 10 w 16"/>
                        <a:gd name="T1" fmla="*/ 0 h 32"/>
                        <a:gd name="T2" fmla="*/ 15 w 16"/>
                        <a:gd name="T3" fmla="*/ 29 h 32"/>
                        <a:gd name="T4" fmla="*/ 5 w 16"/>
                        <a:gd name="T5" fmla="*/ 31 h 32"/>
                        <a:gd name="T6" fmla="*/ 0 w 16"/>
                        <a:gd name="T7" fmla="*/ 2 h 32"/>
                        <a:gd name="T8" fmla="*/ 10 w 16"/>
                        <a:gd name="T9" fmla="*/ 0 h 32"/>
                        <a:gd name="T10" fmla="*/ 0 60000 65536"/>
                        <a:gd name="T11" fmla="*/ 0 60000 65536"/>
                        <a:gd name="T12" fmla="*/ 0 60000 65536"/>
                        <a:gd name="T13" fmla="*/ 0 60000 65536"/>
                        <a:gd name="T14" fmla="*/ 0 60000 65536"/>
                        <a:gd name="T15" fmla="*/ 0 w 16"/>
                        <a:gd name="T16" fmla="*/ 0 h 32"/>
                        <a:gd name="T17" fmla="*/ 16 w 16"/>
                        <a:gd name="T18" fmla="*/ 32 h 32"/>
                      </a:gdLst>
                      <a:ahLst/>
                      <a:cxnLst>
                        <a:cxn ang="T10">
                          <a:pos x="T0" y="T1"/>
                        </a:cxn>
                        <a:cxn ang="T11">
                          <a:pos x="T2" y="T3"/>
                        </a:cxn>
                        <a:cxn ang="T12">
                          <a:pos x="T4" y="T5"/>
                        </a:cxn>
                        <a:cxn ang="T13">
                          <a:pos x="T6" y="T7"/>
                        </a:cxn>
                        <a:cxn ang="T14">
                          <a:pos x="T8" y="T9"/>
                        </a:cxn>
                      </a:cxnLst>
                      <a:rect l="T15" t="T16" r="T17" b="T18"/>
                      <a:pathLst>
                        <a:path w="16" h="32">
                          <a:moveTo>
                            <a:pt x="10" y="0"/>
                          </a:moveTo>
                          <a:lnTo>
                            <a:pt x="15" y="29"/>
                          </a:lnTo>
                          <a:lnTo>
                            <a:pt x="5" y="31"/>
                          </a:lnTo>
                          <a:lnTo>
                            <a:pt x="0" y="2"/>
                          </a:lnTo>
                          <a:lnTo>
                            <a:pt x="10" y="0"/>
                          </a:lnTo>
                        </a:path>
                      </a:pathLst>
                    </a:custGeom>
                    <a:solidFill>
                      <a:srgbClr val="606060"/>
                    </a:solidFill>
                    <a:ln w="12700" cap="rnd">
                      <a:solidFill>
                        <a:srgbClr val="000000"/>
                      </a:solidFill>
                      <a:round/>
                      <a:headEnd/>
                      <a:tailEnd/>
                    </a:ln>
                  </p:spPr>
                  <p:txBody>
                    <a:bodyPr/>
                    <a:lstStyle/>
                    <a:p>
                      <a:endParaRPr lang="en-US"/>
                    </a:p>
                  </p:txBody>
                </p:sp>
                <p:sp>
                  <p:nvSpPr>
                    <p:cNvPr id="36062" name="Freeform 614"/>
                    <p:cNvSpPr>
                      <a:spLocks/>
                    </p:cNvSpPr>
                    <p:nvPr/>
                  </p:nvSpPr>
                  <p:spPr bwMode="auto">
                    <a:xfrm>
                      <a:off x="671" y="1064"/>
                      <a:ext cx="40" cy="28"/>
                    </a:xfrm>
                    <a:custGeom>
                      <a:avLst/>
                      <a:gdLst>
                        <a:gd name="T0" fmla="*/ 36 w 40"/>
                        <a:gd name="T1" fmla="*/ 1 h 28"/>
                        <a:gd name="T2" fmla="*/ 39 w 40"/>
                        <a:gd name="T3" fmla="*/ 27 h 28"/>
                        <a:gd name="T4" fmla="*/ 0 w 40"/>
                        <a:gd name="T5" fmla="*/ 14 h 28"/>
                        <a:gd name="T6" fmla="*/ 16 w 40"/>
                        <a:gd name="T7" fmla="*/ 9 h 28"/>
                        <a:gd name="T8" fmla="*/ 30 w 40"/>
                        <a:gd name="T9" fmla="*/ 15 h 28"/>
                        <a:gd name="T10" fmla="*/ 25 w 40"/>
                        <a:gd name="T11" fmla="*/ 0 h 28"/>
                        <a:gd name="T12" fmla="*/ 36 w 40"/>
                        <a:gd name="T13" fmla="*/ 1 h 28"/>
                        <a:gd name="T14" fmla="*/ 0 60000 65536"/>
                        <a:gd name="T15" fmla="*/ 0 60000 65536"/>
                        <a:gd name="T16" fmla="*/ 0 60000 65536"/>
                        <a:gd name="T17" fmla="*/ 0 60000 65536"/>
                        <a:gd name="T18" fmla="*/ 0 60000 65536"/>
                        <a:gd name="T19" fmla="*/ 0 60000 65536"/>
                        <a:gd name="T20" fmla="*/ 0 60000 65536"/>
                        <a:gd name="T21" fmla="*/ 0 w 40"/>
                        <a:gd name="T22" fmla="*/ 0 h 28"/>
                        <a:gd name="T23" fmla="*/ 40 w 4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8">
                          <a:moveTo>
                            <a:pt x="36" y="1"/>
                          </a:moveTo>
                          <a:lnTo>
                            <a:pt x="39" y="27"/>
                          </a:lnTo>
                          <a:lnTo>
                            <a:pt x="0" y="14"/>
                          </a:lnTo>
                          <a:lnTo>
                            <a:pt x="16" y="9"/>
                          </a:lnTo>
                          <a:lnTo>
                            <a:pt x="30" y="15"/>
                          </a:lnTo>
                          <a:lnTo>
                            <a:pt x="25" y="0"/>
                          </a:lnTo>
                          <a:lnTo>
                            <a:pt x="36" y="1"/>
                          </a:lnTo>
                        </a:path>
                      </a:pathLst>
                    </a:custGeom>
                    <a:solidFill>
                      <a:srgbClr val="404040"/>
                    </a:solidFill>
                    <a:ln w="12700" cap="rnd">
                      <a:solidFill>
                        <a:srgbClr val="000000"/>
                      </a:solidFill>
                      <a:round/>
                      <a:headEnd/>
                      <a:tailEnd/>
                    </a:ln>
                  </p:spPr>
                  <p:txBody>
                    <a:bodyPr/>
                    <a:lstStyle/>
                    <a:p>
                      <a:endParaRPr lang="en-US"/>
                    </a:p>
                  </p:txBody>
                </p:sp>
              </p:grpSp>
              <p:grpSp>
                <p:nvGrpSpPr>
                  <p:cNvPr id="36033" name="Group 615"/>
                  <p:cNvGrpSpPr>
                    <a:grpSpLocks/>
                  </p:cNvGrpSpPr>
                  <p:nvPr/>
                </p:nvGrpSpPr>
                <p:grpSpPr bwMode="auto">
                  <a:xfrm>
                    <a:off x="439" y="989"/>
                    <a:ext cx="302" cy="132"/>
                    <a:chOff x="439" y="989"/>
                    <a:chExt cx="302" cy="132"/>
                  </a:xfrm>
                </p:grpSpPr>
                <p:sp>
                  <p:nvSpPr>
                    <p:cNvPr id="36034" name="Freeform 616"/>
                    <p:cNvSpPr>
                      <a:spLocks/>
                    </p:cNvSpPr>
                    <p:nvPr/>
                  </p:nvSpPr>
                  <p:spPr bwMode="auto">
                    <a:xfrm>
                      <a:off x="439" y="989"/>
                      <a:ext cx="296" cy="116"/>
                    </a:xfrm>
                    <a:custGeom>
                      <a:avLst/>
                      <a:gdLst>
                        <a:gd name="T0" fmla="*/ 295 w 296"/>
                        <a:gd name="T1" fmla="*/ 49 h 116"/>
                        <a:gd name="T2" fmla="*/ 154 w 296"/>
                        <a:gd name="T3" fmla="*/ 115 h 116"/>
                        <a:gd name="T4" fmla="*/ 0 w 296"/>
                        <a:gd name="T5" fmla="*/ 50 h 116"/>
                        <a:gd name="T6" fmla="*/ 118 w 296"/>
                        <a:gd name="T7" fmla="*/ 0 h 116"/>
                        <a:gd name="T8" fmla="*/ 295 w 296"/>
                        <a:gd name="T9" fmla="*/ 49 h 116"/>
                        <a:gd name="T10" fmla="*/ 0 60000 65536"/>
                        <a:gd name="T11" fmla="*/ 0 60000 65536"/>
                        <a:gd name="T12" fmla="*/ 0 60000 65536"/>
                        <a:gd name="T13" fmla="*/ 0 60000 65536"/>
                        <a:gd name="T14" fmla="*/ 0 60000 65536"/>
                        <a:gd name="T15" fmla="*/ 0 w 296"/>
                        <a:gd name="T16" fmla="*/ 0 h 116"/>
                        <a:gd name="T17" fmla="*/ 296 w 296"/>
                        <a:gd name="T18" fmla="*/ 116 h 116"/>
                      </a:gdLst>
                      <a:ahLst/>
                      <a:cxnLst>
                        <a:cxn ang="T10">
                          <a:pos x="T0" y="T1"/>
                        </a:cxn>
                        <a:cxn ang="T11">
                          <a:pos x="T2" y="T3"/>
                        </a:cxn>
                        <a:cxn ang="T12">
                          <a:pos x="T4" y="T5"/>
                        </a:cxn>
                        <a:cxn ang="T13">
                          <a:pos x="T6" y="T7"/>
                        </a:cxn>
                        <a:cxn ang="T14">
                          <a:pos x="T8" y="T9"/>
                        </a:cxn>
                      </a:cxnLst>
                      <a:rect l="T15" t="T16" r="T17" b="T18"/>
                      <a:pathLst>
                        <a:path w="296" h="116">
                          <a:moveTo>
                            <a:pt x="295" y="49"/>
                          </a:moveTo>
                          <a:lnTo>
                            <a:pt x="154" y="115"/>
                          </a:lnTo>
                          <a:lnTo>
                            <a:pt x="0" y="50"/>
                          </a:lnTo>
                          <a:lnTo>
                            <a:pt x="118" y="0"/>
                          </a:lnTo>
                          <a:lnTo>
                            <a:pt x="295" y="49"/>
                          </a:lnTo>
                        </a:path>
                      </a:pathLst>
                    </a:custGeom>
                    <a:solidFill>
                      <a:srgbClr val="808080"/>
                    </a:solidFill>
                    <a:ln w="12700" cap="rnd">
                      <a:solidFill>
                        <a:srgbClr val="000000"/>
                      </a:solidFill>
                      <a:round/>
                      <a:headEnd/>
                      <a:tailEnd/>
                    </a:ln>
                  </p:spPr>
                  <p:txBody>
                    <a:bodyPr/>
                    <a:lstStyle/>
                    <a:p>
                      <a:endParaRPr lang="en-US"/>
                    </a:p>
                  </p:txBody>
                </p:sp>
                <p:sp>
                  <p:nvSpPr>
                    <p:cNvPr id="36035" name="Freeform 617"/>
                    <p:cNvSpPr>
                      <a:spLocks/>
                    </p:cNvSpPr>
                    <p:nvPr/>
                  </p:nvSpPr>
                  <p:spPr bwMode="auto">
                    <a:xfrm>
                      <a:off x="592" y="1038"/>
                      <a:ext cx="149" cy="83"/>
                    </a:xfrm>
                    <a:custGeom>
                      <a:avLst/>
                      <a:gdLst>
                        <a:gd name="T0" fmla="*/ 142 w 149"/>
                        <a:gd name="T1" fmla="*/ 0 h 83"/>
                        <a:gd name="T2" fmla="*/ 0 w 149"/>
                        <a:gd name="T3" fmla="*/ 68 h 83"/>
                        <a:gd name="T4" fmla="*/ 5 w 149"/>
                        <a:gd name="T5" fmla="*/ 82 h 83"/>
                        <a:gd name="T6" fmla="*/ 148 w 149"/>
                        <a:gd name="T7" fmla="*/ 13 h 83"/>
                        <a:gd name="T8" fmla="*/ 142 w 149"/>
                        <a:gd name="T9" fmla="*/ 0 h 83"/>
                        <a:gd name="T10" fmla="*/ 0 60000 65536"/>
                        <a:gd name="T11" fmla="*/ 0 60000 65536"/>
                        <a:gd name="T12" fmla="*/ 0 60000 65536"/>
                        <a:gd name="T13" fmla="*/ 0 60000 65536"/>
                        <a:gd name="T14" fmla="*/ 0 60000 65536"/>
                        <a:gd name="T15" fmla="*/ 0 w 149"/>
                        <a:gd name="T16" fmla="*/ 0 h 83"/>
                        <a:gd name="T17" fmla="*/ 149 w 149"/>
                        <a:gd name="T18" fmla="*/ 83 h 83"/>
                      </a:gdLst>
                      <a:ahLst/>
                      <a:cxnLst>
                        <a:cxn ang="T10">
                          <a:pos x="T0" y="T1"/>
                        </a:cxn>
                        <a:cxn ang="T11">
                          <a:pos x="T2" y="T3"/>
                        </a:cxn>
                        <a:cxn ang="T12">
                          <a:pos x="T4" y="T5"/>
                        </a:cxn>
                        <a:cxn ang="T13">
                          <a:pos x="T6" y="T7"/>
                        </a:cxn>
                        <a:cxn ang="T14">
                          <a:pos x="T8" y="T9"/>
                        </a:cxn>
                      </a:cxnLst>
                      <a:rect l="T15" t="T16" r="T17" b="T18"/>
                      <a:pathLst>
                        <a:path w="149" h="83">
                          <a:moveTo>
                            <a:pt x="142" y="0"/>
                          </a:moveTo>
                          <a:lnTo>
                            <a:pt x="0" y="68"/>
                          </a:lnTo>
                          <a:lnTo>
                            <a:pt x="5" y="82"/>
                          </a:lnTo>
                          <a:lnTo>
                            <a:pt x="148" y="13"/>
                          </a:lnTo>
                          <a:lnTo>
                            <a:pt x="142" y="0"/>
                          </a:lnTo>
                        </a:path>
                      </a:pathLst>
                    </a:custGeom>
                    <a:solidFill>
                      <a:srgbClr val="606060"/>
                    </a:solidFill>
                    <a:ln w="12700" cap="rnd">
                      <a:solidFill>
                        <a:srgbClr val="000000"/>
                      </a:solidFill>
                      <a:round/>
                      <a:headEnd/>
                      <a:tailEnd/>
                    </a:ln>
                  </p:spPr>
                  <p:txBody>
                    <a:bodyPr/>
                    <a:lstStyle/>
                    <a:p>
                      <a:endParaRPr lang="en-US"/>
                    </a:p>
                  </p:txBody>
                </p:sp>
                <p:sp>
                  <p:nvSpPr>
                    <p:cNvPr id="36036" name="Freeform 618"/>
                    <p:cNvSpPr>
                      <a:spLocks/>
                    </p:cNvSpPr>
                    <p:nvPr/>
                  </p:nvSpPr>
                  <p:spPr bwMode="auto">
                    <a:xfrm>
                      <a:off x="439" y="1039"/>
                      <a:ext cx="159" cy="82"/>
                    </a:xfrm>
                    <a:custGeom>
                      <a:avLst/>
                      <a:gdLst>
                        <a:gd name="T0" fmla="*/ 158 w 159"/>
                        <a:gd name="T1" fmla="*/ 81 h 82"/>
                        <a:gd name="T2" fmla="*/ 152 w 159"/>
                        <a:gd name="T3" fmla="*/ 66 h 82"/>
                        <a:gd name="T4" fmla="*/ 0 w 159"/>
                        <a:gd name="T5" fmla="*/ 0 h 82"/>
                        <a:gd name="T6" fmla="*/ 6 w 159"/>
                        <a:gd name="T7" fmla="*/ 13 h 82"/>
                        <a:gd name="T8" fmla="*/ 158 w 159"/>
                        <a:gd name="T9" fmla="*/ 81 h 82"/>
                        <a:gd name="T10" fmla="*/ 0 60000 65536"/>
                        <a:gd name="T11" fmla="*/ 0 60000 65536"/>
                        <a:gd name="T12" fmla="*/ 0 60000 65536"/>
                        <a:gd name="T13" fmla="*/ 0 60000 65536"/>
                        <a:gd name="T14" fmla="*/ 0 60000 65536"/>
                        <a:gd name="T15" fmla="*/ 0 w 159"/>
                        <a:gd name="T16" fmla="*/ 0 h 82"/>
                        <a:gd name="T17" fmla="*/ 159 w 159"/>
                        <a:gd name="T18" fmla="*/ 82 h 82"/>
                      </a:gdLst>
                      <a:ahLst/>
                      <a:cxnLst>
                        <a:cxn ang="T10">
                          <a:pos x="T0" y="T1"/>
                        </a:cxn>
                        <a:cxn ang="T11">
                          <a:pos x="T2" y="T3"/>
                        </a:cxn>
                        <a:cxn ang="T12">
                          <a:pos x="T4" y="T5"/>
                        </a:cxn>
                        <a:cxn ang="T13">
                          <a:pos x="T6" y="T7"/>
                        </a:cxn>
                        <a:cxn ang="T14">
                          <a:pos x="T8" y="T9"/>
                        </a:cxn>
                      </a:cxnLst>
                      <a:rect l="T15" t="T16" r="T17" b="T18"/>
                      <a:pathLst>
                        <a:path w="159" h="82">
                          <a:moveTo>
                            <a:pt x="158" y="81"/>
                          </a:moveTo>
                          <a:lnTo>
                            <a:pt x="152" y="66"/>
                          </a:lnTo>
                          <a:lnTo>
                            <a:pt x="0" y="0"/>
                          </a:lnTo>
                          <a:lnTo>
                            <a:pt x="6" y="13"/>
                          </a:lnTo>
                          <a:lnTo>
                            <a:pt x="158" y="81"/>
                          </a:lnTo>
                        </a:path>
                      </a:pathLst>
                    </a:custGeom>
                    <a:solidFill>
                      <a:srgbClr val="404040"/>
                    </a:solidFill>
                    <a:ln w="12700" cap="rnd">
                      <a:solidFill>
                        <a:srgbClr val="000000"/>
                      </a:solidFill>
                      <a:round/>
                      <a:headEnd/>
                      <a:tailEnd/>
                    </a:ln>
                  </p:spPr>
                  <p:txBody>
                    <a:bodyPr/>
                    <a:lstStyle/>
                    <a:p>
                      <a:endParaRPr lang="en-US"/>
                    </a:p>
                  </p:txBody>
                </p:sp>
                <p:sp>
                  <p:nvSpPr>
                    <p:cNvPr id="36037" name="Freeform 619"/>
                    <p:cNvSpPr>
                      <a:spLocks/>
                    </p:cNvSpPr>
                    <p:nvPr/>
                  </p:nvSpPr>
                  <p:spPr bwMode="auto">
                    <a:xfrm>
                      <a:off x="558" y="1043"/>
                      <a:ext cx="114" cy="48"/>
                    </a:xfrm>
                    <a:custGeom>
                      <a:avLst/>
                      <a:gdLst>
                        <a:gd name="T0" fmla="*/ 113 w 114"/>
                        <a:gd name="T1" fmla="*/ 12 h 48"/>
                        <a:gd name="T2" fmla="*/ 74 w 114"/>
                        <a:gd name="T3" fmla="*/ 0 h 48"/>
                        <a:gd name="T4" fmla="*/ 0 w 114"/>
                        <a:gd name="T5" fmla="*/ 33 h 48"/>
                        <a:gd name="T6" fmla="*/ 38 w 114"/>
                        <a:gd name="T7" fmla="*/ 47 h 48"/>
                        <a:gd name="T8" fmla="*/ 113 w 114"/>
                        <a:gd name="T9" fmla="*/ 12 h 48"/>
                        <a:gd name="T10" fmla="*/ 0 60000 65536"/>
                        <a:gd name="T11" fmla="*/ 0 60000 65536"/>
                        <a:gd name="T12" fmla="*/ 0 60000 65536"/>
                        <a:gd name="T13" fmla="*/ 0 60000 65536"/>
                        <a:gd name="T14" fmla="*/ 0 60000 65536"/>
                        <a:gd name="T15" fmla="*/ 0 w 114"/>
                        <a:gd name="T16" fmla="*/ 0 h 48"/>
                        <a:gd name="T17" fmla="*/ 114 w 114"/>
                        <a:gd name="T18" fmla="*/ 48 h 48"/>
                      </a:gdLst>
                      <a:ahLst/>
                      <a:cxnLst>
                        <a:cxn ang="T10">
                          <a:pos x="T0" y="T1"/>
                        </a:cxn>
                        <a:cxn ang="T11">
                          <a:pos x="T2" y="T3"/>
                        </a:cxn>
                        <a:cxn ang="T12">
                          <a:pos x="T4" y="T5"/>
                        </a:cxn>
                        <a:cxn ang="T13">
                          <a:pos x="T6" y="T7"/>
                        </a:cxn>
                        <a:cxn ang="T14">
                          <a:pos x="T8" y="T9"/>
                        </a:cxn>
                      </a:cxnLst>
                      <a:rect l="T15" t="T16" r="T17" b="T18"/>
                      <a:pathLst>
                        <a:path w="114" h="48">
                          <a:moveTo>
                            <a:pt x="113" y="12"/>
                          </a:moveTo>
                          <a:lnTo>
                            <a:pt x="74" y="0"/>
                          </a:lnTo>
                          <a:lnTo>
                            <a:pt x="0" y="33"/>
                          </a:lnTo>
                          <a:lnTo>
                            <a:pt x="38" y="47"/>
                          </a:lnTo>
                          <a:lnTo>
                            <a:pt x="113" y="12"/>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38" name="Freeform 620"/>
                    <p:cNvSpPr>
                      <a:spLocks/>
                    </p:cNvSpPr>
                    <p:nvPr/>
                  </p:nvSpPr>
                  <p:spPr bwMode="auto">
                    <a:xfrm>
                      <a:off x="456" y="1008"/>
                      <a:ext cx="168" cy="63"/>
                    </a:xfrm>
                    <a:custGeom>
                      <a:avLst/>
                      <a:gdLst>
                        <a:gd name="T0" fmla="*/ 167 w 168"/>
                        <a:gd name="T1" fmla="*/ 31 h 63"/>
                        <a:gd name="T2" fmla="*/ 95 w 168"/>
                        <a:gd name="T3" fmla="*/ 62 h 63"/>
                        <a:gd name="T4" fmla="*/ 0 w 168"/>
                        <a:gd name="T5" fmla="*/ 27 h 63"/>
                        <a:gd name="T6" fmla="*/ 69 w 168"/>
                        <a:gd name="T7" fmla="*/ 0 h 63"/>
                        <a:gd name="T8" fmla="*/ 167 w 168"/>
                        <a:gd name="T9" fmla="*/ 31 h 63"/>
                        <a:gd name="T10" fmla="*/ 0 60000 65536"/>
                        <a:gd name="T11" fmla="*/ 0 60000 65536"/>
                        <a:gd name="T12" fmla="*/ 0 60000 65536"/>
                        <a:gd name="T13" fmla="*/ 0 60000 65536"/>
                        <a:gd name="T14" fmla="*/ 0 60000 65536"/>
                        <a:gd name="T15" fmla="*/ 0 w 168"/>
                        <a:gd name="T16" fmla="*/ 0 h 63"/>
                        <a:gd name="T17" fmla="*/ 168 w 168"/>
                        <a:gd name="T18" fmla="*/ 63 h 63"/>
                      </a:gdLst>
                      <a:ahLst/>
                      <a:cxnLst>
                        <a:cxn ang="T10">
                          <a:pos x="T0" y="T1"/>
                        </a:cxn>
                        <a:cxn ang="T11">
                          <a:pos x="T2" y="T3"/>
                        </a:cxn>
                        <a:cxn ang="T12">
                          <a:pos x="T4" y="T5"/>
                        </a:cxn>
                        <a:cxn ang="T13">
                          <a:pos x="T6" y="T7"/>
                        </a:cxn>
                        <a:cxn ang="T14">
                          <a:pos x="T8" y="T9"/>
                        </a:cxn>
                      </a:cxnLst>
                      <a:rect l="T15" t="T16" r="T17" b="T18"/>
                      <a:pathLst>
                        <a:path w="168" h="63">
                          <a:moveTo>
                            <a:pt x="167" y="31"/>
                          </a:moveTo>
                          <a:lnTo>
                            <a:pt x="95" y="62"/>
                          </a:lnTo>
                          <a:lnTo>
                            <a:pt x="0" y="27"/>
                          </a:lnTo>
                          <a:lnTo>
                            <a:pt x="69" y="0"/>
                          </a:lnTo>
                          <a:lnTo>
                            <a:pt x="167" y="31"/>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39" name="Freeform 621"/>
                    <p:cNvSpPr>
                      <a:spLocks/>
                    </p:cNvSpPr>
                    <p:nvPr/>
                  </p:nvSpPr>
                  <p:spPr bwMode="auto">
                    <a:xfrm>
                      <a:off x="527" y="993"/>
                      <a:ext cx="189" cy="59"/>
                    </a:xfrm>
                    <a:custGeom>
                      <a:avLst/>
                      <a:gdLst>
                        <a:gd name="T0" fmla="*/ 149 w 189"/>
                        <a:gd name="T1" fmla="*/ 58 h 59"/>
                        <a:gd name="T2" fmla="*/ 188 w 189"/>
                        <a:gd name="T3" fmla="*/ 42 h 59"/>
                        <a:gd name="T4" fmla="*/ 31 w 189"/>
                        <a:gd name="T5" fmla="*/ 0 h 59"/>
                        <a:gd name="T6" fmla="*/ 0 w 189"/>
                        <a:gd name="T7" fmla="*/ 12 h 59"/>
                        <a:gd name="T8" fmla="*/ 149 w 189"/>
                        <a:gd name="T9" fmla="*/ 58 h 59"/>
                        <a:gd name="T10" fmla="*/ 0 60000 65536"/>
                        <a:gd name="T11" fmla="*/ 0 60000 65536"/>
                        <a:gd name="T12" fmla="*/ 0 60000 65536"/>
                        <a:gd name="T13" fmla="*/ 0 60000 65536"/>
                        <a:gd name="T14" fmla="*/ 0 60000 65536"/>
                        <a:gd name="T15" fmla="*/ 0 w 189"/>
                        <a:gd name="T16" fmla="*/ 0 h 59"/>
                        <a:gd name="T17" fmla="*/ 189 w 189"/>
                        <a:gd name="T18" fmla="*/ 59 h 59"/>
                      </a:gdLst>
                      <a:ahLst/>
                      <a:cxnLst>
                        <a:cxn ang="T10">
                          <a:pos x="T0" y="T1"/>
                        </a:cxn>
                        <a:cxn ang="T11">
                          <a:pos x="T2" y="T3"/>
                        </a:cxn>
                        <a:cxn ang="T12">
                          <a:pos x="T4" y="T5"/>
                        </a:cxn>
                        <a:cxn ang="T13">
                          <a:pos x="T6" y="T7"/>
                        </a:cxn>
                        <a:cxn ang="T14">
                          <a:pos x="T8" y="T9"/>
                        </a:cxn>
                      </a:cxnLst>
                      <a:rect l="T15" t="T16" r="T17" b="T18"/>
                      <a:pathLst>
                        <a:path w="189" h="59">
                          <a:moveTo>
                            <a:pt x="149" y="58"/>
                          </a:moveTo>
                          <a:lnTo>
                            <a:pt x="188" y="42"/>
                          </a:lnTo>
                          <a:lnTo>
                            <a:pt x="31" y="0"/>
                          </a:lnTo>
                          <a:lnTo>
                            <a:pt x="0" y="12"/>
                          </a:lnTo>
                          <a:lnTo>
                            <a:pt x="149" y="58"/>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40" name="Line 622"/>
                    <p:cNvSpPr>
                      <a:spLocks noChangeShapeType="1"/>
                    </p:cNvSpPr>
                    <p:nvPr/>
                  </p:nvSpPr>
                  <p:spPr bwMode="auto">
                    <a:xfrm flipH="1" flipV="1">
                      <a:off x="548" y="992"/>
                      <a:ext cx="170" cy="55"/>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1" name="Line 623"/>
                    <p:cNvSpPr>
                      <a:spLocks noChangeShapeType="1"/>
                    </p:cNvSpPr>
                    <p:nvPr/>
                  </p:nvSpPr>
                  <p:spPr bwMode="auto">
                    <a:xfrm flipH="1" flipV="1">
                      <a:off x="538" y="996"/>
                      <a:ext cx="166" cy="55"/>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2" name="Line 624"/>
                    <p:cNvSpPr>
                      <a:spLocks noChangeShapeType="1"/>
                    </p:cNvSpPr>
                    <p:nvPr/>
                  </p:nvSpPr>
                  <p:spPr bwMode="auto">
                    <a:xfrm flipH="1" flipV="1">
                      <a:off x="534" y="998"/>
                      <a:ext cx="161" cy="5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3" name="Line 625"/>
                    <p:cNvSpPr>
                      <a:spLocks noChangeShapeType="1"/>
                    </p:cNvSpPr>
                    <p:nvPr/>
                  </p:nvSpPr>
                  <p:spPr bwMode="auto">
                    <a:xfrm flipH="1" flipV="1">
                      <a:off x="512" y="1009"/>
                      <a:ext cx="161" cy="57"/>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4" name="Line 626"/>
                    <p:cNvSpPr>
                      <a:spLocks noChangeShapeType="1"/>
                    </p:cNvSpPr>
                    <p:nvPr/>
                  </p:nvSpPr>
                  <p:spPr bwMode="auto">
                    <a:xfrm flipH="1" flipV="1">
                      <a:off x="500" y="1012"/>
                      <a:ext cx="158" cy="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5" name="Line 627"/>
                    <p:cNvSpPr>
                      <a:spLocks noChangeShapeType="1"/>
                    </p:cNvSpPr>
                    <p:nvPr/>
                  </p:nvSpPr>
                  <p:spPr bwMode="auto">
                    <a:xfrm flipH="1" flipV="1">
                      <a:off x="487" y="1017"/>
                      <a:ext cx="160" cy="6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6" name="Line 628"/>
                    <p:cNvSpPr>
                      <a:spLocks noChangeShapeType="1"/>
                    </p:cNvSpPr>
                    <p:nvPr/>
                  </p:nvSpPr>
                  <p:spPr bwMode="auto">
                    <a:xfrm flipH="1" flipV="1">
                      <a:off x="479" y="1022"/>
                      <a:ext cx="153" cy="62"/>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7" name="Line 629"/>
                    <p:cNvSpPr>
                      <a:spLocks noChangeShapeType="1"/>
                    </p:cNvSpPr>
                    <p:nvPr/>
                  </p:nvSpPr>
                  <p:spPr bwMode="auto">
                    <a:xfrm flipH="1" flipV="1">
                      <a:off x="464" y="1028"/>
                      <a:ext cx="154" cy="6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8" name="Line 630"/>
                    <p:cNvSpPr>
                      <a:spLocks noChangeShapeType="1"/>
                    </p:cNvSpPr>
                    <p:nvPr/>
                  </p:nvSpPr>
                  <p:spPr bwMode="auto">
                    <a:xfrm flipH="1">
                      <a:off x="582" y="1058"/>
                      <a:ext cx="85" cy="2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49" name="Line 631"/>
                    <p:cNvSpPr>
                      <a:spLocks noChangeShapeType="1"/>
                    </p:cNvSpPr>
                    <p:nvPr/>
                  </p:nvSpPr>
                  <p:spPr bwMode="auto">
                    <a:xfrm flipH="1">
                      <a:off x="566" y="1052"/>
                      <a:ext cx="85" cy="29"/>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0" name="Line 632"/>
                    <p:cNvSpPr>
                      <a:spLocks noChangeShapeType="1"/>
                    </p:cNvSpPr>
                    <p:nvPr/>
                  </p:nvSpPr>
                  <p:spPr bwMode="auto">
                    <a:xfrm flipH="1">
                      <a:off x="535" y="1041"/>
                      <a:ext cx="81" cy="25"/>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1" name="Line 633"/>
                    <p:cNvSpPr>
                      <a:spLocks noChangeShapeType="1"/>
                    </p:cNvSpPr>
                    <p:nvPr/>
                  </p:nvSpPr>
                  <p:spPr bwMode="auto">
                    <a:xfrm flipH="1">
                      <a:off x="518" y="1036"/>
                      <a:ext cx="81" cy="24"/>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2" name="Line 634"/>
                    <p:cNvSpPr>
                      <a:spLocks noChangeShapeType="1"/>
                    </p:cNvSpPr>
                    <p:nvPr/>
                  </p:nvSpPr>
                  <p:spPr bwMode="auto">
                    <a:xfrm flipH="1">
                      <a:off x="502" y="1031"/>
                      <a:ext cx="78" cy="24"/>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3" name="Line 635"/>
                    <p:cNvSpPr>
                      <a:spLocks noChangeShapeType="1"/>
                    </p:cNvSpPr>
                    <p:nvPr/>
                  </p:nvSpPr>
                  <p:spPr bwMode="auto">
                    <a:xfrm flipH="1">
                      <a:off x="487" y="1024"/>
                      <a:ext cx="79" cy="24"/>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4" name="Line 636"/>
                    <p:cNvSpPr>
                      <a:spLocks noChangeShapeType="1"/>
                    </p:cNvSpPr>
                    <p:nvPr/>
                  </p:nvSpPr>
                  <p:spPr bwMode="auto">
                    <a:xfrm flipH="1">
                      <a:off x="472" y="1019"/>
                      <a:ext cx="77" cy="2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5" name="Line 637"/>
                    <p:cNvSpPr>
                      <a:spLocks noChangeShapeType="1"/>
                    </p:cNvSpPr>
                    <p:nvPr/>
                  </p:nvSpPr>
                  <p:spPr bwMode="auto">
                    <a:xfrm flipH="1">
                      <a:off x="657" y="1036"/>
                      <a:ext cx="44" cy="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6" name="Line 638"/>
                    <p:cNvSpPr>
                      <a:spLocks noChangeShapeType="1"/>
                    </p:cNvSpPr>
                    <p:nvPr/>
                  </p:nvSpPr>
                  <p:spPr bwMode="auto">
                    <a:xfrm flipH="1">
                      <a:off x="634" y="1030"/>
                      <a:ext cx="42" cy="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7" name="Line 639"/>
                    <p:cNvSpPr>
                      <a:spLocks noChangeShapeType="1"/>
                    </p:cNvSpPr>
                    <p:nvPr/>
                  </p:nvSpPr>
                  <p:spPr bwMode="auto">
                    <a:xfrm flipH="1">
                      <a:off x="613" y="1023"/>
                      <a:ext cx="41" cy="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8" name="Line 640"/>
                    <p:cNvSpPr>
                      <a:spLocks noChangeShapeType="1"/>
                    </p:cNvSpPr>
                    <p:nvPr/>
                  </p:nvSpPr>
                  <p:spPr bwMode="auto">
                    <a:xfrm flipH="1">
                      <a:off x="590" y="1017"/>
                      <a:ext cx="42" cy="6"/>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59" name="Line 641"/>
                    <p:cNvSpPr>
                      <a:spLocks noChangeShapeType="1"/>
                    </p:cNvSpPr>
                    <p:nvPr/>
                  </p:nvSpPr>
                  <p:spPr bwMode="auto">
                    <a:xfrm flipH="1">
                      <a:off x="570" y="1010"/>
                      <a:ext cx="38" cy="6"/>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60" name="Line 642"/>
                    <p:cNvSpPr>
                      <a:spLocks noChangeShapeType="1"/>
                    </p:cNvSpPr>
                    <p:nvPr/>
                  </p:nvSpPr>
                  <p:spPr bwMode="auto">
                    <a:xfrm flipH="1">
                      <a:off x="545" y="1004"/>
                      <a:ext cx="39" cy="6"/>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35982" name="Group 643"/>
              <p:cNvGrpSpPr>
                <a:grpSpLocks/>
              </p:cNvGrpSpPr>
              <p:nvPr/>
            </p:nvGrpSpPr>
            <p:grpSpPr bwMode="auto">
              <a:xfrm>
                <a:off x="192" y="757"/>
                <a:ext cx="400" cy="492"/>
                <a:chOff x="192" y="757"/>
                <a:chExt cx="400" cy="492"/>
              </a:xfrm>
            </p:grpSpPr>
            <p:grpSp>
              <p:nvGrpSpPr>
                <p:cNvPr id="35983" name="Group 644"/>
                <p:cNvGrpSpPr>
                  <a:grpSpLocks/>
                </p:cNvGrpSpPr>
                <p:nvPr/>
              </p:nvGrpSpPr>
              <p:grpSpPr bwMode="auto">
                <a:xfrm>
                  <a:off x="233" y="757"/>
                  <a:ext cx="359" cy="492"/>
                  <a:chOff x="233" y="757"/>
                  <a:chExt cx="359" cy="492"/>
                </a:xfrm>
              </p:grpSpPr>
              <p:grpSp>
                <p:nvGrpSpPr>
                  <p:cNvPr id="35987" name="Group 645"/>
                  <p:cNvGrpSpPr>
                    <a:grpSpLocks/>
                  </p:cNvGrpSpPr>
                  <p:nvPr/>
                </p:nvGrpSpPr>
                <p:grpSpPr bwMode="auto">
                  <a:xfrm>
                    <a:off x="266" y="767"/>
                    <a:ext cx="134" cy="134"/>
                    <a:chOff x="266" y="767"/>
                    <a:chExt cx="134" cy="134"/>
                  </a:xfrm>
                </p:grpSpPr>
                <p:grpSp>
                  <p:nvGrpSpPr>
                    <p:cNvPr id="36016" name="Group 646"/>
                    <p:cNvGrpSpPr>
                      <a:grpSpLocks/>
                    </p:cNvGrpSpPr>
                    <p:nvPr/>
                  </p:nvGrpSpPr>
                  <p:grpSpPr bwMode="auto">
                    <a:xfrm>
                      <a:off x="266" y="767"/>
                      <a:ext cx="134" cy="134"/>
                      <a:chOff x="266" y="767"/>
                      <a:chExt cx="134" cy="134"/>
                    </a:xfrm>
                  </p:grpSpPr>
                  <p:sp>
                    <p:nvSpPr>
                      <p:cNvPr id="36028" name="Freeform 647"/>
                      <p:cNvSpPr>
                        <a:spLocks/>
                      </p:cNvSpPr>
                      <p:nvPr/>
                    </p:nvSpPr>
                    <p:spPr bwMode="auto">
                      <a:xfrm>
                        <a:off x="266" y="767"/>
                        <a:ext cx="134" cy="134"/>
                      </a:xfrm>
                      <a:custGeom>
                        <a:avLst/>
                        <a:gdLst>
                          <a:gd name="T0" fmla="*/ 93 w 134"/>
                          <a:gd name="T1" fmla="*/ 4 h 134"/>
                          <a:gd name="T2" fmla="*/ 110 w 134"/>
                          <a:gd name="T3" fmla="*/ 10 h 134"/>
                          <a:gd name="T4" fmla="*/ 116 w 134"/>
                          <a:gd name="T5" fmla="*/ 20 h 134"/>
                          <a:gd name="T6" fmla="*/ 122 w 134"/>
                          <a:gd name="T7" fmla="*/ 35 h 134"/>
                          <a:gd name="T8" fmla="*/ 123 w 134"/>
                          <a:gd name="T9" fmla="*/ 41 h 134"/>
                          <a:gd name="T10" fmla="*/ 122 w 134"/>
                          <a:gd name="T11" fmla="*/ 48 h 134"/>
                          <a:gd name="T12" fmla="*/ 119 w 134"/>
                          <a:gd name="T13" fmla="*/ 51 h 134"/>
                          <a:gd name="T14" fmla="*/ 123 w 134"/>
                          <a:gd name="T15" fmla="*/ 59 h 134"/>
                          <a:gd name="T16" fmla="*/ 127 w 134"/>
                          <a:gd name="T17" fmla="*/ 67 h 134"/>
                          <a:gd name="T18" fmla="*/ 130 w 134"/>
                          <a:gd name="T19" fmla="*/ 70 h 134"/>
                          <a:gd name="T20" fmla="*/ 131 w 134"/>
                          <a:gd name="T21" fmla="*/ 72 h 134"/>
                          <a:gd name="T22" fmla="*/ 133 w 134"/>
                          <a:gd name="T23" fmla="*/ 74 h 134"/>
                          <a:gd name="T24" fmla="*/ 133 w 134"/>
                          <a:gd name="T25" fmla="*/ 76 h 134"/>
                          <a:gd name="T26" fmla="*/ 133 w 134"/>
                          <a:gd name="T27" fmla="*/ 78 h 134"/>
                          <a:gd name="T28" fmla="*/ 131 w 134"/>
                          <a:gd name="T29" fmla="*/ 79 h 134"/>
                          <a:gd name="T30" fmla="*/ 126 w 134"/>
                          <a:gd name="T31" fmla="*/ 80 h 134"/>
                          <a:gd name="T32" fmla="*/ 123 w 134"/>
                          <a:gd name="T33" fmla="*/ 81 h 134"/>
                          <a:gd name="T34" fmla="*/ 123 w 134"/>
                          <a:gd name="T35" fmla="*/ 84 h 134"/>
                          <a:gd name="T36" fmla="*/ 123 w 134"/>
                          <a:gd name="T37" fmla="*/ 87 h 134"/>
                          <a:gd name="T38" fmla="*/ 126 w 134"/>
                          <a:gd name="T39" fmla="*/ 93 h 134"/>
                          <a:gd name="T40" fmla="*/ 124 w 134"/>
                          <a:gd name="T41" fmla="*/ 94 h 134"/>
                          <a:gd name="T42" fmla="*/ 122 w 134"/>
                          <a:gd name="T43" fmla="*/ 97 h 134"/>
                          <a:gd name="T44" fmla="*/ 123 w 134"/>
                          <a:gd name="T45" fmla="*/ 99 h 134"/>
                          <a:gd name="T46" fmla="*/ 123 w 134"/>
                          <a:gd name="T47" fmla="*/ 101 h 134"/>
                          <a:gd name="T48" fmla="*/ 122 w 134"/>
                          <a:gd name="T49" fmla="*/ 102 h 134"/>
                          <a:gd name="T50" fmla="*/ 119 w 134"/>
                          <a:gd name="T51" fmla="*/ 103 h 134"/>
                          <a:gd name="T52" fmla="*/ 117 w 134"/>
                          <a:gd name="T53" fmla="*/ 106 h 134"/>
                          <a:gd name="T54" fmla="*/ 117 w 134"/>
                          <a:gd name="T55" fmla="*/ 110 h 134"/>
                          <a:gd name="T56" fmla="*/ 116 w 134"/>
                          <a:gd name="T57" fmla="*/ 112 h 134"/>
                          <a:gd name="T58" fmla="*/ 114 w 134"/>
                          <a:gd name="T59" fmla="*/ 114 h 134"/>
                          <a:gd name="T60" fmla="*/ 112 w 134"/>
                          <a:gd name="T61" fmla="*/ 116 h 134"/>
                          <a:gd name="T62" fmla="*/ 108 w 134"/>
                          <a:gd name="T63" fmla="*/ 117 h 134"/>
                          <a:gd name="T64" fmla="*/ 105 w 134"/>
                          <a:gd name="T65" fmla="*/ 117 h 134"/>
                          <a:gd name="T66" fmla="*/ 94 w 134"/>
                          <a:gd name="T67" fmla="*/ 117 h 134"/>
                          <a:gd name="T68" fmla="*/ 85 w 134"/>
                          <a:gd name="T69" fmla="*/ 116 h 134"/>
                          <a:gd name="T70" fmla="*/ 73 w 134"/>
                          <a:gd name="T71" fmla="*/ 133 h 134"/>
                          <a:gd name="T72" fmla="*/ 18 w 134"/>
                          <a:gd name="T73" fmla="*/ 112 h 134"/>
                          <a:gd name="T74" fmla="*/ 23 w 134"/>
                          <a:gd name="T75" fmla="*/ 105 h 134"/>
                          <a:gd name="T76" fmla="*/ 26 w 134"/>
                          <a:gd name="T77" fmla="*/ 99 h 134"/>
                          <a:gd name="T78" fmla="*/ 26 w 134"/>
                          <a:gd name="T79" fmla="*/ 90 h 134"/>
                          <a:gd name="T80" fmla="*/ 0 w 134"/>
                          <a:gd name="T81" fmla="*/ 70 h 134"/>
                          <a:gd name="T82" fmla="*/ 0 w 134"/>
                          <a:gd name="T83" fmla="*/ 24 h 134"/>
                          <a:gd name="T84" fmla="*/ 14 w 134"/>
                          <a:gd name="T85" fmla="*/ 12 h 134"/>
                          <a:gd name="T86" fmla="*/ 31 w 134"/>
                          <a:gd name="T87" fmla="*/ 5 h 134"/>
                          <a:gd name="T88" fmla="*/ 48 w 134"/>
                          <a:gd name="T89" fmla="*/ 0 h 134"/>
                          <a:gd name="T90" fmla="*/ 72 w 134"/>
                          <a:gd name="T91" fmla="*/ 3 h 134"/>
                          <a:gd name="T92" fmla="*/ 93 w 134"/>
                          <a:gd name="T93" fmla="*/ 4 h 13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4"/>
                          <a:gd name="T142" fmla="*/ 0 h 134"/>
                          <a:gd name="T143" fmla="*/ 134 w 134"/>
                          <a:gd name="T144" fmla="*/ 134 h 13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4" h="134">
                            <a:moveTo>
                              <a:pt x="93" y="4"/>
                            </a:moveTo>
                            <a:lnTo>
                              <a:pt x="110" y="10"/>
                            </a:lnTo>
                            <a:lnTo>
                              <a:pt x="116" y="20"/>
                            </a:lnTo>
                            <a:lnTo>
                              <a:pt x="122" y="35"/>
                            </a:lnTo>
                            <a:lnTo>
                              <a:pt x="123" y="41"/>
                            </a:lnTo>
                            <a:lnTo>
                              <a:pt x="122" y="48"/>
                            </a:lnTo>
                            <a:lnTo>
                              <a:pt x="119" y="51"/>
                            </a:lnTo>
                            <a:lnTo>
                              <a:pt x="123" y="59"/>
                            </a:lnTo>
                            <a:lnTo>
                              <a:pt x="127" y="67"/>
                            </a:lnTo>
                            <a:lnTo>
                              <a:pt x="130" y="70"/>
                            </a:lnTo>
                            <a:lnTo>
                              <a:pt x="131" y="72"/>
                            </a:lnTo>
                            <a:lnTo>
                              <a:pt x="133" y="74"/>
                            </a:lnTo>
                            <a:lnTo>
                              <a:pt x="133" y="76"/>
                            </a:lnTo>
                            <a:lnTo>
                              <a:pt x="133" y="78"/>
                            </a:lnTo>
                            <a:lnTo>
                              <a:pt x="131" y="79"/>
                            </a:lnTo>
                            <a:lnTo>
                              <a:pt x="126" y="80"/>
                            </a:lnTo>
                            <a:lnTo>
                              <a:pt x="123" y="81"/>
                            </a:lnTo>
                            <a:lnTo>
                              <a:pt x="123" y="84"/>
                            </a:lnTo>
                            <a:lnTo>
                              <a:pt x="123" y="87"/>
                            </a:lnTo>
                            <a:lnTo>
                              <a:pt x="126" y="93"/>
                            </a:lnTo>
                            <a:lnTo>
                              <a:pt x="124" y="94"/>
                            </a:lnTo>
                            <a:lnTo>
                              <a:pt x="122" y="97"/>
                            </a:lnTo>
                            <a:lnTo>
                              <a:pt x="123" y="99"/>
                            </a:lnTo>
                            <a:lnTo>
                              <a:pt x="123" y="101"/>
                            </a:lnTo>
                            <a:lnTo>
                              <a:pt x="122" y="102"/>
                            </a:lnTo>
                            <a:lnTo>
                              <a:pt x="119" y="103"/>
                            </a:lnTo>
                            <a:lnTo>
                              <a:pt x="117" y="106"/>
                            </a:lnTo>
                            <a:lnTo>
                              <a:pt x="117" y="110"/>
                            </a:lnTo>
                            <a:lnTo>
                              <a:pt x="116" y="112"/>
                            </a:lnTo>
                            <a:lnTo>
                              <a:pt x="114" y="114"/>
                            </a:lnTo>
                            <a:lnTo>
                              <a:pt x="112" y="116"/>
                            </a:lnTo>
                            <a:lnTo>
                              <a:pt x="108" y="117"/>
                            </a:lnTo>
                            <a:lnTo>
                              <a:pt x="105" y="117"/>
                            </a:lnTo>
                            <a:lnTo>
                              <a:pt x="94" y="117"/>
                            </a:lnTo>
                            <a:lnTo>
                              <a:pt x="85" y="116"/>
                            </a:lnTo>
                            <a:lnTo>
                              <a:pt x="73" y="133"/>
                            </a:lnTo>
                            <a:lnTo>
                              <a:pt x="18" y="112"/>
                            </a:lnTo>
                            <a:lnTo>
                              <a:pt x="23" y="105"/>
                            </a:lnTo>
                            <a:lnTo>
                              <a:pt x="26" y="99"/>
                            </a:lnTo>
                            <a:lnTo>
                              <a:pt x="26" y="90"/>
                            </a:lnTo>
                            <a:lnTo>
                              <a:pt x="0" y="70"/>
                            </a:lnTo>
                            <a:lnTo>
                              <a:pt x="0" y="24"/>
                            </a:lnTo>
                            <a:lnTo>
                              <a:pt x="14" y="12"/>
                            </a:lnTo>
                            <a:lnTo>
                              <a:pt x="31" y="5"/>
                            </a:lnTo>
                            <a:lnTo>
                              <a:pt x="48" y="0"/>
                            </a:lnTo>
                            <a:lnTo>
                              <a:pt x="72" y="3"/>
                            </a:lnTo>
                            <a:lnTo>
                              <a:pt x="93" y="4"/>
                            </a:lnTo>
                          </a:path>
                        </a:pathLst>
                      </a:custGeom>
                      <a:solidFill>
                        <a:srgbClr val="FFC080"/>
                      </a:solidFill>
                      <a:ln w="12700" cap="rnd">
                        <a:solidFill>
                          <a:srgbClr val="402000"/>
                        </a:solidFill>
                        <a:round/>
                        <a:headEnd/>
                        <a:tailEnd/>
                      </a:ln>
                    </p:spPr>
                    <p:txBody>
                      <a:bodyPr/>
                      <a:lstStyle/>
                      <a:p>
                        <a:endParaRPr lang="en-US"/>
                      </a:p>
                    </p:txBody>
                  </p:sp>
                  <p:sp>
                    <p:nvSpPr>
                      <p:cNvPr id="36029" name="Freeform 648"/>
                      <p:cNvSpPr>
                        <a:spLocks/>
                      </p:cNvSpPr>
                      <p:nvPr/>
                    </p:nvSpPr>
                    <p:spPr bwMode="auto">
                      <a:xfrm>
                        <a:off x="322" y="851"/>
                        <a:ext cx="10" cy="15"/>
                      </a:xfrm>
                      <a:custGeom>
                        <a:avLst/>
                        <a:gdLst>
                          <a:gd name="T0" fmla="*/ 0 w 10"/>
                          <a:gd name="T1" fmla="*/ 0 h 15"/>
                          <a:gd name="T2" fmla="*/ 3 w 10"/>
                          <a:gd name="T3" fmla="*/ 7 h 15"/>
                          <a:gd name="T4" fmla="*/ 5 w 10"/>
                          <a:gd name="T5" fmla="*/ 10 h 15"/>
                          <a:gd name="T6" fmla="*/ 9 w 10"/>
                          <a:gd name="T7" fmla="*/ 14 h 15"/>
                          <a:gd name="T8" fmla="*/ 4 w 10"/>
                          <a:gd name="T9" fmla="*/ 11 h 15"/>
                          <a:gd name="T10" fmla="*/ 1 w 10"/>
                          <a:gd name="T11" fmla="*/ 7 h 15"/>
                          <a:gd name="T12" fmla="*/ 0 w 10"/>
                          <a:gd name="T13" fmla="*/ 0 h 15"/>
                          <a:gd name="T14" fmla="*/ 0 60000 65536"/>
                          <a:gd name="T15" fmla="*/ 0 60000 65536"/>
                          <a:gd name="T16" fmla="*/ 0 60000 65536"/>
                          <a:gd name="T17" fmla="*/ 0 60000 65536"/>
                          <a:gd name="T18" fmla="*/ 0 60000 65536"/>
                          <a:gd name="T19" fmla="*/ 0 60000 65536"/>
                          <a:gd name="T20" fmla="*/ 0 60000 65536"/>
                          <a:gd name="T21" fmla="*/ 0 w 10"/>
                          <a:gd name="T22" fmla="*/ 0 h 15"/>
                          <a:gd name="T23" fmla="*/ 10 w 10"/>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5">
                            <a:moveTo>
                              <a:pt x="0" y="0"/>
                            </a:moveTo>
                            <a:lnTo>
                              <a:pt x="3" y="7"/>
                            </a:lnTo>
                            <a:lnTo>
                              <a:pt x="5" y="10"/>
                            </a:lnTo>
                            <a:lnTo>
                              <a:pt x="9" y="14"/>
                            </a:lnTo>
                            <a:lnTo>
                              <a:pt x="4" y="11"/>
                            </a:lnTo>
                            <a:lnTo>
                              <a:pt x="1" y="7"/>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017" name="Group 649"/>
                    <p:cNvGrpSpPr>
                      <a:grpSpLocks/>
                    </p:cNvGrpSpPr>
                    <p:nvPr/>
                  </p:nvGrpSpPr>
                  <p:grpSpPr bwMode="auto">
                    <a:xfrm>
                      <a:off x="352" y="812"/>
                      <a:ext cx="36" cy="58"/>
                      <a:chOff x="352" y="812"/>
                      <a:chExt cx="36" cy="58"/>
                    </a:xfrm>
                  </p:grpSpPr>
                  <p:sp>
                    <p:nvSpPr>
                      <p:cNvPr id="36021" name="Freeform 650"/>
                      <p:cNvSpPr>
                        <a:spLocks/>
                      </p:cNvSpPr>
                      <p:nvPr/>
                    </p:nvSpPr>
                    <p:spPr bwMode="auto">
                      <a:xfrm>
                        <a:off x="361" y="819"/>
                        <a:ext cx="13" cy="5"/>
                      </a:xfrm>
                      <a:custGeom>
                        <a:avLst/>
                        <a:gdLst>
                          <a:gd name="T0" fmla="*/ 10 w 13"/>
                          <a:gd name="T1" fmla="*/ 0 h 5"/>
                          <a:gd name="T2" fmla="*/ 10 w 13"/>
                          <a:gd name="T3" fmla="*/ 1 h 5"/>
                          <a:gd name="T4" fmla="*/ 12 w 13"/>
                          <a:gd name="T5" fmla="*/ 1 h 5"/>
                          <a:gd name="T6" fmla="*/ 9 w 13"/>
                          <a:gd name="T7" fmla="*/ 1 h 5"/>
                          <a:gd name="T8" fmla="*/ 8 w 13"/>
                          <a:gd name="T9" fmla="*/ 2 h 5"/>
                          <a:gd name="T10" fmla="*/ 9 w 13"/>
                          <a:gd name="T11" fmla="*/ 3 h 5"/>
                          <a:gd name="T12" fmla="*/ 8 w 13"/>
                          <a:gd name="T13" fmla="*/ 3 h 5"/>
                          <a:gd name="T14" fmla="*/ 9 w 13"/>
                          <a:gd name="T15" fmla="*/ 4 h 5"/>
                          <a:gd name="T16" fmla="*/ 7 w 13"/>
                          <a:gd name="T17" fmla="*/ 3 h 5"/>
                          <a:gd name="T18" fmla="*/ 6 w 13"/>
                          <a:gd name="T19" fmla="*/ 3 h 5"/>
                          <a:gd name="T20" fmla="*/ 4 w 13"/>
                          <a:gd name="T21" fmla="*/ 2 h 5"/>
                          <a:gd name="T22" fmla="*/ 0 w 13"/>
                          <a:gd name="T23" fmla="*/ 2 h 5"/>
                          <a:gd name="T24" fmla="*/ 4 w 13"/>
                          <a:gd name="T25" fmla="*/ 1 h 5"/>
                          <a:gd name="T26" fmla="*/ 10 w 13"/>
                          <a:gd name="T27" fmla="*/ 0 h 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3"/>
                          <a:gd name="T43" fmla="*/ 0 h 5"/>
                          <a:gd name="T44" fmla="*/ 13 w 13"/>
                          <a:gd name="T45" fmla="*/ 5 h 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3" h="5">
                            <a:moveTo>
                              <a:pt x="10" y="0"/>
                            </a:moveTo>
                            <a:lnTo>
                              <a:pt x="10" y="1"/>
                            </a:lnTo>
                            <a:lnTo>
                              <a:pt x="12" y="1"/>
                            </a:lnTo>
                            <a:lnTo>
                              <a:pt x="9" y="1"/>
                            </a:lnTo>
                            <a:lnTo>
                              <a:pt x="8" y="2"/>
                            </a:lnTo>
                            <a:lnTo>
                              <a:pt x="9" y="3"/>
                            </a:lnTo>
                            <a:lnTo>
                              <a:pt x="8" y="3"/>
                            </a:lnTo>
                            <a:lnTo>
                              <a:pt x="9" y="4"/>
                            </a:lnTo>
                            <a:lnTo>
                              <a:pt x="7" y="3"/>
                            </a:lnTo>
                            <a:lnTo>
                              <a:pt x="6" y="3"/>
                            </a:lnTo>
                            <a:lnTo>
                              <a:pt x="4" y="2"/>
                            </a:lnTo>
                            <a:lnTo>
                              <a:pt x="0" y="2"/>
                            </a:lnTo>
                            <a:lnTo>
                              <a:pt x="4" y="1"/>
                            </a:lnTo>
                            <a:lnTo>
                              <a:pt x="1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2" name="Freeform 651"/>
                      <p:cNvSpPr>
                        <a:spLocks/>
                      </p:cNvSpPr>
                      <p:nvPr/>
                    </p:nvSpPr>
                    <p:spPr bwMode="auto">
                      <a:xfrm>
                        <a:off x="352" y="812"/>
                        <a:ext cx="25" cy="1"/>
                      </a:xfrm>
                      <a:custGeom>
                        <a:avLst/>
                        <a:gdLst>
                          <a:gd name="T0" fmla="*/ 24 w 25"/>
                          <a:gd name="T1" fmla="*/ 0 h 1"/>
                          <a:gd name="T2" fmla="*/ 23 w 25"/>
                          <a:gd name="T3" fmla="*/ 0 h 1"/>
                          <a:gd name="T4" fmla="*/ 19 w 25"/>
                          <a:gd name="T5" fmla="*/ 0 h 1"/>
                          <a:gd name="T6" fmla="*/ 17 w 25"/>
                          <a:gd name="T7" fmla="*/ 0 h 1"/>
                          <a:gd name="T8" fmla="*/ 12 w 25"/>
                          <a:gd name="T9" fmla="*/ 0 h 1"/>
                          <a:gd name="T10" fmla="*/ 4 w 25"/>
                          <a:gd name="T11" fmla="*/ 0 h 1"/>
                          <a:gd name="T12" fmla="*/ 0 w 25"/>
                          <a:gd name="T13" fmla="*/ 0 h 1"/>
                          <a:gd name="T14" fmla="*/ 6 w 25"/>
                          <a:gd name="T15" fmla="*/ 0 h 1"/>
                          <a:gd name="T16" fmla="*/ 10 w 25"/>
                          <a:gd name="T17" fmla="*/ 0 h 1"/>
                          <a:gd name="T18" fmla="*/ 9 w 25"/>
                          <a:gd name="T19" fmla="*/ 0 h 1"/>
                          <a:gd name="T20" fmla="*/ 14 w 25"/>
                          <a:gd name="T21" fmla="*/ 0 h 1"/>
                          <a:gd name="T22" fmla="*/ 13 w 25"/>
                          <a:gd name="T23" fmla="*/ 0 h 1"/>
                          <a:gd name="T24" fmla="*/ 17 w 25"/>
                          <a:gd name="T25" fmla="*/ 0 h 1"/>
                          <a:gd name="T26" fmla="*/ 19 w 25"/>
                          <a:gd name="T27" fmla="*/ 0 h 1"/>
                          <a:gd name="T28" fmla="*/ 24 w 25"/>
                          <a:gd name="T29" fmla="*/ 0 h 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
                          <a:gd name="T47" fmla="*/ 25 w 25"/>
                          <a:gd name="T48" fmla="*/ 1 h 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
                            <a:moveTo>
                              <a:pt x="24" y="0"/>
                            </a:moveTo>
                            <a:lnTo>
                              <a:pt x="23" y="0"/>
                            </a:lnTo>
                            <a:lnTo>
                              <a:pt x="19" y="0"/>
                            </a:lnTo>
                            <a:lnTo>
                              <a:pt x="17" y="0"/>
                            </a:lnTo>
                            <a:lnTo>
                              <a:pt x="12" y="0"/>
                            </a:lnTo>
                            <a:lnTo>
                              <a:pt x="4" y="0"/>
                            </a:lnTo>
                            <a:lnTo>
                              <a:pt x="0" y="0"/>
                            </a:lnTo>
                            <a:lnTo>
                              <a:pt x="6" y="0"/>
                            </a:lnTo>
                            <a:lnTo>
                              <a:pt x="10" y="0"/>
                            </a:lnTo>
                            <a:lnTo>
                              <a:pt x="9" y="0"/>
                            </a:lnTo>
                            <a:lnTo>
                              <a:pt x="14" y="0"/>
                            </a:lnTo>
                            <a:lnTo>
                              <a:pt x="13" y="0"/>
                            </a:lnTo>
                            <a:lnTo>
                              <a:pt x="17" y="0"/>
                            </a:lnTo>
                            <a:lnTo>
                              <a:pt x="19" y="0"/>
                            </a:lnTo>
                            <a:lnTo>
                              <a:pt x="24"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3" name="Freeform 652"/>
                      <p:cNvSpPr>
                        <a:spLocks/>
                      </p:cNvSpPr>
                      <p:nvPr/>
                    </p:nvSpPr>
                    <p:spPr bwMode="auto">
                      <a:xfrm>
                        <a:off x="377" y="859"/>
                        <a:ext cx="8" cy="4"/>
                      </a:xfrm>
                      <a:custGeom>
                        <a:avLst/>
                        <a:gdLst>
                          <a:gd name="T0" fmla="*/ 7 w 8"/>
                          <a:gd name="T1" fmla="*/ 0 h 4"/>
                          <a:gd name="T2" fmla="*/ 6 w 8"/>
                          <a:gd name="T3" fmla="*/ 0 h 4"/>
                          <a:gd name="T4" fmla="*/ 5 w 8"/>
                          <a:gd name="T5" fmla="*/ 0 h 4"/>
                          <a:gd name="T6" fmla="*/ 4 w 8"/>
                          <a:gd name="T7" fmla="*/ 0 h 4"/>
                          <a:gd name="T8" fmla="*/ 4 w 8"/>
                          <a:gd name="T9" fmla="*/ 1 h 4"/>
                          <a:gd name="T10" fmla="*/ 2 w 8"/>
                          <a:gd name="T11" fmla="*/ 1 h 4"/>
                          <a:gd name="T12" fmla="*/ 1 w 8"/>
                          <a:gd name="T13" fmla="*/ 1 h 4"/>
                          <a:gd name="T14" fmla="*/ 0 w 8"/>
                          <a:gd name="T15" fmla="*/ 2 h 4"/>
                          <a:gd name="T16" fmla="*/ 0 w 8"/>
                          <a:gd name="T17" fmla="*/ 3 h 4"/>
                          <a:gd name="T18" fmla="*/ 1 w 8"/>
                          <a:gd name="T19" fmla="*/ 3 h 4"/>
                          <a:gd name="T20" fmla="*/ 1 w 8"/>
                          <a:gd name="T21" fmla="*/ 2 h 4"/>
                          <a:gd name="T22" fmla="*/ 4 w 8"/>
                          <a:gd name="T23" fmla="*/ 2 h 4"/>
                          <a:gd name="T24" fmla="*/ 5 w 8"/>
                          <a:gd name="T25" fmla="*/ 2 h 4"/>
                          <a:gd name="T26" fmla="*/ 6 w 8"/>
                          <a:gd name="T27" fmla="*/ 1 h 4"/>
                          <a:gd name="T28" fmla="*/ 7 w 8"/>
                          <a:gd name="T29" fmla="*/ 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
                          <a:gd name="T46" fmla="*/ 0 h 4"/>
                          <a:gd name="T47" fmla="*/ 8 w 8"/>
                          <a:gd name="T48" fmla="*/ 4 h 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 h="4">
                            <a:moveTo>
                              <a:pt x="7" y="0"/>
                            </a:moveTo>
                            <a:lnTo>
                              <a:pt x="6" y="0"/>
                            </a:lnTo>
                            <a:lnTo>
                              <a:pt x="5" y="0"/>
                            </a:lnTo>
                            <a:lnTo>
                              <a:pt x="4" y="0"/>
                            </a:lnTo>
                            <a:lnTo>
                              <a:pt x="4" y="1"/>
                            </a:lnTo>
                            <a:lnTo>
                              <a:pt x="2" y="1"/>
                            </a:lnTo>
                            <a:lnTo>
                              <a:pt x="1" y="1"/>
                            </a:lnTo>
                            <a:lnTo>
                              <a:pt x="0" y="2"/>
                            </a:lnTo>
                            <a:lnTo>
                              <a:pt x="0" y="3"/>
                            </a:lnTo>
                            <a:lnTo>
                              <a:pt x="1" y="3"/>
                            </a:lnTo>
                            <a:lnTo>
                              <a:pt x="1" y="2"/>
                            </a:lnTo>
                            <a:lnTo>
                              <a:pt x="4" y="2"/>
                            </a:lnTo>
                            <a:lnTo>
                              <a:pt x="5" y="2"/>
                            </a:lnTo>
                            <a:lnTo>
                              <a:pt x="6" y="1"/>
                            </a:lnTo>
                            <a:lnTo>
                              <a:pt x="7"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4" name="Freeform 653"/>
                      <p:cNvSpPr>
                        <a:spLocks/>
                      </p:cNvSpPr>
                      <p:nvPr/>
                    </p:nvSpPr>
                    <p:spPr bwMode="auto">
                      <a:xfrm>
                        <a:off x="381" y="864"/>
                        <a:ext cx="2" cy="6"/>
                      </a:xfrm>
                      <a:custGeom>
                        <a:avLst/>
                        <a:gdLst>
                          <a:gd name="T0" fmla="*/ 0 w 2"/>
                          <a:gd name="T1" fmla="*/ 5 h 6"/>
                          <a:gd name="T2" fmla="*/ 1 w 2"/>
                          <a:gd name="T3" fmla="*/ 5 h 6"/>
                          <a:gd name="T4" fmla="*/ 1 w 2"/>
                          <a:gd name="T5" fmla="*/ 0 h 6"/>
                          <a:gd name="T6" fmla="*/ 0 w 2"/>
                          <a:gd name="T7" fmla="*/ 5 h 6"/>
                          <a:gd name="T8" fmla="*/ 0 60000 65536"/>
                          <a:gd name="T9" fmla="*/ 0 60000 65536"/>
                          <a:gd name="T10" fmla="*/ 0 60000 65536"/>
                          <a:gd name="T11" fmla="*/ 0 60000 65536"/>
                          <a:gd name="T12" fmla="*/ 0 w 2"/>
                          <a:gd name="T13" fmla="*/ 0 h 6"/>
                          <a:gd name="T14" fmla="*/ 2 w 2"/>
                          <a:gd name="T15" fmla="*/ 6 h 6"/>
                        </a:gdLst>
                        <a:ahLst/>
                        <a:cxnLst>
                          <a:cxn ang="T8">
                            <a:pos x="T0" y="T1"/>
                          </a:cxn>
                          <a:cxn ang="T9">
                            <a:pos x="T2" y="T3"/>
                          </a:cxn>
                          <a:cxn ang="T10">
                            <a:pos x="T4" y="T5"/>
                          </a:cxn>
                          <a:cxn ang="T11">
                            <a:pos x="T6" y="T7"/>
                          </a:cxn>
                        </a:cxnLst>
                        <a:rect l="T12" t="T13" r="T14" b="T15"/>
                        <a:pathLst>
                          <a:path w="2" h="6">
                            <a:moveTo>
                              <a:pt x="0" y="5"/>
                            </a:moveTo>
                            <a:lnTo>
                              <a:pt x="1" y="5"/>
                            </a:lnTo>
                            <a:lnTo>
                              <a:pt x="1" y="0"/>
                            </a:lnTo>
                            <a:lnTo>
                              <a:pt x="0" y="5"/>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5" name="Freeform 654"/>
                      <p:cNvSpPr>
                        <a:spLocks/>
                      </p:cNvSpPr>
                      <p:nvPr/>
                    </p:nvSpPr>
                    <p:spPr bwMode="auto">
                      <a:xfrm>
                        <a:off x="387" y="841"/>
                        <a:ext cx="1" cy="5"/>
                      </a:xfrm>
                      <a:custGeom>
                        <a:avLst/>
                        <a:gdLst>
                          <a:gd name="T0" fmla="*/ 0 w 1"/>
                          <a:gd name="T1" fmla="*/ 4 h 5"/>
                          <a:gd name="T2" fmla="*/ 0 w 1"/>
                          <a:gd name="T3" fmla="*/ 2 h 5"/>
                          <a:gd name="T4" fmla="*/ 0 w 1"/>
                          <a:gd name="T5" fmla="*/ 0 h 5"/>
                          <a:gd name="T6" fmla="*/ 0 w 1"/>
                          <a:gd name="T7" fmla="*/ 4 h 5"/>
                          <a:gd name="T8" fmla="*/ 0 60000 65536"/>
                          <a:gd name="T9" fmla="*/ 0 60000 65536"/>
                          <a:gd name="T10" fmla="*/ 0 60000 65536"/>
                          <a:gd name="T11" fmla="*/ 0 60000 65536"/>
                          <a:gd name="T12" fmla="*/ 0 w 1"/>
                          <a:gd name="T13" fmla="*/ 0 h 5"/>
                          <a:gd name="T14" fmla="*/ 1 w 1"/>
                          <a:gd name="T15" fmla="*/ 5 h 5"/>
                        </a:gdLst>
                        <a:ahLst/>
                        <a:cxnLst>
                          <a:cxn ang="T8">
                            <a:pos x="T0" y="T1"/>
                          </a:cxn>
                          <a:cxn ang="T9">
                            <a:pos x="T2" y="T3"/>
                          </a:cxn>
                          <a:cxn ang="T10">
                            <a:pos x="T4" y="T5"/>
                          </a:cxn>
                          <a:cxn ang="T11">
                            <a:pos x="T6" y="T7"/>
                          </a:cxn>
                        </a:cxnLst>
                        <a:rect l="T12" t="T13" r="T14" b="T15"/>
                        <a:pathLst>
                          <a:path w="1" h="5">
                            <a:moveTo>
                              <a:pt x="0" y="4"/>
                            </a:moveTo>
                            <a:lnTo>
                              <a:pt x="0" y="2"/>
                            </a:lnTo>
                            <a:lnTo>
                              <a:pt x="0" y="0"/>
                            </a:lnTo>
                            <a:lnTo>
                              <a:pt x="0" y="4"/>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6" name="Freeform 655"/>
                      <p:cNvSpPr>
                        <a:spLocks/>
                      </p:cNvSpPr>
                      <p:nvPr/>
                    </p:nvSpPr>
                    <p:spPr bwMode="auto">
                      <a:xfrm>
                        <a:off x="378" y="842"/>
                        <a:ext cx="5" cy="1"/>
                      </a:xfrm>
                      <a:custGeom>
                        <a:avLst/>
                        <a:gdLst>
                          <a:gd name="T0" fmla="*/ 2 w 5"/>
                          <a:gd name="T1" fmla="*/ 0 h 1"/>
                          <a:gd name="T2" fmla="*/ 4 w 5"/>
                          <a:gd name="T3" fmla="*/ 0 h 1"/>
                          <a:gd name="T4" fmla="*/ 2 w 5"/>
                          <a:gd name="T5" fmla="*/ 0 h 1"/>
                          <a:gd name="T6" fmla="*/ 0 w 5"/>
                          <a:gd name="T7" fmla="*/ 0 h 1"/>
                          <a:gd name="T8" fmla="*/ 4 w 5"/>
                          <a:gd name="T9" fmla="*/ 0 h 1"/>
                          <a:gd name="T10" fmla="*/ 2 w 5"/>
                          <a:gd name="T11" fmla="*/ 0 h 1"/>
                          <a:gd name="T12" fmla="*/ 0 60000 65536"/>
                          <a:gd name="T13" fmla="*/ 0 60000 65536"/>
                          <a:gd name="T14" fmla="*/ 0 60000 65536"/>
                          <a:gd name="T15" fmla="*/ 0 60000 65536"/>
                          <a:gd name="T16" fmla="*/ 0 60000 65536"/>
                          <a:gd name="T17" fmla="*/ 0 60000 65536"/>
                          <a:gd name="T18" fmla="*/ 0 w 5"/>
                          <a:gd name="T19" fmla="*/ 0 h 1"/>
                          <a:gd name="T20" fmla="*/ 5 w 5"/>
                          <a:gd name="T21" fmla="*/ 1 h 1"/>
                        </a:gdLst>
                        <a:ahLst/>
                        <a:cxnLst>
                          <a:cxn ang="T12">
                            <a:pos x="T0" y="T1"/>
                          </a:cxn>
                          <a:cxn ang="T13">
                            <a:pos x="T2" y="T3"/>
                          </a:cxn>
                          <a:cxn ang="T14">
                            <a:pos x="T4" y="T5"/>
                          </a:cxn>
                          <a:cxn ang="T15">
                            <a:pos x="T6" y="T7"/>
                          </a:cxn>
                          <a:cxn ang="T16">
                            <a:pos x="T8" y="T9"/>
                          </a:cxn>
                          <a:cxn ang="T17">
                            <a:pos x="T10" y="T11"/>
                          </a:cxn>
                        </a:cxnLst>
                        <a:rect l="T18" t="T19" r="T20" b="T21"/>
                        <a:pathLst>
                          <a:path w="5" h="1">
                            <a:moveTo>
                              <a:pt x="2" y="0"/>
                            </a:moveTo>
                            <a:lnTo>
                              <a:pt x="4" y="0"/>
                            </a:lnTo>
                            <a:lnTo>
                              <a:pt x="2" y="0"/>
                            </a:lnTo>
                            <a:lnTo>
                              <a:pt x="0" y="0"/>
                            </a:lnTo>
                            <a:lnTo>
                              <a:pt x="4" y="0"/>
                            </a:lnTo>
                            <a:lnTo>
                              <a:pt x="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7" name="Freeform 656"/>
                      <p:cNvSpPr>
                        <a:spLocks/>
                      </p:cNvSpPr>
                      <p:nvPr/>
                    </p:nvSpPr>
                    <p:spPr bwMode="auto">
                      <a:xfrm>
                        <a:off x="365" y="819"/>
                        <a:ext cx="3" cy="5"/>
                      </a:xfrm>
                      <a:custGeom>
                        <a:avLst/>
                        <a:gdLst>
                          <a:gd name="T0" fmla="*/ 0 w 3"/>
                          <a:gd name="T1" fmla="*/ 4 h 5"/>
                          <a:gd name="T2" fmla="*/ 0 w 3"/>
                          <a:gd name="T3" fmla="*/ 0 h 5"/>
                          <a:gd name="T4" fmla="*/ 1 w 3"/>
                          <a:gd name="T5" fmla="*/ 2 h 5"/>
                          <a:gd name="T6" fmla="*/ 2 w 3"/>
                          <a:gd name="T7" fmla="*/ 2 h 5"/>
                          <a:gd name="T8" fmla="*/ 1 w 3"/>
                          <a:gd name="T9" fmla="*/ 4 h 5"/>
                          <a:gd name="T10" fmla="*/ 0 w 3"/>
                          <a:gd name="T11" fmla="*/ 4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4"/>
                            </a:moveTo>
                            <a:lnTo>
                              <a:pt x="0" y="0"/>
                            </a:lnTo>
                            <a:lnTo>
                              <a:pt x="1" y="2"/>
                            </a:lnTo>
                            <a:lnTo>
                              <a:pt x="2" y="2"/>
                            </a:lnTo>
                            <a:lnTo>
                              <a:pt x="1" y="4"/>
                            </a:lnTo>
                            <a:lnTo>
                              <a:pt x="0" y="4"/>
                            </a:lnTo>
                          </a:path>
                        </a:pathLst>
                      </a:custGeom>
                      <a:solidFill>
                        <a:srgbClr val="FFC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6018" name="Group 657"/>
                    <p:cNvGrpSpPr>
                      <a:grpSpLocks/>
                    </p:cNvGrpSpPr>
                    <p:nvPr/>
                  </p:nvGrpSpPr>
                  <p:grpSpPr bwMode="auto">
                    <a:xfrm>
                      <a:off x="308" y="814"/>
                      <a:ext cx="14" cy="26"/>
                      <a:chOff x="308" y="814"/>
                      <a:chExt cx="14" cy="26"/>
                    </a:xfrm>
                  </p:grpSpPr>
                  <p:sp>
                    <p:nvSpPr>
                      <p:cNvPr id="36019" name="Freeform 658"/>
                      <p:cNvSpPr>
                        <a:spLocks/>
                      </p:cNvSpPr>
                      <p:nvPr/>
                    </p:nvSpPr>
                    <p:spPr bwMode="auto">
                      <a:xfrm>
                        <a:off x="312" y="818"/>
                        <a:ext cx="6" cy="18"/>
                      </a:xfrm>
                      <a:custGeom>
                        <a:avLst/>
                        <a:gdLst>
                          <a:gd name="T0" fmla="*/ 5 w 6"/>
                          <a:gd name="T1" fmla="*/ 4 h 18"/>
                          <a:gd name="T2" fmla="*/ 3 w 6"/>
                          <a:gd name="T3" fmla="*/ 1 h 18"/>
                          <a:gd name="T4" fmla="*/ 2 w 6"/>
                          <a:gd name="T5" fmla="*/ 2 h 18"/>
                          <a:gd name="T6" fmla="*/ 1 w 6"/>
                          <a:gd name="T7" fmla="*/ 5 h 18"/>
                          <a:gd name="T8" fmla="*/ 1 w 6"/>
                          <a:gd name="T9" fmla="*/ 9 h 18"/>
                          <a:gd name="T10" fmla="*/ 1 w 6"/>
                          <a:gd name="T11" fmla="*/ 12 h 18"/>
                          <a:gd name="T12" fmla="*/ 2 w 6"/>
                          <a:gd name="T13" fmla="*/ 14 h 18"/>
                          <a:gd name="T14" fmla="*/ 3 w 6"/>
                          <a:gd name="T15" fmla="*/ 10 h 18"/>
                          <a:gd name="T16" fmla="*/ 3 w 6"/>
                          <a:gd name="T17" fmla="*/ 9 h 18"/>
                          <a:gd name="T18" fmla="*/ 5 w 6"/>
                          <a:gd name="T19" fmla="*/ 7 h 18"/>
                          <a:gd name="T20" fmla="*/ 3 w 6"/>
                          <a:gd name="T21" fmla="*/ 10 h 18"/>
                          <a:gd name="T22" fmla="*/ 3 w 6"/>
                          <a:gd name="T23" fmla="*/ 12 h 18"/>
                          <a:gd name="T24" fmla="*/ 2 w 6"/>
                          <a:gd name="T25" fmla="*/ 15 h 18"/>
                          <a:gd name="T26" fmla="*/ 3 w 6"/>
                          <a:gd name="T27" fmla="*/ 17 h 18"/>
                          <a:gd name="T28" fmla="*/ 2 w 6"/>
                          <a:gd name="T29" fmla="*/ 16 h 18"/>
                          <a:gd name="T30" fmla="*/ 0 w 6"/>
                          <a:gd name="T31" fmla="*/ 13 h 18"/>
                          <a:gd name="T32" fmla="*/ 0 w 6"/>
                          <a:gd name="T33" fmla="*/ 9 h 18"/>
                          <a:gd name="T34" fmla="*/ 0 w 6"/>
                          <a:gd name="T35" fmla="*/ 4 h 18"/>
                          <a:gd name="T36" fmla="*/ 2 w 6"/>
                          <a:gd name="T37" fmla="*/ 1 h 18"/>
                          <a:gd name="T38" fmla="*/ 3 w 6"/>
                          <a:gd name="T39" fmla="*/ 0 h 18"/>
                          <a:gd name="T40" fmla="*/ 4 w 6"/>
                          <a:gd name="T41" fmla="*/ 1 h 18"/>
                          <a:gd name="T42" fmla="*/ 5 w 6"/>
                          <a:gd name="T43" fmla="*/ 4 h 1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
                          <a:gd name="T67" fmla="*/ 0 h 18"/>
                          <a:gd name="T68" fmla="*/ 6 w 6"/>
                          <a:gd name="T69" fmla="*/ 18 h 1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 h="18">
                            <a:moveTo>
                              <a:pt x="5" y="4"/>
                            </a:moveTo>
                            <a:lnTo>
                              <a:pt x="3" y="1"/>
                            </a:lnTo>
                            <a:lnTo>
                              <a:pt x="2" y="2"/>
                            </a:lnTo>
                            <a:lnTo>
                              <a:pt x="1" y="5"/>
                            </a:lnTo>
                            <a:lnTo>
                              <a:pt x="1" y="9"/>
                            </a:lnTo>
                            <a:lnTo>
                              <a:pt x="1" y="12"/>
                            </a:lnTo>
                            <a:lnTo>
                              <a:pt x="2" y="14"/>
                            </a:lnTo>
                            <a:lnTo>
                              <a:pt x="3" y="10"/>
                            </a:lnTo>
                            <a:lnTo>
                              <a:pt x="3" y="9"/>
                            </a:lnTo>
                            <a:lnTo>
                              <a:pt x="5" y="7"/>
                            </a:lnTo>
                            <a:lnTo>
                              <a:pt x="3" y="10"/>
                            </a:lnTo>
                            <a:lnTo>
                              <a:pt x="3" y="12"/>
                            </a:lnTo>
                            <a:lnTo>
                              <a:pt x="2" y="15"/>
                            </a:lnTo>
                            <a:lnTo>
                              <a:pt x="3" y="17"/>
                            </a:lnTo>
                            <a:lnTo>
                              <a:pt x="2" y="16"/>
                            </a:lnTo>
                            <a:lnTo>
                              <a:pt x="0" y="13"/>
                            </a:lnTo>
                            <a:lnTo>
                              <a:pt x="0" y="9"/>
                            </a:lnTo>
                            <a:lnTo>
                              <a:pt x="0" y="4"/>
                            </a:lnTo>
                            <a:lnTo>
                              <a:pt x="2" y="1"/>
                            </a:lnTo>
                            <a:lnTo>
                              <a:pt x="3" y="0"/>
                            </a:lnTo>
                            <a:lnTo>
                              <a:pt x="4" y="1"/>
                            </a:lnTo>
                            <a:lnTo>
                              <a:pt x="5" y="4"/>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20" name="Freeform 659"/>
                      <p:cNvSpPr>
                        <a:spLocks/>
                      </p:cNvSpPr>
                      <p:nvPr/>
                    </p:nvSpPr>
                    <p:spPr bwMode="auto">
                      <a:xfrm>
                        <a:off x="308" y="814"/>
                        <a:ext cx="14" cy="26"/>
                      </a:xfrm>
                      <a:custGeom>
                        <a:avLst/>
                        <a:gdLst>
                          <a:gd name="T0" fmla="*/ 13 w 14"/>
                          <a:gd name="T1" fmla="*/ 6 h 26"/>
                          <a:gd name="T2" fmla="*/ 11 w 14"/>
                          <a:gd name="T3" fmla="*/ 2 h 26"/>
                          <a:gd name="T4" fmla="*/ 7 w 14"/>
                          <a:gd name="T5" fmla="*/ 1 h 26"/>
                          <a:gd name="T6" fmla="*/ 4 w 14"/>
                          <a:gd name="T7" fmla="*/ 2 h 26"/>
                          <a:gd name="T8" fmla="*/ 2 w 14"/>
                          <a:gd name="T9" fmla="*/ 4 h 26"/>
                          <a:gd name="T10" fmla="*/ 1 w 14"/>
                          <a:gd name="T11" fmla="*/ 8 h 26"/>
                          <a:gd name="T12" fmla="*/ 1 w 14"/>
                          <a:gd name="T13" fmla="*/ 11 h 26"/>
                          <a:gd name="T14" fmla="*/ 1 w 14"/>
                          <a:gd name="T15" fmla="*/ 13 h 26"/>
                          <a:gd name="T16" fmla="*/ 1 w 14"/>
                          <a:gd name="T17" fmla="*/ 16 h 26"/>
                          <a:gd name="T18" fmla="*/ 2 w 14"/>
                          <a:gd name="T19" fmla="*/ 20 h 26"/>
                          <a:gd name="T20" fmla="*/ 5 w 14"/>
                          <a:gd name="T21" fmla="*/ 23 h 26"/>
                          <a:gd name="T22" fmla="*/ 7 w 14"/>
                          <a:gd name="T23" fmla="*/ 23 h 26"/>
                          <a:gd name="T24" fmla="*/ 9 w 14"/>
                          <a:gd name="T25" fmla="*/ 23 h 26"/>
                          <a:gd name="T26" fmla="*/ 7 w 14"/>
                          <a:gd name="T27" fmla="*/ 25 h 26"/>
                          <a:gd name="T28" fmla="*/ 6 w 14"/>
                          <a:gd name="T29" fmla="*/ 24 h 26"/>
                          <a:gd name="T30" fmla="*/ 3 w 14"/>
                          <a:gd name="T31" fmla="*/ 23 h 26"/>
                          <a:gd name="T32" fmla="*/ 1 w 14"/>
                          <a:gd name="T33" fmla="*/ 20 h 26"/>
                          <a:gd name="T34" fmla="*/ 1 w 14"/>
                          <a:gd name="T35" fmla="*/ 14 h 26"/>
                          <a:gd name="T36" fmla="*/ 0 w 14"/>
                          <a:gd name="T37" fmla="*/ 10 h 26"/>
                          <a:gd name="T38" fmla="*/ 0 w 14"/>
                          <a:gd name="T39" fmla="*/ 7 h 26"/>
                          <a:gd name="T40" fmla="*/ 1 w 14"/>
                          <a:gd name="T41" fmla="*/ 3 h 26"/>
                          <a:gd name="T42" fmla="*/ 3 w 14"/>
                          <a:gd name="T43" fmla="*/ 1 h 26"/>
                          <a:gd name="T44" fmla="*/ 7 w 14"/>
                          <a:gd name="T45" fmla="*/ 0 h 26"/>
                          <a:gd name="T46" fmla="*/ 11 w 14"/>
                          <a:gd name="T47" fmla="*/ 1 h 26"/>
                          <a:gd name="T48" fmla="*/ 12 w 14"/>
                          <a:gd name="T49" fmla="*/ 2 h 26"/>
                          <a:gd name="T50" fmla="*/ 13 w 14"/>
                          <a:gd name="T51" fmla="*/ 6 h 2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
                          <a:gd name="T79" fmla="*/ 0 h 26"/>
                          <a:gd name="T80" fmla="*/ 14 w 14"/>
                          <a:gd name="T81" fmla="*/ 26 h 2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 h="26">
                            <a:moveTo>
                              <a:pt x="13" y="6"/>
                            </a:moveTo>
                            <a:lnTo>
                              <a:pt x="11" y="2"/>
                            </a:lnTo>
                            <a:lnTo>
                              <a:pt x="7" y="1"/>
                            </a:lnTo>
                            <a:lnTo>
                              <a:pt x="4" y="2"/>
                            </a:lnTo>
                            <a:lnTo>
                              <a:pt x="2" y="4"/>
                            </a:lnTo>
                            <a:lnTo>
                              <a:pt x="1" y="8"/>
                            </a:lnTo>
                            <a:lnTo>
                              <a:pt x="1" y="11"/>
                            </a:lnTo>
                            <a:lnTo>
                              <a:pt x="1" y="13"/>
                            </a:lnTo>
                            <a:lnTo>
                              <a:pt x="1" y="16"/>
                            </a:lnTo>
                            <a:lnTo>
                              <a:pt x="2" y="20"/>
                            </a:lnTo>
                            <a:lnTo>
                              <a:pt x="5" y="23"/>
                            </a:lnTo>
                            <a:lnTo>
                              <a:pt x="7" y="23"/>
                            </a:lnTo>
                            <a:lnTo>
                              <a:pt x="9" y="23"/>
                            </a:lnTo>
                            <a:lnTo>
                              <a:pt x="7" y="25"/>
                            </a:lnTo>
                            <a:lnTo>
                              <a:pt x="6" y="24"/>
                            </a:lnTo>
                            <a:lnTo>
                              <a:pt x="3" y="23"/>
                            </a:lnTo>
                            <a:lnTo>
                              <a:pt x="1" y="20"/>
                            </a:lnTo>
                            <a:lnTo>
                              <a:pt x="1" y="14"/>
                            </a:lnTo>
                            <a:lnTo>
                              <a:pt x="0" y="10"/>
                            </a:lnTo>
                            <a:lnTo>
                              <a:pt x="0" y="7"/>
                            </a:lnTo>
                            <a:lnTo>
                              <a:pt x="1" y="3"/>
                            </a:lnTo>
                            <a:lnTo>
                              <a:pt x="3" y="1"/>
                            </a:lnTo>
                            <a:lnTo>
                              <a:pt x="7" y="0"/>
                            </a:lnTo>
                            <a:lnTo>
                              <a:pt x="11" y="1"/>
                            </a:lnTo>
                            <a:lnTo>
                              <a:pt x="12" y="2"/>
                            </a:lnTo>
                            <a:lnTo>
                              <a:pt x="13" y="6"/>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35988" name="Freeform 660"/>
                  <p:cNvSpPr>
                    <a:spLocks/>
                  </p:cNvSpPr>
                  <p:nvPr/>
                </p:nvSpPr>
                <p:spPr bwMode="auto">
                  <a:xfrm>
                    <a:off x="233" y="873"/>
                    <a:ext cx="350" cy="376"/>
                  </a:xfrm>
                  <a:custGeom>
                    <a:avLst/>
                    <a:gdLst>
                      <a:gd name="T0" fmla="*/ 51 w 350"/>
                      <a:gd name="T1" fmla="*/ 0 h 376"/>
                      <a:gd name="T2" fmla="*/ 103 w 350"/>
                      <a:gd name="T3" fmla="*/ 40 h 376"/>
                      <a:gd name="T4" fmla="*/ 122 w 350"/>
                      <a:gd name="T5" fmla="*/ 69 h 376"/>
                      <a:gd name="T6" fmla="*/ 152 w 350"/>
                      <a:gd name="T7" fmla="*/ 113 h 376"/>
                      <a:gd name="T8" fmla="*/ 158 w 350"/>
                      <a:gd name="T9" fmla="*/ 134 h 376"/>
                      <a:gd name="T10" fmla="*/ 156 w 350"/>
                      <a:gd name="T11" fmla="*/ 151 h 376"/>
                      <a:gd name="T12" fmla="*/ 153 w 350"/>
                      <a:gd name="T13" fmla="*/ 167 h 376"/>
                      <a:gd name="T14" fmla="*/ 241 w 350"/>
                      <a:gd name="T15" fmla="*/ 183 h 376"/>
                      <a:gd name="T16" fmla="*/ 267 w 350"/>
                      <a:gd name="T17" fmla="*/ 188 h 376"/>
                      <a:gd name="T18" fmla="*/ 272 w 350"/>
                      <a:gd name="T19" fmla="*/ 204 h 376"/>
                      <a:gd name="T20" fmla="*/ 222 w 350"/>
                      <a:gd name="T21" fmla="*/ 213 h 376"/>
                      <a:gd name="T22" fmla="*/ 173 w 350"/>
                      <a:gd name="T23" fmla="*/ 216 h 376"/>
                      <a:gd name="T24" fmla="*/ 155 w 350"/>
                      <a:gd name="T25" fmla="*/ 232 h 376"/>
                      <a:gd name="T26" fmla="*/ 153 w 350"/>
                      <a:gd name="T27" fmla="*/ 253 h 376"/>
                      <a:gd name="T28" fmla="*/ 160 w 350"/>
                      <a:gd name="T29" fmla="*/ 261 h 376"/>
                      <a:gd name="T30" fmla="*/ 182 w 350"/>
                      <a:gd name="T31" fmla="*/ 266 h 376"/>
                      <a:gd name="T32" fmla="*/ 205 w 350"/>
                      <a:gd name="T33" fmla="*/ 275 h 376"/>
                      <a:gd name="T34" fmla="*/ 299 w 350"/>
                      <a:gd name="T35" fmla="*/ 305 h 376"/>
                      <a:gd name="T36" fmla="*/ 325 w 350"/>
                      <a:gd name="T37" fmla="*/ 322 h 376"/>
                      <a:gd name="T38" fmla="*/ 349 w 350"/>
                      <a:gd name="T39" fmla="*/ 375 h 376"/>
                      <a:gd name="T40" fmla="*/ 175 w 350"/>
                      <a:gd name="T41" fmla="*/ 365 h 376"/>
                      <a:gd name="T42" fmla="*/ 75 w 350"/>
                      <a:gd name="T43" fmla="*/ 364 h 376"/>
                      <a:gd name="T44" fmla="*/ 30 w 350"/>
                      <a:gd name="T45" fmla="*/ 360 h 376"/>
                      <a:gd name="T46" fmla="*/ 8 w 350"/>
                      <a:gd name="T47" fmla="*/ 346 h 376"/>
                      <a:gd name="T48" fmla="*/ 2 w 350"/>
                      <a:gd name="T49" fmla="*/ 323 h 376"/>
                      <a:gd name="T50" fmla="*/ 13 w 350"/>
                      <a:gd name="T51" fmla="*/ 286 h 376"/>
                      <a:gd name="T52" fmla="*/ 25 w 350"/>
                      <a:gd name="T53" fmla="*/ 253 h 376"/>
                      <a:gd name="T54" fmla="*/ 23 w 350"/>
                      <a:gd name="T55" fmla="*/ 227 h 376"/>
                      <a:gd name="T56" fmla="*/ 24 w 350"/>
                      <a:gd name="T57" fmla="*/ 202 h 376"/>
                      <a:gd name="T58" fmla="*/ 5 w 350"/>
                      <a:gd name="T59" fmla="*/ 145 h 376"/>
                      <a:gd name="T60" fmla="*/ 0 w 350"/>
                      <a:gd name="T61" fmla="*/ 91 h 376"/>
                      <a:gd name="T62" fmla="*/ 7 w 350"/>
                      <a:gd name="T63" fmla="*/ 62 h 376"/>
                      <a:gd name="T64" fmla="*/ 21 w 350"/>
                      <a:gd name="T65" fmla="*/ 36 h 37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0"/>
                      <a:gd name="T100" fmla="*/ 0 h 376"/>
                      <a:gd name="T101" fmla="*/ 350 w 350"/>
                      <a:gd name="T102" fmla="*/ 376 h 37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0" h="376">
                        <a:moveTo>
                          <a:pt x="44" y="20"/>
                        </a:moveTo>
                        <a:lnTo>
                          <a:pt x="51" y="0"/>
                        </a:lnTo>
                        <a:lnTo>
                          <a:pt x="110" y="25"/>
                        </a:lnTo>
                        <a:lnTo>
                          <a:pt x="103" y="40"/>
                        </a:lnTo>
                        <a:lnTo>
                          <a:pt x="112" y="55"/>
                        </a:lnTo>
                        <a:lnTo>
                          <a:pt x="122" y="69"/>
                        </a:lnTo>
                        <a:lnTo>
                          <a:pt x="135" y="94"/>
                        </a:lnTo>
                        <a:lnTo>
                          <a:pt x="152" y="113"/>
                        </a:lnTo>
                        <a:lnTo>
                          <a:pt x="157" y="126"/>
                        </a:lnTo>
                        <a:lnTo>
                          <a:pt x="158" y="134"/>
                        </a:lnTo>
                        <a:lnTo>
                          <a:pt x="158" y="143"/>
                        </a:lnTo>
                        <a:lnTo>
                          <a:pt x="156" y="151"/>
                        </a:lnTo>
                        <a:lnTo>
                          <a:pt x="153" y="159"/>
                        </a:lnTo>
                        <a:lnTo>
                          <a:pt x="153" y="167"/>
                        </a:lnTo>
                        <a:lnTo>
                          <a:pt x="209" y="179"/>
                        </a:lnTo>
                        <a:lnTo>
                          <a:pt x="241" y="183"/>
                        </a:lnTo>
                        <a:lnTo>
                          <a:pt x="264" y="181"/>
                        </a:lnTo>
                        <a:lnTo>
                          <a:pt x="267" y="188"/>
                        </a:lnTo>
                        <a:lnTo>
                          <a:pt x="269" y="196"/>
                        </a:lnTo>
                        <a:lnTo>
                          <a:pt x="272" y="204"/>
                        </a:lnTo>
                        <a:lnTo>
                          <a:pt x="248" y="210"/>
                        </a:lnTo>
                        <a:lnTo>
                          <a:pt x="222" y="213"/>
                        </a:lnTo>
                        <a:lnTo>
                          <a:pt x="199" y="213"/>
                        </a:lnTo>
                        <a:lnTo>
                          <a:pt x="173" y="216"/>
                        </a:lnTo>
                        <a:lnTo>
                          <a:pt x="155" y="213"/>
                        </a:lnTo>
                        <a:lnTo>
                          <a:pt x="155" y="232"/>
                        </a:lnTo>
                        <a:lnTo>
                          <a:pt x="150" y="242"/>
                        </a:lnTo>
                        <a:lnTo>
                          <a:pt x="153" y="253"/>
                        </a:lnTo>
                        <a:lnTo>
                          <a:pt x="151" y="261"/>
                        </a:lnTo>
                        <a:lnTo>
                          <a:pt x="160" y="261"/>
                        </a:lnTo>
                        <a:lnTo>
                          <a:pt x="167" y="265"/>
                        </a:lnTo>
                        <a:lnTo>
                          <a:pt x="182" y="266"/>
                        </a:lnTo>
                        <a:lnTo>
                          <a:pt x="193" y="273"/>
                        </a:lnTo>
                        <a:lnTo>
                          <a:pt x="205" y="275"/>
                        </a:lnTo>
                        <a:lnTo>
                          <a:pt x="276" y="297"/>
                        </a:lnTo>
                        <a:lnTo>
                          <a:pt x="299" y="305"/>
                        </a:lnTo>
                        <a:lnTo>
                          <a:pt x="315" y="310"/>
                        </a:lnTo>
                        <a:lnTo>
                          <a:pt x="325" y="322"/>
                        </a:lnTo>
                        <a:lnTo>
                          <a:pt x="336" y="342"/>
                        </a:lnTo>
                        <a:lnTo>
                          <a:pt x="349" y="375"/>
                        </a:lnTo>
                        <a:lnTo>
                          <a:pt x="216" y="375"/>
                        </a:lnTo>
                        <a:lnTo>
                          <a:pt x="175" y="365"/>
                        </a:lnTo>
                        <a:lnTo>
                          <a:pt x="114" y="364"/>
                        </a:lnTo>
                        <a:lnTo>
                          <a:pt x="75" y="364"/>
                        </a:lnTo>
                        <a:lnTo>
                          <a:pt x="53" y="365"/>
                        </a:lnTo>
                        <a:lnTo>
                          <a:pt x="30" y="360"/>
                        </a:lnTo>
                        <a:lnTo>
                          <a:pt x="21" y="356"/>
                        </a:lnTo>
                        <a:lnTo>
                          <a:pt x="8" y="346"/>
                        </a:lnTo>
                        <a:lnTo>
                          <a:pt x="6" y="338"/>
                        </a:lnTo>
                        <a:lnTo>
                          <a:pt x="2" y="323"/>
                        </a:lnTo>
                        <a:lnTo>
                          <a:pt x="5" y="310"/>
                        </a:lnTo>
                        <a:lnTo>
                          <a:pt x="13" y="286"/>
                        </a:lnTo>
                        <a:lnTo>
                          <a:pt x="24" y="262"/>
                        </a:lnTo>
                        <a:lnTo>
                          <a:pt x="25" y="253"/>
                        </a:lnTo>
                        <a:lnTo>
                          <a:pt x="22" y="246"/>
                        </a:lnTo>
                        <a:lnTo>
                          <a:pt x="23" y="227"/>
                        </a:lnTo>
                        <a:lnTo>
                          <a:pt x="26" y="219"/>
                        </a:lnTo>
                        <a:lnTo>
                          <a:pt x="24" y="202"/>
                        </a:lnTo>
                        <a:lnTo>
                          <a:pt x="17" y="178"/>
                        </a:lnTo>
                        <a:lnTo>
                          <a:pt x="5" y="145"/>
                        </a:lnTo>
                        <a:lnTo>
                          <a:pt x="0" y="116"/>
                        </a:lnTo>
                        <a:lnTo>
                          <a:pt x="0" y="91"/>
                        </a:lnTo>
                        <a:lnTo>
                          <a:pt x="3" y="73"/>
                        </a:lnTo>
                        <a:lnTo>
                          <a:pt x="7" y="62"/>
                        </a:lnTo>
                        <a:lnTo>
                          <a:pt x="14" y="49"/>
                        </a:lnTo>
                        <a:lnTo>
                          <a:pt x="21" y="36"/>
                        </a:lnTo>
                        <a:lnTo>
                          <a:pt x="44" y="20"/>
                        </a:lnTo>
                      </a:path>
                    </a:pathLst>
                  </a:custGeom>
                  <a:solidFill>
                    <a:srgbClr val="000060"/>
                  </a:solidFill>
                  <a:ln w="12700" cap="rnd">
                    <a:solidFill>
                      <a:srgbClr val="000000"/>
                    </a:solidFill>
                    <a:round/>
                    <a:headEnd/>
                    <a:tailEnd/>
                  </a:ln>
                </p:spPr>
                <p:txBody>
                  <a:bodyPr/>
                  <a:lstStyle/>
                  <a:p>
                    <a:endParaRPr lang="en-US"/>
                  </a:p>
                </p:txBody>
              </p:sp>
              <p:grpSp>
                <p:nvGrpSpPr>
                  <p:cNvPr id="35989" name="Group 661"/>
                  <p:cNvGrpSpPr>
                    <a:grpSpLocks/>
                  </p:cNvGrpSpPr>
                  <p:nvPr/>
                </p:nvGrpSpPr>
                <p:grpSpPr bwMode="auto">
                  <a:xfrm>
                    <a:off x="234" y="894"/>
                    <a:ext cx="358" cy="350"/>
                    <a:chOff x="234" y="894"/>
                    <a:chExt cx="358" cy="350"/>
                  </a:xfrm>
                </p:grpSpPr>
                <p:grpSp>
                  <p:nvGrpSpPr>
                    <p:cNvPr id="35991" name="Group 662"/>
                    <p:cNvGrpSpPr>
                      <a:grpSpLocks/>
                    </p:cNvGrpSpPr>
                    <p:nvPr/>
                  </p:nvGrpSpPr>
                  <p:grpSpPr bwMode="auto">
                    <a:xfrm>
                      <a:off x="487" y="1029"/>
                      <a:ext cx="105" cy="47"/>
                      <a:chOff x="487" y="1029"/>
                      <a:chExt cx="105" cy="47"/>
                    </a:xfrm>
                  </p:grpSpPr>
                  <p:sp>
                    <p:nvSpPr>
                      <p:cNvPr id="36008" name="Freeform 663"/>
                      <p:cNvSpPr>
                        <a:spLocks/>
                      </p:cNvSpPr>
                      <p:nvPr/>
                    </p:nvSpPr>
                    <p:spPr bwMode="auto">
                      <a:xfrm>
                        <a:off x="487" y="1029"/>
                        <a:ext cx="105" cy="47"/>
                      </a:xfrm>
                      <a:custGeom>
                        <a:avLst/>
                        <a:gdLst>
                          <a:gd name="T0" fmla="*/ 0 w 105"/>
                          <a:gd name="T1" fmla="*/ 27 h 47"/>
                          <a:gd name="T2" fmla="*/ 13 w 105"/>
                          <a:gd name="T3" fmla="*/ 25 h 47"/>
                          <a:gd name="T4" fmla="*/ 17 w 105"/>
                          <a:gd name="T5" fmla="*/ 25 h 47"/>
                          <a:gd name="T6" fmla="*/ 20 w 105"/>
                          <a:gd name="T7" fmla="*/ 22 h 47"/>
                          <a:gd name="T8" fmla="*/ 23 w 105"/>
                          <a:gd name="T9" fmla="*/ 19 h 47"/>
                          <a:gd name="T10" fmla="*/ 30 w 105"/>
                          <a:gd name="T11" fmla="*/ 15 h 47"/>
                          <a:gd name="T12" fmla="*/ 41 w 105"/>
                          <a:gd name="T13" fmla="*/ 9 h 47"/>
                          <a:gd name="T14" fmla="*/ 43 w 105"/>
                          <a:gd name="T15" fmla="*/ 6 h 47"/>
                          <a:gd name="T16" fmla="*/ 46 w 105"/>
                          <a:gd name="T17" fmla="*/ 4 h 47"/>
                          <a:gd name="T18" fmla="*/ 53 w 105"/>
                          <a:gd name="T19" fmla="*/ 4 h 47"/>
                          <a:gd name="T20" fmla="*/ 71 w 105"/>
                          <a:gd name="T21" fmla="*/ 1 h 47"/>
                          <a:gd name="T22" fmla="*/ 75 w 105"/>
                          <a:gd name="T23" fmla="*/ 0 h 47"/>
                          <a:gd name="T24" fmla="*/ 80 w 105"/>
                          <a:gd name="T25" fmla="*/ 2 h 47"/>
                          <a:gd name="T26" fmla="*/ 82 w 105"/>
                          <a:gd name="T27" fmla="*/ 3 h 47"/>
                          <a:gd name="T28" fmla="*/ 88 w 105"/>
                          <a:gd name="T29" fmla="*/ 5 h 47"/>
                          <a:gd name="T30" fmla="*/ 93 w 105"/>
                          <a:gd name="T31" fmla="*/ 6 h 47"/>
                          <a:gd name="T32" fmla="*/ 96 w 105"/>
                          <a:gd name="T33" fmla="*/ 7 h 47"/>
                          <a:gd name="T34" fmla="*/ 97 w 105"/>
                          <a:gd name="T35" fmla="*/ 8 h 47"/>
                          <a:gd name="T36" fmla="*/ 99 w 105"/>
                          <a:gd name="T37" fmla="*/ 11 h 47"/>
                          <a:gd name="T38" fmla="*/ 102 w 105"/>
                          <a:gd name="T39" fmla="*/ 12 h 47"/>
                          <a:gd name="T40" fmla="*/ 102 w 105"/>
                          <a:gd name="T41" fmla="*/ 15 h 47"/>
                          <a:gd name="T42" fmla="*/ 103 w 105"/>
                          <a:gd name="T43" fmla="*/ 16 h 47"/>
                          <a:gd name="T44" fmla="*/ 104 w 105"/>
                          <a:gd name="T45" fmla="*/ 18 h 47"/>
                          <a:gd name="T46" fmla="*/ 103 w 105"/>
                          <a:gd name="T47" fmla="*/ 19 h 47"/>
                          <a:gd name="T48" fmla="*/ 101 w 105"/>
                          <a:gd name="T49" fmla="*/ 20 h 47"/>
                          <a:gd name="T50" fmla="*/ 98 w 105"/>
                          <a:gd name="T51" fmla="*/ 19 h 47"/>
                          <a:gd name="T52" fmla="*/ 95 w 105"/>
                          <a:gd name="T53" fmla="*/ 19 h 47"/>
                          <a:gd name="T54" fmla="*/ 91 w 105"/>
                          <a:gd name="T55" fmla="*/ 18 h 47"/>
                          <a:gd name="T56" fmla="*/ 89 w 105"/>
                          <a:gd name="T57" fmla="*/ 18 h 47"/>
                          <a:gd name="T58" fmla="*/ 86 w 105"/>
                          <a:gd name="T59" fmla="*/ 17 h 47"/>
                          <a:gd name="T60" fmla="*/ 83 w 105"/>
                          <a:gd name="T61" fmla="*/ 16 h 47"/>
                          <a:gd name="T62" fmla="*/ 78 w 105"/>
                          <a:gd name="T63" fmla="*/ 17 h 47"/>
                          <a:gd name="T64" fmla="*/ 74 w 105"/>
                          <a:gd name="T65" fmla="*/ 18 h 47"/>
                          <a:gd name="T66" fmla="*/ 83 w 105"/>
                          <a:gd name="T67" fmla="*/ 19 h 47"/>
                          <a:gd name="T68" fmla="*/ 88 w 105"/>
                          <a:gd name="T69" fmla="*/ 20 h 47"/>
                          <a:gd name="T70" fmla="*/ 95 w 105"/>
                          <a:gd name="T71" fmla="*/ 22 h 47"/>
                          <a:gd name="T72" fmla="*/ 97 w 105"/>
                          <a:gd name="T73" fmla="*/ 24 h 47"/>
                          <a:gd name="T74" fmla="*/ 97 w 105"/>
                          <a:gd name="T75" fmla="*/ 26 h 47"/>
                          <a:gd name="T76" fmla="*/ 96 w 105"/>
                          <a:gd name="T77" fmla="*/ 27 h 47"/>
                          <a:gd name="T78" fmla="*/ 94 w 105"/>
                          <a:gd name="T79" fmla="*/ 27 h 47"/>
                          <a:gd name="T80" fmla="*/ 91 w 105"/>
                          <a:gd name="T81" fmla="*/ 27 h 47"/>
                          <a:gd name="T82" fmla="*/ 82 w 105"/>
                          <a:gd name="T83" fmla="*/ 25 h 47"/>
                          <a:gd name="T84" fmla="*/ 73 w 105"/>
                          <a:gd name="T85" fmla="*/ 25 h 47"/>
                          <a:gd name="T86" fmla="*/ 67 w 105"/>
                          <a:gd name="T87" fmla="*/ 25 h 47"/>
                          <a:gd name="T88" fmla="*/ 63 w 105"/>
                          <a:gd name="T89" fmla="*/ 27 h 47"/>
                          <a:gd name="T90" fmla="*/ 59 w 105"/>
                          <a:gd name="T91" fmla="*/ 29 h 47"/>
                          <a:gd name="T92" fmla="*/ 56 w 105"/>
                          <a:gd name="T93" fmla="*/ 32 h 47"/>
                          <a:gd name="T94" fmla="*/ 53 w 105"/>
                          <a:gd name="T95" fmla="*/ 35 h 47"/>
                          <a:gd name="T96" fmla="*/ 48 w 105"/>
                          <a:gd name="T97" fmla="*/ 39 h 47"/>
                          <a:gd name="T98" fmla="*/ 45 w 105"/>
                          <a:gd name="T99" fmla="*/ 40 h 47"/>
                          <a:gd name="T100" fmla="*/ 40 w 105"/>
                          <a:gd name="T101" fmla="*/ 41 h 47"/>
                          <a:gd name="T102" fmla="*/ 34 w 105"/>
                          <a:gd name="T103" fmla="*/ 41 h 47"/>
                          <a:gd name="T104" fmla="*/ 29 w 105"/>
                          <a:gd name="T105" fmla="*/ 42 h 47"/>
                          <a:gd name="T106" fmla="*/ 22 w 105"/>
                          <a:gd name="T107" fmla="*/ 42 h 47"/>
                          <a:gd name="T108" fmla="*/ 17 w 105"/>
                          <a:gd name="T109" fmla="*/ 43 h 47"/>
                          <a:gd name="T110" fmla="*/ 0 w 105"/>
                          <a:gd name="T111" fmla="*/ 46 h 47"/>
                          <a:gd name="T112" fmla="*/ 0 w 105"/>
                          <a:gd name="T113" fmla="*/ 27 h 4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5"/>
                          <a:gd name="T172" fmla="*/ 0 h 47"/>
                          <a:gd name="T173" fmla="*/ 105 w 105"/>
                          <a:gd name="T174" fmla="*/ 47 h 4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5" h="47">
                            <a:moveTo>
                              <a:pt x="0" y="27"/>
                            </a:moveTo>
                            <a:lnTo>
                              <a:pt x="13" y="25"/>
                            </a:lnTo>
                            <a:lnTo>
                              <a:pt x="17" y="25"/>
                            </a:lnTo>
                            <a:lnTo>
                              <a:pt x="20" y="22"/>
                            </a:lnTo>
                            <a:lnTo>
                              <a:pt x="23" y="19"/>
                            </a:lnTo>
                            <a:lnTo>
                              <a:pt x="30" y="15"/>
                            </a:lnTo>
                            <a:lnTo>
                              <a:pt x="41" y="9"/>
                            </a:lnTo>
                            <a:lnTo>
                              <a:pt x="43" y="6"/>
                            </a:lnTo>
                            <a:lnTo>
                              <a:pt x="46" y="4"/>
                            </a:lnTo>
                            <a:lnTo>
                              <a:pt x="53" y="4"/>
                            </a:lnTo>
                            <a:lnTo>
                              <a:pt x="71" y="1"/>
                            </a:lnTo>
                            <a:lnTo>
                              <a:pt x="75" y="0"/>
                            </a:lnTo>
                            <a:lnTo>
                              <a:pt x="80" y="2"/>
                            </a:lnTo>
                            <a:lnTo>
                              <a:pt x="82" y="3"/>
                            </a:lnTo>
                            <a:lnTo>
                              <a:pt x="88" y="5"/>
                            </a:lnTo>
                            <a:lnTo>
                              <a:pt x="93" y="6"/>
                            </a:lnTo>
                            <a:lnTo>
                              <a:pt x="96" y="7"/>
                            </a:lnTo>
                            <a:lnTo>
                              <a:pt x="97" y="8"/>
                            </a:lnTo>
                            <a:lnTo>
                              <a:pt x="99" y="11"/>
                            </a:lnTo>
                            <a:lnTo>
                              <a:pt x="102" y="12"/>
                            </a:lnTo>
                            <a:lnTo>
                              <a:pt x="102" y="15"/>
                            </a:lnTo>
                            <a:lnTo>
                              <a:pt x="103" y="16"/>
                            </a:lnTo>
                            <a:lnTo>
                              <a:pt x="104" y="18"/>
                            </a:lnTo>
                            <a:lnTo>
                              <a:pt x="103" y="19"/>
                            </a:lnTo>
                            <a:lnTo>
                              <a:pt x="101" y="20"/>
                            </a:lnTo>
                            <a:lnTo>
                              <a:pt x="98" y="19"/>
                            </a:lnTo>
                            <a:lnTo>
                              <a:pt x="95" y="19"/>
                            </a:lnTo>
                            <a:lnTo>
                              <a:pt x="91" y="18"/>
                            </a:lnTo>
                            <a:lnTo>
                              <a:pt x="89" y="18"/>
                            </a:lnTo>
                            <a:lnTo>
                              <a:pt x="86" y="17"/>
                            </a:lnTo>
                            <a:lnTo>
                              <a:pt x="83" y="16"/>
                            </a:lnTo>
                            <a:lnTo>
                              <a:pt x="78" y="17"/>
                            </a:lnTo>
                            <a:lnTo>
                              <a:pt x="74" y="18"/>
                            </a:lnTo>
                            <a:lnTo>
                              <a:pt x="83" y="19"/>
                            </a:lnTo>
                            <a:lnTo>
                              <a:pt x="88" y="20"/>
                            </a:lnTo>
                            <a:lnTo>
                              <a:pt x="95" y="22"/>
                            </a:lnTo>
                            <a:lnTo>
                              <a:pt x="97" y="24"/>
                            </a:lnTo>
                            <a:lnTo>
                              <a:pt x="97" y="26"/>
                            </a:lnTo>
                            <a:lnTo>
                              <a:pt x="96" y="27"/>
                            </a:lnTo>
                            <a:lnTo>
                              <a:pt x="94" y="27"/>
                            </a:lnTo>
                            <a:lnTo>
                              <a:pt x="91" y="27"/>
                            </a:lnTo>
                            <a:lnTo>
                              <a:pt x="82" y="25"/>
                            </a:lnTo>
                            <a:lnTo>
                              <a:pt x="73" y="25"/>
                            </a:lnTo>
                            <a:lnTo>
                              <a:pt x="67" y="25"/>
                            </a:lnTo>
                            <a:lnTo>
                              <a:pt x="63" y="27"/>
                            </a:lnTo>
                            <a:lnTo>
                              <a:pt x="59" y="29"/>
                            </a:lnTo>
                            <a:lnTo>
                              <a:pt x="56" y="32"/>
                            </a:lnTo>
                            <a:lnTo>
                              <a:pt x="53" y="35"/>
                            </a:lnTo>
                            <a:lnTo>
                              <a:pt x="48" y="39"/>
                            </a:lnTo>
                            <a:lnTo>
                              <a:pt x="45" y="40"/>
                            </a:lnTo>
                            <a:lnTo>
                              <a:pt x="40" y="41"/>
                            </a:lnTo>
                            <a:lnTo>
                              <a:pt x="34" y="41"/>
                            </a:lnTo>
                            <a:lnTo>
                              <a:pt x="29" y="42"/>
                            </a:lnTo>
                            <a:lnTo>
                              <a:pt x="22" y="42"/>
                            </a:lnTo>
                            <a:lnTo>
                              <a:pt x="17" y="43"/>
                            </a:lnTo>
                            <a:lnTo>
                              <a:pt x="0" y="46"/>
                            </a:lnTo>
                            <a:lnTo>
                              <a:pt x="0" y="27"/>
                            </a:lnTo>
                          </a:path>
                        </a:pathLst>
                      </a:custGeom>
                      <a:solidFill>
                        <a:srgbClr val="FFC080"/>
                      </a:solidFill>
                      <a:ln w="12700" cap="rnd">
                        <a:solidFill>
                          <a:srgbClr val="402000"/>
                        </a:solidFill>
                        <a:round/>
                        <a:headEnd/>
                        <a:tailEnd/>
                      </a:ln>
                    </p:spPr>
                    <p:txBody>
                      <a:bodyPr/>
                      <a:lstStyle/>
                      <a:p>
                        <a:endParaRPr lang="en-US"/>
                      </a:p>
                    </p:txBody>
                  </p:sp>
                  <p:sp>
                    <p:nvSpPr>
                      <p:cNvPr id="36009" name="Freeform 664"/>
                      <p:cNvSpPr>
                        <a:spLocks/>
                      </p:cNvSpPr>
                      <p:nvPr/>
                    </p:nvSpPr>
                    <p:spPr bwMode="auto">
                      <a:xfrm>
                        <a:off x="552" y="1037"/>
                        <a:ext cx="30" cy="2"/>
                      </a:xfrm>
                      <a:custGeom>
                        <a:avLst/>
                        <a:gdLst>
                          <a:gd name="T0" fmla="*/ 29 w 30"/>
                          <a:gd name="T1" fmla="*/ 1 h 2"/>
                          <a:gd name="T2" fmla="*/ 23 w 30"/>
                          <a:gd name="T3" fmla="*/ 1 h 2"/>
                          <a:gd name="T4" fmla="*/ 21 w 30"/>
                          <a:gd name="T5" fmla="*/ 1 h 2"/>
                          <a:gd name="T6" fmla="*/ 15 w 30"/>
                          <a:gd name="T7" fmla="*/ 0 h 2"/>
                          <a:gd name="T8" fmla="*/ 11 w 30"/>
                          <a:gd name="T9" fmla="*/ 0 h 2"/>
                          <a:gd name="T10" fmla="*/ 5 w 30"/>
                          <a:gd name="T11" fmla="*/ 0 h 2"/>
                          <a:gd name="T12" fmla="*/ 0 w 30"/>
                          <a:gd name="T13" fmla="*/ 0 h 2"/>
                          <a:gd name="T14" fmla="*/ 7 w 30"/>
                          <a:gd name="T15" fmla="*/ 0 h 2"/>
                          <a:gd name="T16" fmla="*/ 12 w 30"/>
                          <a:gd name="T17" fmla="*/ 0 h 2"/>
                          <a:gd name="T18" fmla="*/ 20 w 30"/>
                          <a:gd name="T19" fmla="*/ 0 h 2"/>
                          <a:gd name="T20" fmla="*/ 23 w 30"/>
                          <a:gd name="T21" fmla="*/ 1 h 2"/>
                          <a:gd name="T22" fmla="*/ 28 w 30"/>
                          <a:gd name="T23" fmla="*/ 1 h 2"/>
                          <a:gd name="T24" fmla="*/ 29 w 30"/>
                          <a:gd name="T25" fmla="*/ 1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
                          <a:gd name="T40" fmla="*/ 0 h 2"/>
                          <a:gd name="T41" fmla="*/ 30 w 30"/>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 h="2">
                            <a:moveTo>
                              <a:pt x="29" y="1"/>
                            </a:moveTo>
                            <a:lnTo>
                              <a:pt x="23" y="1"/>
                            </a:lnTo>
                            <a:lnTo>
                              <a:pt x="21" y="1"/>
                            </a:lnTo>
                            <a:lnTo>
                              <a:pt x="15" y="0"/>
                            </a:lnTo>
                            <a:lnTo>
                              <a:pt x="11" y="0"/>
                            </a:lnTo>
                            <a:lnTo>
                              <a:pt x="5" y="0"/>
                            </a:lnTo>
                            <a:lnTo>
                              <a:pt x="0" y="0"/>
                            </a:lnTo>
                            <a:lnTo>
                              <a:pt x="7" y="0"/>
                            </a:lnTo>
                            <a:lnTo>
                              <a:pt x="12" y="0"/>
                            </a:lnTo>
                            <a:lnTo>
                              <a:pt x="20" y="0"/>
                            </a:lnTo>
                            <a:lnTo>
                              <a:pt x="23" y="1"/>
                            </a:lnTo>
                            <a:lnTo>
                              <a:pt x="28" y="1"/>
                            </a:lnTo>
                            <a:lnTo>
                              <a:pt x="29"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0" name="Freeform 665"/>
                      <p:cNvSpPr>
                        <a:spLocks/>
                      </p:cNvSpPr>
                      <p:nvPr/>
                    </p:nvSpPr>
                    <p:spPr bwMode="auto">
                      <a:xfrm>
                        <a:off x="541" y="1030"/>
                        <a:ext cx="23" cy="2"/>
                      </a:xfrm>
                      <a:custGeom>
                        <a:avLst/>
                        <a:gdLst>
                          <a:gd name="T0" fmla="*/ 17 w 23"/>
                          <a:gd name="T1" fmla="*/ 1 h 2"/>
                          <a:gd name="T2" fmla="*/ 18 w 23"/>
                          <a:gd name="T3" fmla="*/ 1 h 2"/>
                          <a:gd name="T4" fmla="*/ 22 w 23"/>
                          <a:gd name="T5" fmla="*/ 1 h 2"/>
                          <a:gd name="T6" fmla="*/ 20 w 23"/>
                          <a:gd name="T7" fmla="*/ 1 h 2"/>
                          <a:gd name="T8" fmla="*/ 17 w 23"/>
                          <a:gd name="T9" fmla="*/ 1 h 2"/>
                          <a:gd name="T10" fmla="*/ 10 w 23"/>
                          <a:gd name="T11" fmla="*/ 0 h 2"/>
                          <a:gd name="T12" fmla="*/ 6 w 23"/>
                          <a:gd name="T13" fmla="*/ 0 h 2"/>
                          <a:gd name="T14" fmla="*/ 1 w 23"/>
                          <a:gd name="T15" fmla="*/ 0 h 2"/>
                          <a:gd name="T16" fmla="*/ 0 w 23"/>
                          <a:gd name="T17" fmla="*/ 0 h 2"/>
                          <a:gd name="T18" fmla="*/ 5 w 23"/>
                          <a:gd name="T19" fmla="*/ 0 h 2"/>
                          <a:gd name="T20" fmla="*/ 11 w 23"/>
                          <a:gd name="T21" fmla="*/ 1 h 2"/>
                          <a:gd name="T22" fmla="*/ 17 w 23"/>
                          <a:gd name="T23" fmla="*/ 1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
                          <a:gd name="T38" fmla="*/ 23 w 23"/>
                          <a:gd name="T39" fmla="*/ 2 h 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
                            <a:moveTo>
                              <a:pt x="17" y="1"/>
                            </a:moveTo>
                            <a:lnTo>
                              <a:pt x="18" y="1"/>
                            </a:lnTo>
                            <a:lnTo>
                              <a:pt x="22" y="1"/>
                            </a:lnTo>
                            <a:lnTo>
                              <a:pt x="20" y="1"/>
                            </a:lnTo>
                            <a:lnTo>
                              <a:pt x="17" y="1"/>
                            </a:lnTo>
                            <a:lnTo>
                              <a:pt x="10" y="0"/>
                            </a:lnTo>
                            <a:lnTo>
                              <a:pt x="6" y="0"/>
                            </a:lnTo>
                            <a:lnTo>
                              <a:pt x="1" y="0"/>
                            </a:lnTo>
                            <a:lnTo>
                              <a:pt x="0" y="0"/>
                            </a:lnTo>
                            <a:lnTo>
                              <a:pt x="5" y="0"/>
                            </a:lnTo>
                            <a:lnTo>
                              <a:pt x="11" y="1"/>
                            </a:lnTo>
                            <a:lnTo>
                              <a:pt x="17"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1" name="Freeform 666"/>
                      <p:cNvSpPr>
                        <a:spLocks/>
                      </p:cNvSpPr>
                      <p:nvPr/>
                    </p:nvSpPr>
                    <p:spPr bwMode="auto">
                      <a:xfrm>
                        <a:off x="552" y="1042"/>
                        <a:ext cx="6" cy="5"/>
                      </a:xfrm>
                      <a:custGeom>
                        <a:avLst/>
                        <a:gdLst>
                          <a:gd name="T0" fmla="*/ 5 w 6"/>
                          <a:gd name="T1" fmla="*/ 2 h 5"/>
                          <a:gd name="T2" fmla="*/ 5 w 6"/>
                          <a:gd name="T3" fmla="*/ 0 h 5"/>
                          <a:gd name="T4" fmla="*/ 3 w 6"/>
                          <a:gd name="T5" fmla="*/ 2 h 5"/>
                          <a:gd name="T6" fmla="*/ 0 w 6"/>
                          <a:gd name="T7" fmla="*/ 2 h 5"/>
                          <a:gd name="T8" fmla="*/ 0 w 6"/>
                          <a:gd name="T9" fmla="*/ 4 h 5"/>
                          <a:gd name="T10" fmla="*/ 1 w 6"/>
                          <a:gd name="T11" fmla="*/ 4 h 5"/>
                          <a:gd name="T12" fmla="*/ 5 w 6"/>
                          <a:gd name="T13" fmla="*/ 2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5" y="2"/>
                            </a:moveTo>
                            <a:lnTo>
                              <a:pt x="5" y="0"/>
                            </a:lnTo>
                            <a:lnTo>
                              <a:pt x="3" y="2"/>
                            </a:lnTo>
                            <a:lnTo>
                              <a:pt x="0" y="2"/>
                            </a:lnTo>
                            <a:lnTo>
                              <a:pt x="0" y="4"/>
                            </a:lnTo>
                            <a:lnTo>
                              <a:pt x="1" y="4"/>
                            </a:lnTo>
                            <a:lnTo>
                              <a:pt x="5" y="2"/>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2" name="Freeform 667"/>
                      <p:cNvSpPr>
                        <a:spLocks/>
                      </p:cNvSpPr>
                      <p:nvPr/>
                    </p:nvSpPr>
                    <p:spPr bwMode="auto">
                      <a:xfrm>
                        <a:off x="573" y="1050"/>
                        <a:ext cx="4" cy="3"/>
                      </a:xfrm>
                      <a:custGeom>
                        <a:avLst/>
                        <a:gdLst>
                          <a:gd name="T0" fmla="*/ 3 w 4"/>
                          <a:gd name="T1" fmla="*/ 2 h 3"/>
                          <a:gd name="T2" fmla="*/ 3 w 4"/>
                          <a:gd name="T3" fmla="*/ 1 h 3"/>
                          <a:gd name="T4" fmla="*/ 0 w 4"/>
                          <a:gd name="T5" fmla="*/ 0 h 3"/>
                          <a:gd name="T6" fmla="*/ 3 w 4"/>
                          <a:gd name="T7" fmla="*/ 2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2"/>
                            </a:moveTo>
                            <a:lnTo>
                              <a:pt x="3" y="1"/>
                            </a:lnTo>
                            <a:lnTo>
                              <a:pt x="0" y="0"/>
                            </a:lnTo>
                            <a:lnTo>
                              <a:pt x="3" y="2"/>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3" name="Freeform 668"/>
                      <p:cNvSpPr>
                        <a:spLocks/>
                      </p:cNvSpPr>
                      <p:nvPr/>
                    </p:nvSpPr>
                    <p:spPr bwMode="auto">
                      <a:xfrm>
                        <a:off x="536" y="1039"/>
                        <a:ext cx="1" cy="2"/>
                      </a:xfrm>
                      <a:custGeom>
                        <a:avLst/>
                        <a:gdLst>
                          <a:gd name="T0" fmla="*/ 0 w 1"/>
                          <a:gd name="T1" fmla="*/ 1 h 2"/>
                          <a:gd name="T2" fmla="*/ 0 w 1"/>
                          <a:gd name="T3" fmla="*/ 0 h 2"/>
                          <a:gd name="T4" fmla="*/ 0 w 1"/>
                          <a:gd name="T5" fmla="*/ 1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0" y="1"/>
                            </a:moveTo>
                            <a:lnTo>
                              <a:pt x="0" y="0"/>
                            </a:lnTo>
                            <a:lnTo>
                              <a:pt x="0"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4" name="Freeform 669"/>
                      <p:cNvSpPr>
                        <a:spLocks/>
                      </p:cNvSpPr>
                      <p:nvPr/>
                    </p:nvSpPr>
                    <p:spPr bwMode="auto">
                      <a:xfrm>
                        <a:off x="542" y="1047"/>
                        <a:ext cx="4" cy="2"/>
                      </a:xfrm>
                      <a:custGeom>
                        <a:avLst/>
                        <a:gdLst>
                          <a:gd name="T0" fmla="*/ 3 w 4"/>
                          <a:gd name="T1" fmla="*/ 1 h 2"/>
                          <a:gd name="T2" fmla="*/ 3 w 4"/>
                          <a:gd name="T3" fmla="*/ 0 h 2"/>
                          <a:gd name="T4" fmla="*/ 0 w 4"/>
                          <a:gd name="T5" fmla="*/ 0 h 2"/>
                          <a:gd name="T6" fmla="*/ 3 w 4"/>
                          <a:gd name="T7" fmla="*/ 1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3" y="1"/>
                            </a:moveTo>
                            <a:lnTo>
                              <a:pt x="3" y="0"/>
                            </a:lnTo>
                            <a:lnTo>
                              <a:pt x="0" y="0"/>
                            </a:lnTo>
                            <a:lnTo>
                              <a:pt x="3"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15" name="Freeform 670"/>
                      <p:cNvSpPr>
                        <a:spLocks/>
                      </p:cNvSpPr>
                      <p:nvPr/>
                    </p:nvSpPr>
                    <p:spPr bwMode="auto">
                      <a:xfrm>
                        <a:off x="582" y="1042"/>
                        <a:ext cx="3" cy="2"/>
                      </a:xfrm>
                      <a:custGeom>
                        <a:avLst/>
                        <a:gdLst>
                          <a:gd name="T0" fmla="*/ 0 w 3"/>
                          <a:gd name="T1" fmla="*/ 0 h 2"/>
                          <a:gd name="T2" fmla="*/ 1 w 3"/>
                          <a:gd name="T3" fmla="*/ 0 h 2"/>
                          <a:gd name="T4" fmla="*/ 2 w 3"/>
                          <a:gd name="T5" fmla="*/ 0 h 2"/>
                          <a:gd name="T6" fmla="*/ 2 w 3"/>
                          <a:gd name="T7" fmla="*/ 1 h 2"/>
                          <a:gd name="T8" fmla="*/ 2 w 3"/>
                          <a:gd name="T9" fmla="*/ 0 h 2"/>
                          <a:gd name="T10" fmla="*/ 1 w 3"/>
                          <a:gd name="T11" fmla="*/ 0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1" y="0"/>
                            </a:lnTo>
                            <a:lnTo>
                              <a:pt x="2" y="0"/>
                            </a:lnTo>
                            <a:lnTo>
                              <a:pt x="2" y="1"/>
                            </a:lnTo>
                            <a:lnTo>
                              <a:pt x="2" y="0"/>
                            </a:ln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5992" name="Group 671"/>
                    <p:cNvGrpSpPr>
                      <a:grpSpLocks/>
                    </p:cNvGrpSpPr>
                    <p:nvPr/>
                  </p:nvGrpSpPr>
                  <p:grpSpPr bwMode="auto">
                    <a:xfrm>
                      <a:off x="458" y="1000"/>
                      <a:ext cx="112" cy="43"/>
                      <a:chOff x="458" y="1000"/>
                      <a:chExt cx="112" cy="43"/>
                    </a:xfrm>
                  </p:grpSpPr>
                  <p:sp>
                    <p:nvSpPr>
                      <p:cNvPr id="36000" name="Freeform 672"/>
                      <p:cNvSpPr>
                        <a:spLocks/>
                      </p:cNvSpPr>
                      <p:nvPr/>
                    </p:nvSpPr>
                    <p:spPr bwMode="auto">
                      <a:xfrm>
                        <a:off x="458" y="1000"/>
                        <a:ext cx="112" cy="43"/>
                      </a:xfrm>
                      <a:custGeom>
                        <a:avLst/>
                        <a:gdLst>
                          <a:gd name="T0" fmla="*/ 10 w 112"/>
                          <a:gd name="T1" fmla="*/ 42 h 43"/>
                          <a:gd name="T2" fmla="*/ 17 w 112"/>
                          <a:gd name="T3" fmla="*/ 41 h 43"/>
                          <a:gd name="T4" fmla="*/ 22 w 112"/>
                          <a:gd name="T5" fmla="*/ 39 h 43"/>
                          <a:gd name="T6" fmla="*/ 29 w 112"/>
                          <a:gd name="T7" fmla="*/ 38 h 43"/>
                          <a:gd name="T8" fmla="*/ 38 w 112"/>
                          <a:gd name="T9" fmla="*/ 39 h 43"/>
                          <a:gd name="T10" fmla="*/ 45 w 112"/>
                          <a:gd name="T11" fmla="*/ 38 h 43"/>
                          <a:gd name="T12" fmla="*/ 49 w 112"/>
                          <a:gd name="T13" fmla="*/ 37 h 43"/>
                          <a:gd name="T14" fmla="*/ 53 w 112"/>
                          <a:gd name="T15" fmla="*/ 36 h 43"/>
                          <a:gd name="T16" fmla="*/ 57 w 112"/>
                          <a:gd name="T17" fmla="*/ 35 h 43"/>
                          <a:gd name="T18" fmla="*/ 62 w 112"/>
                          <a:gd name="T19" fmla="*/ 33 h 43"/>
                          <a:gd name="T20" fmla="*/ 65 w 112"/>
                          <a:gd name="T21" fmla="*/ 31 h 43"/>
                          <a:gd name="T22" fmla="*/ 71 w 112"/>
                          <a:gd name="T23" fmla="*/ 29 h 43"/>
                          <a:gd name="T24" fmla="*/ 74 w 112"/>
                          <a:gd name="T25" fmla="*/ 28 h 43"/>
                          <a:gd name="T26" fmla="*/ 77 w 112"/>
                          <a:gd name="T27" fmla="*/ 27 h 43"/>
                          <a:gd name="T28" fmla="*/ 81 w 112"/>
                          <a:gd name="T29" fmla="*/ 27 h 43"/>
                          <a:gd name="T30" fmla="*/ 85 w 112"/>
                          <a:gd name="T31" fmla="*/ 26 h 43"/>
                          <a:gd name="T32" fmla="*/ 86 w 112"/>
                          <a:gd name="T33" fmla="*/ 26 h 43"/>
                          <a:gd name="T34" fmla="*/ 87 w 112"/>
                          <a:gd name="T35" fmla="*/ 25 h 43"/>
                          <a:gd name="T36" fmla="*/ 87 w 112"/>
                          <a:gd name="T37" fmla="*/ 24 h 43"/>
                          <a:gd name="T38" fmla="*/ 85 w 112"/>
                          <a:gd name="T39" fmla="*/ 23 h 43"/>
                          <a:gd name="T40" fmla="*/ 81 w 112"/>
                          <a:gd name="T41" fmla="*/ 22 h 43"/>
                          <a:gd name="T42" fmla="*/ 77 w 112"/>
                          <a:gd name="T43" fmla="*/ 21 h 43"/>
                          <a:gd name="T44" fmla="*/ 73 w 112"/>
                          <a:gd name="T45" fmla="*/ 21 h 43"/>
                          <a:gd name="T46" fmla="*/ 70 w 112"/>
                          <a:gd name="T47" fmla="*/ 23 h 43"/>
                          <a:gd name="T48" fmla="*/ 63 w 112"/>
                          <a:gd name="T49" fmla="*/ 23 h 43"/>
                          <a:gd name="T50" fmla="*/ 69 w 112"/>
                          <a:gd name="T51" fmla="*/ 18 h 43"/>
                          <a:gd name="T52" fmla="*/ 75 w 112"/>
                          <a:gd name="T53" fmla="*/ 16 h 43"/>
                          <a:gd name="T54" fmla="*/ 81 w 112"/>
                          <a:gd name="T55" fmla="*/ 13 h 43"/>
                          <a:gd name="T56" fmla="*/ 88 w 112"/>
                          <a:gd name="T57" fmla="*/ 13 h 43"/>
                          <a:gd name="T58" fmla="*/ 95 w 112"/>
                          <a:gd name="T59" fmla="*/ 12 h 43"/>
                          <a:gd name="T60" fmla="*/ 100 w 112"/>
                          <a:gd name="T61" fmla="*/ 14 h 43"/>
                          <a:gd name="T62" fmla="*/ 102 w 112"/>
                          <a:gd name="T63" fmla="*/ 14 h 43"/>
                          <a:gd name="T64" fmla="*/ 105 w 112"/>
                          <a:gd name="T65" fmla="*/ 14 h 43"/>
                          <a:gd name="T66" fmla="*/ 105 w 112"/>
                          <a:gd name="T67" fmla="*/ 13 h 43"/>
                          <a:gd name="T68" fmla="*/ 108 w 112"/>
                          <a:gd name="T69" fmla="*/ 13 h 43"/>
                          <a:gd name="T70" fmla="*/ 106 w 112"/>
                          <a:gd name="T71" fmla="*/ 11 h 43"/>
                          <a:gd name="T72" fmla="*/ 109 w 112"/>
                          <a:gd name="T73" fmla="*/ 11 h 43"/>
                          <a:gd name="T74" fmla="*/ 111 w 112"/>
                          <a:gd name="T75" fmla="*/ 10 h 43"/>
                          <a:gd name="T76" fmla="*/ 111 w 112"/>
                          <a:gd name="T77" fmla="*/ 9 h 43"/>
                          <a:gd name="T78" fmla="*/ 111 w 112"/>
                          <a:gd name="T79" fmla="*/ 8 h 43"/>
                          <a:gd name="T80" fmla="*/ 111 w 112"/>
                          <a:gd name="T81" fmla="*/ 7 h 43"/>
                          <a:gd name="T82" fmla="*/ 109 w 112"/>
                          <a:gd name="T83" fmla="*/ 6 h 43"/>
                          <a:gd name="T84" fmla="*/ 106 w 112"/>
                          <a:gd name="T85" fmla="*/ 5 h 43"/>
                          <a:gd name="T86" fmla="*/ 105 w 112"/>
                          <a:gd name="T87" fmla="*/ 5 h 43"/>
                          <a:gd name="T88" fmla="*/ 103 w 112"/>
                          <a:gd name="T89" fmla="*/ 4 h 43"/>
                          <a:gd name="T90" fmla="*/ 98 w 112"/>
                          <a:gd name="T91" fmla="*/ 3 h 43"/>
                          <a:gd name="T92" fmla="*/ 96 w 112"/>
                          <a:gd name="T93" fmla="*/ 3 h 43"/>
                          <a:gd name="T94" fmla="*/ 82 w 112"/>
                          <a:gd name="T95" fmla="*/ 1 h 43"/>
                          <a:gd name="T96" fmla="*/ 79 w 112"/>
                          <a:gd name="T97" fmla="*/ 0 h 43"/>
                          <a:gd name="T98" fmla="*/ 77 w 112"/>
                          <a:gd name="T99" fmla="*/ 0 h 43"/>
                          <a:gd name="T100" fmla="*/ 73 w 112"/>
                          <a:gd name="T101" fmla="*/ 0 h 43"/>
                          <a:gd name="T102" fmla="*/ 70 w 112"/>
                          <a:gd name="T103" fmla="*/ 2 h 43"/>
                          <a:gd name="T104" fmla="*/ 59 w 112"/>
                          <a:gd name="T105" fmla="*/ 5 h 43"/>
                          <a:gd name="T106" fmla="*/ 53 w 112"/>
                          <a:gd name="T107" fmla="*/ 5 h 43"/>
                          <a:gd name="T108" fmla="*/ 47 w 112"/>
                          <a:gd name="T109" fmla="*/ 9 h 43"/>
                          <a:gd name="T110" fmla="*/ 33 w 112"/>
                          <a:gd name="T111" fmla="*/ 16 h 43"/>
                          <a:gd name="T112" fmla="*/ 27 w 112"/>
                          <a:gd name="T113" fmla="*/ 20 h 43"/>
                          <a:gd name="T114" fmla="*/ 22 w 112"/>
                          <a:gd name="T115" fmla="*/ 24 h 43"/>
                          <a:gd name="T116" fmla="*/ 17 w 112"/>
                          <a:gd name="T117" fmla="*/ 25 h 43"/>
                          <a:gd name="T118" fmla="*/ 0 w 112"/>
                          <a:gd name="T119" fmla="*/ 26 h 43"/>
                          <a:gd name="T120" fmla="*/ 10 w 112"/>
                          <a:gd name="T121" fmla="*/ 42 h 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2"/>
                          <a:gd name="T184" fmla="*/ 0 h 43"/>
                          <a:gd name="T185" fmla="*/ 112 w 112"/>
                          <a:gd name="T186" fmla="*/ 43 h 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2" h="43">
                            <a:moveTo>
                              <a:pt x="10" y="42"/>
                            </a:moveTo>
                            <a:lnTo>
                              <a:pt x="17" y="41"/>
                            </a:lnTo>
                            <a:lnTo>
                              <a:pt x="22" y="39"/>
                            </a:lnTo>
                            <a:lnTo>
                              <a:pt x="29" y="38"/>
                            </a:lnTo>
                            <a:lnTo>
                              <a:pt x="38" y="39"/>
                            </a:lnTo>
                            <a:lnTo>
                              <a:pt x="45" y="38"/>
                            </a:lnTo>
                            <a:lnTo>
                              <a:pt x="49" y="37"/>
                            </a:lnTo>
                            <a:lnTo>
                              <a:pt x="53" y="36"/>
                            </a:lnTo>
                            <a:lnTo>
                              <a:pt x="57" y="35"/>
                            </a:lnTo>
                            <a:lnTo>
                              <a:pt x="62" y="33"/>
                            </a:lnTo>
                            <a:lnTo>
                              <a:pt x="65" y="31"/>
                            </a:lnTo>
                            <a:lnTo>
                              <a:pt x="71" y="29"/>
                            </a:lnTo>
                            <a:lnTo>
                              <a:pt x="74" y="28"/>
                            </a:lnTo>
                            <a:lnTo>
                              <a:pt x="77" y="27"/>
                            </a:lnTo>
                            <a:lnTo>
                              <a:pt x="81" y="27"/>
                            </a:lnTo>
                            <a:lnTo>
                              <a:pt x="85" y="26"/>
                            </a:lnTo>
                            <a:lnTo>
                              <a:pt x="86" y="26"/>
                            </a:lnTo>
                            <a:lnTo>
                              <a:pt x="87" y="25"/>
                            </a:lnTo>
                            <a:lnTo>
                              <a:pt x="87" y="24"/>
                            </a:lnTo>
                            <a:lnTo>
                              <a:pt x="85" y="23"/>
                            </a:lnTo>
                            <a:lnTo>
                              <a:pt x="81" y="22"/>
                            </a:lnTo>
                            <a:lnTo>
                              <a:pt x="77" y="21"/>
                            </a:lnTo>
                            <a:lnTo>
                              <a:pt x="73" y="21"/>
                            </a:lnTo>
                            <a:lnTo>
                              <a:pt x="70" y="23"/>
                            </a:lnTo>
                            <a:lnTo>
                              <a:pt x="63" y="23"/>
                            </a:lnTo>
                            <a:lnTo>
                              <a:pt x="69" y="18"/>
                            </a:lnTo>
                            <a:lnTo>
                              <a:pt x="75" y="16"/>
                            </a:lnTo>
                            <a:lnTo>
                              <a:pt x="81" y="13"/>
                            </a:lnTo>
                            <a:lnTo>
                              <a:pt x="88" y="13"/>
                            </a:lnTo>
                            <a:lnTo>
                              <a:pt x="95" y="12"/>
                            </a:lnTo>
                            <a:lnTo>
                              <a:pt x="100" y="14"/>
                            </a:lnTo>
                            <a:lnTo>
                              <a:pt x="102" y="14"/>
                            </a:lnTo>
                            <a:lnTo>
                              <a:pt x="105" y="14"/>
                            </a:lnTo>
                            <a:lnTo>
                              <a:pt x="105" y="13"/>
                            </a:lnTo>
                            <a:lnTo>
                              <a:pt x="108" y="13"/>
                            </a:lnTo>
                            <a:lnTo>
                              <a:pt x="106" y="11"/>
                            </a:lnTo>
                            <a:lnTo>
                              <a:pt x="109" y="11"/>
                            </a:lnTo>
                            <a:lnTo>
                              <a:pt x="111" y="10"/>
                            </a:lnTo>
                            <a:lnTo>
                              <a:pt x="111" y="9"/>
                            </a:lnTo>
                            <a:lnTo>
                              <a:pt x="111" y="8"/>
                            </a:lnTo>
                            <a:lnTo>
                              <a:pt x="111" y="7"/>
                            </a:lnTo>
                            <a:lnTo>
                              <a:pt x="109" y="6"/>
                            </a:lnTo>
                            <a:lnTo>
                              <a:pt x="106" y="5"/>
                            </a:lnTo>
                            <a:lnTo>
                              <a:pt x="105" y="5"/>
                            </a:lnTo>
                            <a:lnTo>
                              <a:pt x="103" y="4"/>
                            </a:lnTo>
                            <a:lnTo>
                              <a:pt x="98" y="3"/>
                            </a:lnTo>
                            <a:lnTo>
                              <a:pt x="96" y="3"/>
                            </a:lnTo>
                            <a:lnTo>
                              <a:pt x="82" y="1"/>
                            </a:lnTo>
                            <a:lnTo>
                              <a:pt x="79" y="0"/>
                            </a:lnTo>
                            <a:lnTo>
                              <a:pt x="77" y="0"/>
                            </a:lnTo>
                            <a:lnTo>
                              <a:pt x="73" y="0"/>
                            </a:lnTo>
                            <a:lnTo>
                              <a:pt x="70" y="2"/>
                            </a:lnTo>
                            <a:lnTo>
                              <a:pt x="59" y="5"/>
                            </a:lnTo>
                            <a:lnTo>
                              <a:pt x="53" y="5"/>
                            </a:lnTo>
                            <a:lnTo>
                              <a:pt x="47" y="9"/>
                            </a:lnTo>
                            <a:lnTo>
                              <a:pt x="33" y="16"/>
                            </a:lnTo>
                            <a:lnTo>
                              <a:pt x="27" y="20"/>
                            </a:lnTo>
                            <a:lnTo>
                              <a:pt x="22" y="24"/>
                            </a:lnTo>
                            <a:lnTo>
                              <a:pt x="17" y="25"/>
                            </a:lnTo>
                            <a:lnTo>
                              <a:pt x="0" y="26"/>
                            </a:lnTo>
                            <a:lnTo>
                              <a:pt x="10" y="42"/>
                            </a:lnTo>
                          </a:path>
                        </a:pathLst>
                      </a:custGeom>
                      <a:solidFill>
                        <a:srgbClr val="FFC080"/>
                      </a:solidFill>
                      <a:ln w="12700" cap="rnd">
                        <a:solidFill>
                          <a:srgbClr val="402000"/>
                        </a:solidFill>
                        <a:round/>
                        <a:headEnd/>
                        <a:tailEnd/>
                      </a:ln>
                    </p:spPr>
                    <p:txBody>
                      <a:bodyPr/>
                      <a:lstStyle/>
                      <a:p>
                        <a:endParaRPr lang="en-US"/>
                      </a:p>
                    </p:txBody>
                  </p:sp>
                  <p:sp>
                    <p:nvSpPr>
                      <p:cNvPr id="36001" name="Freeform 673"/>
                      <p:cNvSpPr>
                        <a:spLocks/>
                      </p:cNvSpPr>
                      <p:nvPr/>
                    </p:nvSpPr>
                    <p:spPr bwMode="auto">
                      <a:xfrm>
                        <a:off x="549" y="1006"/>
                        <a:ext cx="12" cy="1"/>
                      </a:xfrm>
                      <a:custGeom>
                        <a:avLst/>
                        <a:gdLst>
                          <a:gd name="T0" fmla="*/ 11 w 12"/>
                          <a:gd name="T1" fmla="*/ 0 h 1"/>
                          <a:gd name="T2" fmla="*/ 10 w 12"/>
                          <a:gd name="T3" fmla="*/ 0 h 1"/>
                          <a:gd name="T4" fmla="*/ 8 w 12"/>
                          <a:gd name="T5" fmla="*/ 0 h 1"/>
                          <a:gd name="T6" fmla="*/ 6 w 12"/>
                          <a:gd name="T7" fmla="*/ 0 h 1"/>
                          <a:gd name="T8" fmla="*/ 5 w 12"/>
                          <a:gd name="T9" fmla="*/ 0 h 1"/>
                          <a:gd name="T10" fmla="*/ 4 w 12"/>
                          <a:gd name="T11" fmla="*/ 0 h 1"/>
                          <a:gd name="T12" fmla="*/ 2 w 12"/>
                          <a:gd name="T13" fmla="*/ 0 h 1"/>
                          <a:gd name="T14" fmla="*/ 0 w 12"/>
                          <a:gd name="T15" fmla="*/ 0 h 1"/>
                          <a:gd name="T16" fmla="*/ 3 w 12"/>
                          <a:gd name="T17" fmla="*/ 0 h 1"/>
                          <a:gd name="T18" fmla="*/ 5 w 12"/>
                          <a:gd name="T19" fmla="*/ 0 h 1"/>
                          <a:gd name="T20" fmla="*/ 6 w 12"/>
                          <a:gd name="T21" fmla="*/ 0 h 1"/>
                          <a:gd name="T22" fmla="*/ 7 w 12"/>
                          <a:gd name="T23" fmla="*/ 0 h 1"/>
                          <a:gd name="T24" fmla="*/ 11 w 12"/>
                          <a:gd name="T25" fmla="*/ 0 h 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
                          <a:gd name="T41" fmla="*/ 12 w 12"/>
                          <a:gd name="T42" fmla="*/ 1 h 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
                            <a:moveTo>
                              <a:pt x="11" y="0"/>
                            </a:moveTo>
                            <a:lnTo>
                              <a:pt x="10" y="0"/>
                            </a:lnTo>
                            <a:lnTo>
                              <a:pt x="8" y="0"/>
                            </a:lnTo>
                            <a:lnTo>
                              <a:pt x="6" y="0"/>
                            </a:lnTo>
                            <a:lnTo>
                              <a:pt x="5" y="0"/>
                            </a:lnTo>
                            <a:lnTo>
                              <a:pt x="4" y="0"/>
                            </a:lnTo>
                            <a:lnTo>
                              <a:pt x="2" y="0"/>
                            </a:lnTo>
                            <a:lnTo>
                              <a:pt x="0" y="0"/>
                            </a:lnTo>
                            <a:lnTo>
                              <a:pt x="3" y="0"/>
                            </a:lnTo>
                            <a:lnTo>
                              <a:pt x="5" y="0"/>
                            </a:lnTo>
                            <a:lnTo>
                              <a:pt x="6" y="0"/>
                            </a:lnTo>
                            <a:lnTo>
                              <a:pt x="7" y="0"/>
                            </a:lnTo>
                            <a:lnTo>
                              <a:pt x="11"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2" name="Freeform 674"/>
                      <p:cNvSpPr>
                        <a:spLocks/>
                      </p:cNvSpPr>
                      <p:nvPr/>
                    </p:nvSpPr>
                    <p:spPr bwMode="auto">
                      <a:xfrm>
                        <a:off x="478" y="1030"/>
                        <a:ext cx="2" cy="2"/>
                      </a:xfrm>
                      <a:custGeom>
                        <a:avLst/>
                        <a:gdLst>
                          <a:gd name="T0" fmla="*/ 0 w 2"/>
                          <a:gd name="T1" fmla="*/ 1 h 2"/>
                          <a:gd name="T2" fmla="*/ 1 w 2"/>
                          <a:gd name="T3" fmla="*/ 1 h 2"/>
                          <a:gd name="T4" fmla="*/ 1 w 2"/>
                          <a:gd name="T5" fmla="*/ 0 h 2"/>
                          <a:gd name="T6" fmla="*/ 0 w 2"/>
                          <a:gd name="T7" fmla="*/ 1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1"/>
                            </a:moveTo>
                            <a:lnTo>
                              <a:pt x="1" y="1"/>
                            </a:lnTo>
                            <a:lnTo>
                              <a:pt x="1" y="0"/>
                            </a:lnTo>
                            <a:lnTo>
                              <a:pt x="0"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3" name="Freeform 675"/>
                      <p:cNvSpPr>
                        <a:spLocks/>
                      </p:cNvSpPr>
                      <p:nvPr/>
                    </p:nvSpPr>
                    <p:spPr bwMode="auto">
                      <a:xfrm>
                        <a:off x="522" y="1004"/>
                        <a:ext cx="20" cy="1"/>
                      </a:xfrm>
                      <a:custGeom>
                        <a:avLst/>
                        <a:gdLst>
                          <a:gd name="T0" fmla="*/ 19 w 20"/>
                          <a:gd name="T1" fmla="*/ 0 h 1"/>
                          <a:gd name="T2" fmla="*/ 13 w 20"/>
                          <a:gd name="T3" fmla="*/ 0 h 1"/>
                          <a:gd name="T4" fmla="*/ 10 w 20"/>
                          <a:gd name="T5" fmla="*/ 0 h 1"/>
                          <a:gd name="T6" fmla="*/ 9 w 20"/>
                          <a:gd name="T7" fmla="*/ 0 h 1"/>
                          <a:gd name="T8" fmla="*/ 7 w 20"/>
                          <a:gd name="T9" fmla="*/ 0 h 1"/>
                          <a:gd name="T10" fmla="*/ 6 w 20"/>
                          <a:gd name="T11" fmla="*/ 0 h 1"/>
                          <a:gd name="T12" fmla="*/ 3 w 20"/>
                          <a:gd name="T13" fmla="*/ 0 h 1"/>
                          <a:gd name="T14" fmla="*/ 0 w 20"/>
                          <a:gd name="T15" fmla="*/ 0 h 1"/>
                          <a:gd name="T16" fmla="*/ 2 w 20"/>
                          <a:gd name="T17" fmla="*/ 0 h 1"/>
                          <a:gd name="T18" fmla="*/ 5 w 20"/>
                          <a:gd name="T19" fmla="*/ 0 h 1"/>
                          <a:gd name="T20" fmla="*/ 8 w 20"/>
                          <a:gd name="T21" fmla="*/ 0 h 1"/>
                          <a:gd name="T22" fmla="*/ 10 w 20"/>
                          <a:gd name="T23" fmla="*/ 0 h 1"/>
                          <a:gd name="T24" fmla="*/ 11 w 20"/>
                          <a:gd name="T25" fmla="*/ 0 h 1"/>
                          <a:gd name="T26" fmla="*/ 14 w 20"/>
                          <a:gd name="T27" fmla="*/ 0 h 1"/>
                          <a:gd name="T28" fmla="*/ 19 w 20"/>
                          <a:gd name="T29" fmla="*/ 0 h 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
                          <a:gd name="T46" fmla="*/ 0 h 1"/>
                          <a:gd name="T47" fmla="*/ 20 w 20"/>
                          <a:gd name="T48" fmla="*/ 1 h 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 h="1">
                            <a:moveTo>
                              <a:pt x="19" y="0"/>
                            </a:moveTo>
                            <a:lnTo>
                              <a:pt x="13" y="0"/>
                            </a:lnTo>
                            <a:lnTo>
                              <a:pt x="10" y="0"/>
                            </a:lnTo>
                            <a:lnTo>
                              <a:pt x="9" y="0"/>
                            </a:lnTo>
                            <a:lnTo>
                              <a:pt x="7" y="0"/>
                            </a:lnTo>
                            <a:lnTo>
                              <a:pt x="6" y="0"/>
                            </a:lnTo>
                            <a:lnTo>
                              <a:pt x="3" y="0"/>
                            </a:lnTo>
                            <a:lnTo>
                              <a:pt x="0" y="0"/>
                            </a:lnTo>
                            <a:lnTo>
                              <a:pt x="2" y="0"/>
                            </a:lnTo>
                            <a:lnTo>
                              <a:pt x="5" y="0"/>
                            </a:lnTo>
                            <a:lnTo>
                              <a:pt x="8" y="0"/>
                            </a:lnTo>
                            <a:lnTo>
                              <a:pt x="10" y="0"/>
                            </a:lnTo>
                            <a:lnTo>
                              <a:pt x="11" y="0"/>
                            </a:lnTo>
                            <a:lnTo>
                              <a:pt x="14" y="0"/>
                            </a:lnTo>
                            <a:lnTo>
                              <a:pt x="19"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4" name="Freeform 676"/>
                      <p:cNvSpPr>
                        <a:spLocks/>
                      </p:cNvSpPr>
                      <p:nvPr/>
                    </p:nvSpPr>
                    <p:spPr bwMode="auto">
                      <a:xfrm>
                        <a:off x="532" y="1019"/>
                        <a:ext cx="5" cy="5"/>
                      </a:xfrm>
                      <a:custGeom>
                        <a:avLst/>
                        <a:gdLst>
                          <a:gd name="T0" fmla="*/ 0 w 5"/>
                          <a:gd name="T1" fmla="*/ 4 h 5"/>
                          <a:gd name="T2" fmla="*/ 4 w 5"/>
                          <a:gd name="T3" fmla="*/ 2 h 5"/>
                          <a:gd name="T4" fmla="*/ 0 w 5"/>
                          <a:gd name="T5" fmla="*/ 0 h 5"/>
                          <a:gd name="T6" fmla="*/ 0 w 5"/>
                          <a:gd name="T7" fmla="*/ 4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0" y="4"/>
                            </a:moveTo>
                            <a:lnTo>
                              <a:pt x="4" y="2"/>
                            </a:lnTo>
                            <a:lnTo>
                              <a:pt x="0" y="0"/>
                            </a:lnTo>
                            <a:lnTo>
                              <a:pt x="0" y="4"/>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5" name="Freeform 677"/>
                      <p:cNvSpPr>
                        <a:spLocks/>
                      </p:cNvSpPr>
                      <p:nvPr/>
                    </p:nvSpPr>
                    <p:spPr bwMode="auto">
                      <a:xfrm>
                        <a:off x="557" y="1008"/>
                        <a:ext cx="4" cy="5"/>
                      </a:xfrm>
                      <a:custGeom>
                        <a:avLst/>
                        <a:gdLst>
                          <a:gd name="T0" fmla="*/ 1 w 4"/>
                          <a:gd name="T1" fmla="*/ 0 h 5"/>
                          <a:gd name="T2" fmla="*/ 0 w 4"/>
                          <a:gd name="T3" fmla="*/ 0 h 5"/>
                          <a:gd name="T4" fmla="*/ 1 w 4"/>
                          <a:gd name="T5" fmla="*/ 2 h 5"/>
                          <a:gd name="T6" fmla="*/ 3 w 4"/>
                          <a:gd name="T7" fmla="*/ 4 h 5"/>
                          <a:gd name="T8" fmla="*/ 1 w 4"/>
                          <a:gd name="T9" fmla="*/ 0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1" y="0"/>
                            </a:moveTo>
                            <a:lnTo>
                              <a:pt x="0" y="0"/>
                            </a:lnTo>
                            <a:lnTo>
                              <a:pt x="1" y="2"/>
                            </a:lnTo>
                            <a:lnTo>
                              <a:pt x="3" y="4"/>
                            </a:lnTo>
                            <a:lnTo>
                              <a:pt x="1"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6" name="Freeform 678"/>
                      <p:cNvSpPr>
                        <a:spLocks/>
                      </p:cNvSpPr>
                      <p:nvPr/>
                    </p:nvSpPr>
                    <p:spPr bwMode="auto">
                      <a:xfrm>
                        <a:off x="563" y="1004"/>
                        <a:ext cx="1" cy="5"/>
                      </a:xfrm>
                      <a:custGeom>
                        <a:avLst/>
                        <a:gdLst>
                          <a:gd name="T0" fmla="*/ 0 w 1"/>
                          <a:gd name="T1" fmla="*/ 0 h 5"/>
                          <a:gd name="T2" fmla="*/ 0 w 1"/>
                          <a:gd name="T3" fmla="*/ 4 h 5"/>
                          <a:gd name="T4" fmla="*/ 0 w 1"/>
                          <a:gd name="T5" fmla="*/ 0 h 5"/>
                          <a:gd name="T6" fmla="*/ 0 w 1"/>
                          <a:gd name="T7" fmla="*/ 0 h 5"/>
                          <a:gd name="T8" fmla="*/ 0 60000 65536"/>
                          <a:gd name="T9" fmla="*/ 0 60000 65536"/>
                          <a:gd name="T10" fmla="*/ 0 60000 65536"/>
                          <a:gd name="T11" fmla="*/ 0 60000 65536"/>
                          <a:gd name="T12" fmla="*/ 0 w 1"/>
                          <a:gd name="T13" fmla="*/ 0 h 5"/>
                          <a:gd name="T14" fmla="*/ 1 w 1"/>
                          <a:gd name="T15" fmla="*/ 5 h 5"/>
                        </a:gdLst>
                        <a:ahLst/>
                        <a:cxnLst>
                          <a:cxn ang="T8">
                            <a:pos x="T0" y="T1"/>
                          </a:cxn>
                          <a:cxn ang="T9">
                            <a:pos x="T2" y="T3"/>
                          </a:cxn>
                          <a:cxn ang="T10">
                            <a:pos x="T4" y="T5"/>
                          </a:cxn>
                          <a:cxn ang="T11">
                            <a:pos x="T6" y="T7"/>
                          </a:cxn>
                        </a:cxnLst>
                        <a:rect l="T12" t="T13" r="T14" b="T15"/>
                        <a:pathLst>
                          <a:path w="1" h="5">
                            <a:moveTo>
                              <a:pt x="0" y="0"/>
                            </a:moveTo>
                            <a:lnTo>
                              <a:pt x="0" y="4"/>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007" name="Freeform 679"/>
                      <p:cNvSpPr>
                        <a:spLocks/>
                      </p:cNvSpPr>
                      <p:nvPr/>
                    </p:nvSpPr>
                    <p:spPr bwMode="auto">
                      <a:xfrm>
                        <a:off x="509" y="1018"/>
                        <a:ext cx="6" cy="3"/>
                      </a:xfrm>
                      <a:custGeom>
                        <a:avLst/>
                        <a:gdLst>
                          <a:gd name="T0" fmla="*/ 5 w 6"/>
                          <a:gd name="T1" fmla="*/ 1 h 3"/>
                          <a:gd name="T2" fmla="*/ 4 w 6"/>
                          <a:gd name="T3" fmla="*/ 1 h 3"/>
                          <a:gd name="T4" fmla="*/ 2 w 6"/>
                          <a:gd name="T5" fmla="*/ 1 h 3"/>
                          <a:gd name="T6" fmla="*/ 1 w 6"/>
                          <a:gd name="T7" fmla="*/ 1 h 3"/>
                          <a:gd name="T8" fmla="*/ 0 w 6"/>
                          <a:gd name="T9" fmla="*/ 0 h 3"/>
                          <a:gd name="T10" fmla="*/ 2 w 6"/>
                          <a:gd name="T11" fmla="*/ 1 h 3"/>
                          <a:gd name="T12" fmla="*/ 3 w 6"/>
                          <a:gd name="T13" fmla="*/ 1 h 3"/>
                          <a:gd name="T14" fmla="*/ 4 w 6"/>
                          <a:gd name="T15" fmla="*/ 2 h 3"/>
                          <a:gd name="T16" fmla="*/ 3 w 6"/>
                          <a:gd name="T17" fmla="*/ 1 h 3"/>
                          <a:gd name="T18" fmla="*/ 4 w 6"/>
                          <a:gd name="T19" fmla="*/ 1 h 3"/>
                          <a:gd name="T20" fmla="*/ 5 w 6"/>
                          <a:gd name="T21" fmla="*/ 1 h 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3"/>
                          <a:gd name="T35" fmla="*/ 6 w 6"/>
                          <a:gd name="T36" fmla="*/ 3 h 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3">
                            <a:moveTo>
                              <a:pt x="5" y="1"/>
                            </a:moveTo>
                            <a:lnTo>
                              <a:pt x="4" y="1"/>
                            </a:lnTo>
                            <a:lnTo>
                              <a:pt x="2" y="1"/>
                            </a:lnTo>
                            <a:lnTo>
                              <a:pt x="1" y="1"/>
                            </a:lnTo>
                            <a:lnTo>
                              <a:pt x="0" y="0"/>
                            </a:lnTo>
                            <a:lnTo>
                              <a:pt x="2" y="1"/>
                            </a:lnTo>
                            <a:lnTo>
                              <a:pt x="3" y="1"/>
                            </a:lnTo>
                            <a:lnTo>
                              <a:pt x="4" y="2"/>
                            </a:lnTo>
                            <a:lnTo>
                              <a:pt x="3" y="1"/>
                            </a:lnTo>
                            <a:lnTo>
                              <a:pt x="4" y="1"/>
                            </a:lnTo>
                            <a:lnTo>
                              <a:pt x="5"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5993" name="Freeform 680"/>
                    <p:cNvSpPr>
                      <a:spLocks/>
                    </p:cNvSpPr>
                    <p:nvPr/>
                  </p:nvSpPr>
                  <p:spPr bwMode="auto">
                    <a:xfrm>
                      <a:off x="371" y="1017"/>
                      <a:ext cx="108" cy="43"/>
                    </a:xfrm>
                    <a:custGeom>
                      <a:avLst/>
                      <a:gdLst>
                        <a:gd name="T0" fmla="*/ 15 w 108"/>
                        <a:gd name="T1" fmla="*/ 5 h 43"/>
                        <a:gd name="T2" fmla="*/ 43 w 108"/>
                        <a:gd name="T3" fmla="*/ 6 h 43"/>
                        <a:gd name="T4" fmla="*/ 65 w 108"/>
                        <a:gd name="T5" fmla="*/ 8 h 43"/>
                        <a:gd name="T6" fmla="*/ 76 w 108"/>
                        <a:gd name="T7" fmla="*/ 8 h 43"/>
                        <a:gd name="T8" fmla="*/ 98 w 108"/>
                        <a:gd name="T9" fmla="*/ 7 h 43"/>
                        <a:gd name="T10" fmla="*/ 104 w 108"/>
                        <a:gd name="T11" fmla="*/ 15 h 43"/>
                        <a:gd name="T12" fmla="*/ 107 w 108"/>
                        <a:gd name="T13" fmla="*/ 26 h 43"/>
                        <a:gd name="T14" fmla="*/ 91 w 108"/>
                        <a:gd name="T15" fmla="*/ 29 h 43"/>
                        <a:gd name="T16" fmla="*/ 62 w 108"/>
                        <a:gd name="T17" fmla="*/ 36 h 43"/>
                        <a:gd name="T18" fmla="*/ 3 w 108"/>
                        <a:gd name="T19" fmla="*/ 42 h 43"/>
                        <a:gd name="T20" fmla="*/ 0 w 108"/>
                        <a:gd name="T21" fmla="*/ 0 h 43"/>
                        <a:gd name="T22" fmla="*/ 15 w 108"/>
                        <a:gd name="T23" fmla="*/ 5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8"/>
                        <a:gd name="T37" fmla="*/ 0 h 43"/>
                        <a:gd name="T38" fmla="*/ 108 w 108"/>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8" h="43">
                          <a:moveTo>
                            <a:pt x="15" y="5"/>
                          </a:moveTo>
                          <a:lnTo>
                            <a:pt x="43" y="6"/>
                          </a:lnTo>
                          <a:lnTo>
                            <a:pt x="65" y="8"/>
                          </a:lnTo>
                          <a:lnTo>
                            <a:pt x="76" y="8"/>
                          </a:lnTo>
                          <a:lnTo>
                            <a:pt x="98" y="7"/>
                          </a:lnTo>
                          <a:lnTo>
                            <a:pt x="104" y="15"/>
                          </a:lnTo>
                          <a:lnTo>
                            <a:pt x="107" y="26"/>
                          </a:lnTo>
                          <a:lnTo>
                            <a:pt x="91" y="29"/>
                          </a:lnTo>
                          <a:lnTo>
                            <a:pt x="62" y="36"/>
                          </a:lnTo>
                          <a:lnTo>
                            <a:pt x="3" y="42"/>
                          </a:lnTo>
                          <a:lnTo>
                            <a:pt x="0" y="0"/>
                          </a:lnTo>
                          <a:lnTo>
                            <a:pt x="15" y="5"/>
                          </a:lnTo>
                        </a:path>
                      </a:pathLst>
                    </a:custGeom>
                    <a:solidFill>
                      <a:srgbClr val="000060"/>
                    </a:solidFill>
                    <a:ln w="12700" cap="rnd">
                      <a:solidFill>
                        <a:srgbClr val="000000"/>
                      </a:solidFill>
                      <a:round/>
                      <a:headEnd/>
                      <a:tailEnd/>
                    </a:ln>
                  </p:spPr>
                  <p:txBody>
                    <a:bodyPr/>
                    <a:lstStyle/>
                    <a:p>
                      <a:endParaRPr lang="en-US"/>
                    </a:p>
                  </p:txBody>
                </p:sp>
                <p:sp>
                  <p:nvSpPr>
                    <p:cNvPr id="35994" name="Freeform 681"/>
                    <p:cNvSpPr>
                      <a:spLocks/>
                    </p:cNvSpPr>
                    <p:nvPr/>
                  </p:nvSpPr>
                  <p:spPr bwMode="auto">
                    <a:xfrm>
                      <a:off x="375" y="1021"/>
                      <a:ext cx="93" cy="30"/>
                    </a:xfrm>
                    <a:custGeom>
                      <a:avLst/>
                      <a:gdLst>
                        <a:gd name="T0" fmla="*/ 11 w 93"/>
                        <a:gd name="T1" fmla="*/ 0 h 30"/>
                        <a:gd name="T2" fmla="*/ 33 w 93"/>
                        <a:gd name="T3" fmla="*/ 3 h 30"/>
                        <a:gd name="T4" fmla="*/ 60 w 93"/>
                        <a:gd name="T5" fmla="*/ 5 h 30"/>
                        <a:gd name="T6" fmla="*/ 78 w 93"/>
                        <a:gd name="T7" fmla="*/ 4 h 30"/>
                        <a:gd name="T8" fmla="*/ 86 w 93"/>
                        <a:gd name="T9" fmla="*/ 5 h 30"/>
                        <a:gd name="T10" fmla="*/ 91 w 93"/>
                        <a:gd name="T11" fmla="*/ 9 h 30"/>
                        <a:gd name="T12" fmla="*/ 92 w 93"/>
                        <a:gd name="T13" fmla="*/ 16 h 30"/>
                        <a:gd name="T14" fmla="*/ 70 w 93"/>
                        <a:gd name="T15" fmla="*/ 22 h 30"/>
                        <a:gd name="T16" fmla="*/ 73 w 93"/>
                        <a:gd name="T17" fmla="*/ 17 h 30"/>
                        <a:gd name="T18" fmla="*/ 77 w 93"/>
                        <a:gd name="T19" fmla="*/ 12 h 30"/>
                        <a:gd name="T20" fmla="*/ 71 w 93"/>
                        <a:gd name="T21" fmla="*/ 16 h 30"/>
                        <a:gd name="T22" fmla="*/ 60 w 93"/>
                        <a:gd name="T23" fmla="*/ 23 h 30"/>
                        <a:gd name="T24" fmla="*/ 38 w 93"/>
                        <a:gd name="T25" fmla="*/ 29 h 30"/>
                        <a:gd name="T26" fmla="*/ 21 w 93"/>
                        <a:gd name="T27" fmla="*/ 29 h 30"/>
                        <a:gd name="T28" fmla="*/ 44 w 93"/>
                        <a:gd name="T29" fmla="*/ 24 h 30"/>
                        <a:gd name="T30" fmla="*/ 58 w 93"/>
                        <a:gd name="T31" fmla="*/ 16 h 30"/>
                        <a:gd name="T32" fmla="*/ 40 w 93"/>
                        <a:gd name="T33" fmla="*/ 21 h 30"/>
                        <a:gd name="T34" fmla="*/ 22 w 93"/>
                        <a:gd name="T35" fmla="*/ 26 h 30"/>
                        <a:gd name="T36" fmla="*/ 0 w 93"/>
                        <a:gd name="T37" fmla="*/ 29 h 30"/>
                        <a:gd name="T38" fmla="*/ 1 w 93"/>
                        <a:gd name="T39" fmla="*/ 11 h 30"/>
                        <a:gd name="T40" fmla="*/ 11 w 93"/>
                        <a:gd name="T41" fmla="*/ 0 h 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3"/>
                        <a:gd name="T64" fmla="*/ 0 h 30"/>
                        <a:gd name="T65" fmla="*/ 93 w 93"/>
                        <a:gd name="T66" fmla="*/ 30 h 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3" h="30">
                          <a:moveTo>
                            <a:pt x="11" y="0"/>
                          </a:moveTo>
                          <a:lnTo>
                            <a:pt x="33" y="3"/>
                          </a:lnTo>
                          <a:lnTo>
                            <a:pt x="60" y="5"/>
                          </a:lnTo>
                          <a:lnTo>
                            <a:pt x="78" y="4"/>
                          </a:lnTo>
                          <a:lnTo>
                            <a:pt x="86" y="5"/>
                          </a:lnTo>
                          <a:lnTo>
                            <a:pt x="91" y="9"/>
                          </a:lnTo>
                          <a:lnTo>
                            <a:pt x="92" y="16"/>
                          </a:lnTo>
                          <a:lnTo>
                            <a:pt x="70" y="22"/>
                          </a:lnTo>
                          <a:lnTo>
                            <a:pt x="73" y="17"/>
                          </a:lnTo>
                          <a:lnTo>
                            <a:pt x="77" y="12"/>
                          </a:lnTo>
                          <a:lnTo>
                            <a:pt x="71" y="16"/>
                          </a:lnTo>
                          <a:lnTo>
                            <a:pt x="60" y="23"/>
                          </a:lnTo>
                          <a:lnTo>
                            <a:pt x="38" y="29"/>
                          </a:lnTo>
                          <a:lnTo>
                            <a:pt x="21" y="29"/>
                          </a:lnTo>
                          <a:lnTo>
                            <a:pt x="44" y="24"/>
                          </a:lnTo>
                          <a:lnTo>
                            <a:pt x="58" y="16"/>
                          </a:lnTo>
                          <a:lnTo>
                            <a:pt x="40" y="21"/>
                          </a:lnTo>
                          <a:lnTo>
                            <a:pt x="22" y="26"/>
                          </a:lnTo>
                          <a:lnTo>
                            <a:pt x="0" y="29"/>
                          </a:lnTo>
                          <a:lnTo>
                            <a:pt x="1" y="11"/>
                          </a:lnTo>
                          <a:lnTo>
                            <a:pt x="11" y="0"/>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95" name="Freeform 682"/>
                    <p:cNvSpPr>
                      <a:spLocks/>
                    </p:cNvSpPr>
                    <p:nvPr/>
                  </p:nvSpPr>
                  <p:spPr bwMode="auto">
                    <a:xfrm>
                      <a:off x="270" y="907"/>
                      <a:ext cx="225" cy="174"/>
                    </a:xfrm>
                    <a:custGeom>
                      <a:avLst/>
                      <a:gdLst>
                        <a:gd name="T0" fmla="*/ 20 w 225"/>
                        <a:gd name="T1" fmla="*/ 0 h 174"/>
                        <a:gd name="T2" fmla="*/ 33 w 225"/>
                        <a:gd name="T3" fmla="*/ 2 h 174"/>
                        <a:gd name="T4" fmla="*/ 46 w 225"/>
                        <a:gd name="T5" fmla="*/ 8 h 174"/>
                        <a:gd name="T6" fmla="*/ 52 w 225"/>
                        <a:gd name="T7" fmla="*/ 18 h 174"/>
                        <a:gd name="T8" fmla="*/ 53 w 225"/>
                        <a:gd name="T9" fmla="*/ 30 h 174"/>
                        <a:gd name="T10" fmla="*/ 59 w 225"/>
                        <a:gd name="T11" fmla="*/ 49 h 174"/>
                        <a:gd name="T12" fmla="*/ 65 w 225"/>
                        <a:gd name="T13" fmla="*/ 65 h 174"/>
                        <a:gd name="T14" fmla="*/ 74 w 225"/>
                        <a:gd name="T15" fmla="*/ 85 h 174"/>
                        <a:gd name="T16" fmla="*/ 80 w 225"/>
                        <a:gd name="T17" fmla="*/ 99 h 174"/>
                        <a:gd name="T18" fmla="*/ 86 w 225"/>
                        <a:gd name="T19" fmla="*/ 115 h 174"/>
                        <a:gd name="T20" fmla="*/ 67 w 225"/>
                        <a:gd name="T21" fmla="*/ 121 h 174"/>
                        <a:gd name="T22" fmla="*/ 88 w 225"/>
                        <a:gd name="T23" fmla="*/ 119 h 174"/>
                        <a:gd name="T24" fmla="*/ 94 w 225"/>
                        <a:gd name="T25" fmla="*/ 125 h 174"/>
                        <a:gd name="T26" fmla="*/ 85 w 225"/>
                        <a:gd name="T27" fmla="*/ 132 h 174"/>
                        <a:gd name="T28" fmla="*/ 98 w 225"/>
                        <a:gd name="T29" fmla="*/ 128 h 174"/>
                        <a:gd name="T30" fmla="*/ 114 w 225"/>
                        <a:gd name="T31" fmla="*/ 132 h 174"/>
                        <a:gd name="T32" fmla="*/ 136 w 225"/>
                        <a:gd name="T33" fmla="*/ 137 h 174"/>
                        <a:gd name="T34" fmla="*/ 162 w 225"/>
                        <a:gd name="T35" fmla="*/ 143 h 174"/>
                        <a:gd name="T36" fmla="*/ 181 w 225"/>
                        <a:gd name="T37" fmla="*/ 144 h 174"/>
                        <a:gd name="T38" fmla="*/ 204 w 225"/>
                        <a:gd name="T39" fmla="*/ 146 h 174"/>
                        <a:gd name="T40" fmla="*/ 218 w 225"/>
                        <a:gd name="T41" fmla="*/ 145 h 174"/>
                        <a:gd name="T42" fmla="*/ 222 w 225"/>
                        <a:gd name="T43" fmla="*/ 149 h 174"/>
                        <a:gd name="T44" fmla="*/ 224 w 225"/>
                        <a:gd name="T45" fmla="*/ 157 h 174"/>
                        <a:gd name="T46" fmla="*/ 224 w 225"/>
                        <a:gd name="T47" fmla="*/ 163 h 174"/>
                        <a:gd name="T48" fmla="*/ 208 w 225"/>
                        <a:gd name="T49" fmla="*/ 169 h 174"/>
                        <a:gd name="T50" fmla="*/ 205 w 225"/>
                        <a:gd name="T51" fmla="*/ 163 h 174"/>
                        <a:gd name="T52" fmla="*/ 202 w 225"/>
                        <a:gd name="T53" fmla="*/ 169 h 174"/>
                        <a:gd name="T54" fmla="*/ 179 w 225"/>
                        <a:gd name="T55" fmla="*/ 170 h 174"/>
                        <a:gd name="T56" fmla="*/ 135 w 225"/>
                        <a:gd name="T57" fmla="*/ 173 h 174"/>
                        <a:gd name="T58" fmla="*/ 78 w 225"/>
                        <a:gd name="T59" fmla="*/ 165 h 174"/>
                        <a:gd name="T60" fmla="*/ 66 w 225"/>
                        <a:gd name="T61" fmla="*/ 162 h 174"/>
                        <a:gd name="T62" fmla="*/ 48 w 225"/>
                        <a:gd name="T63" fmla="*/ 139 h 174"/>
                        <a:gd name="T64" fmla="*/ 25 w 225"/>
                        <a:gd name="T65" fmla="*/ 99 h 174"/>
                        <a:gd name="T66" fmla="*/ 7 w 225"/>
                        <a:gd name="T67" fmla="*/ 54 h 174"/>
                        <a:gd name="T68" fmla="*/ 0 w 225"/>
                        <a:gd name="T69" fmla="*/ 37 h 174"/>
                        <a:gd name="T70" fmla="*/ 2 w 225"/>
                        <a:gd name="T71" fmla="*/ 18 h 174"/>
                        <a:gd name="T72" fmla="*/ 10 w 225"/>
                        <a:gd name="T73" fmla="*/ 5 h 174"/>
                        <a:gd name="T74" fmla="*/ 20 w 225"/>
                        <a:gd name="T75" fmla="*/ 0 h 1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5"/>
                        <a:gd name="T115" fmla="*/ 0 h 174"/>
                        <a:gd name="T116" fmla="*/ 225 w 225"/>
                        <a:gd name="T117" fmla="*/ 174 h 17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5" h="174">
                          <a:moveTo>
                            <a:pt x="20" y="0"/>
                          </a:moveTo>
                          <a:lnTo>
                            <a:pt x="33" y="2"/>
                          </a:lnTo>
                          <a:lnTo>
                            <a:pt x="46" y="8"/>
                          </a:lnTo>
                          <a:lnTo>
                            <a:pt x="52" y="18"/>
                          </a:lnTo>
                          <a:lnTo>
                            <a:pt x="53" y="30"/>
                          </a:lnTo>
                          <a:lnTo>
                            <a:pt x="59" y="49"/>
                          </a:lnTo>
                          <a:lnTo>
                            <a:pt x="65" y="65"/>
                          </a:lnTo>
                          <a:lnTo>
                            <a:pt x="74" y="85"/>
                          </a:lnTo>
                          <a:lnTo>
                            <a:pt x="80" y="99"/>
                          </a:lnTo>
                          <a:lnTo>
                            <a:pt x="86" y="115"/>
                          </a:lnTo>
                          <a:lnTo>
                            <a:pt x="67" y="121"/>
                          </a:lnTo>
                          <a:lnTo>
                            <a:pt x="88" y="119"/>
                          </a:lnTo>
                          <a:lnTo>
                            <a:pt x="94" y="125"/>
                          </a:lnTo>
                          <a:lnTo>
                            <a:pt x="85" y="132"/>
                          </a:lnTo>
                          <a:lnTo>
                            <a:pt x="98" y="128"/>
                          </a:lnTo>
                          <a:lnTo>
                            <a:pt x="114" y="132"/>
                          </a:lnTo>
                          <a:lnTo>
                            <a:pt x="136" y="137"/>
                          </a:lnTo>
                          <a:lnTo>
                            <a:pt x="162" y="143"/>
                          </a:lnTo>
                          <a:lnTo>
                            <a:pt x="181" y="144"/>
                          </a:lnTo>
                          <a:lnTo>
                            <a:pt x="204" y="146"/>
                          </a:lnTo>
                          <a:lnTo>
                            <a:pt x="218" y="145"/>
                          </a:lnTo>
                          <a:lnTo>
                            <a:pt x="222" y="149"/>
                          </a:lnTo>
                          <a:lnTo>
                            <a:pt x="224" y="157"/>
                          </a:lnTo>
                          <a:lnTo>
                            <a:pt x="224" y="163"/>
                          </a:lnTo>
                          <a:lnTo>
                            <a:pt x="208" y="169"/>
                          </a:lnTo>
                          <a:lnTo>
                            <a:pt x="205" y="163"/>
                          </a:lnTo>
                          <a:lnTo>
                            <a:pt x="202" y="169"/>
                          </a:lnTo>
                          <a:lnTo>
                            <a:pt x="179" y="170"/>
                          </a:lnTo>
                          <a:lnTo>
                            <a:pt x="135" y="173"/>
                          </a:lnTo>
                          <a:lnTo>
                            <a:pt x="78" y="165"/>
                          </a:lnTo>
                          <a:lnTo>
                            <a:pt x="66" y="162"/>
                          </a:lnTo>
                          <a:lnTo>
                            <a:pt x="48" y="139"/>
                          </a:lnTo>
                          <a:lnTo>
                            <a:pt x="25" y="99"/>
                          </a:lnTo>
                          <a:lnTo>
                            <a:pt x="7" y="54"/>
                          </a:lnTo>
                          <a:lnTo>
                            <a:pt x="0" y="37"/>
                          </a:lnTo>
                          <a:lnTo>
                            <a:pt x="2" y="18"/>
                          </a:lnTo>
                          <a:lnTo>
                            <a:pt x="10" y="5"/>
                          </a:lnTo>
                          <a:lnTo>
                            <a:pt x="20" y="0"/>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96" name="Freeform 683"/>
                    <p:cNvSpPr>
                      <a:spLocks/>
                    </p:cNvSpPr>
                    <p:nvPr/>
                  </p:nvSpPr>
                  <p:spPr bwMode="auto">
                    <a:xfrm>
                      <a:off x="301" y="901"/>
                      <a:ext cx="81" cy="136"/>
                    </a:xfrm>
                    <a:custGeom>
                      <a:avLst/>
                      <a:gdLst>
                        <a:gd name="T0" fmla="*/ 10 w 81"/>
                        <a:gd name="T1" fmla="*/ 0 h 136"/>
                        <a:gd name="T2" fmla="*/ 0 w 81"/>
                        <a:gd name="T3" fmla="*/ 8 h 136"/>
                        <a:gd name="T4" fmla="*/ 5 w 81"/>
                        <a:gd name="T5" fmla="*/ 10 h 136"/>
                        <a:gd name="T6" fmla="*/ 12 w 81"/>
                        <a:gd name="T7" fmla="*/ 19 h 136"/>
                        <a:gd name="T8" fmla="*/ 23 w 81"/>
                        <a:gd name="T9" fmla="*/ 26 h 136"/>
                        <a:gd name="T10" fmla="*/ 30 w 81"/>
                        <a:gd name="T11" fmla="*/ 49 h 136"/>
                        <a:gd name="T12" fmla="*/ 36 w 81"/>
                        <a:gd name="T13" fmla="*/ 64 h 136"/>
                        <a:gd name="T14" fmla="*/ 46 w 81"/>
                        <a:gd name="T15" fmla="*/ 74 h 136"/>
                        <a:gd name="T16" fmla="*/ 53 w 81"/>
                        <a:gd name="T17" fmla="*/ 85 h 136"/>
                        <a:gd name="T18" fmla="*/ 43 w 81"/>
                        <a:gd name="T19" fmla="*/ 77 h 136"/>
                        <a:gd name="T20" fmla="*/ 34 w 81"/>
                        <a:gd name="T21" fmla="*/ 65 h 136"/>
                        <a:gd name="T22" fmla="*/ 43 w 81"/>
                        <a:gd name="T23" fmla="*/ 83 h 136"/>
                        <a:gd name="T24" fmla="*/ 49 w 81"/>
                        <a:gd name="T25" fmla="*/ 99 h 136"/>
                        <a:gd name="T26" fmla="*/ 55 w 81"/>
                        <a:gd name="T27" fmla="*/ 114 h 136"/>
                        <a:gd name="T28" fmla="*/ 58 w 81"/>
                        <a:gd name="T29" fmla="*/ 123 h 136"/>
                        <a:gd name="T30" fmla="*/ 62 w 81"/>
                        <a:gd name="T31" fmla="*/ 128 h 136"/>
                        <a:gd name="T32" fmla="*/ 68 w 81"/>
                        <a:gd name="T33" fmla="*/ 132 h 136"/>
                        <a:gd name="T34" fmla="*/ 76 w 81"/>
                        <a:gd name="T35" fmla="*/ 135 h 136"/>
                        <a:gd name="T36" fmla="*/ 76 w 81"/>
                        <a:gd name="T37" fmla="*/ 126 h 136"/>
                        <a:gd name="T38" fmla="*/ 77 w 81"/>
                        <a:gd name="T39" fmla="*/ 118 h 136"/>
                        <a:gd name="T40" fmla="*/ 80 w 81"/>
                        <a:gd name="T41" fmla="*/ 107 h 136"/>
                        <a:gd name="T42" fmla="*/ 80 w 81"/>
                        <a:gd name="T43" fmla="*/ 98 h 136"/>
                        <a:gd name="T44" fmla="*/ 76 w 81"/>
                        <a:gd name="T45" fmla="*/ 87 h 136"/>
                        <a:gd name="T46" fmla="*/ 71 w 81"/>
                        <a:gd name="T47" fmla="*/ 78 h 136"/>
                        <a:gd name="T48" fmla="*/ 64 w 81"/>
                        <a:gd name="T49" fmla="*/ 72 h 136"/>
                        <a:gd name="T50" fmla="*/ 56 w 81"/>
                        <a:gd name="T51" fmla="*/ 65 h 136"/>
                        <a:gd name="T52" fmla="*/ 46 w 81"/>
                        <a:gd name="T53" fmla="*/ 54 h 136"/>
                        <a:gd name="T54" fmla="*/ 36 w 81"/>
                        <a:gd name="T55" fmla="*/ 40 h 136"/>
                        <a:gd name="T56" fmla="*/ 45 w 81"/>
                        <a:gd name="T57" fmla="*/ 47 h 136"/>
                        <a:gd name="T58" fmla="*/ 52 w 81"/>
                        <a:gd name="T59" fmla="*/ 57 h 136"/>
                        <a:gd name="T60" fmla="*/ 61 w 81"/>
                        <a:gd name="T61" fmla="*/ 68 h 136"/>
                        <a:gd name="T62" fmla="*/ 52 w 81"/>
                        <a:gd name="T63" fmla="*/ 53 h 136"/>
                        <a:gd name="T64" fmla="*/ 43 w 81"/>
                        <a:gd name="T65" fmla="*/ 35 h 136"/>
                        <a:gd name="T66" fmla="*/ 32 w 81"/>
                        <a:gd name="T67" fmla="*/ 14 h 136"/>
                        <a:gd name="T68" fmla="*/ 26 w 81"/>
                        <a:gd name="T69" fmla="*/ 8 h 136"/>
                        <a:gd name="T70" fmla="*/ 10 w 81"/>
                        <a:gd name="T71" fmla="*/ 0 h 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1"/>
                        <a:gd name="T109" fmla="*/ 0 h 136"/>
                        <a:gd name="T110" fmla="*/ 81 w 81"/>
                        <a:gd name="T111" fmla="*/ 136 h 1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1" h="136">
                          <a:moveTo>
                            <a:pt x="10" y="0"/>
                          </a:moveTo>
                          <a:lnTo>
                            <a:pt x="0" y="8"/>
                          </a:lnTo>
                          <a:lnTo>
                            <a:pt x="5" y="10"/>
                          </a:lnTo>
                          <a:lnTo>
                            <a:pt x="12" y="19"/>
                          </a:lnTo>
                          <a:lnTo>
                            <a:pt x="23" y="26"/>
                          </a:lnTo>
                          <a:lnTo>
                            <a:pt x="30" y="49"/>
                          </a:lnTo>
                          <a:lnTo>
                            <a:pt x="36" y="64"/>
                          </a:lnTo>
                          <a:lnTo>
                            <a:pt x="46" y="74"/>
                          </a:lnTo>
                          <a:lnTo>
                            <a:pt x="53" y="85"/>
                          </a:lnTo>
                          <a:lnTo>
                            <a:pt x="43" y="77"/>
                          </a:lnTo>
                          <a:lnTo>
                            <a:pt x="34" y="65"/>
                          </a:lnTo>
                          <a:lnTo>
                            <a:pt x="43" y="83"/>
                          </a:lnTo>
                          <a:lnTo>
                            <a:pt x="49" y="99"/>
                          </a:lnTo>
                          <a:lnTo>
                            <a:pt x="55" y="114"/>
                          </a:lnTo>
                          <a:lnTo>
                            <a:pt x="58" y="123"/>
                          </a:lnTo>
                          <a:lnTo>
                            <a:pt x="62" y="128"/>
                          </a:lnTo>
                          <a:lnTo>
                            <a:pt x="68" y="132"/>
                          </a:lnTo>
                          <a:lnTo>
                            <a:pt x="76" y="135"/>
                          </a:lnTo>
                          <a:lnTo>
                            <a:pt x="76" y="126"/>
                          </a:lnTo>
                          <a:lnTo>
                            <a:pt x="77" y="118"/>
                          </a:lnTo>
                          <a:lnTo>
                            <a:pt x="80" y="107"/>
                          </a:lnTo>
                          <a:lnTo>
                            <a:pt x="80" y="98"/>
                          </a:lnTo>
                          <a:lnTo>
                            <a:pt x="76" y="87"/>
                          </a:lnTo>
                          <a:lnTo>
                            <a:pt x="71" y="78"/>
                          </a:lnTo>
                          <a:lnTo>
                            <a:pt x="64" y="72"/>
                          </a:lnTo>
                          <a:lnTo>
                            <a:pt x="56" y="65"/>
                          </a:lnTo>
                          <a:lnTo>
                            <a:pt x="46" y="54"/>
                          </a:lnTo>
                          <a:lnTo>
                            <a:pt x="36" y="40"/>
                          </a:lnTo>
                          <a:lnTo>
                            <a:pt x="45" y="47"/>
                          </a:lnTo>
                          <a:lnTo>
                            <a:pt x="52" y="57"/>
                          </a:lnTo>
                          <a:lnTo>
                            <a:pt x="61" y="68"/>
                          </a:lnTo>
                          <a:lnTo>
                            <a:pt x="52" y="53"/>
                          </a:lnTo>
                          <a:lnTo>
                            <a:pt x="43" y="35"/>
                          </a:lnTo>
                          <a:lnTo>
                            <a:pt x="32" y="14"/>
                          </a:lnTo>
                          <a:lnTo>
                            <a:pt x="26" y="8"/>
                          </a:lnTo>
                          <a:lnTo>
                            <a:pt x="10" y="0"/>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97" name="Freeform 684"/>
                    <p:cNvSpPr>
                      <a:spLocks/>
                    </p:cNvSpPr>
                    <p:nvPr/>
                  </p:nvSpPr>
                  <p:spPr bwMode="auto">
                    <a:xfrm>
                      <a:off x="234" y="894"/>
                      <a:ext cx="340" cy="350"/>
                    </a:xfrm>
                    <a:custGeom>
                      <a:avLst/>
                      <a:gdLst>
                        <a:gd name="T0" fmla="*/ 53 w 340"/>
                        <a:gd name="T1" fmla="*/ 18 h 350"/>
                        <a:gd name="T2" fmla="*/ 37 w 340"/>
                        <a:gd name="T3" fmla="*/ 49 h 350"/>
                        <a:gd name="T4" fmla="*/ 31 w 340"/>
                        <a:gd name="T5" fmla="*/ 91 h 350"/>
                        <a:gd name="T6" fmla="*/ 37 w 340"/>
                        <a:gd name="T7" fmla="*/ 77 h 350"/>
                        <a:gd name="T8" fmla="*/ 49 w 340"/>
                        <a:gd name="T9" fmla="*/ 100 h 350"/>
                        <a:gd name="T10" fmla="*/ 52 w 340"/>
                        <a:gd name="T11" fmla="*/ 144 h 350"/>
                        <a:gd name="T12" fmla="*/ 55 w 340"/>
                        <a:gd name="T13" fmla="*/ 129 h 350"/>
                        <a:gd name="T14" fmla="*/ 83 w 340"/>
                        <a:gd name="T15" fmla="*/ 163 h 350"/>
                        <a:gd name="T16" fmla="*/ 125 w 340"/>
                        <a:gd name="T17" fmla="*/ 187 h 350"/>
                        <a:gd name="T18" fmla="*/ 126 w 340"/>
                        <a:gd name="T19" fmla="*/ 200 h 350"/>
                        <a:gd name="T20" fmla="*/ 136 w 340"/>
                        <a:gd name="T21" fmla="*/ 198 h 350"/>
                        <a:gd name="T22" fmla="*/ 143 w 340"/>
                        <a:gd name="T23" fmla="*/ 217 h 350"/>
                        <a:gd name="T24" fmla="*/ 145 w 340"/>
                        <a:gd name="T25" fmla="*/ 229 h 350"/>
                        <a:gd name="T26" fmla="*/ 111 w 340"/>
                        <a:gd name="T27" fmla="*/ 251 h 350"/>
                        <a:gd name="T28" fmla="*/ 158 w 340"/>
                        <a:gd name="T29" fmla="*/ 241 h 350"/>
                        <a:gd name="T30" fmla="*/ 130 w 340"/>
                        <a:gd name="T31" fmla="*/ 260 h 350"/>
                        <a:gd name="T32" fmla="*/ 173 w 340"/>
                        <a:gd name="T33" fmla="*/ 245 h 350"/>
                        <a:gd name="T34" fmla="*/ 172 w 340"/>
                        <a:gd name="T35" fmla="*/ 258 h 350"/>
                        <a:gd name="T36" fmla="*/ 187 w 340"/>
                        <a:gd name="T37" fmla="*/ 252 h 350"/>
                        <a:gd name="T38" fmla="*/ 279 w 340"/>
                        <a:gd name="T39" fmla="*/ 279 h 350"/>
                        <a:gd name="T40" fmla="*/ 327 w 340"/>
                        <a:gd name="T41" fmla="*/ 318 h 350"/>
                        <a:gd name="T42" fmla="*/ 205 w 340"/>
                        <a:gd name="T43" fmla="*/ 347 h 350"/>
                        <a:gd name="T44" fmla="*/ 229 w 340"/>
                        <a:gd name="T45" fmla="*/ 340 h 350"/>
                        <a:gd name="T46" fmla="*/ 212 w 340"/>
                        <a:gd name="T47" fmla="*/ 337 h 350"/>
                        <a:gd name="T48" fmla="*/ 177 w 340"/>
                        <a:gd name="T49" fmla="*/ 340 h 350"/>
                        <a:gd name="T50" fmla="*/ 245 w 340"/>
                        <a:gd name="T51" fmla="*/ 313 h 350"/>
                        <a:gd name="T52" fmla="*/ 48 w 340"/>
                        <a:gd name="T53" fmla="*/ 337 h 350"/>
                        <a:gd name="T54" fmla="*/ 7 w 340"/>
                        <a:gd name="T55" fmla="*/ 319 h 350"/>
                        <a:gd name="T56" fmla="*/ 7 w 340"/>
                        <a:gd name="T57" fmla="*/ 281 h 350"/>
                        <a:gd name="T58" fmla="*/ 25 w 340"/>
                        <a:gd name="T59" fmla="*/ 231 h 350"/>
                        <a:gd name="T60" fmla="*/ 70 w 340"/>
                        <a:gd name="T61" fmla="*/ 255 h 350"/>
                        <a:gd name="T62" fmla="*/ 43 w 340"/>
                        <a:gd name="T63" fmla="*/ 217 h 350"/>
                        <a:gd name="T64" fmla="*/ 68 w 340"/>
                        <a:gd name="T65" fmla="*/ 209 h 350"/>
                        <a:gd name="T66" fmla="*/ 55 w 340"/>
                        <a:gd name="T67" fmla="*/ 189 h 350"/>
                        <a:gd name="T68" fmla="*/ 40 w 340"/>
                        <a:gd name="T69" fmla="*/ 197 h 350"/>
                        <a:gd name="T70" fmla="*/ 11 w 340"/>
                        <a:gd name="T71" fmla="*/ 142 h 350"/>
                        <a:gd name="T72" fmla="*/ 10 w 340"/>
                        <a:gd name="T73" fmla="*/ 86 h 350"/>
                        <a:gd name="T74" fmla="*/ 4 w 340"/>
                        <a:gd name="T75" fmla="*/ 120 h 350"/>
                        <a:gd name="T76" fmla="*/ 1 w 340"/>
                        <a:gd name="T77" fmla="*/ 79 h 350"/>
                        <a:gd name="T78" fmla="*/ 21 w 340"/>
                        <a:gd name="T79" fmla="*/ 41 h 350"/>
                        <a:gd name="T80" fmla="*/ 0 w 340"/>
                        <a:gd name="T81" fmla="*/ 75 h 350"/>
                        <a:gd name="T82" fmla="*/ 13 w 340"/>
                        <a:gd name="T83" fmla="*/ 33 h 350"/>
                        <a:gd name="T84" fmla="*/ 44 w 340"/>
                        <a:gd name="T85" fmla="*/ 0 h 35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0"/>
                        <a:gd name="T130" fmla="*/ 0 h 350"/>
                        <a:gd name="T131" fmla="*/ 340 w 340"/>
                        <a:gd name="T132" fmla="*/ 350 h 35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0" h="350">
                          <a:moveTo>
                            <a:pt x="72" y="7"/>
                          </a:moveTo>
                          <a:lnTo>
                            <a:pt x="62" y="15"/>
                          </a:lnTo>
                          <a:lnTo>
                            <a:pt x="53" y="18"/>
                          </a:lnTo>
                          <a:lnTo>
                            <a:pt x="40" y="31"/>
                          </a:lnTo>
                          <a:lnTo>
                            <a:pt x="38" y="39"/>
                          </a:lnTo>
                          <a:lnTo>
                            <a:pt x="37" y="49"/>
                          </a:lnTo>
                          <a:lnTo>
                            <a:pt x="37" y="59"/>
                          </a:lnTo>
                          <a:lnTo>
                            <a:pt x="34" y="75"/>
                          </a:lnTo>
                          <a:lnTo>
                            <a:pt x="31" y="91"/>
                          </a:lnTo>
                          <a:lnTo>
                            <a:pt x="29" y="109"/>
                          </a:lnTo>
                          <a:lnTo>
                            <a:pt x="34" y="91"/>
                          </a:lnTo>
                          <a:lnTo>
                            <a:pt x="37" y="77"/>
                          </a:lnTo>
                          <a:lnTo>
                            <a:pt x="39" y="69"/>
                          </a:lnTo>
                          <a:lnTo>
                            <a:pt x="44" y="84"/>
                          </a:lnTo>
                          <a:lnTo>
                            <a:pt x="49" y="100"/>
                          </a:lnTo>
                          <a:lnTo>
                            <a:pt x="53" y="110"/>
                          </a:lnTo>
                          <a:lnTo>
                            <a:pt x="52" y="126"/>
                          </a:lnTo>
                          <a:lnTo>
                            <a:pt x="52" y="144"/>
                          </a:lnTo>
                          <a:lnTo>
                            <a:pt x="53" y="163"/>
                          </a:lnTo>
                          <a:lnTo>
                            <a:pt x="54" y="142"/>
                          </a:lnTo>
                          <a:lnTo>
                            <a:pt x="55" y="129"/>
                          </a:lnTo>
                          <a:lnTo>
                            <a:pt x="58" y="117"/>
                          </a:lnTo>
                          <a:lnTo>
                            <a:pt x="72" y="146"/>
                          </a:lnTo>
                          <a:lnTo>
                            <a:pt x="83" y="163"/>
                          </a:lnTo>
                          <a:lnTo>
                            <a:pt x="89" y="169"/>
                          </a:lnTo>
                          <a:lnTo>
                            <a:pt x="98" y="181"/>
                          </a:lnTo>
                          <a:lnTo>
                            <a:pt x="125" y="187"/>
                          </a:lnTo>
                          <a:lnTo>
                            <a:pt x="138" y="189"/>
                          </a:lnTo>
                          <a:lnTo>
                            <a:pt x="135" y="195"/>
                          </a:lnTo>
                          <a:lnTo>
                            <a:pt x="126" y="200"/>
                          </a:lnTo>
                          <a:lnTo>
                            <a:pt x="98" y="214"/>
                          </a:lnTo>
                          <a:lnTo>
                            <a:pt x="121" y="207"/>
                          </a:lnTo>
                          <a:lnTo>
                            <a:pt x="136" y="198"/>
                          </a:lnTo>
                          <a:lnTo>
                            <a:pt x="149" y="190"/>
                          </a:lnTo>
                          <a:lnTo>
                            <a:pt x="148" y="208"/>
                          </a:lnTo>
                          <a:lnTo>
                            <a:pt x="143" y="217"/>
                          </a:lnTo>
                          <a:lnTo>
                            <a:pt x="127" y="223"/>
                          </a:lnTo>
                          <a:lnTo>
                            <a:pt x="144" y="223"/>
                          </a:lnTo>
                          <a:lnTo>
                            <a:pt x="145" y="229"/>
                          </a:lnTo>
                          <a:lnTo>
                            <a:pt x="143" y="236"/>
                          </a:lnTo>
                          <a:lnTo>
                            <a:pt x="136" y="240"/>
                          </a:lnTo>
                          <a:lnTo>
                            <a:pt x="111" y="251"/>
                          </a:lnTo>
                          <a:lnTo>
                            <a:pt x="144" y="241"/>
                          </a:lnTo>
                          <a:lnTo>
                            <a:pt x="150" y="240"/>
                          </a:lnTo>
                          <a:lnTo>
                            <a:pt x="158" y="241"/>
                          </a:lnTo>
                          <a:lnTo>
                            <a:pt x="157" y="246"/>
                          </a:lnTo>
                          <a:lnTo>
                            <a:pt x="150" y="251"/>
                          </a:lnTo>
                          <a:lnTo>
                            <a:pt x="130" y="260"/>
                          </a:lnTo>
                          <a:lnTo>
                            <a:pt x="158" y="251"/>
                          </a:lnTo>
                          <a:lnTo>
                            <a:pt x="165" y="244"/>
                          </a:lnTo>
                          <a:lnTo>
                            <a:pt x="173" y="245"/>
                          </a:lnTo>
                          <a:lnTo>
                            <a:pt x="179" y="248"/>
                          </a:lnTo>
                          <a:lnTo>
                            <a:pt x="177" y="253"/>
                          </a:lnTo>
                          <a:lnTo>
                            <a:pt x="172" y="258"/>
                          </a:lnTo>
                          <a:lnTo>
                            <a:pt x="157" y="265"/>
                          </a:lnTo>
                          <a:lnTo>
                            <a:pt x="177" y="259"/>
                          </a:lnTo>
                          <a:lnTo>
                            <a:pt x="187" y="252"/>
                          </a:lnTo>
                          <a:lnTo>
                            <a:pt x="201" y="256"/>
                          </a:lnTo>
                          <a:lnTo>
                            <a:pt x="243" y="267"/>
                          </a:lnTo>
                          <a:lnTo>
                            <a:pt x="279" y="279"/>
                          </a:lnTo>
                          <a:lnTo>
                            <a:pt x="306" y="288"/>
                          </a:lnTo>
                          <a:lnTo>
                            <a:pt x="315" y="301"/>
                          </a:lnTo>
                          <a:lnTo>
                            <a:pt x="327" y="318"/>
                          </a:lnTo>
                          <a:lnTo>
                            <a:pt x="339" y="349"/>
                          </a:lnTo>
                          <a:lnTo>
                            <a:pt x="215" y="349"/>
                          </a:lnTo>
                          <a:lnTo>
                            <a:pt x="205" y="347"/>
                          </a:lnTo>
                          <a:lnTo>
                            <a:pt x="237" y="341"/>
                          </a:lnTo>
                          <a:lnTo>
                            <a:pt x="287" y="325"/>
                          </a:lnTo>
                          <a:lnTo>
                            <a:pt x="229" y="340"/>
                          </a:lnTo>
                          <a:lnTo>
                            <a:pt x="202" y="345"/>
                          </a:lnTo>
                          <a:lnTo>
                            <a:pt x="183" y="341"/>
                          </a:lnTo>
                          <a:lnTo>
                            <a:pt x="212" y="337"/>
                          </a:lnTo>
                          <a:lnTo>
                            <a:pt x="274" y="320"/>
                          </a:lnTo>
                          <a:lnTo>
                            <a:pt x="207" y="336"/>
                          </a:lnTo>
                          <a:lnTo>
                            <a:pt x="177" y="340"/>
                          </a:lnTo>
                          <a:lnTo>
                            <a:pt x="174" y="338"/>
                          </a:lnTo>
                          <a:lnTo>
                            <a:pt x="200" y="331"/>
                          </a:lnTo>
                          <a:lnTo>
                            <a:pt x="245" y="313"/>
                          </a:lnTo>
                          <a:lnTo>
                            <a:pt x="192" y="331"/>
                          </a:lnTo>
                          <a:lnTo>
                            <a:pt x="165" y="338"/>
                          </a:lnTo>
                          <a:lnTo>
                            <a:pt x="48" y="337"/>
                          </a:lnTo>
                          <a:lnTo>
                            <a:pt x="34" y="333"/>
                          </a:lnTo>
                          <a:lnTo>
                            <a:pt x="20" y="330"/>
                          </a:lnTo>
                          <a:lnTo>
                            <a:pt x="7" y="319"/>
                          </a:lnTo>
                          <a:lnTo>
                            <a:pt x="4" y="307"/>
                          </a:lnTo>
                          <a:lnTo>
                            <a:pt x="3" y="297"/>
                          </a:lnTo>
                          <a:lnTo>
                            <a:pt x="7" y="281"/>
                          </a:lnTo>
                          <a:lnTo>
                            <a:pt x="16" y="261"/>
                          </a:lnTo>
                          <a:lnTo>
                            <a:pt x="21" y="245"/>
                          </a:lnTo>
                          <a:lnTo>
                            <a:pt x="25" y="231"/>
                          </a:lnTo>
                          <a:lnTo>
                            <a:pt x="34" y="229"/>
                          </a:lnTo>
                          <a:lnTo>
                            <a:pt x="44" y="239"/>
                          </a:lnTo>
                          <a:lnTo>
                            <a:pt x="70" y="255"/>
                          </a:lnTo>
                          <a:lnTo>
                            <a:pt x="46" y="238"/>
                          </a:lnTo>
                          <a:lnTo>
                            <a:pt x="39" y="228"/>
                          </a:lnTo>
                          <a:lnTo>
                            <a:pt x="43" y="217"/>
                          </a:lnTo>
                          <a:lnTo>
                            <a:pt x="72" y="210"/>
                          </a:lnTo>
                          <a:lnTo>
                            <a:pt x="94" y="200"/>
                          </a:lnTo>
                          <a:lnTo>
                            <a:pt x="68" y="209"/>
                          </a:lnTo>
                          <a:lnTo>
                            <a:pt x="43" y="214"/>
                          </a:lnTo>
                          <a:lnTo>
                            <a:pt x="44" y="199"/>
                          </a:lnTo>
                          <a:lnTo>
                            <a:pt x="55" y="189"/>
                          </a:lnTo>
                          <a:lnTo>
                            <a:pt x="63" y="172"/>
                          </a:lnTo>
                          <a:lnTo>
                            <a:pt x="53" y="187"/>
                          </a:lnTo>
                          <a:lnTo>
                            <a:pt x="40" y="197"/>
                          </a:lnTo>
                          <a:lnTo>
                            <a:pt x="28" y="196"/>
                          </a:lnTo>
                          <a:lnTo>
                            <a:pt x="21" y="169"/>
                          </a:lnTo>
                          <a:lnTo>
                            <a:pt x="11" y="142"/>
                          </a:lnTo>
                          <a:lnTo>
                            <a:pt x="7" y="123"/>
                          </a:lnTo>
                          <a:lnTo>
                            <a:pt x="7" y="106"/>
                          </a:lnTo>
                          <a:lnTo>
                            <a:pt x="10" y="86"/>
                          </a:lnTo>
                          <a:lnTo>
                            <a:pt x="7" y="97"/>
                          </a:lnTo>
                          <a:lnTo>
                            <a:pt x="4" y="109"/>
                          </a:lnTo>
                          <a:lnTo>
                            <a:pt x="4" y="120"/>
                          </a:lnTo>
                          <a:lnTo>
                            <a:pt x="1" y="102"/>
                          </a:lnTo>
                          <a:lnTo>
                            <a:pt x="1" y="89"/>
                          </a:lnTo>
                          <a:lnTo>
                            <a:pt x="1" y="79"/>
                          </a:lnTo>
                          <a:lnTo>
                            <a:pt x="4" y="66"/>
                          </a:lnTo>
                          <a:lnTo>
                            <a:pt x="11" y="53"/>
                          </a:lnTo>
                          <a:lnTo>
                            <a:pt x="21" y="41"/>
                          </a:lnTo>
                          <a:lnTo>
                            <a:pt x="10" y="51"/>
                          </a:lnTo>
                          <a:lnTo>
                            <a:pt x="6" y="59"/>
                          </a:lnTo>
                          <a:lnTo>
                            <a:pt x="0" y="75"/>
                          </a:lnTo>
                          <a:lnTo>
                            <a:pt x="1" y="63"/>
                          </a:lnTo>
                          <a:lnTo>
                            <a:pt x="4" y="49"/>
                          </a:lnTo>
                          <a:lnTo>
                            <a:pt x="13" y="33"/>
                          </a:lnTo>
                          <a:lnTo>
                            <a:pt x="20" y="17"/>
                          </a:lnTo>
                          <a:lnTo>
                            <a:pt x="31" y="9"/>
                          </a:lnTo>
                          <a:lnTo>
                            <a:pt x="44" y="0"/>
                          </a:lnTo>
                          <a:lnTo>
                            <a:pt x="58" y="1"/>
                          </a:lnTo>
                          <a:lnTo>
                            <a:pt x="72" y="7"/>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98" name="Freeform 685"/>
                    <p:cNvSpPr>
                      <a:spLocks/>
                    </p:cNvSpPr>
                    <p:nvPr/>
                  </p:nvSpPr>
                  <p:spPr bwMode="auto">
                    <a:xfrm>
                      <a:off x="258" y="1095"/>
                      <a:ext cx="11" cy="25"/>
                    </a:xfrm>
                    <a:custGeom>
                      <a:avLst/>
                      <a:gdLst>
                        <a:gd name="T0" fmla="*/ 2 w 11"/>
                        <a:gd name="T1" fmla="*/ 0 h 25"/>
                        <a:gd name="T2" fmla="*/ 10 w 11"/>
                        <a:gd name="T3" fmla="*/ 1 h 25"/>
                        <a:gd name="T4" fmla="*/ 10 w 11"/>
                        <a:gd name="T5" fmla="*/ 11 h 25"/>
                        <a:gd name="T6" fmla="*/ 9 w 11"/>
                        <a:gd name="T7" fmla="*/ 21 h 25"/>
                        <a:gd name="T8" fmla="*/ 1 w 11"/>
                        <a:gd name="T9" fmla="*/ 24 h 25"/>
                        <a:gd name="T10" fmla="*/ 0 w 11"/>
                        <a:gd name="T11" fmla="*/ 20 h 25"/>
                        <a:gd name="T12" fmla="*/ 0 w 11"/>
                        <a:gd name="T13" fmla="*/ 6 h 25"/>
                        <a:gd name="T14" fmla="*/ 2 w 11"/>
                        <a:gd name="T15" fmla="*/ 0 h 25"/>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25"/>
                        <a:gd name="T26" fmla="*/ 11 w 11"/>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25">
                          <a:moveTo>
                            <a:pt x="2" y="0"/>
                          </a:moveTo>
                          <a:lnTo>
                            <a:pt x="10" y="1"/>
                          </a:lnTo>
                          <a:lnTo>
                            <a:pt x="10" y="11"/>
                          </a:lnTo>
                          <a:lnTo>
                            <a:pt x="9" y="21"/>
                          </a:lnTo>
                          <a:lnTo>
                            <a:pt x="1" y="24"/>
                          </a:lnTo>
                          <a:lnTo>
                            <a:pt x="0" y="20"/>
                          </a:lnTo>
                          <a:lnTo>
                            <a:pt x="0" y="6"/>
                          </a:lnTo>
                          <a:lnTo>
                            <a:pt x="2" y="0"/>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99" name="Freeform 686"/>
                    <p:cNvSpPr>
                      <a:spLocks/>
                    </p:cNvSpPr>
                    <p:nvPr/>
                  </p:nvSpPr>
                  <p:spPr bwMode="auto">
                    <a:xfrm>
                      <a:off x="281" y="1193"/>
                      <a:ext cx="158" cy="13"/>
                    </a:xfrm>
                    <a:custGeom>
                      <a:avLst/>
                      <a:gdLst>
                        <a:gd name="T0" fmla="*/ 157 w 158"/>
                        <a:gd name="T1" fmla="*/ 0 h 13"/>
                        <a:gd name="T2" fmla="*/ 114 w 158"/>
                        <a:gd name="T3" fmla="*/ 6 h 13"/>
                        <a:gd name="T4" fmla="*/ 81 w 158"/>
                        <a:gd name="T5" fmla="*/ 8 h 13"/>
                        <a:gd name="T6" fmla="*/ 49 w 158"/>
                        <a:gd name="T7" fmla="*/ 10 h 13"/>
                        <a:gd name="T8" fmla="*/ 23 w 158"/>
                        <a:gd name="T9" fmla="*/ 10 h 13"/>
                        <a:gd name="T10" fmla="*/ 0 w 158"/>
                        <a:gd name="T11" fmla="*/ 10 h 13"/>
                        <a:gd name="T12" fmla="*/ 22 w 158"/>
                        <a:gd name="T13" fmla="*/ 12 h 13"/>
                        <a:gd name="T14" fmla="*/ 61 w 158"/>
                        <a:gd name="T15" fmla="*/ 12 h 13"/>
                        <a:gd name="T16" fmla="*/ 102 w 158"/>
                        <a:gd name="T17" fmla="*/ 9 h 13"/>
                        <a:gd name="T18" fmla="*/ 123 w 158"/>
                        <a:gd name="T19" fmla="*/ 6 h 13"/>
                        <a:gd name="T20" fmla="*/ 157 w 158"/>
                        <a:gd name="T21" fmla="*/ 0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
                        <a:gd name="T34" fmla="*/ 0 h 13"/>
                        <a:gd name="T35" fmla="*/ 158 w 158"/>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 h="13">
                          <a:moveTo>
                            <a:pt x="157" y="0"/>
                          </a:moveTo>
                          <a:lnTo>
                            <a:pt x="114" y="6"/>
                          </a:lnTo>
                          <a:lnTo>
                            <a:pt x="81" y="8"/>
                          </a:lnTo>
                          <a:lnTo>
                            <a:pt x="49" y="10"/>
                          </a:lnTo>
                          <a:lnTo>
                            <a:pt x="23" y="10"/>
                          </a:lnTo>
                          <a:lnTo>
                            <a:pt x="0" y="10"/>
                          </a:lnTo>
                          <a:lnTo>
                            <a:pt x="22" y="12"/>
                          </a:lnTo>
                          <a:lnTo>
                            <a:pt x="61" y="12"/>
                          </a:lnTo>
                          <a:lnTo>
                            <a:pt x="102" y="9"/>
                          </a:lnTo>
                          <a:lnTo>
                            <a:pt x="123" y="6"/>
                          </a:lnTo>
                          <a:lnTo>
                            <a:pt x="157" y="0"/>
                          </a:lnTo>
                        </a:path>
                      </a:pathLst>
                    </a:custGeom>
                    <a:solidFill>
                      <a:srgbClr val="000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35990" name="Freeform 687"/>
                  <p:cNvSpPr>
                    <a:spLocks/>
                  </p:cNvSpPr>
                  <p:nvPr/>
                </p:nvSpPr>
                <p:spPr bwMode="auto">
                  <a:xfrm>
                    <a:off x="249" y="757"/>
                    <a:ext cx="139" cy="167"/>
                  </a:xfrm>
                  <a:custGeom>
                    <a:avLst/>
                    <a:gdLst>
                      <a:gd name="T0" fmla="*/ 77 w 139"/>
                      <a:gd name="T1" fmla="*/ 65 h 167"/>
                      <a:gd name="T2" fmla="*/ 71 w 139"/>
                      <a:gd name="T3" fmla="*/ 57 h 167"/>
                      <a:gd name="T4" fmla="*/ 66 w 139"/>
                      <a:gd name="T5" fmla="*/ 56 h 167"/>
                      <a:gd name="T6" fmla="*/ 60 w 139"/>
                      <a:gd name="T7" fmla="*/ 58 h 167"/>
                      <a:gd name="T8" fmla="*/ 57 w 139"/>
                      <a:gd name="T9" fmla="*/ 63 h 167"/>
                      <a:gd name="T10" fmla="*/ 57 w 139"/>
                      <a:gd name="T11" fmla="*/ 67 h 167"/>
                      <a:gd name="T12" fmla="*/ 58 w 139"/>
                      <a:gd name="T13" fmla="*/ 78 h 167"/>
                      <a:gd name="T14" fmla="*/ 61 w 139"/>
                      <a:gd name="T15" fmla="*/ 82 h 167"/>
                      <a:gd name="T16" fmla="*/ 64 w 139"/>
                      <a:gd name="T17" fmla="*/ 89 h 167"/>
                      <a:gd name="T18" fmla="*/ 66 w 139"/>
                      <a:gd name="T19" fmla="*/ 97 h 167"/>
                      <a:gd name="T20" fmla="*/ 69 w 139"/>
                      <a:gd name="T21" fmla="*/ 106 h 167"/>
                      <a:gd name="T22" fmla="*/ 78 w 139"/>
                      <a:gd name="T23" fmla="*/ 118 h 167"/>
                      <a:gd name="T24" fmla="*/ 83 w 139"/>
                      <a:gd name="T25" fmla="*/ 130 h 167"/>
                      <a:gd name="T26" fmla="*/ 91 w 139"/>
                      <a:gd name="T27" fmla="*/ 144 h 167"/>
                      <a:gd name="T28" fmla="*/ 94 w 139"/>
                      <a:gd name="T29" fmla="*/ 156 h 167"/>
                      <a:gd name="T30" fmla="*/ 95 w 139"/>
                      <a:gd name="T31" fmla="*/ 166 h 167"/>
                      <a:gd name="T32" fmla="*/ 78 w 139"/>
                      <a:gd name="T33" fmla="*/ 151 h 167"/>
                      <a:gd name="T34" fmla="*/ 60 w 139"/>
                      <a:gd name="T35" fmla="*/ 142 h 167"/>
                      <a:gd name="T36" fmla="*/ 52 w 139"/>
                      <a:gd name="T37" fmla="*/ 137 h 167"/>
                      <a:gd name="T38" fmla="*/ 40 w 139"/>
                      <a:gd name="T39" fmla="*/ 134 h 167"/>
                      <a:gd name="T40" fmla="*/ 27 w 139"/>
                      <a:gd name="T41" fmla="*/ 134 h 167"/>
                      <a:gd name="T42" fmla="*/ 14 w 139"/>
                      <a:gd name="T43" fmla="*/ 141 h 167"/>
                      <a:gd name="T44" fmla="*/ 2 w 139"/>
                      <a:gd name="T45" fmla="*/ 153 h 167"/>
                      <a:gd name="T46" fmla="*/ 0 w 139"/>
                      <a:gd name="T47" fmla="*/ 143 h 167"/>
                      <a:gd name="T48" fmla="*/ 7 w 139"/>
                      <a:gd name="T49" fmla="*/ 131 h 167"/>
                      <a:gd name="T50" fmla="*/ 16 w 139"/>
                      <a:gd name="T51" fmla="*/ 116 h 167"/>
                      <a:gd name="T52" fmla="*/ 19 w 139"/>
                      <a:gd name="T53" fmla="*/ 105 h 167"/>
                      <a:gd name="T54" fmla="*/ 21 w 139"/>
                      <a:gd name="T55" fmla="*/ 95 h 167"/>
                      <a:gd name="T56" fmla="*/ 18 w 139"/>
                      <a:gd name="T57" fmla="*/ 86 h 167"/>
                      <a:gd name="T58" fmla="*/ 13 w 139"/>
                      <a:gd name="T59" fmla="*/ 80 h 167"/>
                      <a:gd name="T60" fmla="*/ 9 w 139"/>
                      <a:gd name="T61" fmla="*/ 70 h 167"/>
                      <a:gd name="T62" fmla="*/ 8 w 139"/>
                      <a:gd name="T63" fmla="*/ 63 h 167"/>
                      <a:gd name="T64" fmla="*/ 5 w 139"/>
                      <a:gd name="T65" fmla="*/ 54 h 167"/>
                      <a:gd name="T66" fmla="*/ 5 w 139"/>
                      <a:gd name="T67" fmla="*/ 44 h 167"/>
                      <a:gd name="T68" fmla="*/ 7 w 139"/>
                      <a:gd name="T69" fmla="*/ 35 h 167"/>
                      <a:gd name="T70" fmla="*/ 11 w 139"/>
                      <a:gd name="T71" fmla="*/ 29 h 167"/>
                      <a:gd name="T72" fmla="*/ 15 w 139"/>
                      <a:gd name="T73" fmla="*/ 19 h 167"/>
                      <a:gd name="T74" fmla="*/ 23 w 139"/>
                      <a:gd name="T75" fmla="*/ 11 h 167"/>
                      <a:gd name="T76" fmla="*/ 32 w 139"/>
                      <a:gd name="T77" fmla="*/ 6 h 167"/>
                      <a:gd name="T78" fmla="*/ 44 w 139"/>
                      <a:gd name="T79" fmla="*/ 3 h 167"/>
                      <a:gd name="T80" fmla="*/ 58 w 139"/>
                      <a:gd name="T81" fmla="*/ 1 h 167"/>
                      <a:gd name="T82" fmla="*/ 82 w 139"/>
                      <a:gd name="T83" fmla="*/ 0 h 167"/>
                      <a:gd name="T84" fmla="*/ 94 w 139"/>
                      <a:gd name="T85" fmla="*/ 2 h 167"/>
                      <a:gd name="T86" fmla="*/ 107 w 139"/>
                      <a:gd name="T87" fmla="*/ 4 h 167"/>
                      <a:gd name="T88" fmla="*/ 117 w 139"/>
                      <a:gd name="T89" fmla="*/ 9 h 167"/>
                      <a:gd name="T90" fmla="*/ 125 w 139"/>
                      <a:gd name="T91" fmla="*/ 14 h 167"/>
                      <a:gd name="T92" fmla="*/ 133 w 139"/>
                      <a:gd name="T93" fmla="*/ 21 h 167"/>
                      <a:gd name="T94" fmla="*/ 138 w 139"/>
                      <a:gd name="T95" fmla="*/ 31 h 167"/>
                      <a:gd name="T96" fmla="*/ 138 w 139"/>
                      <a:gd name="T97" fmla="*/ 41 h 167"/>
                      <a:gd name="T98" fmla="*/ 135 w 139"/>
                      <a:gd name="T99" fmla="*/ 48 h 167"/>
                      <a:gd name="T100" fmla="*/ 126 w 139"/>
                      <a:gd name="T101" fmla="*/ 41 h 167"/>
                      <a:gd name="T102" fmla="*/ 114 w 139"/>
                      <a:gd name="T103" fmla="*/ 36 h 167"/>
                      <a:gd name="T104" fmla="*/ 99 w 139"/>
                      <a:gd name="T105" fmla="*/ 35 h 167"/>
                      <a:gd name="T106" fmla="*/ 102 w 139"/>
                      <a:gd name="T107" fmla="*/ 48 h 167"/>
                      <a:gd name="T108" fmla="*/ 85 w 139"/>
                      <a:gd name="T109" fmla="*/ 43 h 167"/>
                      <a:gd name="T110" fmla="*/ 91 w 139"/>
                      <a:gd name="T111" fmla="*/ 54 h 167"/>
                      <a:gd name="T112" fmla="*/ 79 w 139"/>
                      <a:gd name="T113" fmla="*/ 54 h 167"/>
                      <a:gd name="T114" fmla="*/ 77 w 139"/>
                      <a:gd name="T115" fmla="*/ 65 h 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9"/>
                      <a:gd name="T175" fmla="*/ 0 h 167"/>
                      <a:gd name="T176" fmla="*/ 139 w 139"/>
                      <a:gd name="T177" fmla="*/ 167 h 1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9" h="167">
                        <a:moveTo>
                          <a:pt x="77" y="65"/>
                        </a:moveTo>
                        <a:lnTo>
                          <a:pt x="71" y="57"/>
                        </a:lnTo>
                        <a:lnTo>
                          <a:pt x="66" y="56"/>
                        </a:lnTo>
                        <a:lnTo>
                          <a:pt x="60" y="58"/>
                        </a:lnTo>
                        <a:lnTo>
                          <a:pt x="57" y="63"/>
                        </a:lnTo>
                        <a:lnTo>
                          <a:pt x="57" y="67"/>
                        </a:lnTo>
                        <a:lnTo>
                          <a:pt x="58" y="78"/>
                        </a:lnTo>
                        <a:lnTo>
                          <a:pt x="61" y="82"/>
                        </a:lnTo>
                        <a:lnTo>
                          <a:pt x="64" y="89"/>
                        </a:lnTo>
                        <a:lnTo>
                          <a:pt x="66" y="97"/>
                        </a:lnTo>
                        <a:lnTo>
                          <a:pt x="69" y="106"/>
                        </a:lnTo>
                        <a:lnTo>
                          <a:pt x="78" y="118"/>
                        </a:lnTo>
                        <a:lnTo>
                          <a:pt x="83" y="130"/>
                        </a:lnTo>
                        <a:lnTo>
                          <a:pt x="91" y="144"/>
                        </a:lnTo>
                        <a:lnTo>
                          <a:pt x="94" y="156"/>
                        </a:lnTo>
                        <a:lnTo>
                          <a:pt x="95" y="166"/>
                        </a:lnTo>
                        <a:lnTo>
                          <a:pt x="78" y="151"/>
                        </a:lnTo>
                        <a:lnTo>
                          <a:pt x="60" y="142"/>
                        </a:lnTo>
                        <a:lnTo>
                          <a:pt x="52" y="137"/>
                        </a:lnTo>
                        <a:lnTo>
                          <a:pt x="40" y="134"/>
                        </a:lnTo>
                        <a:lnTo>
                          <a:pt x="27" y="134"/>
                        </a:lnTo>
                        <a:lnTo>
                          <a:pt x="14" y="141"/>
                        </a:lnTo>
                        <a:lnTo>
                          <a:pt x="2" y="153"/>
                        </a:lnTo>
                        <a:lnTo>
                          <a:pt x="0" y="143"/>
                        </a:lnTo>
                        <a:lnTo>
                          <a:pt x="7" y="131"/>
                        </a:lnTo>
                        <a:lnTo>
                          <a:pt x="16" y="116"/>
                        </a:lnTo>
                        <a:lnTo>
                          <a:pt x="19" y="105"/>
                        </a:lnTo>
                        <a:lnTo>
                          <a:pt x="21" y="95"/>
                        </a:lnTo>
                        <a:lnTo>
                          <a:pt x="18" y="86"/>
                        </a:lnTo>
                        <a:lnTo>
                          <a:pt x="13" y="80"/>
                        </a:lnTo>
                        <a:lnTo>
                          <a:pt x="9" y="70"/>
                        </a:lnTo>
                        <a:lnTo>
                          <a:pt x="8" y="63"/>
                        </a:lnTo>
                        <a:lnTo>
                          <a:pt x="5" y="54"/>
                        </a:lnTo>
                        <a:lnTo>
                          <a:pt x="5" y="44"/>
                        </a:lnTo>
                        <a:lnTo>
                          <a:pt x="7" y="35"/>
                        </a:lnTo>
                        <a:lnTo>
                          <a:pt x="11" y="29"/>
                        </a:lnTo>
                        <a:lnTo>
                          <a:pt x="15" y="19"/>
                        </a:lnTo>
                        <a:lnTo>
                          <a:pt x="23" y="11"/>
                        </a:lnTo>
                        <a:lnTo>
                          <a:pt x="32" y="6"/>
                        </a:lnTo>
                        <a:lnTo>
                          <a:pt x="44" y="3"/>
                        </a:lnTo>
                        <a:lnTo>
                          <a:pt x="58" y="1"/>
                        </a:lnTo>
                        <a:lnTo>
                          <a:pt x="82" y="0"/>
                        </a:lnTo>
                        <a:lnTo>
                          <a:pt x="94" y="2"/>
                        </a:lnTo>
                        <a:lnTo>
                          <a:pt x="107" y="4"/>
                        </a:lnTo>
                        <a:lnTo>
                          <a:pt x="117" y="9"/>
                        </a:lnTo>
                        <a:lnTo>
                          <a:pt x="125" y="14"/>
                        </a:lnTo>
                        <a:lnTo>
                          <a:pt x="133" y="21"/>
                        </a:lnTo>
                        <a:lnTo>
                          <a:pt x="138" y="31"/>
                        </a:lnTo>
                        <a:lnTo>
                          <a:pt x="138" y="41"/>
                        </a:lnTo>
                        <a:lnTo>
                          <a:pt x="135" y="48"/>
                        </a:lnTo>
                        <a:lnTo>
                          <a:pt x="126" y="41"/>
                        </a:lnTo>
                        <a:lnTo>
                          <a:pt x="114" y="36"/>
                        </a:lnTo>
                        <a:lnTo>
                          <a:pt x="99" y="35"/>
                        </a:lnTo>
                        <a:lnTo>
                          <a:pt x="102" y="48"/>
                        </a:lnTo>
                        <a:lnTo>
                          <a:pt x="85" y="43"/>
                        </a:lnTo>
                        <a:lnTo>
                          <a:pt x="91" y="54"/>
                        </a:lnTo>
                        <a:lnTo>
                          <a:pt x="79" y="54"/>
                        </a:lnTo>
                        <a:lnTo>
                          <a:pt x="77" y="65"/>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5984" name="Group 688"/>
                <p:cNvGrpSpPr>
                  <a:grpSpLocks/>
                </p:cNvGrpSpPr>
                <p:nvPr/>
              </p:nvGrpSpPr>
              <p:grpSpPr bwMode="auto">
                <a:xfrm>
                  <a:off x="192" y="1025"/>
                  <a:ext cx="113" cy="181"/>
                  <a:chOff x="192" y="1025"/>
                  <a:chExt cx="113" cy="181"/>
                </a:xfrm>
              </p:grpSpPr>
              <p:sp>
                <p:nvSpPr>
                  <p:cNvPr id="35985" name="Freeform 689"/>
                  <p:cNvSpPr>
                    <a:spLocks/>
                  </p:cNvSpPr>
                  <p:nvPr/>
                </p:nvSpPr>
                <p:spPr bwMode="auto">
                  <a:xfrm>
                    <a:off x="192" y="1025"/>
                    <a:ext cx="113" cy="181"/>
                  </a:xfrm>
                  <a:custGeom>
                    <a:avLst/>
                    <a:gdLst>
                      <a:gd name="T0" fmla="*/ 63 w 113"/>
                      <a:gd name="T1" fmla="*/ 26 h 181"/>
                      <a:gd name="T2" fmla="*/ 41 w 113"/>
                      <a:gd name="T3" fmla="*/ 24 h 181"/>
                      <a:gd name="T4" fmla="*/ 29 w 113"/>
                      <a:gd name="T5" fmla="*/ 21 h 181"/>
                      <a:gd name="T6" fmla="*/ 24 w 113"/>
                      <a:gd name="T7" fmla="*/ 13 h 181"/>
                      <a:gd name="T8" fmla="*/ 24 w 113"/>
                      <a:gd name="T9" fmla="*/ 7 h 181"/>
                      <a:gd name="T10" fmla="*/ 21 w 113"/>
                      <a:gd name="T11" fmla="*/ 3 h 181"/>
                      <a:gd name="T12" fmla="*/ 10 w 113"/>
                      <a:gd name="T13" fmla="*/ 0 h 181"/>
                      <a:gd name="T14" fmla="*/ 0 w 113"/>
                      <a:gd name="T15" fmla="*/ 1 h 181"/>
                      <a:gd name="T16" fmla="*/ 13 w 113"/>
                      <a:gd name="T17" fmla="*/ 140 h 181"/>
                      <a:gd name="T18" fmla="*/ 21 w 113"/>
                      <a:gd name="T19" fmla="*/ 153 h 181"/>
                      <a:gd name="T20" fmla="*/ 33 w 113"/>
                      <a:gd name="T21" fmla="*/ 166 h 181"/>
                      <a:gd name="T22" fmla="*/ 49 w 113"/>
                      <a:gd name="T23" fmla="*/ 175 h 181"/>
                      <a:gd name="T24" fmla="*/ 69 w 113"/>
                      <a:gd name="T25" fmla="*/ 178 h 181"/>
                      <a:gd name="T26" fmla="*/ 94 w 113"/>
                      <a:gd name="T27" fmla="*/ 180 h 181"/>
                      <a:gd name="T28" fmla="*/ 109 w 113"/>
                      <a:gd name="T29" fmla="*/ 177 h 181"/>
                      <a:gd name="T30" fmla="*/ 112 w 113"/>
                      <a:gd name="T31" fmla="*/ 167 h 181"/>
                      <a:gd name="T32" fmla="*/ 110 w 113"/>
                      <a:gd name="T33" fmla="*/ 155 h 181"/>
                      <a:gd name="T34" fmla="*/ 99 w 113"/>
                      <a:gd name="T35" fmla="*/ 116 h 181"/>
                      <a:gd name="T36" fmla="*/ 91 w 113"/>
                      <a:gd name="T37" fmla="*/ 77 h 181"/>
                      <a:gd name="T38" fmla="*/ 87 w 113"/>
                      <a:gd name="T39" fmla="*/ 47 h 181"/>
                      <a:gd name="T40" fmla="*/ 87 w 113"/>
                      <a:gd name="T41" fmla="*/ 39 h 181"/>
                      <a:gd name="T42" fmla="*/ 80 w 113"/>
                      <a:gd name="T43" fmla="*/ 29 h 181"/>
                      <a:gd name="T44" fmla="*/ 74 w 113"/>
                      <a:gd name="T45" fmla="*/ 26 h 181"/>
                      <a:gd name="T46" fmla="*/ 63 w 113"/>
                      <a:gd name="T47" fmla="*/ 26 h 1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3"/>
                      <a:gd name="T73" fmla="*/ 0 h 181"/>
                      <a:gd name="T74" fmla="*/ 113 w 113"/>
                      <a:gd name="T75" fmla="*/ 181 h 18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3" h="181">
                        <a:moveTo>
                          <a:pt x="63" y="26"/>
                        </a:moveTo>
                        <a:lnTo>
                          <a:pt x="41" y="24"/>
                        </a:lnTo>
                        <a:lnTo>
                          <a:pt x="29" y="21"/>
                        </a:lnTo>
                        <a:lnTo>
                          <a:pt x="24" y="13"/>
                        </a:lnTo>
                        <a:lnTo>
                          <a:pt x="24" y="7"/>
                        </a:lnTo>
                        <a:lnTo>
                          <a:pt x="21" y="3"/>
                        </a:lnTo>
                        <a:lnTo>
                          <a:pt x="10" y="0"/>
                        </a:lnTo>
                        <a:lnTo>
                          <a:pt x="0" y="1"/>
                        </a:lnTo>
                        <a:lnTo>
                          <a:pt x="13" y="140"/>
                        </a:lnTo>
                        <a:lnTo>
                          <a:pt x="21" y="153"/>
                        </a:lnTo>
                        <a:lnTo>
                          <a:pt x="33" y="166"/>
                        </a:lnTo>
                        <a:lnTo>
                          <a:pt x="49" y="175"/>
                        </a:lnTo>
                        <a:lnTo>
                          <a:pt x="69" y="178"/>
                        </a:lnTo>
                        <a:lnTo>
                          <a:pt x="94" y="180"/>
                        </a:lnTo>
                        <a:lnTo>
                          <a:pt x="109" y="177"/>
                        </a:lnTo>
                        <a:lnTo>
                          <a:pt x="112" y="167"/>
                        </a:lnTo>
                        <a:lnTo>
                          <a:pt x="110" y="155"/>
                        </a:lnTo>
                        <a:lnTo>
                          <a:pt x="99" y="116"/>
                        </a:lnTo>
                        <a:lnTo>
                          <a:pt x="91" y="77"/>
                        </a:lnTo>
                        <a:lnTo>
                          <a:pt x="87" y="47"/>
                        </a:lnTo>
                        <a:lnTo>
                          <a:pt x="87" y="39"/>
                        </a:lnTo>
                        <a:lnTo>
                          <a:pt x="80" y="29"/>
                        </a:lnTo>
                        <a:lnTo>
                          <a:pt x="74" y="26"/>
                        </a:lnTo>
                        <a:lnTo>
                          <a:pt x="63" y="26"/>
                        </a:lnTo>
                      </a:path>
                    </a:pathLst>
                  </a:custGeom>
                  <a:solidFill>
                    <a:srgbClr val="404040"/>
                  </a:solidFill>
                  <a:ln w="12700" cap="rnd">
                    <a:solidFill>
                      <a:srgbClr val="000000"/>
                    </a:solidFill>
                    <a:round/>
                    <a:headEnd/>
                    <a:tailEnd/>
                  </a:ln>
                </p:spPr>
                <p:txBody>
                  <a:bodyPr/>
                  <a:lstStyle/>
                  <a:p>
                    <a:endParaRPr lang="en-US"/>
                  </a:p>
                </p:txBody>
              </p:sp>
              <p:sp>
                <p:nvSpPr>
                  <p:cNvPr id="35986" name="Freeform 690"/>
                  <p:cNvSpPr>
                    <a:spLocks/>
                  </p:cNvSpPr>
                  <p:nvPr/>
                </p:nvSpPr>
                <p:spPr bwMode="auto">
                  <a:xfrm>
                    <a:off x="195" y="1033"/>
                    <a:ext cx="89" cy="161"/>
                  </a:xfrm>
                  <a:custGeom>
                    <a:avLst/>
                    <a:gdLst>
                      <a:gd name="T0" fmla="*/ 57 w 89"/>
                      <a:gd name="T1" fmla="*/ 32 h 161"/>
                      <a:gd name="T2" fmla="*/ 42 w 89"/>
                      <a:gd name="T3" fmla="*/ 30 h 161"/>
                      <a:gd name="T4" fmla="*/ 23 w 89"/>
                      <a:gd name="T5" fmla="*/ 27 h 161"/>
                      <a:gd name="T6" fmla="*/ 14 w 89"/>
                      <a:gd name="T7" fmla="*/ 21 h 161"/>
                      <a:gd name="T8" fmla="*/ 7 w 89"/>
                      <a:gd name="T9" fmla="*/ 15 h 161"/>
                      <a:gd name="T10" fmla="*/ 0 w 89"/>
                      <a:gd name="T11" fmla="*/ 0 h 161"/>
                      <a:gd name="T12" fmla="*/ 10 w 89"/>
                      <a:gd name="T13" fmla="*/ 123 h 161"/>
                      <a:gd name="T14" fmla="*/ 19 w 89"/>
                      <a:gd name="T15" fmla="*/ 135 h 161"/>
                      <a:gd name="T16" fmla="*/ 27 w 89"/>
                      <a:gd name="T17" fmla="*/ 145 h 161"/>
                      <a:gd name="T18" fmla="*/ 38 w 89"/>
                      <a:gd name="T19" fmla="*/ 153 h 161"/>
                      <a:gd name="T20" fmla="*/ 46 w 89"/>
                      <a:gd name="T21" fmla="*/ 157 h 161"/>
                      <a:gd name="T22" fmla="*/ 57 w 89"/>
                      <a:gd name="T23" fmla="*/ 158 h 161"/>
                      <a:gd name="T24" fmla="*/ 68 w 89"/>
                      <a:gd name="T25" fmla="*/ 160 h 161"/>
                      <a:gd name="T26" fmla="*/ 81 w 89"/>
                      <a:gd name="T27" fmla="*/ 160 h 161"/>
                      <a:gd name="T28" fmla="*/ 85 w 89"/>
                      <a:gd name="T29" fmla="*/ 158 h 161"/>
                      <a:gd name="T30" fmla="*/ 88 w 89"/>
                      <a:gd name="T31" fmla="*/ 153 h 161"/>
                      <a:gd name="T32" fmla="*/ 87 w 89"/>
                      <a:gd name="T33" fmla="*/ 143 h 161"/>
                      <a:gd name="T34" fmla="*/ 80 w 89"/>
                      <a:gd name="T35" fmla="*/ 122 h 161"/>
                      <a:gd name="T36" fmla="*/ 67 w 89"/>
                      <a:gd name="T37" fmla="*/ 48 h 161"/>
                      <a:gd name="T38" fmla="*/ 65 w 89"/>
                      <a:gd name="T39" fmla="*/ 37 h 161"/>
                      <a:gd name="T40" fmla="*/ 57 w 89"/>
                      <a:gd name="T41" fmla="*/ 32 h 16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
                      <a:gd name="T64" fmla="*/ 0 h 161"/>
                      <a:gd name="T65" fmla="*/ 89 w 89"/>
                      <a:gd name="T66" fmla="*/ 161 h 16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 h="161">
                        <a:moveTo>
                          <a:pt x="57" y="32"/>
                        </a:moveTo>
                        <a:lnTo>
                          <a:pt x="42" y="30"/>
                        </a:lnTo>
                        <a:lnTo>
                          <a:pt x="23" y="27"/>
                        </a:lnTo>
                        <a:lnTo>
                          <a:pt x="14" y="21"/>
                        </a:lnTo>
                        <a:lnTo>
                          <a:pt x="7" y="15"/>
                        </a:lnTo>
                        <a:lnTo>
                          <a:pt x="0" y="0"/>
                        </a:lnTo>
                        <a:lnTo>
                          <a:pt x="10" y="123"/>
                        </a:lnTo>
                        <a:lnTo>
                          <a:pt x="19" y="135"/>
                        </a:lnTo>
                        <a:lnTo>
                          <a:pt x="27" y="145"/>
                        </a:lnTo>
                        <a:lnTo>
                          <a:pt x="38" y="153"/>
                        </a:lnTo>
                        <a:lnTo>
                          <a:pt x="46" y="157"/>
                        </a:lnTo>
                        <a:lnTo>
                          <a:pt x="57" y="158"/>
                        </a:lnTo>
                        <a:lnTo>
                          <a:pt x="68" y="160"/>
                        </a:lnTo>
                        <a:lnTo>
                          <a:pt x="81" y="160"/>
                        </a:lnTo>
                        <a:lnTo>
                          <a:pt x="85" y="158"/>
                        </a:lnTo>
                        <a:lnTo>
                          <a:pt x="88" y="153"/>
                        </a:lnTo>
                        <a:lnTo>
                          <a:pt x="87" y="143"/>
                        </a:lnTo>
                        <a:lnTo>
                          <a:pt x="80" y="122"/>
                        </a:lnTo>
                        <a:lnTo>
                          <a:pt x="67" y="48"/>
                        </a:lnTo>
                        <a:lnTo>
                          <a:pt x="65" y="37"/>
                        </a:lnTo>
                        <a:lnTo>
                          <a:pt x="57" y="32"/>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nvGrpSpPr>
            <p:cNvPr id="35866" name="Group 691"/>
            <p:cNvGrpSpPr>
              <a:grpSpLocks/>
            </p:cNvGrpSpPr>
            <p:nvPr/>
          </p:nvGrpSpPr>
          <p:grpSpPr bwMode="auto">
            <a:xfrm>
              <a:off x="545" y="800"/>
              <a:ext cx="943" cy="670"/>
              <a:chOff x="545" y="800"/>
              <a:chExt cx="943" cy="670"/>
            </a:xfrm>
          </p:grpSpPr>
          <p:grpSp>
            <p:nvGrpSpPr>
              <p:cNvPr id="35867" name="Group 692"/>
              <p:cNvGrpSpPr>
                <a:grpSpLocks/>
              </p:cNvGrpSpPr>
              <p:nvPr/>
            </p:nvGrpSpPr>
            <p:grpSpPr bwMode="auto">
              <a:xfrm>
                <a:off x="851" y="851"/>
                <a:ext cx="637" cy="379"/>
                <a:chOff x="851" y="851"/>
                <a:chExt cx="637" cy="379"/>
              </a:xfrm>
            </p:grpSpPr>
            <p:grpSp>
              <p:nvGrpSpPr>
                <p:cNvPr id="35930" name="Group 693"/>
                <p:cNvGrpSpPr>
                  <a:grpSpLocks/>
                </p:cNvGrpSpPr>
                <p:nvPr/>
              </p:nvGrpSpPr>
              <p:grpSpPr bwMode="auto">
                <a:xfrm>
                  <a:off x="996" y="851"/>
                  <a:ext cx="492" cy="343"/>
                  <a:chOff x="996" y="851"/>
                  <a:chExt cx="492" cy="343"/>
                </a:xfrm>
              </p:grpSpPr>
              <p:grpSp>
                <p:nvGrpSpPr>
                  <p:cNvPr id="35963" name="Group 694"/>
                  <p:cNvGrpSpPr>
                    <a:grpSpLocks/>
                  </p:cNvGrpSpPr>
                  <p:nvPr/>
                </p:nvGrpSpPr>
                <p:grpSpPr bwMode="auto">
                  <a:xfrm>
                    <a:off x="996" y="851"/>
                    <a:ext cx="492" cy="343"/>
                    <a:chOff x="996" y="851"/>
                    <a:chExt cx="492" cy="343"/>
                  </a:xfrm>
                </p:grpSpPr>
                <p:grpSp>
                  <p:nvGrpSpPr>
                    <p:cNvPr id="35972" name="Group 695"/>
                    <p:cNvGrpSpPr>
                      <a:grpSpLocks/>
                    </p:cNvGrpSpPr>
                    <p:nvPr/>
                  </p:nvGrpSpPr>
                  <p:grpSpPr bwMode="auto">
                    <a:xfrm>
                      <a:off x="996" y="1043"/>
                      <a:ext cx="492" cy="151"/>
                      <a:chOff x="996" y="1043"/>
                      <a:chExt cx="492" cy="151"/>
                    </a:xfrm>
                  </p:grpSpPr>
                  <p:sp>
                    <p:nvSpPr>
                      <p:cNvPr id="35978" name="Freeform 696"/>
                      <p:cNvSpPr>
                        <a:spLocks/>
                      </p:cNvSpPr>
                      <p:nvPr/>
                    </p:nvSpPr>
                    <p:spPr bwMode="auto">
                      <a:xfrm>
                        <a:off x="996" y="1043"/>
                        <a:ext cx="283" cy="151"/>
                      </a:xfrm>
                      <a:custGeom>
                        <a:avLst/>
                        <a:gdLst>
                          <a:gd name="T0" fmla="*/ 282 w 283"/>
                          <a:gd name="T1" fmla="*/ 46 h 151"/>
                          <a:gd name="T2" fmla="*/ 282 w 283"/>
                          <a:gd name="T3" fmla="*/ 150 h 151"/>
                          <a:gd name="T4" fmla="*/ 0 w 283"/>
                          <a:gd name="T5" fmla="*/ 73 h 151"/>
                          <a:gd name="T6" fmla="*/ 0 w 283"/>
                          <a:gd name="T7" fmla="*/ 0 h 151"/>
                          <a:gd name="T8" fmla="*/ 282 w 283"/>
                          <a:gd name="T9" fmla="*/ 46 h 151"/>
                          <a:gd name="T10" fmla="*/ 0 60000 65536"/>
                          <a:gd name="T11" fmla="*/ 0 60000 65536"/>
                          <a:gd name="T12" fmla="*/ 0 60000 65536"/>
                          <a:gd name="T13" fmla="*/ 0 60000 65536"/>
                          <a:gd name="T14" fmla="*/ 0 60000 65536"/>
                          <a:gd name="T15" fmla="*/ 0 w 283"/>
                          <a:gd name="T16" fmla="*/ 0 h 151"/>
                          <a:gd name="T17" fmla="*/ 283 w 283"/>
                          <a:gd name="T18" fmla="*/ 151 h 151"/>
                        </a:gdLst>
                        <a:ahLst/>
                        <a:cxnLst>
                          <a:cxn ang="T10">
                            <a:pos x="T0" y="T1"/>
                          </a:cxn>
                          <a:cxn ang="T11">
                            <a:pos x="T2" y="T3"/>
                          </a:cxn>
                          <a:cxn ang="T12">
                            <a:pos x="T4" y="T5"/>
                          </a:cxn>
                          <a:cxn ang="T13">
                            <a:pos x="T6" y="T7"/>
                          </a:cxn>
                          <a:cxn ang="T14">
                            <a:pos x="T8" y="T9"/>
                          </a:cxn>
                        </a:cxnLst>
                        <a:rect l="T15" t="T16" r="T17" b="T18"/>
                        <a:pathLst>
                          <a:path w="283" h="151">
                            <a:moveTo>
                              <a:pt x="282" y="46"/>
                            </a:moveTo>
                            <a:lnTo>
                              <a:pt x="282" y="150"/>
                            </a:lnTo>
                            <a:lnTo>
                              <a:pt x="0" y="73"/>
                            </a:lnTo>
                            <a:lnTo>
                              <a:pt x="0" y="0"/>
                            </a:lnTo>
                            <a:lnTo>
                              <a:pt x="282" y="46"/>
                            </a:lnTo>
                          </a:path>
                        </a:pathLst>
                      </a:custGeom>
                      <a:solidFill>
                        <a:srgbClr val="A0A0A0"/>
                      </a:solidFill>
                      <a:ln w="12700" cap="rnd">
                        <a:solidFill>
                          <a:srgbClr val="000000"/>
                        </a:solidFill>
                        <a:round/>
                        <a:headEnd/>
                        <a:tailEnd/>
                      </a:ln>
                    </p:spPr>
                    <p:txBody>
                      <a:bodyPr/>
                      <a:lstStyle/>
                      <a:p>
                        <a:endParaRPr lang="en-US"/>
                      </a:p>
                    </p:txBody>
                  </p:sp>
                  <p:sp>
                    <p:nvSpPr>
                      <p:cNvPr id="35979" name="Freeform 697"/>
                      <p:cNvSpPr>
                        <a:spLocks/>
                      </p:cNvSpPr>
                      <p:nvPr/>
                    </p:nvSpPr>
                    <p:spPr bwMode="auto">
                      <a:xfrm>
                        <a:off x="1278" y="1079"/>
                        <a:ext cx="210" cy="115"/>
                      </a:xfrm>
                      <a:custGeom>
                        <a:avLst/>
                        <a:gdLst>
                          <a:gd name="T0" fmla="*/ 0 w 210"/>
                          <a:gd name="T1" fmla="*/ 10 h 115"/>
                          <a:gd name="T2" fmla="*/ 0 w 210"/>
                          <a:gd name="T3" fmla="*/ 114 h 115"/>
                          <a:gd name="T4" fmla="*/ 209 w 210"/>
                          <a:gd name="T5" fmla="*/ 88 h 115"/>
                          <a:gd name="T6" fmla="*/ 209 w 210"/>
                          <a:gd name="T7" fmla="*/ 0 h 115"/>
                          <a:gd name="T8" fmla="*/ 0 w 210"/>
                          <a:gd name="T9" fmla="*/ 10 h 115"/>
                          <a:gd name="T10" fmla="*/ 0 60000 65536"/>
                          <a:gd name="T11" fmla="*/ 0 60000 65536"/>
                          <a:gd name="T12" fmla="*/ 0 60000 65536"/>
                          <a:gd name="T13" fmla="*/ 0 60000 65536"/>
                          <a:gd name="T14" fmla="*/ 0 60000 65536"/>
                          <a:gd name="T15" fmla="*/ 0 w 210"/>
                          <a:gd name="T16" fmla="*/ 0 h 115"/>
                          <a:gd name="T17" fmla="*/ 210 w 210"/>
                          <a:gd name="T18" fmla="*/ 115 h 115"/>
                        </a:gdLst>
                        <a:ahLst/>
                        <a:cxnLst>
                          <a:cxn ang="T10">
                            <a:pos x="T0" y="T1"/>
                          </a:cxn>
                          <a:cxn ang="T11">
                            <a:pos x="T2" y="T3"/>
                          </a:cxn>
                          <a:cxn ang="T12">
                            <a:pos x="T4" y="T5"/>
                          </a:cxn>
                          <a:cxn ang="T13">
                            <a:pos x="T6" y="T7"/>
                          </a:cxn>
                          <a:cxn ang="T14">
                            <a:pos x="T8" y="T9"/>
                          </a:cxn>
                        </a:cxnLst>
                        <a:rect l="T15" t="T16" r="T17" b="T18"/>
                        <a:pathLst>
                          <a:path w="210" h="115">
                            <a:moveTo>
                              <a:pt x="0" y="10"/>
                            </a:moveTo>
                            <a:lnTo>
                              <a:pt x="0" y="114"/>
                            </a:lnTo>
                            <a:lnTo>
                              <a:pt x="209" y="88"/>
                            </a:lnTo>
                            <a:lnTo>
                              <a:pt x="209" y="0"/>
                            </a:lnTo>
                            <a:lnTo>
                              <a:pt x="0" y="10"/>
                            </a:lnTo>
                          </a:path>
                        </a:pathLst>
                      </a:custGeom>
                      <a:solidFill>
                        <a:srgbClr val="808080"/>
                      </a:solidFill>
                      <a:ln w="12700" cap="rnd">
                        <a:solidFill>
                          <a:srgbClr val="000000"/>
                        </a:solidFill>
                        <a:round/>
                        <a:headEnd/>
                        <a:tailEnd/>
                      </a:ln>
                    </p:spPr>
                    <p:txBody>
                      <a:bodyPr/>
                      <a:lstStyle/>
                      <a:p>
                        <a:endParaRPr lang="en-US"/>
                      </a:p>
                    </p:txBody>
                  </p:sp>
                  <p:sp>
                    <p:nvSpPr>
                      <p:cNvPr id="35980" name="Freeform 698"/>
                      <p:cNvSpPr>
                        <a:spLocks/>
                      </p:cNvSpPr>
                      <p:nvPr/>
                    </p:nvSpPr>
                    <p:spPr bwMode="auto">
                      <a:xfrm>
                        <a:off x="996" y="1043"/>
                        <a:ext cx="492" cy="48"/>
                      </a:xfrm>
                      <a:custGeom>
                        <a:avLst/>
                        <a:gdLst>
                          <a:gd name="T0" fmla="*/ 491 w 492"/>
                          <a:gd name="T1" fmla="*/ 37 h 48"/>
                          <a:gd name="T2" fmla="*/ 280 w 492"/>
                          <a:gd name="T3" fmla="*/ 47 h 48"/>
                          <a:gd name="T4" fmla="*/ 0 w 492"/>
                          <a:gd name="T5" fmla="*/ 0 h 48"/>
                          <a:gd name="T6" fmla="*/ 206 w 492"/>
                          <a:gd name="T7" fmla="*/ 0 h 48"/>
                          <a:gd name="T8" fmla="*/ 491 w 492"/>
                          <a:gd name="T9" fmla="*/ 37 h 48"/>
                          <a:gd name="T10" fmla="*/ 0 60000 65536"/>
                          <a:gd name="T11" fmla="*/ 0 60000 65536"/>
                          <a:gd name="T12" fmla="*/ 0 60000 65536"/>
                          <a:gd name="T13" fmla="*/ 0 60000 65536"/>
                          <a:gd name="T14" fmla="*/ 0 60000 65536"/>
                          <a:gd name="T15" fmla="*/ 0 w 492"/>
                          <a:gd name="T16" fmla="*/ 0 h 48"/>
                          <a:gd name="T17" fmla="*/ 492 w 492"/>
                          <a:gd name="T18" fmla="*/ 48 h 48"/>
                        </a:gdLst>
                        <a:ahLst/>
                        <a:cxnLst>
                          <a:cxn ang="T10">
                            <a:pos x="T0" y="T1"/>
                          </a:cxn>
                          <a:cxn ang="T11">
                            <a:pos x="T2" y="T3"/>
                          </a:cxn>
                          <a:cxn ang="T12">
                            <a:pos x="T4" y="T5"/>
                          </a:cxn>
                          <a:cxn ang="T13">
                            <a:pos x="T6" y="T7"/>
                          </a:cxn>
                          <a:cxn ang="T14">
                            <a:pos x="T8" y="T9"/>
                          </a:cxn>
                        </a:cxnLst>
                        <a:rect l="T15" t="T16" r="T17" b="T18"/>
                        <a:pathLst>
                          <a:path w="492" h="48">
                            <a:moveTo>
                              <a:pt x="491" y="37"/>
                            </a:moveTo>
                            <a:lnTo>
                              <a:pt x="280" y="47"/>
                            </a:lnTo>
                            <a:lnTo>
                              <a:pt x="0" y="0"/>
                            </a:lnTo>
                            <a:lnTo>
                              <a:pt x="206" y="0"/>
                            </a:lnTo>
                            <a:lnTo>
                              <a:pt x="491" y="37"/>
                            </a:lnTo>
                          </a:path>
                        </a:pathLst>
                      </a:custGeom>
                      <a:solidFill>
                        <a:srgbClr val="C0C0C0"/>
                      </a:solidFill>
                      <a:ln w="12700" cap="rnd">
                        <a:solidFill>
                          <a:srgbClr val="000000"/>
                        </a:solidFill>
                        <a:round/>
                        <a:headEnd/>
                        <a:tailEnd/>
                      </a:ln>
                    </p:spPr>
                    <p:txBody>
                      <a:bodyPr/>
                      <a:lstStyle/>
                      <a:p>
                        <a:endParaRPr lang="en-US"/>
                      </a:p>
                    </p:txBody>
                  </p:sp>
                </p:grpSp>
                <p:sp>
                  <p:nvSpPr>
                    <p:cNvPr id="35973" name="Freeform 699"/>
                    <p:cNvSpPr>
                      <a:spLocks/>
                    </p:cNvSpPr>
                    <p:nvPr/>
                  </p:nvSpPr>
                  <p:spPr bwMode="auto">
                    <a:xfrm>
                      <a:off x="1149" y="1031"/>
                      <a:ext cx="179" cy="45"/>
                    </a:xfrm>
                    <a:custGeom>
                      <a:avLst/>
                      <a:gdLst>
                        <a:gd name="T0" fmla="*/ 178 w 179"/>
                        <a:gd name="T1" fmla="*/ 25 h 45"/>
                        <a:gd name="T2" fmla="*/ 178 w 179"/>
                        <a:gd name="T3" fmla="*/ 39 h 45"/>
                        <a:gd name="T4" fmla="*/ 95 w 179"/>
                        <a:gd name="T5" fmla="*/ 44 h 45"/>
                        <a:gd name="T6" fmla="*/ 0 w 179"/>
                        <a:gd name="T7" fmla="*/ 28 h 45"/>
                        <a:gd name="T8" fmla="*/ 0 w 179"/>
                        <a:gd name="T9" fmla="*/ 0 h 45"/>
                        <a:gd name="T10" fmla="*/ 178 w 179"/>
                        <a:gd name="T11" fmla="*/ 25 h 45"/>
                        <a:gd name="T12" fmla="*/ 0 60000 65536"/>
                        <a:gd name="T13" fmla="*/ 0 60000 65536"/>
                        <a:gd name="T14" fmla="*/ 0 60000 65536"/>
                        <a:gd name="T15" fmla="*/ 0 60000 65536"/>
                        <a:gd name="T16" fmla="*/ 0 60000 65536"/>
                        <a:gd name="T17" fmla="*/ 0 60000 65536"/>
                        <a:gd name="T18" fmla="*/ 0 w 179"/>
                        <a:gd name="T19" fmla="*/ 0 h 45"/>
                        <a:gd name="T20" fmla="*/ 179 w 179"/>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179" h="45">
                          <a:moveTo>
                            <a:pt x="178" y="25"/>
                          </a:moveTo>
                          <a:lnTo>
                            <a:pt x="178" y="39"/>
                          </a:lnTo>
                          <a:lnTo>
                            <a:pt x="95" y="44"/>
                          </a:lnTo>
                          <a:lnTo>
                            <a:pt x="0" y="28"/>
                          </a:lnTo>
                          <a:lnTo>
                            <a:pt x="0" y="0"/>
                          </a:lnTo>
                          <a:lnTo>
                            <a:pt x="178" y="25"/>
                          </a:lnTo>
                        </a:path>
                      </a:pathLst>
                    </a:custGeom>
                    <a:solidFill>
                      <a:srgbClr val="606060"/>
                    </a:solidFill>
                    <a:ln w="12700" cap="rnd">
                      <a:solidFill>
                        <a:srgbClr val="000000"/>
                      </a:solidFill>
                      <a:round/>
                      <a:headEnd/>
                      <a:tailEnd/>
                    </a:ln>
                  </p:spPr>
                  <p:txBody>
                    <a:bodyPr/>
                    <a:lstStyle/>
                    <a:p>
                      <a:endParaRPr lang="en-US"/>
                    </a:p>
                  </p:txBody>
                </p:sp>
                <p:grpSp>
                  <p:nvGrpSpPr>
                    <p:cNvPr id="35974" name="Group 700"/>
                    <p:cNvGrpSpPr>
                      <a:grpSpLocks/>
                    </p:cNvGrpSpPr>
                    <p:nvPr/>
                  </p:nvGrpSpPr>
                  <p:grpSpPr bwMode="auto">
                    <a:xfrm>
                      <a:off x="1052" y="851"/>
                      <a:ext cx="398" cy="214"/>
                      <a:chOff x="1052" y="851"/>
                      <a:chExt cx="398" cy="214"/>
                    </a:xfrm>
                  </p:grpSpPr>
                  <p:sp>
                    <p:nvSpPr>
                      <p:cNvPr id="35975" name="Freeform 701"/>
                      <p:cNvSpPr>
                        <a:spLocks/>
                      </p:cNvSpPr>
                      <p:nvPr/>
                    </p:nvSpPr>
                    <p:spPr bwMode="auto">
                      <a:xfrm>
                        <a:off x="1052" y="851"/>
                        <a:ext cx="229" cy="209"/>
                      </a:xfrm>
                      <a:custGeom>
                        <a:avLst/>
                        <a:gdLst>
                          <a:gd name="T0" fmla="*/ 195 w 229"/>
                          <a:gd name="T1" fmla="*/ 208 h 209"/>
                          <a:gd name="T2" fmla="*/ 228 w 229"/>
                          <a:gd name="T3" fmla="*/ 6 h 209"/>
                          <a:gd name="T4" fmla="*/ 32 w 229"/>
                          <a:gd name="T5" fmla="*/ 0 h 209"/>
                          <a:gd name="T6" fmla="*/ 0 w 229"/>
                          <a:gd name="T7" fmla="*/ 179 h 209"/>
                          <a:gd name="T8" fmla="*/ 195 w 229"/>
                          <a:gd name="T9" fmla="*/ 208 h 209"/>
                          <a:gd name="T10" fmla="*/ 0 60000 65536"/>
                          <a:gd name="T11" fmla="*/ 0 60000 65536"/>
                          <a:gd name="T12" fmla="*/ 0 60000 65536"/>
                          <a:gd name="T13" fmla="*/ 0 60000 65536"/>
                          <a:gd name="T14" fmla="*/ 0 60000 65536"/>
                          <a:gd name="T15" fmla="*/ 0 w 229"/>
                          <a:gd name="T16" fmla="*/ 0 h 209"/>
                          <a:gd name="T17" fmla="*/ 229 w 229"/>
                          <a:gd name="T18" fmla="*/ 209 h 209"/>
                        </a:gdLst>
                        <a:ahLst/>
                        <a:cxnLst>
                          <a:cxn ang="T10">
                            <a:pos x="T0" y="T1"/>
                          </a:cxn>
                          <a:cxn ang="T11">
                            <a:pos x="T2" y="T3"/>
                          </a:cxn>
                          <a:cxn ang="T12">
                            <a:pos x="T4" y="T5"/>
                          </a:cxn>
                          <a:cxn ang="T13">
                            <a:pos x="T6" y="T7"/>
                          </a:cxn>
                          <a:cxn ang="T14">
                            <a:pos x="T8" y="T9"/>
                          </a:cxn>
                        </a:cxnLst>
                        <a:rect l="T15" t="T16" r="T17" b="T18"/>
                        <a:pathLst>
                          <a:path w="229" h="209">
                            <a:moveTo>
                              <a:pt x="195" y="208"/>
                            </a:moveTo>
                            <a:lnTo>
                              <a:pt x="228" y="6"/>
                            </a:lnTo>
                            <a:lnTo>
                              <a:pt x="32" y="0"/>
                            </a:lnTo>
                            <a:lnTo>
                              <a:pt x="0" y="179"/>
                            </a:lnTo>
                            <a:lnTo>
                              <a:pt x="195" y="208"/>
                            </a:lnTo>
                          </a:path>
                        </a:pathLst>
                      </a:custGeom>
                      <a:solidFill>
                        <a:srgbClr val="A0A0A0"/>
                      </a:solidFill>
                      <a:ln w="12700" cap="rnd">
                        <a:solidFill>
                          <a:srgbClr val="000000"/>
                        </a:solidFill>
                        <a:round/>
                        <a:headEnd/>
                        <a:tailEnd/>
                      </a:ln>
                    </p:spPr>
                    <p:txBody>
                      <a:bodyPr/>
                      <a:lstStyle/>
                      <a:p>
                        <a:endParaRPr lang="en-US"/>
                      </a:p>
                    </p:txBody>
                  </p:sp>
                  <p:sp>
                    <p:nvSpPr>
                      <p:cNvPr id="35976" name="Freeform 702"/>
                      <p:cNvSpPr>
                        <a:spLocks/>
                      </p:cNvSpPr>
                      <p:nvPr/>
                    </p:nvSpPr>
                    <p:spPr bwMode="auto">
                      <a:xfrm>
                        <a:off x="1248" y="857"/>
                        <a:ext cx="202" cy="208"/>
                      </a:xfrm>
                      <a:custGeom>
                        <a:avLst/>
                        <a:gdLst>
                          <a:gd name="T0" fmla="*/ 33 w 202"/>
                          <a:gd name="T1" fmla="*/ 0 h 208"/>
                          <a:gd name="T2" fmla="*/ 201 w 202"/>
                          <a:gd name="T3" fmla="*/ 46 h 208"/>
                          <a:gd name="T4" fmla="*/ 177 w 202"/>
                          <a:gd name="T5" fmla="*/ 207 h 208"/>
                          <a:gd name="T6" fmla="*/ 0 w 202"/>
                          <a:gd name="T7" fmla="*/ 202 h 208"/>
                          <a:gd name="T8" fmla="*/ 33 w 202"/>
                          <a:gd name="T9" fmla="*/ 0 h 208"/>
                          <a:gd name="T10" fmla="*/ 0 60000 65536"/>
                          <a:gd name="T11" fmla="*/ 0 60000 65536"/>
                          <a:gd name="T12" fmla="*/ 0 60000 65536"/>
                          <a:gd name="T13" fmla="*/ 0 60000 65536"/>
                          <a:gd name="T14" fmla="*/ 0 60000 65536"/>
                          <a:gd name="T15" fmla="*/ 0 w 202"/>
                          <a:gd name="T16" fmla="*/ 0 h 208"/>
                          <a:gd name="T17" fmla="*/ 202 w 202"/>
                          <a:gd name="T18" fmla="*/ 208 h 208"/>
                        </a:gdLst>
                        <a:ahLst/>
                        <a:cxnLst>
                          <a:cxn ang="T10">
                            <a:pos x="T0" y="T1"/>
                          </a:cxn>
                          <a:cxn ang="T11">
                            <a:pos x="T2" y="T3"/>
                          </a:cxn>
                          <a:cxn ang="T12">
                            <a:pos x="T4" y="T5"/>
                          </a:cxn>
                          <a:cxn ang="T13">
                            <a:pos x="T6" y="T7"/>
                          </a:cxn>
                          <a:cxn ang="T14">
                            <a:pos x="T8" y="T9"/>
                          </a:cxn>
                        </a:cxnLst>
                        <a:rect l="T15" t="T16" r="T17" b="T18"/>
                        <a:pathLst>
                          <a:path w="202" h="208">
                            <a:moveTo>
                              <a:pt x="33" y="0"/>
                            </a:moveTo>
                            <a:lnTo>
                              <a:pt x="201" y="46"/>
                            </a:lnTo>
                            <a:lnTo>
                              <a:pt x="177" y="207"/>
                            </a:lnTo>
                            <a:lnTo>
                              <a:pt x="0" y="202"/>
                            </a:lnTo>
                            <a:lnTo>
                              <a:pt x="33" y="0"/>
                            </a:lnTo>
                          </a:path>
                        </a:pathLst>
                      </a:custGeom>
                      <a:solidFill>
                        <a:srgbClr val="808080"/>
                      </a:solidFill>
                      <a:ln w="12700" cap="rnd">
                        <a:solidFill>
                          <a:srgbClr val="000000"/>
                        </a:solidFill>
                        <a:round/>
                        <a:headEnd/>
                        <a:tailEnd/>
                      </a:ln>
                    </p:spPr>
                    <p:txBody>
                      <a:bodyPr/>
                      <a:lstStyle/>
                      <a:p>
                        <a:endParaRPr lang="en-US"/>
                      </a:p>
                    </p:txBody>
                  </p:sp>
                  <p:sp>
                    <p:nvSpPr>
                      <p:cNvPr id="35977" name="Freeform 703"/>
                      <p:cNvSpPr>
                        <a:spLocks/>
                      </p:cNvSpPr>
                      <p:nvPr/>
                    </p:nvSpPr>
                    <p:spPr bwMode="auto">
                      <a:xfrm>
                        <a:off x="1078" y="872"/>
                        <a:ext cx="164" cy="156"/>
                      </a:xfrm>
                      <a:custGeom>
                        <a:avLst/>
                        <a:gdLst>
                          <a:gd name="T0" fmla="*/ 163 w 164"/>
                          <a:gd name="T1" fmla="*/ 7 h 156"/>
                          <a:gd name="T2" fmla="*/ 140 w 164"/>
                          <a:gd name="T3" fmla="*/ 155 h 156"/>
                          <a:gd name="T4" fmla="*/ 0 w 164"/>
                          <a:gd name="T5" fmla="*/ 138 h 156"/>
                          <a:gd name="T6" fmla="*/ 24 w 164"/>
                          <a:gd name="T7" fmla="*/ 0 h 156"/>
                          <a:gd name="T8" fmla="*/ 163 w 164"/>
                          <a:gd name="T9" fmla="*/ 7 h 156"/>
                          <a:gd name="T10" fmla="*/ 0 60000 65536"/>
                          <a:gd name="T11" fmla="*/ 0 60000 65536"/>
                          <a:gd name="T12" fmla="*/ 0 60000 65536"/>
                          <a:gd name="T13" fmla="*/ 0 60000 65536"/>
                          <a:gd name="T14" fmla="*/ 0 60000 65536"/>
                          <a:gd name="T15" fmla="*/ 0 w 164"/>
                          <a:gd name="T16" fmla="*/ 0 h 156"/>
                          <a:gd name="T17" fmla="*/ 164 w 164"/>
                          <a:gd name="T18" fmla="*/ 156 h 156"/>
                        </a:gdLst>
                        <a:ahLst/>
                        <a:cxnLst>
                          <a:cxn ang="T10">
                            <a:pos x="T0" y="T1"/>
                          </a:cxn>
                          <a:cxn ang="T11">
                            <a:pos x="T2" y="T3"/>
                          </a:cxn>
                          <a:cxn ang="T12">
                            <a:pos x="T4" y="T5"/>
                          </a:cxn>
                          <a:cxn ang="T13">
                            <a:pos x="T6" y="T7"/>
                          </a:cxn>
                          <a:cxn ang="T14">
                            <a:pos x="T8" y="T9"/>
                          </a:cxn>
                        </a:cxnLst>
                        <a:rect l="T15" t="T16" r="T17" b="T18"/>
                        <a:pathLst>
                          <a:path w="164" h="156">
                            <a:moveTo>
                              <a:pt x="163" y="7"/>
                            </a:moveTo>
                            <a:lnTo>
                              <a:pt x="140" y="155"/>
                            </a:lnTo>
                            <a:lnTo>
                              <a:pt x="0" y="138"/>
                            </a:lnTo>
                            <a:lnTo>
                              <a:pt x="24" y="0"/>
                            </a:lnTo>
                            <a:lnTo>
                              <a:pt x="163" y="7"/>
                            </a:lnTo>
                          </a:path>
                        </a:pathLst>
                      </a:custGeom>
                      <a:solidFill>
                        <a:srgbClr val="00C0C0"/>
                      </a:solidFill>
                      <a:ln w="12700" cap="rnd">
                        <a:solidFill>
                          <a:srgbClr val="000000"/>
                        </a:solidFill>
                        <a:round/>
                        <a:headEnd/>
                        <a:tailEnd/>
                      </a:ln>
                    </p:spPr>
                    <p:txBody>
                      <a:bodyPr/>
                      <a:lstStyle/>
                      <a:p>
                        <a:endParaRPr lang="en-US"/>
                      </a:p>
                    </p:txBody>
                  </p:sp>
                </p:grpSp>
              </p:grpSp>
              <p:grpSp>
                <p:nvGrpSpPr>
                  <p:cNvPr id="35964" name="Group 704"/>
                  <p:cNvGrpSpPr>
                    <a:grpSpLocks/>
                  </p:cNvGrpSpPr>
                  <p:nvPr/>
                </p:nvGrpSpPr>
                <p:grpSpPr bwMode="auto">
                  <a:xfrm>
                    <a:off x="1014" y="1060"/>
                    <a:ext cx="162" cy="98"/>
                    <a:chOff x="1014" y="1060"/>
                    <a:chExt cx="162" cy="98"/>
                  </a:xfrm>
                </p:grpSpPr>
                <p:sp>
                  <p:nvSpPr>
                    <p:cNvPr id="35965" name="Freeform 705"/>
                    <p:cNvSpPr>
                      <a:spLocks/>
                    </p:cNvSpPr>
                    <p:nvPr/>
                  </p:nvSpPr>
                  <p:spPr bwMode="auto">
                    <a:xfrm>
                      <a:off x="1017" y="1060"/>
                      <a:ext cx="159" cy="98"/>
                    </a:xfrm>
                    <a:custGeom>
                      <a:avLst/>
                      <a:gdLst>
                        <a:gd name="T0" fmla="*/ 0 w 159"/>
                        <a:gd name="T1" fmla="*/ 0 h 98"/>
                        <a:gd name="T2" fmla="*/ 158 w 159"/>
                        <a:gd name="T3" fmla="*/ 28 h 98"/>
                        <a:gd name="T4" fmla="*/ 158 w 159"/>
                        <a:gd name="T5" fmla="*/ 97 h 98"/>
                        <a:gd name="T6" fmla="*/ 0 w 159"/>
                        <a:gd name="T7" fmla="*/ 54 h 98"/>
                        <a:gd name="T8" fmla="*/ 0 w 159"/>
                        <a:gd name="T9" fmla="*/ 0 h 98"/>
                        <a:gd name="T10" fmla="*/ 0 60000 65536"/>
                        <a:gd name="T11" fmla="*/ 0 60000 65536"/>
                        <a:gd name="T12" fmla="*/ 0 60000 65536"/>
                        <a:gd name="T13" fmla="*/ 0 60000 65536"/>
                        <a:gd name="T14" fmla="*/ 0 60000 65536"/>
                        <a:gd name="T15" fmla="*/ 0 w 159"/>
                        <a:gd name="T16" fmla="*/ 0 h 98"/>
                        <a:gd name="T17" fmla="*/ 159 w 159"/>
                        <a:gd name="T18" fmla="*/ 98 h 98"/>
                      </a:gdLst>
                      <a:ahLst/>
                      <a:cxnLst>
                        <a:cxn ang="T10">
                          <a:pos x="T0" y="T1"/>
                        </a:cxn>
                        <a:cxn ang="T11">
                          <a:pos x="T2" y="T3"/>
                        </a:cxn>
                        <a:cxn ang="T12">
                          <a:pos x="T4" y="T5"/>
                        </a:cxn>
                        <a:cxn ang="T13">
                          <a:pos x="T6" y="T7"/>
                        </a:cxn>
                        <a:cxn ang="T14">
                          <a:pos x="T8" y="T9"/>
                        </a:cxn>
                      </a:cxnLst>
                      <a:rect l="T15" t="T16" r="T17" b="T18"/>
                      <a:pathLst>
                        <a:path w="159" h="98">
                          <a:moveTo>
                            <a:pt x="0" y="0"/>
                          </a:moveTo>
                          <a:lnTo>
                            <a:pt x="158" y="28"/>
                          </a:lnTo>
                          <a:lnTo>
                            <a:pt x="158" y="97"/>
                          </a:lnTo>
                          <a:lnTo>
                            <a:pt x="0" y="54"/>
                          </a:lnTo>
                          <a:lnTo>
                            <a:pt x="0" y="0"/>
                          </a:lnTo>
                        </a:path>
                      </a:pathLst>
                    </a:custGeom>
                    <a:solidFill>
                      <a:srgbClr val="404040"/>
                    </a:solidFill>
                    <a:ln w="12700" cap="rnd">
                      <a:solidFill>
                        <a:srgbClr val="000000"/>
                      </a:solidFill>
                      <a:round/>
                      <a:headEnd/>
                      <a:tailEnd/>
                    </a:ln>
                  </p:spPr>
                  <p:txBody>
                    <a:bodyPr/>
                    <a:lstStyle/>
                    <a:p>
                      <a:endParaRPr lang="en-US"/>
                    </a:p>
                  </p:txBody>
                </p:sp>
                <p:sp>
                  <p:nvSpPr>
                    <p:cNvPr id="35966" name="Line 706"/>
                    <p:cNvSpPr>
                      <a:spLocks noChangeShapeType="1"/>
                    </p:cNvSpPr>
                    <p:nvPr/>
                  </p:nvSpPr>
                  <p:spPr bwMode="auto">
                    <a:xfrm flipH="1" flipV="1">
                      <a:off x="1026" y="1078"/>
                      <a:ext cx="48" cy="1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67" name="Line 707"/>
                    <p:cNvSpPr>
                      <a:spLocks noChangeShapeType="1"/>
                    </p:cNvSpPr>
                    <p:nvPr/>
                  </p:nvSpPr>
                  <p:spPr bwMode="auto">
                    <a:xfrm>
                      <a:off x="1099" y="1102"/>
                      <a:ext cx="4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68" name="Line 708"/>
                    <p:cNvSpPr>
                      <a:spLocks noChangeShapeType="1"/>
                    </p:cNvSpPr>
                    <p:nvPr/>
                  </p:nvSpPr>
                  <p:spPr bwMode="auto">
                    <a:xfrm>
                      <a:off x="1083" y="1077"/>
                      <a:ext cx="0" cy="5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69" name="Line 709"/>
                    <p:cNvSpPr>
                      <a:spLocks noChangeShapeType="1"/>
                    </p:cNvSpPr>
                    <p:nvPr/>
                  </p:nvSpPr>
                  <p:spPr bwMode="auto">
                    <a:xfrm>
                      <a:off x="1159" y="1091"/>
                      <a:ext cx="0" cy="5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70" name="Line 710"/>
                    <p:cNvSpPr>
                      <a:spLocks noChangeShapeType="1"/>
                    </p:cNvSpPr>
                    <p:nvPr/>
                  </p:nvSpPr>
                  <p:spPr bwMode="auto">
                    <a:xfrm>
                      <a:off x="1022" y="1091"/>
                      <a:ext cx="134" cy="2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71" name="Line 711"/>
                    <p:cNvSpPr>
                      <a:spLocks noChangeShapeType="1"/>
                    </p:cNvSpPr>
                    <p:nvPr/>
                  </p:nvSpPr>
                  <p:spPr bwMode="auto">
                    <a:xfrm flipH="1" flipV="1">
                      <a:off x="1014" y="1072"/>
                      <a:ext cx="149" cy="3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5931" name="Group 712"/>
                <p:cNvGrpSpPr>
                  <a:grpSpLocks/>
                </p:cNvGrpSpPr>
                <p:nvPr/>
              </p:nvGrpSpPr>
              <p:grpSpPr bwMode="auto">
                <a:xfrm>
                  <a:off x="851" y="1062"/>
                  <a:ext cx="385" cy="168"/>
                  <a:chOff x="851" y="1062"/>
                  <a:chExt cx="385" cy="168"/>
                </a:xfrm>
              </p:grpSpPr>
              <p:grpSp>
                <p:nvGrpSpPr>
                  <p:cNvPr id="35932" name="Group 713"/>
                  <p:cNvGrpSpPr>
                    <a:grpSpLocks/>
                  </p:cNvGrpSpPr>
                  <p:nvPr/>
                </p:nvGrpSpPr>
                <p:grpSpPr bwMode="auto">
                  <a:xfrm>
                    <a:off x="1148" y="1154"/>
                    <a:ext cx="63" cy="40"/>
                    <a:chOff x="1148" y="1154"/>
                    <a:chExt cx="63" cy="40"/>
                  </a:xfrm>
                </p:grpSpPr>
                <p:sp>
                  <p:nvSpPr>
                    <p:cNvPr id="35961" name="Freeform 714"/>
                    <p:cNvSpPr>
                      <a:spLocks/>
                    </p:cNvSpPr>
                    <p:nvPr/>
                  </p:nvSpPr>
                  <p:spPr bwMode="auto">
                    <a:xfrm>
                      <a:off x="1192" y="1154"/>
                      <a:ext cx="19" cy="40"/>
                    </a:xfrm>
                    <a:custGeom>
                      <a:avLst/>
                      <a:gdLst>
                        <a:gd name="T0" fmla="*/ 12 w 19"/>
                        <a:gd name="T1" fmla="*/ 0 h 40"/>
                        <a:gd name="T2" fmla="*/ 18 w 19"/>
                        <a:gd name="T3" fmla="*/ 36 h 40"/>
                        <a:gd name="T4" fmla="*/ 6 w 19"/>
                        <a:gd name="T5" fmla="*/ 39 h 40"/>
                        <a:gd name="T6" fmla="*/ 0 w 19"/>
                        <a:gd name="T7" fmla="*/ 2 h 40"/>
                        <a:gd name="T8" fmla="*/ 12 w 19"/>
                        <a:gd name="T9" fmla="*/ 0 h 40"/>
                        <a:gd name="T10" fmla="*/ 0 60000 65536"/>
                        <a:gd name="T11" fmla="*/ 0 60000 65536"/>
                        <a:gd name="T12" fmla="*/ 0 60000 65536"/>
                        <a:gd name="T13" fmla="*/ 0 60000 65536"/>
                        <a:gd name="T14" fmla="*/ 0 60000 65536"/>
                        <a:gd name="T15" fmla="*/ 0 w 19"/>
                        <a:gd name="T16" fmla="*/ 0 h 40"/>
                        <a:gd name="T17" fmla="*/ 19 w 19"/>
                        <a:gd name="T18" fmla="*/ 40 h 40"/>
                      </a:gdLst>
                      <a:ahLst/>
                      <a:cxnLst>
                        <a:cxn ang="T10">
                          <a:pos x="T0" y="T1"/>
                        </a:cxn>
                        <a:cxn ang="T11">
                          <a:pos x="T2" y="T3"/>
                        </a:cxn>
                        <a:cxn ang="T12">
                          <a:pos x="T4" y="T5"/>
                        </a:cxn>
                        <a:cxn ang="T13">
                          <a:pos x="T6" y="T7"/>
                        </a:cxn>
                        <a:cxn ang="T14">
                          <a:pos x="T8" y="T9"/>
                        </a:cxn>
                      </a:cxnLst>
                      <a:rect l="T15" t="T16" r="T17" b="T18"/>
                      <a:pathLst>
                        <a:path w="19" h="40">
                          <a:moveTo>
                            <a:pt x="12" y="0"/>
                          </a:moveTo>
                          <a:lnTo>
                            <a:pt x="18" y="36"/>
                          </a:lnTo>
                          <a:lnTo>
                            <a:pt x="6" y="39"/>
                          </a:lnTo>
                          <a:lnTo>
                            <a:pt x="0" y="2"/>
                          </a:lnTo>
                          <a:lnTo>
                            <a:pt x="12" y="0"/>
                          </a:lnTo>
                        </a:path>
                      </a:pathLst>
                    </a:custGeom>
                    <a:solidFill>
                      <a:srgbClr val="606060"/>
                    </a:solidFill>
                    <a:ln w="12700" cap="rnd">
                      <a:solidFill>
                        <a:srgbClr val="000000"/>
                      </a:solidFill>
                      <a:round/>
                      <a:headEnd/>
                      <a:tailEnd/>
                    </a:ln>
                  </p:spPr>
                  <p:txBody>
                    <a:bodyPr/>
                    <a:lstStyle/>
                    <a:p>
                      <a:endParaRPr lang="en-US"/>
                    </a:p>
                  </p:txBody>
                </p:sp>
                <p:sp>
                  <p:nvSpPr>
                    <p:cNvPr id="35962" name="Freeform 715"/>
                    <p:cNvSpPr>
                      <a:spLocks/>
                    </p:cNvSpPr>
                    <p:nvPr/>
                  </p:nvSpPr>
                  <p:spPr bwMode="auto">
                    <a:xfrm>
                      <a:off x="1148" y="1158"/>
                      <a:ext cx="50" cy="36"/>
                    </a:xfrm>
                    <a:custGeom>
                      <a:avLst/>
                      <a:gdLst>
                        <a:gd name="T0" fmla="*/ 44 w 50"/>
                        <a:gd name="T1" fmla="*/ 1 h 36"/>
                        <a:gd name="T2" fmla="*/ 49 w 50"/>
                        <a:gd name="T3" fmla="*/ 35 h 36"/>
                        <a:gd name="T4" fmla="*/ 0 w 50"/>
                        <a:gd name="T5" fmla="*/ 18 h 36"/>
                        <a:gd name="T6" fmla="*/ 19 w 50"/>
                        <a:gd name="T7" fmla="*/ 12 h 36"/>
                        <a:gd name="T8" fmla="*/ 36 w 50"/>
                        <a:gd name="T9" fmla="*/ 20 h 36"/>
                        <a:gd name="T10" fmla="*/ 31 w 50"/>
                        <a:gd name="T11" fmla="*/ 0 h 36"/>
                        <a:gd name="T12" fmla="*/ 44 w 50"/>
                        <a:gd name="T13" fmla="*/ 1 h 36"/>
                        <a:gd name="T14" fmla="*/ 0 60000 65536"/>
                        <a:gd name="T15" fmla="*/ 0 60000 65536"/>
                        <a:gd name="T16" fmla="*/ 0 60000 65536"/>
                        <a:gd name="T17" fmla="*/ 0 60000 65536"/>
                        <a:gd name="T18" fmla="*/ 0 60000 65536"/>
                        <a:gd name="T19" fmla="*/ 0 60000 65536"/>
                        <a:gd name="T20" fmla="*/ 0 60000 65536"/>
                        <a:gd name="T21" fmla="*/ 0 w 50"/>
                        <a:gd name="T22" fmla="*/ 0 h 36"/>
                        <a:gd name="T23" fmla="*/ 50 w 50"/>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36">
                          <a:moveTo>
                            <a:pt x="44" y="1"/>
                          </a:moveTo>
                          <a:lnTo>
                            <a:pt x="49" y="35"/>
                          </a:lnTo>
                          <a:lnTo>
                            <a:pt x="0" y="18"/>
                          </a:lnTo>
                          <a:lnTo>
                            <a:pt x="19" y="12"/>
                          </a:lnTo>
                          <a:lnTo>
                            <a:pt x="36" y="20"/>
                          </a:lnTo>
                          <a:lnTo>
                            <a:pt x="31" y="0"/>
                          </a:lnTo>
                          <a:lnTo>
                            <a:pt x="44" y="1"/>
                          </a:lnTo>
                        </a:path>
                      </a:pathLst>
                    </a:custGeom>
                    <a:solidFill>
                      <a:srgbClr val="404040"/>
                    </a:solidFill>
                    <a:ln w="12700" cap="rnd">
                      <a:solidFill>
                        <a:srgbClr val="000000"/>
                      </a:solidFill>
                      <a:round/>
                      <a:headEnd/>
                      <a:tailEnd/>
                    </a:ln>
                  </p:spPr>
                  <p:txBody>
                    <a:bodyPr/>
                    <a:lstStyle/>
                    <a:p>
                      <a:endParaRPr lang="en-US"/>
                    </a:p>
                  </p:txBody>
                </p:sp>
              </p:grpSp>
              <p:grpSp>
                <p:nvGrpSpPr>
                  <p:cNvPr id="35933" name="Group 716"/>
                  <p:cNvGrpSpPr>
                    <a:grpSpLocks/>
                  </p:cNvGrpSpPr>
                  <p:nvPr/>
                </p:nvGrpSpPr>
                <p:grpSpPr bwMode="auto">
                  <a:xfrm>
                    <a:off x="851" y="1062"/>
                    <a:ext cx="385" cy="168"/>
                    <a:chOff x="851" y="1062"/>
                    <a:chExt cx="385" cy="168"/>
                  </a:xfrm>
                </p:grpSpPr>
                <p:sp>
                  <p:nvSpPr>
                    <p:cNvPr id="35934" name="Freeform 717"/>
                    <p:cNvSpPr>
                      <a:spLocks/>
                    </p:cNvSpPr>
                    <p:nvPr/>
                  </p:nvSpPr>
                  <p:spPr bwMode="auto">
                    <a:xfrm>
                      <a:off x="852" y="1062"/>
                      <a:ext cx="377" cy="148"/>
                    </a:xfrm>
                    <a:custGeom>
                      <a:avLst/>
                      <a:gdLst>
                        <a:gd name="T0" fmla="*/ 376 w 377"/>
                        <a:gd name="T1" fmla="*/ 62 h 148"/>
                        <a:gd name="T2" fmla="*/ 195 w 377"/>
                        <a:gd name="T3" fmla="*/ 147 h 148"/>
                        <a:gd name="T4" fmla="*/ 0 w 377"/>
                        <a:gd name="T5" fmla="*/ 64 h 148"/>
                        <a:gd name="T6" fmla="*/ 150 w 377"/>
                        <a:gd name="T7" fmla="*/ 0 h 148"/>
                        <a:gd name="T8" fmla="*/ 376 w 377"/>
                        <a:gd name="T9" fmla="*/ 62 h 148"/>
                        <a:gd name="T10" fmla="*/ 0 60000 65536"/>
                        <a:gd name="T11" fmla="*/ 0 60000 65536"/>
                        <a:gd name="T12" fmla="*/ 0 60000 65536"/>
                        <a:gd name="T13" fmla="*/ 0 60000 65536"/>
                        <a:gd name="T14" fmla="*/ 0 60000 65536"/>
                        <a:gd name="T15" fmla="*/ 0 w 377"/>
                        <a:gd name="T16" fmla="*/ 0 h 148"/>
                        <a:gd name="T17" fmla="*/ 377 w 377"/>
                        <a:gd name="T18" fmla="*/ 148 h 148"/>
                      </a:gdLst>
                      <a:ahLst/>
                      <a:cxnLst>
                        <a:cxn ang="T10">
                          <a:pos x="T0" y="T1"/>
                        </a:cxn>
                        <a:cxn ang="T11">
                          <a:pos x="T2" y="T3"/>
                        </a:cxn>
                        <a:cxn ang="T12">
                          <a:pos x="T4" y="T5"/>
                        </a:cxn>
                        <a:cxn ang="T13">
                          <a:pos x="T6" y="T7"/>
                        </a:cxn>
                        <a:cxn ang="T14">
                          <a:pos x="T8" y="T9"/>
                        </a:cxn>
                      </a:cxnLst>
                      <a:rect l="T15" t="T16" r="T17" b="T18"/>
                      <a:pathLst>
                        <a:path w="377" h="148">
                          <a:moveTo>
                            <a:pt x="376" y="62"/>
                          </a:moveTo>
                          <a:lnTo>
                            <a:pt x="195" y="147"/>
                          </a:lnTo>
                          <a:lnTo>
                            <a:pt x="0" y="64"/>
                          </a:lnTo>
                          <a:lnTo>
                            <a:pt x="150" y="0"/>
                          </a:lnTo>
                          <a:lnTo>
                            <a:pt x="376" y="62"/>
                          </a:lnTo>
                        </a:path>
                      </a:pathLst>
                    </a:custGeom>
                    <a:solidFill>
                      <a:srgbClr val="808080"/>
                    </a:solidFill>
                    <a:ln w="12700" cap="rnd">
                      <a:solidFill>
                        <a:srgbClr val="000000"/>
                      </a:solidFill>
                      <a:round/>
                      <a:headEnd/>
                      <a:tailEnd/>
                    </a:ln>
                  </p:spPr>
                  <p:txBody>
                    <a:bodyPr/>
                    <a:lstStyle/>
                    <a:p>
                      <a:endParaRPr lang="en-US"/>
                    </a:p>
                  </p:txBody>
                </p:sp>
                <p:sp>
                  <p:nvSpPr>
                    <p:cNvPr id="35935" name="Freeform 718"/>
                    <p:cNvSpPr>
                      <a:spLocks/>
                    </p:cNvSpPr>
                    <p:nvPr/>
                  </p:nvSpPr>
                  <p:spPr bwMode="auto">
                    <a:xfrm>
                      <a:off x="1046" y="1124"/>
                      <a:ext cx="190" cy="104"/>
                    </a:xfrm>
                    <a:custGeom>
                      <a:avLst/>
                      <a:gdLst>
                        <a:gd name="T0" fmla="*/ 183 w 190"/>
                        <a:gd name="T1" fmla="*/ 0 h 104"/>
                        <a:gd name="T2" fmla="*/ 0 w 190"/>
                        <a:gd name="T3" fmla="*/ 85 h 104"/>
                        <a:gd name="T4" fmla="*/ 6 w 190"/>
                        <a:gd name="T5" fmla="*/ 103 h 104"/>
                        <a:gd name="T6" fmla="*/ 189 w 190"/>
                        <a:gd name="T7" fmla="*/ 16 h 104"/>
                        <a:gd name="T8" fmla="*/ 183 w 190"/>
                        <a:gd name="T9" fmla="*/ 0 h 104"/>
                        <a:gd name="T10" fmla="*/ 0 60000 65536"/>
                        <a:gd name="T11" fmla="*/ 0 60000 65536"/>
                        <a:gd name="T12" fmla="*/ 0 60000 65536"/>
                        <a:gd name="T13" fmla="*/ 0 60000 65536"/>
                        <a:gd name="T14" fmla="*/ 0 60000 65536"/>
                        <a:gd name="T15" fmla="*/ 0 w 190"/>
                        <a:gd name="T16" fmla="*/ 0 h 104"/>
                        <a:gd name="T17" fmla="*/ 190 w 190"/>
                        <a:gd name="T18" fmla="*/ 104 h 104"/>
                      </a:gdLst>
                      <a:ahLst/>
                      <a:cxnLst>
                        <a:cxn ang="T10">
                          <a:pos x="T0" y="T1"/>
                        </a:cxn>
                        <a:cxn ang="T11">
                          <a:pos x="T2" y="T3"/>
                        </a:cxn>
                        <a:cxn ang="T12">
                          <a:pos x="T4" y="T5"/>
                        </a:cxn>
                        <a:cxn ang="T13">
                          <a:pos x="T6" y="T7"/>
                        </a:cxn>
                        <a:cxn ang="T14">
                          <a:pos x="T8" y="T9"/>
                        </a:cxn>
                      </a:cxnLst>
                      <a:rect l="T15" t="T16" r="T17" b="T18"/>
                      <a:pathLst>
                        <a:path w="190" h="104">
                          <a:moveTo>
                            <a:pt x="183" y="0"/>
                          </a:moveTo>
                          <a:lnTo>
                            <a:pt x="0" y="85"/>
                          </a:lnTo>
                          <a:lnTo>
                            <a:pt x="6" y="103"/>
                          </a:lnTo>
                          <a:lnTo>
                            <a:pt x="189" y="16"/>
                          </a:lnTo>
                          <a:lnTo>
                            <a:pt x="183" y="0"/>
                          </a:lnTo>
                        </a:path>
                      </a:pathLst>
                    </a:custGeom>
                    <a:solidFill>
                      <a:srgbClr val="606060"/>
                    </a:solidFill>
                    <a:ln w="12700" cap="rnd">
                      <a:solidFill>
                        <a:srgbClr val="000000"/>
                      </a:solidFill>
                      <a:round/>
                      <a:headEnd/>
                      <a:tailEnd/>
                    </a:ln>
                  </p:spPr>
                  <p:txBody>
                    <a:bodyPr/>
                    <a:lstStyle/>
                    <a:p>
                      <a:endParaRPr lang="en-US"/>
                    </a:p>
                  </p:txBody>
                </p:sp>
                <p:sp>
                  <p:nvSpPr>
                    <p:cNvPr id="35936" name="Freeform 719"/>
                    <p:cNvSpPr>
                      <a:spLocks/>
                    </p:cNvSpPr>
                    <p:nvPr/>
                  </p:nvSpPr>
                  <p:spPr bwMode="auto">
                    <a:xfrm>
                      <a:off x="851" y="1125"/>
                      <a:ext cx="202" cy="105"/>
                    </a:xfrm>
                    <a:custGeom>
                      <a:avLst/>
                      <a:gdLst>
                        <a:gd name="T0" fmla="*/ 201 w 202"/>
                        <a:gd name="T1" fmla="*/ 104 h 105"/>
                        <a:gd name="T2" fmla="*/ 195 w 202"/>
                        <a:gd name="T3" fmla="*/ 84 h 105"/>
                        <a:gd name="T4" fmla="*/ 0 w 202"/>
                        <a:gd name="T5" fmla="*/ 0 h 105"/>
                        <a:gd name="T6" fmla="*/ 7 w 202"/>
                        <a:gd name="T7" fmla="*/ 15 h 105"/>
                        <a:gd name="T8" fmla="*/ 201 w 202"/>
                        <a:gd name="T9" fmla="*/ 104 h 105"/>
                        <a:gd name="T10" fmla="*/ 0 60000 65536"/>
                        <a:gd name="T11" fmla="*/ 0 60000 65536"/>
                        <a:gd name="T12" fmla="*/ 0 60000 65536"/>
                        <a:gd name="T13" fmla="*/ 0 60000 65536"/>
                        <a:gd name="T14" fmla="*/ 0 60000 65536"/>
                        <a:gd name="T15" fmla="*/ 0 w 202"/>
                        <a:gd name="T16" fmla="*/ 0 h 105"/>
                        <a:gd name="T17" fmla="*/ 202 w 202"/>
                        <a:gd name="T18" fmla="*/ 105 h 105"/>
                      </a:gdLst>
                      <a:ahLst/>
                      <a:cxnLst>
                        <a:cxn ang="T10">
                          <a:pos x="T0" y="T1"/>
                        </a:cxn>
                        <a:cxn ang="T11">
                          <a:pos x="T2" y="T3"/>
                        </a:cxn>
                        <a:cxn ang="T12">
                          <a:pos x="T4" y="T5"/>
                        </a:cxn>
                        <a:cxn ang="T13">
                          <a:pos x="T6" y="T7"/>
                        </a:cxn>
                        <a:cxn ang="T14">
                          <a:pos x="T8" y="T9"/>
                        </a:cxn>
                      </a:cxnLst>
                      <a:rect l="T15" t="T16" r="T17" b="T18"/>
                      <a:pathLst>
                        <a:path w="202" h="105">
                          <a:moveTo>
                            <a:pt x="201" y="104"/>
                          </a:moveTo>
                          <a:lnTo>
                            <a:pt x="195" y="84"/>
                          </a:lnTo>
                          <a:lnTo>
                            <a:pt x="0" y="0"/>
                          </a:lnTo>
                          <a:lnTo>
                            <a:pt x="7" y="15"/>
                          </a:lnTo>
                          <a:lnTo>
                            <a:pt x="201" y="104"/>
                          </a:lnTo>
                        </a:path>
                      </a:pathLst>
                    </a:custGeom>
                    <a:solidFill>
                      <a:srgbClr val="404040"/>
                    </a:solidFill>
                    <a:ln w="12700" cap="rnd">
                      <a:solidFill>
                        <a:srgbClr val="000000"/>
                      </a:solidFill>
                      <a:round/>
                      <a:headEnd/>
                      <a:tailEnd/>
                    </a:ln>
                  </p:spPr>
                  <p:txBody>
                    <a:bodyPr/>
                    <a:lstStyle/>
                    <a:p>
                      <a:endParaRPr lang="en-US"/>
                    </a:p>
                  </p:txBody>
                </p:sp>
                <p:sp>
                  <p:nvSpPr>
                    <p:cNvPr id="35937" name="Freeform 720"/>
                    <p:cNvSpPr>
                      <a:spLocks/>
                    </p:cNvSpPr>
                    <p:nvPr/>
                  </p:nvSpPr>
                  <p:spPr bwMode="auto">
                    <a:xfrm>
                      <a:off x="1004" y="1132"/>
                      <a:ext cx="146" cy="61"/>
                    </a:xfrm>
                    <a:custGeom>
                      <a:avLst/>
                      <a:gdLst>
                        <a:gd name="T0" fmla="*/ 145 w 146"/>
                        <a:gd name="T1" fmla="*/ 16 h 61"/>
                        <a:gd name="T2" fmla="*/ 95 w 146"/>
                        <a:gd name="T3" fmla="*/ 0 h 61"/>
                        <a:gd name="T4" fmla="*/ 0 w 146"/>
                        <a:gd name="T5" fmla="*/ 42 h 61"/>
                        <a:gd name="T6" fmla="*/ 47 w 146"/>
                        <a:gd name="T7" fmla="*/ 60 h 61"/>
                        <a:gd name="T8" fmla="*/ 145 w 146"/>
                        <a:gd name="T9" fmla="*/ 16 h 61"/>
                        <a:gd name="T10" fmla="*/ 0 60000 65536"/>
                        <a:gd name="T11" fmla="*/ 0 60000 65536"/>
                        <a:gd name="T12" fmla="*/ 0 60000 65536"/>
                        <a:gd name="T13" fmla="*/ 0 60000 65536"/>
                        <a:gd name="T14" fmla="*/ 0 60000 65536"/>
                        <a:gd name="T15" fmla="*/ 0 w 146"/>
                        <a:gd name="T16" fmla="*/ 0 h 61"/>
                        <a:gd name="T17" fmla="*/ 146 w 146"/>
                        <a:gd name="T18" fmla="*/ 61 h 61"/>
                      </a:gdLst>
                      <a:ahLst/>
                      <a:cxnLst>
                        <a:cxn ang="T10">
                          <a:pos x="T0" y="T1"/>
                        </a:cxn>
                        <a:cxn ang="T11">
                          <a:pos x="T2" y="T3"/>
                        </a:cxn>
                        <a:cxn ang="T12">
                          <a:pos x="T4" y="T5"/>
                        </a:cxn>
                        <a:cxn ang="T13">
                          <a:pos x="T6" y="T7"/>
                        </a:cxn>
                        <a:cxn ang="T14">
                          <a:pos x="T8" y="T9"/>
                        </a:cxn>
                      </a:cxnLst>
                      <a:rect l="T15" t="T16" r="T17" b="T18"/>
                      <a:pathLst>
                        <a:path w="146" h="61">
                          <a:moveTo>
                            <a:pt x="145" y="16"/>
                          </a:moveTo>
                          <a:lnTo>
                            <a:pt x="95" y="0"/>
                          </a:lnTo>
                          <a:lnTo>
                            <a:pt x="0" y="42"/>
                          </a:lnTo>
                          <a:lnTo>
                            <a:pt x="47" y="60"/>
                          </a:lnTo>
                          <a:lnTo>
                            <a:pt x="145" y="16"/>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38" name="Freeform 721"/>
                    <p:cNvSpPr>
                      <a:spLocks/>
                    </p:cNvSpPr>
                    <p:nvPr/>
                  </p:nvSpPr>
                  <p:spPr bwMode="auto">
                    <a:xfrm>
                      <a:off x="871" y="1086"/>
                      <a:ext cx="217" cy="83"/>
                    </a:xfrm>
                    <a:custGeom>
                      <a:avLst/>
                      <a:gdLst>
                        <a:gd name="T0" fmla="*/ 216 w 217"/>
                        <a:gd name="T1" fmla="*/ 39 h 83"/>
                        <a:gd name="T2" fmla="*/ 121 w 217"/>
                        <a:gd name="T3" fmla="*/ 82 h 83"/>
                        <a:gd name="T4" fmla="*/ 0 w 217"/>
                        <a:gd name="T5" fmla="*/ 35 h 83"/>
                        <a:gd name="T6" fmla="*/ 89 w 217"/>
                        <a:gd name="T7" fmla="*/ 0 h 83"/>
                        <a:gd name="T8" fmla="*/ 216 w 217"/>
                        <a:gd name="T9" fmla="*/ 39 h 83"/>
                        <a:gd name="T10" fmla="*/ 0 60000 65536"/>
                        <a:gd name="T11" fmla="*/ 0 60000 65536"/>
                        <a:gd name="T12" fmla="*/ 0 60000 65536"/>
                        <a:gd name="T13" fmla="*/ 0 60000 65536"/>
                        <a:gd name="T14" fmla="*/ 0 60000 65536"/>
                        <a:gd name="T15" fmla="*/ 0 w 217"/>
                        <a:gd name="T16" fmla="*/ 0 h 83"/>
                        <a:gd name="T17" fmla="*/ 217 w 217"/>
                        <a:gd name="T18" fmla="*/ 83 h 83"/>
                      </a:gdLst>
                      <a:ahLst/>
                      <a:cxnLst>
                        <a:cxn ang="T10">
                          <a:pos x="T0" y="T1"/>
                        </a:cxn>
                        <a:cxn ang="T11">
                          <a:pos x="T2" y="T3"/>
                        </a:cxn>
                        <a:cxn ang="T12">
                          <a:pos x="T4" y="T5"/>
                        </a:cxn>
                        <a:cxn ang="T13">
                          <a:pos x="T6" y="T7"/>
                        </a:cxn>
                        <a:cxn ang="T14">
                          <a:pos x="T8" y="T9"/>
                        </a:cxn>
                      </a:cxnLst>
                      <a:rect l="T15" t="T16" r="T17" b="T18"/>
                      <a:pathLst>
                        <a:path w="217" h="83">
                          <a:moveTo>
                            <a:pt x="216" y="39"/>
                          </a:moveTo>
                          <a:lnTo>
                            <a:pt x="121" y="82"/>
                          </a:lnTo>
                          <a:lnTo>
                            <a:pt x="0" y="35"/>
                          </a:lnTo>
                          <a:lnTo>
                            <a:pt x="89" y="0"/>
                          </a:lnTo>
                          <a:lnTo>
                            <a:pt x="216" y="39"/>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39" name="Freeform 722"/>
                    <p:cNvSpPr>
                      <a:spLocks/>
                    </p:cNvSpPr>
                    <p:nvPr/>
                  </p:nvSpPr>
                  <p:spPr bwMode="auto">
                    <a:xfrm>
                      <a:off x="965" y="1066"/>
                      <a:ext cx="238" cy="75"/>
                    </a:xfrm>
                    <a:custGeom>
                      <a:avLst/>
                      <a:gdLst>
                        <a:gd name="T0" fmla="*/ 188 w 238"/>
                        <a:gd name="T1" fmla="*/ 74 h 75"/>
                        <a:gd name="T2" fmla="*/ 237 w 238"/>
                        <a:gd name="T3" fmla="*/ 53 h 75"/>
                        <a:gd name="T4" fmla="*/ 37 w 238"/>
                        <a:gd name="T5" fmla="*/ 0 h 75"/>
                        <a:gd name="T6" fmla="*/ 0 w 238"/>
                        <a:gd name="T7" fmla="*/ 15 h 75"/>
                        <a:gd name="T8" fmla="*/ 188 w 238"/>
                        <a:gd name="T9" fmla="*/ 74 h 75"/>
                        <a:gd name="T10" fmla="*/ 0 60000 65536"/>
                        <a:gd name="T11" fmla="*/ 0 60000 65536"/>
                        <a:gd name="T12" fmla="*/ 0 60000 65536"/>
                        <a:gd name="T13" fmla="*/ 0 60000 65536"/>
                        <a:gd name="T14" fmla="*/ 0 60000 65536"/>
                        <a:gd name="T15" fmla="*/ 0 w 238"/>
                        <a:gd name="T16" fmla="*/ 0 h 75"/>
                        <a:gd name="T17" fmla="*/ 238 w 238"/>
                        <a:gd name="T18" fmla="*/ 75 h 75"/>
                      </a:gdLst>
                      <a:ahLst/>
                      <a:cxnLst>
                        <a:cxn ang="T10">
                          <a:pos x="T0" y="T1"/>
                        </a:cxn>
                        <a:cxn ang="T11">
                          <a:pos x="T2" y="T3"/>
                        </a:cxn>
                        <a:cxn ang="T12">
                          <a:pos x="T4" y="T5"/>
                        </a:cxn>
                        <a:cxn ang="T13">
                          <a:pos x="T6" y="T7"/>
                        </a:cxn>
                        <a:cxn ang="T14">
                          <a:pos x="T8" y="T9"/>
                        </a:cxn>
                      </a:cxnLst>
                      <a:rect l="T15" t="T16" r="T17" b="T18"/>
                      <a:pathLst>
                        <a:path w="238" h="75">
                          <a:moveTo>
                            <a:pt x="188" y="74"/>
                          </a:moveTo>
                          <a:lnTo>
                            <a:pt x="237" y="53"/>
                          </a:lnTo>
                          <a:lnTo>
                            <a:pt x="37" y="0"/>
                          </a:lnTo>
                          <a:lnTo>
                            <a:pt x="0" y="15"/>
                          </a:lnTo>
                          <a:lnTo>
                            <a:pt x="188" y="74"/>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40" name="Line 723"/>
                    <p:cNvSpPr>
                      <a:spLocks noChangeShapeType="1"/>
                    </p:cNvSpPr>
                    <p:nvPr/>
                  </p:nvSpPr>
                  <p:spPr bwMode="auto">
                    <a:xfrm flipH="1" flipV="1">
                      <a:off x="991" y="1065"/>
                      <a:ext cx="215" cy="7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1" name="Line 724"/>
                    <p:cNvSpPr>
                      <a:spLocks noChangeShapeType="1"/>
                    </p:cNvSpPr>
                    <p:nvPr/>
                  </p:nvSpPr>
                  <p:spPr bwMode="auto">
                    <a:xfrm flipH="1" flipV="1">
                      <a:off x="980" y="1070"/>
                      <a:ext cx="209" cy="7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2" name="Line 725"/>
                    <p:cNvSpPr>
                      <a:spLocks noChangeShapeType="1"/>
                    </p:cNvSpPr>
                    <p:nvPr/>
                  </p:nvSpPr>
                  <p:spPr bwMode="auto">
                    <a:xfrm flipH="1" flipV="1">
                      <a:off x="971" y="1074"/>
                      <a:ext cx="204" cy="74"/>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3" name="Line 726"/>
                    <p:cNvSpPr>
                      <a:spLocks noChangeShapeType="1"/>
                    </p:cNvSpPr>
                    <p:nvPr/>
                  </p:nvSpPr>
                  <p:spPr bwMode="auto">
                    <a:xfrm flipH="1" flipV="1">
                      <a:off x="946" y="1086"/>
                      <a:ext cx="201" cy="74"/>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4" name="Line 727"/>
                    <p:cNvSpPr>
                      <a:spLocks noChangeShapeType="1"/>
                    </p:cNvSpPr>
                    <p:nvPr/>
                  </p:nvSpPr>
                  <p:spPr bwMode="auto">
                    <a:xfrm flipH="1" flipV="1">
                      <a:off x="930" y="1094"/>
                      <a:ext cx="200" cy="7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5" name="Line 728"/>
                    <p:cNvSpPr>
                      <a:spLocks noChangeShapeType="1"/>
                    </p:cNvSpPr>
                    <p:nvPr/>
                  </p:nvSpPr>
                  <p:spPr bwMode="auto">
                    <a:xfrm flipH="1" flipV="1">
                      <a:off x="913" y="1098"/>
                      <a:ext cx="202" cy="7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6" name="Line 729"/>
                    <p:cNvSpPr>
                      <a:spLocks noChangeShapeType="1"/>
                    </p:cNvSpPr>
                    <p:nvPr/>
                  </p:nvSpPr>
                  <p:spPr bwMode="auto">
                    <a:xfrm flipH="1" flipV="1">
                      <a:off x="901" y="1105"/>
                      <a:ext cx="194" cy="79"/>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7" name="Line 730"/>
                    <p:cNvSpPr>
                      <a:spLocks noChangeShapeType="1"/>
                    </p:cNvSpPr>
                    <p:nvPr/>
                  </p:nvSpPr>
                  <p:spPr bwMode="auto">
                    <a:xfrm flipH="1" flipV="1">
                      <a:off x="885" y="1113"/>
                      <a:ext cx="193" cy="79"/>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8" name="Line 731"/>
                    <p:cNvSpPr>
                      <a:spLocks noChangeShapeType="1"/>
                    </p:cNvSpPr>
                    <p:nvPr/>
                  </p:nvSpPr>
                  <p:spPr bwMode="auto">
                    <a:xfrm flipH="1">
                      <a:off x="1034" y="1149"/>
                      <a:ext cx="107" cy="39"/>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9" name="Line 732"/>
                    <p:cNvSpPr>
                      <a:spLocks noChangeShapeType="1"/>
                    </p:cNvSpPr>
                    <p:nvPr/>
                  </p:nvSpPr>
                  <p:spPr bwMode="auto">
                    <a:xfrm flipH="1">
                      <a:off x="1016" y="1142"/>
                      <a:ext cx="104" cy="37"/>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0" name="Line 733"/>
                    <p:cNvSpPr>
                      <a:spLocks noChangeShapeType="1"/>
                    </p:cNvSpPr>
                    <p:nvPr/>
                  </p:nvSpPr>
                  <p:spPr bwMode="auto">
                    <a:xfrm flipH="1">
                      <a:off x="975" y="1126"/>
                      <a:ext cx="102" cy="37"/>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1" name="Line 734"/>
                    <p:cNvSpPr>
                      <a:spLocks noChangeShapeType="1"/>
                    </p:cNvSpPr>
                    <p:nvPr/>
                  </p:nvSpPr>
                  <p:spPr bwMode="auto">
                    <a:xfrm flipH="1">
                      <a:off x="952" y="1119"/>
                      <a:ext cx="101" cy="35"/>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2" name="Line 735"/>
                    <p:cNvSpPr>
                      <a:spLocks noChangeShapeType="1"/>
                    </p:cNvSpPr>
                    <p:nvPr/>
                  </p:nvSpPr>
                  <p:spPr bwMode="auto">
                    <a:xfrm flipH="1">
                      <a:off x="932" y="1112"/>
                      <a:ext cx="98" cy="35"/>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3" name="Line 736"/>
                    <p:cNvSpPr>
                      <a:spLocks noChangeShapeType="1"/>
                    </p:cNvSpPr>
                    <p:nvPr/>
                  </p:nvSpPr>
                  <p:spPr bwMode="auto">
                    <a:xfrm flipH="1">
                      <a:off x="912" y="1105"/>
                      <a:ext cx="99" cy="3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4" name="Line 737"/>
                    <p:cNvSpPr>
                      <a:spLocks noChangeShapeType="1"/>
                    </p:cNvSpPr>
                    <p:nvPr/>
                  </p:nvSpPr>
                  <p:spPr bwMode="auto">
                    <a:xfrm flipH="1">
                      <a:off x="893" y="1098"/>
                      <a:ext cx="97" cy="32"/>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5" name="Line 738"/>
                    <p:cNvSpPr>
                      <a:spLocks noChangeShapeType="1"/>
                    </p:cNvSpPr>
                    <p:nvPr/>
                  </p:nvSpPr>
                  <p:spPr bwMode="auto">
                    <a:xfrm flipH="1">
                      <a:off x="1129" y="1120"/>
                      <a:ext cx="56" cy="13"/>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6" name="Line 739"/>
                    <p:cNvSpPr>
                      <a:spLocks noChangeShapeType="1"/>
                    </p:cNvSpPr>
                    <p:nvPr/>
                  </p:nvSpPr>
                  <p:spPr bwMode="auto">
                    <a:xfrm flipH="1">
                      <a:off x="1100" y="1112"/>
                      <a:ext cx="52" cy="12"/>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7" name="Line 740"/>
                    <p:cNvSpPr>
                      <a:spLocks noChangeShapeType="1"/>
                    </p:cNvSpPr>
                    <p:nvPr/>
                  </p:nvSpPr>
                  <p:spPr bwMode="auto">
                    <a:xfrm flipH="1">
                      <a:off x="1071" y="1104"/>
                      <a:ext cx="53" cy="1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8" name="Line 741"/>
                    <p:cNvSpPr>
                      <a:spLocks noChangeShapeType="1"/>
                    </p:cNvSpPr>
                    <p:nvPr/>
                  </p:nvSpPr>
                  <p:spPr bwMode="auto">
                    <a:xfrm flipH="1">
                      <a:off x="1044" y="1096"/>
                      <a:ext cx="52" cy="1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9" name="Line 742"/>
                    <p:cNvSpPr>
                      <a:spLocks noChangeShapeType="1"/>
                    </p:cNvSpPr>
                    <p:nvPr/>
                  </p:nvSpPr>
                  <p:spPr bwMode="auto">
                    <a:xfrm flipH="1">
                      <a:off x="1018" y="1086"/>
                      <a:ext cx="48" cy="12"/>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60" name="Line 743"/>
                    <p:cNvSpPr>
                      <a:spLocks noChangeShapeType="1"/>
                    </p:cNvSpPr>
                    <p:nvPr/>
                  </p:nvSpPr>
                  <p:spPr bwMode="auto">
                    <a:xfrm flipH="1">
                      <a:off x="988" y="1079"/>
                      <a:ext cx="46" cy="1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35868" name="Group 744"/>
              <p:cNvGrpSpPr>
                <a:grpSpLocks/>
              </p:cNvGrpSpPr>
              <p:nvPr/>
            </p:nvGrpSpPr>
            <p:grpSpPr bwMode="auto">
              <a:xfrm>
                <a:off x="580" y="800"/>
                <a:ext cx="524" cy="670"/>
                <a:chOff x="580" y="800"/>
                <a:chExt cx="524" cy="670"/>
              </a:xfrm>
            </p:grpSpPr>
            <p:grpSp>
              <p:nvGrpSpPr>
                <p:cNvPr id="35872" name="Group 745"/>
                <p:cNvGrpSpPr>
                  <a:grpSpLocks/>
                </p:cNvGrpSpPr>
                <p:nvPr/>
              </p:nvGrpSpPr>
              <p:grpSpPr bwMode="auto">
                <a:xfrm>
                  <a:off x="603" y="1281"/>
                  <a:ext cx="497" cy="189"/>
                  <a:chOff x="603" y="1281"/>
                  <a:chExt cx="497" cy="189"/>
                </a:xfrm>
              </p:grpSpPr>
              <p:sp>
                <p:nvSpPr>
                  <p:cNvPr id="35924" name="Freeform 746"/>
                  <p:cNvSpPr>
                    <a:spLocks/>
                  </p:cNvSpPr>
                  <p:nvPr/>
                </p:nvSpPr>
                <p:spPr bwMode="auto">
                  <a:xfrm>
                    <a:off x="603" y="1281"/>
                    <a:ext cx="497" cy="189"/>
                  </a:xfrm>
                  <a:custGeom>
                    <a:avLst/>
                    <a:gdLst>
                      <a:gd name="T0" fmla="*/ 453 w 497"/>
                      <a:gd name="T1" fmla="*/ 187 h 189"/>
                      <a:gd name="T2" fmla="*/ 495 w 497"/>
                      <a:gd name="T3" fmla="*/ 183 h 189"/>
                      <a:gd name="T4" fmla="*/ 496 w 497"/>
                      <a:gd name="T5" fmla="*/ 141 h 189"/>
                      <a:gd name="T6" fmla="*/ 494 w 497"/>
                      <a:gd name="T7" fmla="*/ 109 h 189"/>
                      <a:gd name="T8" fmla="*/ 472 w 497"/>
                      <a:gd name="T9" fmla="*/ 89 h 189"/>
                      <a:gd name="T10" fmla="*/ 447 w 497"/>
                      <a:gd name="T11" fmla="*/ 78 h 189"/>
                      <a:gd name="T12" fmla="*/ 387 w 497"/>
                      <a:gd name="T13" fmla="*/ 60 h 189"/>
                      <a:gd name="T14" fmla="*/ 300 w 497"/>
                      <a:gd name="T15" fmla="*/ 42 h 189"/>
                      <a:gd name="T16" fmla="*/ 283 w 497"/>
                      <a:gd name="T17" fmla="*/ 41 h 189"/>
                      <a:gd name="T18" fmla="*/ 271 w 497"/>
                      <a:gd name="T19" fmla="*/ 42 h 189"/>
                      <a:gd name="T20" fmla="*/ 268 w 497"/>
                      <a:gd name="T21" fmla="*/ 38 h 189"/>
                      <a:gd name="T22" fmla="*/ 263 w 497"/>
                      <a:gd name="T23" fmla="*/ 35 h 189"/>
                      <a:gd name="T24" fmla="*/ 258 w 497"/>
                      <a:gd name="T25" fmla="*/ 36 h 189"/>
                      <a:gd name="T26" fmla="*/ 250 w 497"/>
                      <a:gd name="T27" fmla="*/ 36 h 189"/>
                      <a:gd name="T28" fmla="*/ 247 w 497"/>
                      <a:gd name="T29" fmla="*/ 29 h 189"/>
                      <a:gd name="T30" fmla="*/ 241 w 497"/>
                      <a:gd name="T31" fmla="*/ 24 h 189"/>
                      <a:gd name="T32" fmla="*/ 234 w 497"/>
                      <a:gd name="T33" fmla="*/ 23 h 189"/>
                      <a:gd name="T34" fmla="*/ 225 w 497"/>
                      <a:gd name="T35" fmla="*/ 23 h 189"/>
                      <a:gd name="T36" fmla="*/ 226 w 497"/>
                      <a:gd name="T37" fmla="*/ 17 h 189"/>
                      <a:gd name="T38" fmla="*/ 215 w 497"/>
                      <a:gd name="T39" fmla="*/ 0 h 189"/>
                      <a:gd name="T40" fmla="*/ 11 w 497"/>
                      <a:gd name="T41" fmla="*/ 4 h 189"/>
                      <a:gd name="T42" fmla="*/ 13 w 497"/>
                      <a:gd name="T43" fmla="*/ 22 h 189"/>
                      <a:gd name="T44" fmla="*/ 9 w 497"/>
                      <a:gd name="T45" fmla="*/ 38 h 189"/>
                      <a:gd name="T46" fmla="*/ 6 w 497"/>
                      <a:gd name="T47" fmla="*/ 50 h 189"/>
                      <a:gd name="T48" fmla="*/ 2 w 497"/>
                      <a:gd name="T49" fmla="*/ 64 h 189"/>
                      <a:gd name="T50" fmla="*/ 0 w 497"/>
                      <a:gd name="T51" fmla="*/ 86 h 189"/>
                      <a:gd name="T52" fmla="*/ 3 w 497"/>
                      <a:gd name="T53" fmla="*/ 100 h 189"/>
                      <a:gd name="T54" fmla="*/ 9 w 497"/>
                      <a:gd name="T55" fmla="*/ 112 h 189"/>
                      <a:gd name="T56" fmla="*/ 16 w 497"/>
                      <a:gd name="T57" fmla="*/ 123 h 189"/>
                      <a:gd name="T58" fmla="*/ 25 w 497"/>
                      <a:gd name="T59" fmla="*/ 127 h 189"/>
                      <a:gd name="T60" fmla="*/ 40 w 497"/>
                      <a:gd name="T61" fmla="*/ 131 h 189"/>
                      <a:gd name="T62" fmla="*/ 60 w 497"/>
                      <a:gd name="T63" fmla="*/ 136 h 189"/>
                      <a:gd name="T64" fmla="*/ 68 w 497"/>
                      <a:gd name="T65" fmla="*/ 145 h 189"/>
                      <a:gd name="T66" fmla="*/ 79 w 497"/>
                      <a:gd name="T67" fmla="*/ 152 h 189"/>
                      <a:gd name="T68" fmla="*/ 96 w 497"/>
                      <a:gd name="T69" fmla="*/ 159 h 189"/>
                      <a:gd name="T70" fmla="*/ 115 w 497"/>
                      <a:gd name="T71" fmla="*/ 164 h 189"/>
                      <a:gd name="T72" fmla="*/ 146 w 497"/>
                      <a:gd name="T73" fmla="*/ 168 h 189"/>
                      <a:gd name="T74" fmla="*/ 172 w 497"/>
                      <a:gd name="T75" fmla="*/ 168 h 189"/>
                      <a:gd name="T76" fmla="*/ 193 w 497"/>
                      <a:gd name="T77" fmla="*/ 166 h 189"/>
                      <a:gd name="T78" fmla="*/ 211 w 497"/>
                      <a:gd name="T79" fmla="*/ 164 h 189"/>
                      <a:gd name="T80" fmla="*/ 225 w 497"/>
                      <a:gd name="T81" fmla="*/ 170 h 189"/>
                      <a:gd name="T82" fmla="*/ 251 w 497"/>
                      <a:gd name="T83" fmla="*/ 169 h 189"/>
                      <a:gd name="T84" fmla="*/ 357 w 497"/>
                      <a:gd name="T85" fmla="*/ 182 h 189"/>
                      <a:gd name="T86" fmla="*/ 405 w 497"/>
                      <a:gd name="T87" fmla="*/ 188 h 189"/>
                      <a:gd name="T88" fmla="*/ 453 w 497"/>
                      <a:gd name="T89" fmla="*/ 187 h 18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97"/>
                      <a:gd name="T136" fmla="*/ 0 h 189"/>
                      <a:gd name="T137" fmla="*/ 497 w 497"/>
                      <a:gd name="T138" fmla="*/ 189 h 18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97" h="189">
                        <a:moveTo>
                          <a:pt x="453" y="187"/>
                        </a:moveTo>
                        <a:lnTo>
                          <a:pt x="495" y="183"/>
                        </a:lnTo>
                        <a:lnTo>
                          <a:pt x="496" y="141"/>
                        </a:lnTo>
                        <a:lnTo>
                          <a:pt x="494" y="109"/>
                        </a:lnTo>
                        <a:lnTo>
                          <a:pt x="472" y="89"/>
                        </a:lnTo>
                        <a:lnTo>
                          <a:pt x="447" y="78"/>
                        </a:lnTo>
                        <a:lnTo>
                          <a:pt x="387" y="60"/>
                        </a:lnTo>
                        <a:lnTo>
                          <a:pt x="300" y="42"/>
                        </a:lnTo>
                        <a:lnTo>
                          <a:pt x="283" y="41"/>
                        </a:lnTo>
                        <a:lnTo>
                          <a:pt x="271" y="42"/>
                        </a:lnTo>
                        <a:lnTo>
                          <a:pt x="268" y="38"/>
                        </a:lnTo>
                        <a:lnTo>
                          <a:pt x="263" y="35"/>
                        </a:lnTo>
                        <a:lnTo>
                          <a:pt x="258" y="36"/>
                        </a:lnTo>
                        <a:lnTo>
                          <a:pt x="250" y="36"/>
                        </a:lnTo>
                        <a:lnTo>
                          <a:pt x="247" y="29"/>
                        </a:lnTo>
                        <a:lnTo>
                          <a:pt x="241" y="24"/>
                        </a:lnTo>
                        <a:lnTo>
                          <a:pt x="234" y="23"/>
                        </a:lnTo>
                        <a:lnTo>
                          <a:pt x="225" y="23"/>
                        </a:lnTo>
                        <a:lnTo>
                          <a:pt x="226" y="17"/>
                        </a:lnTo>
                        <a:lnTo>
                          <a:pt x="215" y="0"/>
                        </a:lnTo>
                        <a:lnTo>
                          <a:pt x="11" y="4"/>
                        </a:lnTo>
                        <a:lnTo>
                          <a:pt x="13" y="22"/>
                        </a:lnTo>
                        <a:lnTo>
                          <a:pt x="9" y="38"/>
                        </a:lnTo>
                        <a:lnTo>
                          <a:pt x="6" y="50"/>
                        </a:lnTo>
                        <a:lnTo>
                          <a:pt x="2" y="64"/>
                        </a:lnTo>
                        <a:lnTo>
                          <a:pt x="0" y="86"/>
                        </a:lnTo>
                        <a:lnTo>
                          <a:pt x="3" y="100"/>
                        </a:lnTo>
                        <a:lnTo>
                          <a:pt x="9" y="112"/>
                        </a:lnTo>
                        <a:lnTo>
                          <a:pt x="16" y="123"/>
                        </a:lnTo>
                        <a:lnTo>
                          <a:pt x="25" y="127"/>
                        </a:lnTo>
                        <a:lnTo>
                          <a:pt x="40" y="131"/>
                        </a:lnTo>
                        <a:lnTo>
                          <a:pt x="60" y="136"/>
                        </a:lnTo>
                        <a:lnTo>
                          <a:pt x="68" y="145"/>
                        </a:lnTo>
                        <a:lnTo>
                          <a:pt x="79" y="152"/>
                        </a:lnTo>
                        <a:lnTo>
                          <a:pt x="96" y="159"/>
                        </a:lnTo>
                        <a:lnTo>
                          <a:pt x="115" y="164"/>
                        </a:lnTo>
                        <a:lnTo>
                          <a:pt x="146" y="168"/>
                        </a:lnTo>
                        <a:lnTo>
                          <a:pt x="172" y="168"/>
                        </a:lnTo>
                        <a:lnTo>
                          <a:pt x="193" y="166"/>
                        </a:lnTo>
                        <a:lnTo>
                          <a:pt x="211" y="164"/>
                        </a:lnTo>
                        <a:lnTo>
                          <a:pt x="225" y="170"/>
                        </a:lnTo>
                        <a:lnTo>
                          <a:pt x="251" y="169"/>
                        </a:lnTo>
                        <a:lnTo>
                          <a:pt x="357" y="182"/>
                        </a:lnTo>
                        <a:lnTo>
                          <a:pt x="405" y="188"/>
                        </a:lnTo>
                        <a:lnTo>
                          <a:pt x="453" y="187"/>
                        </a:lnTo>
                      </a:path>
                    </a:pathLst>
                  </a:custGeom>
                  <a:solidFill>
                    <a:srgbClr val="606060"/>
                  </a:solidFill>
                  <a:ln w="12700" cap="rnd">
                    <a:solidFill>
                      <a:srgbClr val="000000"/>
                    </a:solidFill>
                    <a:round/>
                    <a:headEnd/>
                    <a:tailEnd/>
                  </a:ln>
                </p:spPr>
                <p:txBody>
                  <a:bodyPr/>
                  <a:lstStyle/>
                  <a:p>
                    <a:endParaRPr lang="en-US"/>
                  </a:p>
                </p:txBody>
              </p:sp>
              <p:sp>
                <p:nvSpPr>
                  <p:cNvPr id="35925" name="Freeform 747"/>
                  <p:cNvSpPr>
                    <a:spLocks/>
                  </p:cNvSpPr>
                  <p:nvPr/>
                </p:nvSpPr>
                <p:spPr bwMode="auto">
                  <a:xfrm>
                    <a:off x="608" y="1298"/>
                    <a:ext cx="483" cy="163"/>
                  </a:xfrm>
                  <a:custGeom>
                    <a:avLst/>
                    <a:gdLst>
                      <a:gd name="T0" fmla="*/ 16 w 483"/>
                      <a:gd name="T1" fmla="*/ 18 h 163"/>
                      <a:gd name="T2" fmla="*/ 4 w 483"/>
                      <a:gd name="T3" fmla="*/ 39 h 163"/>
                      <a:gd name="T4" fmla="*/ 14 w 483"/>
                      <a:gd name="T5" fmla="*/ 100 h 163"/>
                      <a:gd name="T6" fmla="*/ 39 w 483"/>
                      <a:gd name="T7" fmla="*/ 100 h 163"/>
                      <a:gd name="T8" fmla="*/ 70 w 483"/>
                      <a:gd name="T9" fmla="*/ 122 h 163"/>
                      <a:gd name="T10" fmla="*/ 140 w 483"/>
                      <a:gd name="T11" fmla="*/ 137 h 163"/>
                      <a:gd name="T12" fmla="*/ 205 w 483"/>
                      <a:gd name="T13" fmla="*/ 137 h 163"/>
                      <a:gd name="T14" fmla="*/ 180 w 483"/>
                      <a:gd name="T15" fmla="*/ 115 h 163"/>
                      <a:gd name="T16" fmla="*/ 211 w 483"/>
                      <a:gd name="T17" fmla="*/ 136 h 163"/>
                      <a:gd name="T18" fmla="*/ 243 w 483"/>
                      <a:gd name="T19" fmla="*/ 142 h 163"/>
                      <a:gd name="T20" fmla="*/ 221 w 483"/>
                      <a:gd name="T21" fmla="*/ 128 h 163"/>
                      <a:gd name="T22" fmla="*/ 256 w 483"/>
                      <a:gd name="T23" fmla="*/ 144 h 163"/>
                      <a:gd name="T24" fmla="*/ 367 w 483"/>
                      <a:gd name="T25" fmla="*/ 156 h 163"/>
                      <a:gd name="T26" fmla="*/ 366 w 483"/>
                      <a:gd name="T27" fmla="*/ 146 h 163"/>
                      <a:gd name="T28" fmla="*/ 368 w 483"/>
                      <a:gd name="T29" fmla="*/ 140 h 163"/>
                      <a:gd name="T30" fmla="*/ 408 w 483"/>
                      <a:gd name="T31" fmla="*/ 159 h 163"/>
                      <a:gd name="T32" fmla="*/ 371 w 483"/>
                      <a:gd name="T33" fmla="*/ 131 h 163"/>
                      <a:gd name="T34" fmla="*/ 411 w 483"/>
                      <a:gd name="T35" fmla="*/ 150 h 163"/>
                      <a:gd name="T36" fmla="*/ 432 w 483"/>
                      <a:gd name="T37" fmla="*/ 146 h 163"/>
                      <a:gd name="T38" fmla="*/ 439 w 483"/>
                      <a:gd name="T39" fmla="*/ 146 h 163"/>
                      <a:gd name="T40" fmla="*/ 468 w 483"/>
                      <a:gd name="T41" fmla="*/ 155 h 163"/>
                      <a:gd name="T42" fmla="*/ 482 w 483"/>
                      <a:gd name="T43" fmla="*/ 132 h 163"/>
                      <a:gd name="T44" fmla="*/ 473 w 483"/>
                      <a:gd name="T45" fmla="*/ 85 h 163"/>
                      <a:gd name="T46" fmla="*/ 412 w 483"/>
                      <a:gd name="T47" fmla="*/ 59 h 163"/>
                      <a:gd name="T48" fmla="*/ 295 w 483"/>
                      <a:gd name="T49" fmla="*/ 28 h 163"/>
                      <a:gd name="T50" fmla="*/ 255 w 483"/>
                      <a:gd name="T51" fmla="*/ 41 h 163"/>
                      <a:gd name="T52" fmla="*/ 238 w 483"/>
                      <a:gd name="T53" fmla="*/ 42 h 163"/>
                      <a:gd name="T54" fmla="*/ 258 w 483"/>
                      <a:gd name="T55" fmla="*/ 26 h 163"/>
                      <a:gd name="T56" fmla="*/ 245 w 483"/>
                      <a:gd name="T57" fmla="*/ 22 h 163"/>
                      <a:gd name="T58" fmla="*/ 232 w 483"/>
                      <a:gd name="T59" fmla="*/ 32 h 163"/>
                      <a:gd name="T60" fmla="*/ 231 w 483"/>
                      <a:gd name="T61" fmla="*/ 27 h 163"/>
                      <a:gd name="T62" fmla="*/ 233 w 483"/>
                      <a:gd name="T63" fmla="*/ 14 h 163"/>
                      <a:gd name="T64" fmla="*/ 204 w 483"/>
                      <a:gd name="T65" fmla="*/ 22 h 163"/>
                      <a:gd name="T66" fmla="*/ 207 w 483"/>
                      <a:gd name="T67" fmla="*/ 13 h 163"/>
                      <a:gd name="T68" fmla="*/ 213 w 483"/>
                      <a:gd name="T69" fmla="*/ 0 h 163"/>
                      <a:gd name="T70" fmla="*/ 181 w 483"/>
                      <a:gd name="T71" fmla="*/ 10 h 163"/>
                      <a:gd name="T72" fmla="*/ 127 w 483"/>
                      <a:gd name="T73" fmla="*/ 21 h 163"/>
                      <a:gd name="T74" fmla="*/ 114 w 483"/>
                      <a:gd name="T75" fmla="*/ 7 h 163"/>
                      <a:gd name="T76" fmla="*/ 100 w 483"/>
                      <a:gd name="T77" fmla="*/ 22 h 163"/>
                      <a:gd name="T78" fmla="*/ 72 w 483"/>
                      <a:gd name="T79" fmla="*/ 13 h 163"/>
                      <a:gd name="T80" fmla="*/ 60 w 483"/>
                      <a:gd name="T81" fmla="*/ 26 h 163"/>
                      <a:gd name="T82" fmla="*/ 25 w 483"/>
                      <a:gd name="T83" fmla="*/ 22 h 163"/>
                      <a:gd name="T84" fmla="*/ 17 w 483"/>
                      <a:gd name="T85" fmla="*/ 6 h 16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83"/>
                      <a:gd name="T130" fmla="*/ 0 h 163"/>
                      <a:gd name="T131" fmla="*/ 483 w 483"/>
                      <a:gd name="T132" fmla="*/ 163 h 16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83" h="163">
                        <a:moveTo>
                          <a:pt x="17" y="6"/>
                        </a:moveTo>
                        <a:lnTo>
                          <a:pt x="16" y="18"/>
                        </a:lnTo>
                        <a:lnTo>
                          <a:pt x="10" y="14"/>
                        </a:lnTo>
                        <a:lnTo>
                          <a:pt x="4" y="39"/>
                        </a:lnTo>
                        <a:lnTo>
                          <a:pt x="0" y="69"/>
                        </a:lnTo>
                        <a:lnTo>
                          <a:pt x="14" y="100"/>
                        </a:lnTo>
                        <a:lnTo>
                          <a:pt x="44" y="107"/>
                        </a:lnTo>
                        <a:lnTo>
                          <a:pt x="39" y="100"/>
                        </a:lnTo>
                        <a:lnTo>
                          <a:pt x="56" y="111"/>
                        </a:lnTo>
                        <a:lnTo>
                          <a:pt x="70" y="122"/>
                        </a:lnTo>
                        <a:lnTo>
                          <a:pt x="101" y="134"/>
                        </a:lnTo>
                        <a:lnTo>
                          <a:pt x="140" y="137"/>
                        </a:lnTo>
                        <a:lnTo>
                          <a:pt x="185" y="139"/>
                        </a:lnTo>
                        <a:lnTo>
                          <a:pt x="205" y="137"/>
                        </a:lnTo>
                        <a:lnTo>
                          <a:pt x="187" y="131"/>
                        </a:lnTo>
                        <a:lnTo>
                          <a:pt x="180" y="115"/>
                        </a:lnTo>
                        <a:lnTo>
                          <a:pt x="194" y="128"/>
                        </a:lnTo>
                        <a:lnTo>
                          <a:pt x="211" y="136"/>
                        </a:lnTo>
                        <a:lnTo>
                          <a:pt x="226" y="144"/>
                        </a:lnTo>
                        <a:lnTo>
                          <a:pt x="243" y="142"/>
                        </a:lnTo>
                        <a:lnTo>
                          <a:pt x="232" y="135"/>
                        </a:lnTo>
                        <a:lnTo>
                          <a:pt x="221" y="128"/>
                        </a:lnTo>
                        <a:lnTo>
                          <a:pt x="239" y="133"/>
                        </a:lnTo>
                        <a:lnTo>
                          <a:pt x="256" y="144"/>
                        </a:lnTo>
                        <a:lnTo>
                          <a:pt x="311" y="149"/>
                        </a:lnTo>
                        <a:lnTo>
                          <a:pt x="367" y="156"/>
                        </a:lnTo>
                        <a:lnTo>
                          <a:pt x="385" y="155"/>
                        </a:lnTo>
                        <a:lnTo>
                          <a:pt x="366" y="146"/>
                        </a:lnTo>
                        <a:lnTo>
                          <a:pt x="345" y="142"/>
                        </a:lnTo>
                        <a:lnTo>
                          <a:pt x="368" y="140"/>
                        </a:lnTo>
                        <a:lnTo>
                          <a:pt x="384" y="147"/>
                        </a:lnTo>
                        <a:lnTo>
                          <a:pt x="408" y="159"/>
                        </a:lnTo>
                        <a:lnTo>
                          <a:pt x="392" y="140"/>
                        </a:lnTo>
                        <a:lnTo>
                          <a:pt x="371" y="131"/>
                        </a:lnTo>
                        <a:lnTo>
                          <a:pt x="398" y="135"/>
                        </a:lnTo>
                        <a:lnTo>
                          <a:pt x="411" y="150"/>
                        </a:lnTo>
                        <a:lnTo>
                          <a:pt x="414" y="162"/>
                        </a:lnTo>
                        <a:lnTo>
                          <a:pt x="432" y="146"/>
                        </a:lnTo>
                        <a:lnTo>
                          <a:pt x="449" y="137"/>
                        </a:lnTo>
                        <a:lnTo>
                          <a:pt x="439" y="146"/>
                        </a:lnTo>
                        <a:lnTo>
                          <a:pt x="425" y="162"/>
                        </a:lnTo>
                        <a:lnTo>
                          <a:pt x="468" y="155"/>
                        </a:lnTo>
                        <a:lnTo>
                          <a:pt x="476" y="153"/>
                        </a:lnTo>
                        <a:lnTo>
                          <a:pt x="482" y="132"/>
                        </a:lnTo>
                        <a:lnTo>
                          <a:pt x="479" y="103"/>
                        </a:lnTo>
                        <a:lnTo>
                          <a:pt x="473" y="85"/>
                        </a:lnTo>
                        <a:lnTo>
                          <a:pt x="446" y="71"/>
                        </a:lnTo>
                        <a:lnTo>
                          <a:pt x="412" y="59"/>
                        </a:lnTo>
                        <a:lnTo>
                          <a:pt x="347" y="41"/>
                        </a:lnTo>
                        <a:lnTo>
                          <a:pt x="295" y="28"/>
                        </a:lnTo>
                        <a:lnTo>
                          <a:pt x="266" y="27"/>
                        </a:lnTo>
                        <a:lnTo>
                          <a:pt x="255" y="41"/>
                        </a:lnTo>
                        <a:lnTo>
                          <a:pt x="218" y="56"/>
                        </a:lnTo>
                        <a:lnTo>
                          <a:pt x="238" y="42"/>
                        </a:lnTo>
                        <a:lnTo>
                          <a:pt x="252" y="35"/>
                        </a:lnTo>
                        <a:lnTo>
                          <a:pt x="258" y="26"/>
                        </a:lnTo>
                        <a:lnTo>
                          <a:pt x="256" y="22"/>
                        </a:lnTo>
                        <a:lnTo>
                          <a:pt x="245" y="22"/>
                        </a:lnTo>
                        <a:lnTo>
                          <a:pt x="239" y="27"/>
                        </a:lnTo>
                        <a:lnTo>
                          <a:pt x="232" y="32"/>
                        </a:lnTo>
                        <a:lnTo>
                          <a:pt x="216" y="37"/>
                        </a:lnTo>
                        <a:lnTo>
                          <a:pt x="231" y="27"/>
                        </a:lnTo>
                        <a:lnTo>
                          <a:pt x="238" y="19"/>
                        </a:lnTo>
                        <a:lnTo>
                          <a:pt x="233" y="14"/>
                        </a:lnTo>
                        <a:lnTo>
                          <a:pt x="221" y="9"/>
                        </a:lnTo>
                        <a:lnTo>
                          <a:pt x="204" y="22"/>
                        </a:lnTo>
                        <a:lnTo>
                          <a:pt x="187" y="30"/>
                        </a:lnTo>
                        <a:lnTo>
                          <a:pt x="207" y="13"/>
                        </a:lnTo>
                        <a:lnTo>
                          <a:pt x="213" y="5"/>
                        </a:lnTo>
                        <a:lnTo>
                          <a:pt x="213" y="0"/>
                        </a:lnTo>
                        <a:lnTo>
                          <a:pt x="197" y="2"/>
                        </a:lnTo>
                        <a:lnTo>
                          <a:pt x="181" y="10"/>
                        </a:lnTo>
                        <a:lnTo>
                          <a:pt x="172" y="17"/>
                        </a:lnTo>
                        <a:lnTo>
                          <a:pt x="127" y="21"/>
                        </a:lnTo>
                        <a:lnTo>
                          <a:pt x="127" y="10"/>
                        </a:lnTo>
                        <a:lnTo>
                          <a:pt x="114" y="7"/>
                        </a:lnTo>
                        <a:lnTo>
                          <a:pt x="114" y="20"/>
                        </a:lnTo>
                        <a:lnTo>
                          <a:pt x="100" y="22"/>
                        </a:lnTo>
                        <a:lnTo>
                          <a:pt x="70" y="26"/>
                        </a:lnTo>
                        <a:lnTo>
                          <a:pt x="72" y="13"/>
                        </a:lnTo>
                        <a:lnTo>
                          <a:pt x="61" y="13"/>
                        </a:lnTo>
                        <a:lnTo>
                          <a:pt x="60" y="26"/>
                        </a:lnTo>
                        <a:lnTo>
                          <a:pt x="44" y="25"/>
                        </a:lnTo>
                        <a:lnTo>
                          <a:pt x="25" y="22"/>
                        </a:lnTo>
                        <a:lnTo>
                          <a:pt x="24" y="10"/>
                        </a:lnTo>
                        <a:lnTo>
                          <a:pt x="17" y="6"/>
                        </a:lnTo>
                      </a:path>
                    </a:pathLst>
                  </a:custGeom>
                  <a:solidFill>
                    <a:srgbClr val="80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6" name="Freeform 748"/>
                  <p:cNvSpPr>
                    <a:spLocks/>
                  </p:cNvSpPr>
                  <p:nvPr/>
                </p:nvSpPr>
                <p:spPr bwMode="auto">
                  <a:xfrm>
                    <a:off x="677" y="1359"/>
                    <a:ext cx="62" cy="5"/>
                  </a:xfrm>
                  <a:custGeom>
                    <a:avLst/>
                    <a:gdLst>
                      <a:gd name="T0" fmla="*/ 0 w 62"/>
                      <a:gd name="T1" fmla="*/ 0 h 5"/>
                      <a:gd name="T2" fmla="*/ 29 w 62"/>
                      <a:gd name="T3" fmla="*/ 4 h 5"/>
                      <a:gd name="T4" fmla="*/ 61 w 62"/>
                      <a:gd name="T5" fmla="*/ 3 h 5"/>
                      <a:gd name="T6" fmla="*/ 0 w 62"/>
                      <a:gd name="T7" fmla="*/ 0 h 5"/>
                      <a:gd name="T8" fmla="*/ 0 60000 65536"/>
                      <a:gd name="T9" fmla="*/ 0 60000 65536"/>
                      <a:gd name="T10" fmla="*/ 0 60000 65536"/>
                      <a:gd name="T11" fmla="*/ 0 60000 65536"/>
                      <a:gd name="T12" fmla="*/ 0 w 62"/>
                      <a:gd name="T13" fmla="*/ 0 h 5"/>
                      <a:gd name="T14" fmla="*/ 62 w 62"/>
                      <a:gd name="T15" fmla="*/ 5 h 5"/>
                    </a:gdLst>
                    <a:ahLst/>
                    <a:cxnLst>
                      <a:cxn ang="T8">
                        <a:pos x="T0" y="T1"/>
                      </a:cxn>
                      <a:cxn ang="T9">
                        <a:pos x="T2" y="T3"/>
                      </a:cxn>
                      <a:cxn ang="T10">
                        <a:pos x="T4" y="T5"/>
                      </a:cxn>
                      <a:cxn ang="T11">
                        <a:pos x="T6" y="T7"/>
                      </a:cxn>
                    </a:cxnLst>
                    <a:rect l="T12" t="T13" r="T14" b="T15"/>
                    <a:pathLst>
                      <a:path w="62" h="5">
                        <a:moveTo>
                          <a:pt x="0" y="0"/>
                        </a:moveTo>
                        <a:lnTo>
                          <a:pt x="29" y="4"/>
                        </a:lnTo>
                        <a:lnTo>
                          <a:pt x="61" y="3"/>
                        </a:lnTo>
                        <a:lnTo>
                          <a:pt x="0" y="0"/>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7" name="Freeform 749"/>
                  <p:cNvSpPr>
                    <a:spLocks/>
                  </p:cNvSpPr>
                  <p:nvPr/>
                </p:nvSpPr>
                <p:spPr bwMode="auto">
                  <a:xfrm>
                    <a:off x="610" y="1342"/>
                    <a:ext cx="36" cy="9"/>
                  </a:xfrm>
                  <a:custGeom>
                    <a:avLst/>
                    <a:gdLst>
                      <a:gd name="T0" fmla="*/ 0 w 36"/>
                      <a:gd name="T1" fmla="*/ 0 h 9"/>
                      <a:gd name="T2" fmla="*/ 9 w 36"/>
                      <a:gd name="T3" fmla="*/ 5 h 9"/>
                      <a:gd name="T4" fmla="*/ 35 w 36"/>
                      <a:gd name="T5" fmla="*/ 7 h 9"/>
                      <a:gd name="T6" fmla="*/ 9 w 36"/>
                      <a:gd name="T7" fmla="*/ 8 h 9"/>
                      <a:gd name="T8" fmla="*/ 0 w 36"/>
                      <a:gd name="T9" fmla="*/ 0 h 9"/>
                      <a:gd name="T10" fmla="*/ 0 60000 65536"/>
                      <a:gd name="T11" fmla="*/ 0 60000 65536"/>
                      <a:gd name="T12" fmla="*/ 0 60000 65536"/>
                      <a:gd name="T13" fmla="*/ 0 60000 65536"/>
                      <a:gd name="T14" fmla="*/ 0 60000 65536"/>
                      <a:gd name="T15" fmla="*/ 0 w 36"/>
                      <a:gd name="T16" fmla="*/ 0 h 9"/>
                      <a:gd name="T17" fmla="*/ 36 w 36"/>
                      <a:gd name="T18" fmla="*/ 9 h 9"/>
                    </a:gdLst>
                    <a:ahLst/>
                    <a:cxnLst>
                      <a:cxn ang="T10">
                        <a:pos x="T0" y="T1"/>
                      </a:cxn>
                      <a:cxn ang="T11">
                        <a:pos x="T2" y="T3"/>
                      </a:cxn>
                      <a:cxn ang="T12">
                        <a:pos x="T4" y="T5"/>
                      </a:cxn>
                      <a:cxn ang="T13">
                        <a:pos x="T6" y="T7"/>
                      </a:cxn>
                      <a:cxn ang="T14">
                        <a:pos x="T8" y="T9"/>
                      </a:cxn>
                    </a:cxnLst>
                    <a:rect l="T15" t="T16" r="T17" b="T18"/>
                    <a:pathLst>
                      <a:path w="36" h="9">
                        <a:moveTo>
                          <a:pt x="0" y="0"/>
                        </a:moveTo>
                        <a:lnTo>
                          <a:pt x="9" y="5"/>
                        </a:lnTo>
                        <a:lnTo>
                          <a:pt x="35" y="7"/>
                        </a:lnTo>
                        <a:lnTo>
                          <a:pt x="9" y="8"/>
                        </a:lnTo>
                        <a:lnTo>
                          <a:pt x="0" y="0"/>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8" name="Freeform 750"/>
                  <p:cNvSpPr>
                    <a:spLocks/>
                  </p:cNvSpPr>
                  <p:nvPr/>
                </p:nvSpPr>
                <p:spPr bwMode="auto">
                  <a:xfrm>
                    <a:off x="780" y="1334"/>
                    <a:ext cx="58" cy="25"/>
                  </a:xfrm>
                  <a:custGeom>
                    <a:avLst/>
                    <a:gdLst>
                      <a:gd name="T0" fmla="*/ 0 w 58"/>
                      <a:gd name="T1" fmla="*/ 0 h 25"/>
                      <a:gd name="T2" fmla="*/ 26 w 58"/>
                      <a:gd name="T3" fmla="*/ 2 h 25"/>
                      <a:gd name="T4" fmla="*/ 31 w 58"/>
                      <a:gd name="T5" fmla="*/ 5 h 25"/>
                      <a:gd name="T6" fmla="*/ 31 w 58"/>
                      <a:gd name="T7" fmla="*/ 13 h 25"/>
                      <a:gd name="T8" fmla="*/ 33 w 58"/>
                      <a:gd name="T9" fmla="*/ 21 h 25"/>
                      <a:gd name="T10" fmla="*/ 57 w 58"/>
                      <a:gd name="T11" fmla="*/ 24 h 25"/>
                      <a:gd name="T12" fmla="*/ 28 w 58"/>
                      <a:gd name="T13" fmla="*/ 23 h 25"/>
                      <a:gd name="T14" fmla="*/ 22 w 58"/>
                      <a:gd name="T15" fmla="*/ 9 h 25"/>
                      <a:gd name="T16" fmla="*/ 0 w 58"/>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
                      <a:gd name="T28" fmla="*/ 0 h 25"/>
                      <a:gd name="T29" fmla="*/ 58 w 58"/>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 h="25">
                        <a:moveTo>
                          <a:pt x="0" y="0"/>
                        </a:moveTo>
                        <a:lnTo>
                          <a:pt x="26" y="2"/>
                        </a:lnTo>
                        <a:lnTo>
                          <a:pt x="31" y="5"/>
                        </a:lnTo>
                        <a:lnTo>
                          <a:pt x="31" y="13"/>
                        </a:lnTo>
                        <a:lnTo>
                          <a:pt x="33" y="21"/>
                        </a:lnTo>
                        <a:lnTo>
                          <a:pt x="57" y="24"/>
                        </a:lnTo>
                        <a:lnTo>
                          <a:pt x="28" y="23"/>
                        </a:lnTo>
                        <a:lnTo>
                          <a:pt x="22" y="9"/>
                        </a:lnTo>
                        <a:lnTo>
                          <a:pt x="0" y="0"/>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9" name="Freeform 751"/>
                  <p:cNvSpPr>
                    <a:spLocks/>
                  </p:cNvSpPr>
                  <p:nvPr/>
                </p:nvSpPr>
                <p:spPr bwMode="auto">
                  <a:xfrm>
                    <a:off x="842" y="1401"/>
                    <a:ext cx="198" cy="38"/>
                  </a:xfrm>
                  <a:custGeom>
                    <a:avLst/>
                    <a:gdLst>
                      <a:gd name="T0" fmla="*/ 0 w 198"/>
                      <a:gd name="T1" fmla="*/ 0 h 38"/>
                      <a:gd name="T2" fmla="*/ 51 w 198"/>
                      <a:gd name="T3" fmla="*/ 2 h 38"/>
                      <a:gd name="T4" fmla="*/ 101 w 198"/>
                      <a:gd name="T5" fmla="*/ 12 h 38"/>
                      <a:gd name="T6" fmla="*/ 139 w 198"/>
                      <a:gd name="T7" fmla="*/ 13 h 38"/>
                      <a:gd name="T8" fmla="*/ 171 w 198"/>
                      <a:gd name="T9" fmla="*/ 18 h 38"/>
                      <a:gd name="T10" fmla="*/ 182 w 198"/>
                      <a:gd name="T11" fmla="*/ 30 h 38"/>
                      <a:gd name="T12" fmla="*/ 197 w 198"/>
                      <a:gd name="T13" fmla="*/ 37 h 38"/>
                      <a:gd name="T14" fmla="*/ 182 w 198"/>
                      <a:gd name="T15" fmla="*/ 35 h 38"/>
                      <a:gd name="T16" fmla="*/ 168 w 198"/>
                      <a:gd name="T17" fmla="*/ 21 h 38"/>
                      <a:gd name="T18" fmla="*/ 127 w 198"/>
                      <a:gd name="T19" fmla="*/ 15 h 38"/>
                      <a:gd name="T20" fmla="*/ 101 w 198"/>
                      <a:gd name="T21" fmla="*/ 15 h 38"/>
                      <a:gd name="T22" fmla="*/ 83 w 198"/>
                      <a:gd name="T23" fmla="*/ 12 h 38"/>
                      <a:gd name="T24" fmla="*/ 47 w 198"/>
                      <a:gd name="T25" fmla="*/ 4 h 38"/>
                      <a:gd name="T26" fmla="*/ 0 w 198"/>
                      <a:gd name="T27" fmla="*/ 0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8"/>
                      <a:gd name="T43" fmla="*/ 0 h 38"/>
                      <a:gd name="T44" fmla="*/ 198 w 198"/>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8" h="38">
                        <a:moveTo>
                          <a:pt x="0" y="0"/>
                        </a:moveTo>
                        <a:lnTo>
                          <a:pt x="51" y="2"/>
                        </a:lnTo>
                        <a:lnTo>
                          <a:pt x="101" y="12"/>
                        </a:lnTo>
                        <a:lnTo>
                          <a:pt x="139" y="13"/>
                        </a:lnTo>
                        <a:lnTo>
                          <a:pt x="171" y="18"/>
                        </a:lnTo>
                        <a:lnTo>
                          <a:pt x="182" y="30"/>
                        </a:lnTo>
                        <a:lnTo>
                          <a:pt x="197" y="37"/>
                        </a:lnTo>
                        <a:lnTo>
                          <a:pt x="182" y="35"/>
                        </a:lnTo>
                        <a:lnTo>
                          <a:pt x="168" y="21"/>
                        </a:lnTo>
                        <a:lnTo>
                          <a:pt x="127" y="15"/>
                        </a:lnTo>
                        <a:lnTo>
                          <a:pt x="101" y="15"/>
                        </a:lnTo>
                        <a:lnTo>
                          <a:pt x="83" y="12"/>
                        </a:lnTo>
                        <a:lnTo>
                          <a:pt x="47" y="4"/>
                        </a:lnTo>
                        <a:lnTo>
                          <a:pt x="0" y="0"/>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5873" name="Group 752"/>
                <p:cNvGrpSpPr>
                  <a:grpSpLocks/>
                </p:cNvGrpSpPr>
                <p:nvPr/>
              </p:nvGrpSpPr>
              <p:grpSpPr bwMode="auto">
                <a:xfrm>
                  <a:off x="810" y="1076"/>
                  <a:ext cx="205" cy="97"/>
                  <a:chOff x="810" y="1076"/>
                  <a:chExt cx="205" cy="97"/>
                </a:xfrm>
              </p:grpSpPr>
              <p:grpSp>
                <p:nvGrpSpPr>
                  <p:cNvPr id="35911" name="Group 753"/>
                  <p:cNvGrpSpPr>
                    <a:grpSpLocks/>
                  </p:cNvGrpSpPr>
                  <p:nvPr/>
                </p:nvGrpSpPr>
                <p:grpSpPr bwMode="auto">
                  <a:xfrm>
                    <a:off x="837" y="1076"/>
                    <a:ext cx="178" cy="79"/>
                    <a:chOff x="837" y="1076"/>
                    <a:chExt cx="178" cy="79"/>
                  </a:xfrm>
                </p:grpSpPr>
                <p:sp>
                  <p:nvSpPr>
                    <p:cNvPr id="35915" name="Freeform 754"/>
                    <p:cNvSpPr>
                      <a:spLocks/>
                    </p:cNvSpPr>
                    <p:nvPr/>
                  </p:nvSpPr>
                  <p:spPr bwMode="auto">
                    <a:xfrm>
                      <a:off x="837" y="1076"/>
                      <a:ext cx="178" cy="79"/>
                    </a:xfrm>
                    <a:custGeom>
                      <a:avLst/>
                      <a:gdLst>
                        <a:gd name="T0" fmla="*/ 17 w 178"/>
                        <a:gd name="T1" fmla="*/ 78 h 79"/>
                        <a:gd name="T2" fmla="*/ 26 w 178"/>
                        <a:gd name="T3" fmla="*/ 76 h 79"/>
                        <a:gd name="T4" fmla="*/ 34 w 178"/>
                        <a:gd name="T5" fmla="*/ 73 h 79"/>
                        <a:gd name="T6" fmla="*/ 44 w 178"/>
                        <a:gd name="T7" fmla="*/ 71 h 79"/>
                        <a:gd name="T8" fmla="*/ 59 w 178"/>
                        <a:gd name="T9" fmla="*/ 73 h 79"/>
                        <a:gd name="T10" fmla="*/ 69 w 178"/>
                        <a:gd name="T11" fmla="*/ 73 h 79"/>
                        <a:gd name="T12" fmla="*/ 76 w 178"/>
                        <a:gd name="T13" fmla="*/ 71 h 79"/>
                        <a:gd name="T14" fmla="*/ 83 w 178"/>
                        <a:gd name="T15" fmla="*/ 69 h 79"/>
                        <a:gd name="T16" fmla="*/ 89 w 178"/>
                        <a:gd name="T17" fmla="*/ 66 h 79"/>
                        <a:gd name="T18" fmla="*/ 95 w 178"/>
                        <a:gd name="T19" fmla="*/ 61 h 79"/>
                        <a:gd name="T20" fmla="*/ 101 w 178"/>
                        <a:gd name="T21" fmla="*/ 56 h 79"/>
                        <a:gd name="T22" fmla="*/ 109 w 178"/>
                        <a:gd name="T23" fmla="*/ 51 h 79"/>
                        <a:gd name="T24" fmla="*/ 120 w 178"/>
                        <a:gd name="T25" fmla="*/ 53 h 79"/>
                        <a:gd name="T26" fmla="*/ 128 w 178"/>
                        <a:gd name="T27" fmla="*/ 53 h 79"/>
                        <a:gd name="T28" fmla="*/ 132 w 178"/>
                        <a:gd name="T29" fmla="*/ 52 h 79"/>
                        <a:gd name="T30" fmla="*/ 134 w 178"/>
                        <a:gd name="T31" fmla="*/ 50 h 79"/>
                        <a:gd name="T32" fmla="*/ 135 w 178"/>
                        <a:gd name="T33" fmla="*/ 47 h 79"/>
                        <a:gd name="T34" fmla="*/ 134 w 178"/>
                        <a:gd name="T35" fmla="*/ 44 h 79"/>
                        <a:gd name="T36" fmla="*/ 132 w 178"/>
                        <a:gd name="T37" fmla="*/ 42 h 79"/>
                        <a:gd name="T38" fmla="*/ 128 w 178"/>
                        <a:gd name="T39" fmla="*/ 40 h 79"/>
                        <a:gd name="T40" fmla="*/ 118 w 178"/>
                        <a:gd name="T41" fmla="*/ 39 h 79"/>
                        <a:gd name="T42" fmla="*/ 107 w 178"/>
                        <a:gd name="T43" fmla="*/ 35 h 79"/>
                        <a:gd name="T44" fmla="*/ 116 w 178"/>
                        <a:gd name="T45" fmla="*/ 29 h 79"/>
                        <a:gd name="T46" fmla="*/ 128 w 178"/>
                        <a:gd name="T47" fmla="*/ 25 h 79"/>
                        <a:gd name="T48" fmla="*/ 137 w 178"/>
                        <a:gd name="T49" fmla="*/ 26 h 79"/>
                        <a:gd name="T50" fmla="*/ 149 w 178"/>
                        <a:gd name="T51" fmla="*/ 25 h 79"/>
                        <a:gd name="T52" fmla="*/ 155 w 178"/>
                        <a:gd name="T53" fmla="*/ 27 h 79"/>
                        <a:gd name="T54" fmla="*/ 165 w 178"/>
                        <a:gd name="T55" fmla="*/ 27 h 79"/>
                        <a:gd name="T56" fmla="*/ 168 w 178"/>
                        <a:gd name="T57" fmla="*/ 25 h 79"/>
                        <a:gd name="T58" fmla="*/ 168 w 178"/>
                        <a:gd name="T59" fmla="*/ 22 h 79"/>
                        <a:gd name="T60" fmla="*/ 173 w 178"/>
                        <a:gd name="T61" fmla="*/ 22 h 79"/>
                        <a:gd name="T62" fmla="*/ 176 w 178"/>
                        <a:gd name="T63" fmla="*/ 22 h 79"/>
                        <a:gd name="T64" fmla="*/ 177 w 178"/>
                        <a:gd name="T65" fmla="*/ 18 h 79"/>
                        <a:gd name="T66" fmla="*/ 176 w 178"/>
                        <a:gd name="T67" fmla="*/ 15 h 79"/>
                        <a:gd name="T68" fmla="*/ 174 w 178"/>
                        <a:gd name="T69" fmla="*/ 15 h 79"/>
                        <a:gd name="T70" fmla="*/ 169 w 178"/>
                        <a:gd name="T71" fmla="*/ 12 h 79"/>
                        <a:gd name="T72" fmla="*/ 165 w 178"/>
                        <a:gd name="T73" fmla="*/ 9 h 79"/>
                        <a:gd name="T74" fmla="*/ 160 w 178"/>
                        <a:gd name="T75" fmla="*/ 7 h 79"/>
                        <a:gd name="T76" fmla="*/ 155 w 178"/>
                        <a:gd name="T77" fmla="*/ 6 h 79"/>
                        <a:gd name="T78" fmla="*/ 151 w 178"/>
                        <a:gd name="T79" fmla="*/ 6 h 79"/>
                        <a:gd name="T80" fmla="*/ 129 w 178"/>
                        <a:gd name="T81" fmla="*/ 2 h 79"/>
                        <a:gd name="T82" fmla="*/ 125 w 178"/>
                        <a:gd name="T83" fmla="*/ 1 h 79"/>
                        <a:gd name="T84" fmla="*/ 119 w 178"/>
                        <a:gd name="T85" fmla="*/ 0 h 79"/>
                        <a:gd name="T86" fmla="*/ 115 w 178"/>
                        <a:gd name="T87" fmla="*/ 1 h 79"/>
                        <a:gd name="T88" fmla="*/ 108 w 178"/>
                        <a:gd name="T89" fmla="*/ 3 h 79"/>
                        <a:gd name="T90" fmla="*/ 89 w 178"/>
                        <a:gd name="T91" fmla="*/ 12 h 79"/>
                        <a:gd name="T92" fmla="*/ 81 w 178"/>
                        <a:gd name="T93" fmla="*/ 14 h 79"/>
                        <a:gd name="T94" fmla="*/ 73 w 178"/>
                        <a:gd name="T95" fmla="*/ 15 h 79"/>
                        <a:gd name="T96" fmla="*/ 66 w 178"/>
                        <a:gd name="T97" fmla="*/ 18 h 79"/>
                        <a:gd name="T98" fmla="*/ 62 w 178"/>
                        <a:gd name="T99" fmla="*/ 23 h 79"/>
                        <a:gd name="T100" fmla="*/ 48 w 178"/>
                        <a:gd name="T101" fmla="*/ 32 h 79"/>
                        <a:gd name="T102" fmla="*/ 40 w 178"/>
                        <a:gd name="T103" fmla="*/ 36 h 79"/>
                        <a:gd name="T104" fmla="*/ 32 w 178"/>
                        <a:gd name="T105" fmla="*/ 44 h 79"/>
                        <a:gd name="T106" fmla="*/ 25 w 178"/>
                        <a:gd name="T107" fmla="*/ 47 h 79"/>
                        <a:gd name="T108" fmla="*/ 0 w 178"/>
                        <a:gd name="T109" fmla="*/ 48 h 79"/>
                        <a:gd name="T110" fmla="*/ 17 w 178"/>
                        <a:gd name="T111" fmla="*/ 78 h 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
                        <a:gd name="T169" fmla="*/ 0 h 79"/>
                        <a:gd name="T170" fmla="*/ 178 w 178"/>
                        <a:gd name="T171" fmla="*/ 79 h 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 h="79">
                          <a:moveTo>
                            <a:pt x="17" y="78"/>
                          </a:moveTo>
                          <a:lnTo>
                            <a:pt x="26" y="76"/>
                          </a:lnTo>
                          <a:lnTo>
                            <a:pt x="34" y="73"/>
                          </a:lnTo>
                          <a:lnTo>
                            <a:pt x="44" y="71"/>
                          </a:lnTo>
                          <a:lnTo>
                            <a:pt x="59" y="73"/>
                          </a:lnTo>
                          <a:lnTo>
                            <a:pt x="69" y="73"/>
                          </a:lnTo>
                          <a:lnTo>
                            <a:pt x="76" y="71"/>
                          </a:lnTo>
                          <a:lnTo>
                            <a:pt x="83" y="69"/>
                          </a:lnTo>
                          <a:lnTo>
                            <a:pt x="89" y="66"/>
                          </a:lnTo>
                          <a:lnTo>
                            <a:pt x="95" y="61"/>
                          </a:lnTo>
                          <a:lnTo>
                            <a:pt x="101" y="56"/>
                          </a:lnTo>
                          <a:lnTo>
                            <a:pt x="109" y="51"/>
                          </a:lnTo>
                          <a:lnTo>
                            <a:pt x="120" y="53"/>
                          </a:lnTo>
                          <a:lnTo>
                            <a:pt x="128" y="53"/>
                          </a:lnTo>
                          <a:lnTo>
                            <a:pt x="132" y="52"/>
                          </a:lnTo>
                          <a:lnTo>
                            <a:pt x="134" y="50"/>
                          </a:lnTo>
                          <a:lnTo>
                            <a:pt x="135" y="47"/>
                          </a:lnTo>
                          <a:lnTo>
                            <a:pt x="134" y="44"/>
                          </a:lnTo>
                          <a:lnTo>
                            <a:pt x="132" y="42"/>
                          </a:lnTo>
                          <a:lnTo>
                            <a:pt x="128" y="40"/>
                          </a:lnTo>
                          <a:lnTo>
                            <a:pt x="118" y="39"/>
                          </a:lnTo>
                          <a:lnTo>
                            <a:pt x="107" y="35"/>
                          </a:lnTo>
                          <a:lnTo>
                            <a:pt x="116" y="29"/>
                          </a:lnTo>
                          <a:lnTo>
                            <a:pt x="128" y="25"/>
                          </a:lnTo>
                          <a:lnTo>
                            <a:pt x="137" y="26"/>
                          </a:lnTo>
                          <a:lnTo>
                            <a:pt x="149" y="25"/>
                          </a:lnTo>
                          <a:lnTo>
                            <a:pt x="155" y="27"/>
                          </a:lnTo>
                          <a:lnTo>
                            <a:pt x="165" y="27"/>
                          </a:lnTo>
                          <a:lnTo>
                            <a:pt x="168" y="25"/>
                          </a:lnTo>
                          <a:lnTo>
                            <a:pt x="168" y="22"/>
                          </a:lnTo>
                          <a:lnTo>
                            <a:pt x="173" y="22"/>
                          </a:lnTo>
                          <a:lnTo>
                            <a:pt x="176" y="22"/>
                          </a:lnTo>
                          <a:lnTo>
                            <a:pt x="177" y="18"/>
                          </a:lnTo>
                          <a:lnTo>
                            <a:pt x="176" y="15"/>
                          </a:lnTo>
                          <a:lnTo>
                            <a:pt x="174" y="15"/>
                          </a:lnTo>
                          <a:lnTo>
                            <a:pt x="169" y="12"/>
                          </a:lnTo>
                          <a:lnTo>
                            <a:pt x="165" y="9"/>
                          </a:lnTo>
                          <a:lnTo>
                            <a:pt x="160" y="7"/>
                          </a:lnTo>
                          <a:lnTo>
                            <a:pt x="155" y="6"/>
                          </a:lnTo>
                          <a:lnTo>
                            <a:pt x="151" y="6"/>
                          </a:lnTo>
                          <a:lnTo>
                            <a:pt x="129" y="2"/>
                          </a:lnTo>
                          <a:lnTo>
                            <a:pt x="125" y="1"/>
                          </a:lnTo>
                          <a:lnTo>
                            <a:pt x="119" y="0"/>
                          </a:lnTo>
                          <a:lnTo>
                            <a:pt x="115" y="1"/>
                          </a:lnTo>
                          <a:lnTo>
                            <a:pt x="108" y="3"/>
                          </a:lnTo>
                          <a:lnTo>
                            <a:pt x="89" y="12"/>
                          </a:lnTo>
                          <a:lnTo>
                            <a:pt x="81" y="14"/>
                          </a:lnTo>
                          <a:lnTo>
                            <a:pt x="73" y="15"/>
                          </a:lnTo>
                          <a:lnTo>
                            <a:pt x="66" y="18"/>
                          </a:lnTo>
                          <a:lnTo>
                            <a:pt x="62" y="23"/>
                          </a:lnTo>
                          <a:lnTo>
                            <a:pt x="48" y="32"/>
                          </a:lnTo>
                          <a:lnTo>
                            <a:pt x="40" y="36"/>
                          </a:lnTo>
                          <a:lnTo>
                            <a:pt x="32" y="44"/>
                          </a:lnTo>
                          <a:lnTo>
                            <a:pt x="25" y="47"/>
                          </a:lnTo>
                          <a:lnTo>
                            <a:pt x="0" y="48"/>
                          </a:lnTo>
                          <a:lnTo>
                            <a:pt x="17" y="78"/>
                          </a:lnTo>
                        </a:path>
                      </a:pathLst>
                    </a:custGeom>
                    <a:solidFill>
                      <a:srgbClr val="FFC080"/>
                    </a:solidFill>
                    <a:ln w="12700" cap="rnd">
                      <a:solidFill>
                        <a:srgbClr val="402000"/>
                      </a:solidFill>
                      <a:round/>
                      <a:headEnd/>
                      <a:tailEnd/>
                    </a:ln>
                  </p:spPr>
                  <p:txBody>
                    <a:bodyPr/>
                    <a:lstStyle/>
                    <a:p>
                      <a:endParaRPr lang="en-US"/>
                    </a:p>
                  </p:txBody>
                </p:sp>
                <p:sp>
                  <p:nvSpPr>
                    <p:cNvPr id="35916" name="Freeform 755"/>
                    <p:cNvSpPr>
                      <a:spLocks/>
                    </p:cNvSpPr>
                    <p:nvPr/>
                  </p:nvSpPr>
                  <p:spPr bwMode="auto">
                    <a:xfrm>
                      <a:off x="902" y="1110"/>
                      <a:ext cx="38" cy="5"/>
                    </a:xfrm>
                    <a:custGeom>
                      <a:avLst/>
                      <a:gdLst>
                        <a:gd name="T0" fmla="*/ 37 w 38"/>
                        <a:gd name="T1" fmla="*/ 0 h 5"/>
                        <a:gd name="T2" fmla="*/ 36 w 38"/>
                        <a:gd name="T3" fmla="*/ 1 h 5"/>
                        <a:gd name="T4" fmla="*/ 29 w 38"/>
                        <a:gd name="T5" fmla="*/ 1 h 5"/>
                        <a:gd name="T6" fmla="*/ 26 w 38"/>
                        <a:gd name="T7" fmla="*/ 2 h 5"/>
                        <a:gd name="T8" fmla="*/ 21 w 38"/>
                        <a:gd name="T9" fmla="*/ 3 h 5"/>
                        <a:gd name="T10" fmla="*/ 14 w 38"/>
                        <a:gd name="T11" fmla="*/ 4 h 5"/>
                        <a:gd name="T12" fmla="*/ 6 w 38"/>
                        <a:gd name="T13" fmla="*/ 4 h 5"/>
                        <a:gd name="T14" fmla="*/ 0 w 38"/>
                        <a:gd name="T15" fmla="*/ 4 h 5"/>
                        <a:gd name="T16" fmla="*/ 5 w 38"/>
                        <a:gd name="T17" fmla="*/ 3 h 5"/>
                        <a:gd name="T18" fmla="*/ 11 w 38"/>
                        <a:gd name="T19" fmla="*/ 3 h 5"/>
                        <a:gd name="T20" fmla="*/ 16 w 38"/>
                        <a:gd name="T21" fmla="*/ 3 h 5"/>
                        <a:gd name="T22" fmla="*/ 21 w 38"/>
                        <a:gd name="T23" fmla="*/ 2 h 5"/>
                        <a:gd name="T24" fmla="*/ 26 w 38"/>
                        <a:gd name="T25" fmla="*/ 1 h 5"/>
                        <a:gd name="T26" fmla="*/ 28 w 38"/>
                        <a:gd name="T27" fmla="*/ 0 h 5"/>
                        <a:gd name="T28" fmla="*/ 37 w 38"/>
                        <a:gd name="T29" fmla="*/ 0 h 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
                        <a:gd name="T46" fmla="*/ 0 h 5"/>
                        <a:gd name="T47" fmla="*/ 38 w 38"/>
                        <a:gd name="T48" fmla="*/ 5 h 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 h="5">
                          <a:moveTo>
                            <a:pt x="37" y="0"/>
                          </a:moveTo>
                          <a:lnTo>
                            <a:pt x="36" y="1"/>
                          </a:lnTo>
                          <a:lnTo>
                            <a:pt x="29" y="1"/>
                          </a:lnTo>
                          <a:lnTo>
                            <a:pt x="26" y="2"/>
                          </a:lnTo>
                          <a:lnTo>
                            <a:pt x="21" y="3"/>
                          </a:lnTo>
                          <a:lnTo>
                            <a:pt x="14" y="4"/>
                          </a:lnTo>
                          <a:lnTo>
                            <a:pt x="6" y="4"/>
                          </a:lnTo>
                          <a:lnTo>
                            <a:pt x="0" y="4"/>
                          </a:lnTo>
                          <a:lnTo>
                            <a:pt x="5" y="3"/>
                          </a:lnTo>
                          <a:lnTo>
                            <a:pt x="11" y="3"/>
                          </a:lnTo>
                          <a:lnTo>
                            <a:pt x="16" y="3"/>
                          </a:lnTo>
                          <a:lnTo>
                            <a:pt x="21" y="2"/>
                          </a:lnTo>
                          <a:lnTo>
                            <a:pt x="26" y="1"/>
                          </a:lnTo>
                          <a:lnTo>
                            <a:pt x="28" y="0"/>
                          </a:lnTo>
                          <a:lnTo>
                            <a:pt x="37"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17" name="Freeform 756"/>
                    <p:cNvSpPr>
                      <a:spLocks/>
                    </p:cNvSpPr>
                    <p:nvPr/>
                  </p:nvSpPr>
                  <p:spPr bwMode="auto">
                    <a:xfrm>
                      <a:off x="955" y="1117"/>
                      <a:ext cx="2" cy="1"/>
                    </a:xfrm>
                    <a:custGeom>
                      <a:avLst/>
                      <a:gdLst>
                        <a:gd name="T0" fmla="*/ 0 w 2"/>
                        <a:gd name="T1" fmla="*/ 0 h 1"/>
                        <a:gd name="T2" fmla="*/ 1 w 2"/>
                        <a:gd name="T3" fmla="*/ 0 h 1"/>
                        <a:gd name="T4" fmla="*/ 0 w 2"/>
                        <a:gd name="T5" fmla="*/ 0 h 1"/>
                        <a:gd name="T6" fmla="*/ 1 w 2"/>
                        <a:gd name="T7" fmla="*/ 0 h 1"/>
                        <a:gd name="T8" fmla="*/ 0 w 2"/>
                        <a:gd name="T9" fmla="*/ 0 h 1"/>
                        <a:gd name="T10" fmla="*/ 0 60000 65536"/>
                        <a:gd name="T11" fmla="*/ 0 60000 65536"/>
                        <a:gd name="T12" fmla="*/ 0 60000 65536"/>
                        <a:gd name="T13" fmla="*/ 0 60000 65536"/>
                        <a:gd name="T14" fmla="*/ 0 60000 65536"/>
                        <a:gd name="T15" fmla="*/ 0 w 2"/>
                        <a:gd name="T16" fmla="*/ 0 h 1"/>
                        <a:gd name="T17" fmla="*/ 2 w 2"/>
                        <a:gd name="T18" fmla="*/ 1 h 1"/>
                      </a:gdLst>
                      <a:ahLst/>
                      <a:cxnLst>
                        <a:cxn ang="T10">
                          <a:pos x="T0" y="T1"/>
                        </a:cxn>
                        <a:cxn ang="T11">
                          <a:pos x="T2" y="T3"/>
                        </a:cxn>
                        <a:cxn ang="T12">
                          <a:pos x="T4" y="T5"/>
                        </a:cxn>
                        <a:cxn ang="T13">
                          <a:pos x="T6" y="T7"/>
                        </a:cxn>
                        <a:cxn ang="T14">
                          <a:pos x="T8" y="T9"/>
                        </a:cxn>
                      </a:cxnLst>
                      <a:rect l="T15" t="T16" r="T17" b="T18"/>
                      <a:pathLst>
                        <a:path w="2" h="1">
                          <a:moveTo>
                            <a:pt x="0" y="0"/>
                          </a:moveTo>
                          <a:lnTo>
                            <a:pt x="1" y="0"/>
                          </a:lnTo>
                          <a:lnTo>
                            <a:pt x="0" y="0"/>
                          </a:ln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18" name="Freeform 757"/>
                    <p:cNvSpPr>
                      <a:spLocks/>
                    </p:cNvSpPr>
                    <p:nvPr/>
                  </p:nvSpPr>
                  <p:spPr bwMode="auto">
                    <a:xfrm>
                      <a:off x="981" y="1087"/>
                      <a:ext cx="21" cy="5"/>
                    </a:xfrm>
                    <a:custGeom>
                      <a:avLst/>
                      <a:gdLst>
                        <a:gd name="T0" fmla="*/ 20 w 21"/>
                        <a:gd name="T1" fmla="*/ 4 h 5"/>
                        <a:gd name="T2" fmla="*/ 17 w 21"/>
                        <a:gd name="T3" fmla="*/ 4 h 5"/>
                        <a:gd name="T4" fmla="*/ 15 w 21"/>
                        <a:gd name="T5" fmla="*/ 3 h 5"/>
                        <a:gd name="T6" fmla="*/ 10 w 21"/>
                        <a:gd name="T7" fmla="*/ 2 h 5"/>
                        <a:gd name="T8" fmla="*/ 10 w 21"/>
                        <a:gd name="T9" fmla="*/ 1 h 5"/>
                        <a:gd name="T10" fmla="*/ 8 w 21"/>
                        <a:gd name="T11" fmla="*/ 1 h 5"/>
                        <a:gd name="T12" fmla="*/ 3 w 21"/>
                        <a:gd name="T13" fmla="*/ 0 h 5"/>
                        <a:gd name="T14" fmla="*/ 0 w 21"/>
                        <a:gd name="T15" fmla="*/ 0 h 5"/>
                        <a:gd name="T16" fmla="*/ 4 w 21"/>
                        <a:gd name="T17" fmla="*/ 0 h 5"/>
                        <a:gd name="T18" fmla="*/ 9 w 21"/>
                        <a:gd name="T19" fmla="*/ 0 h 5"/>
                        <a:gd name="T20" fmla="*/ 10 w 21"/>
                        <a:gd name="T21" fmla="*/ 1 h 5"/>
                        <a:gd name="T22" fmla="*/ 12 w 21"/>
                        <a:gd name="T23" fmla="*/ 2 h 5"/>
                        <a:gd name="T24" fmla="*/ 20 w 21"/>
                        <a:gd name="T25" fmla="*/ 4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5"/>
                        <a:gd name="T41" fmla="*/ 21 w 21"/>
                        <a:gd name="T42" fmla="*/ 5 h 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5">
                          <a:moveTo>
                            <a:pt x="20" y="4"/>
                          </a:moveTo>
                          <a:lnTo>
                            <a:pt x="17" y="4"/>
                          </a:lnTo>
                          <a:lnTo>
                            <a:pt x="15" y="3"/>
                          </a:lnTo>
                          <a:lnTo>
                            <a:pt x="10" y="2"/>
                          </a:lnTo>
                          <a:lnTo>
                            <a:pt x="10" y="1"/>
                          </a:lnTo>
                          <a:lnTo>
                            <a:pt x="8" y="1"/>
                          </a:lnTo>
                          <a:lnTo>
                            <a:pt x="3" y="0"/>
                          </a:lnTo>
                          <a:lnTo>
                            <a:pt x="0" y="0"/>
                          </a:lnTo>
                          <a:lnTo>
                            <a:pt x="4" y="0"/>
                          </a:lnTo>
                          <a:lnTo>
                            <a:pt x="9" y="0"/>
                          </a:lnTo>
                          <a:lnTo>
                            <a:pt x="10" y="1"/>
                          </a:lnTo>
                          <a:lnTo>
                            <a:pt x="12" y="2"/>
                          </a:lnTo>
                          <a:lnTo>
                            <a:pt x="20" y="4"/>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19" name="Freeform 758"/>
                    <p:cNvSpPr>
                      <a:spLocks/>
                    </p:cNvSpPr>
                    <p:nvPr/>
                  </p:nvSpPr>
                  <p:spPr bwMode="auto">
                    <a:xfrm>
                      <a:off x="930" y="1085"/>
                      <a:ext cx="36" cy="3"/>
                    </a:xfrm>
                    <a:custGeom>
                      <a:avLst/>
                      <a:gdLst>
                        <a:gd name="T0" fmla="*/ 35 w 36"/>
                        <a:gd name="T1" fmla="*/ 0 h 3"/>
                        <a:gd name="T2" fmla="*/ 27 w 36"/>
                        <a:gd name="T3" fmla="*/ 0 h 3"/>
                        <a:gd name="T4" fmla="*/ 23 w 36"/>
                        <a:gd name="T5" fmla="*/ 0 h 3"/>
                        <a:gd name="T6" fmla="*/ 21 w 36"/>
                        <a:gd name="T7" fmla="*/ 0 h 3"/>
                        <a:gd name="T8" fmla="*/ 17 w 36"/>
                        <a:gd name="T9" fmla="*/ 0 h 3"/>
                        <a:gd name="T10" fmla="*/ 15 w 36"/>
                        <a:gd name="T11" fmla="*/ 1 h 3"/>
                        <a:gd name="T12" fmla="*/ 12 w 36"/>
                        <a:gd name="T13" fmla="*/ 1 h 3"/>
                        <a:gd name="T14" fmla="*/ 5 w 36"/>
                        <a:gd name="T15" fmla="*/ 2 h 3"/>
                        <a:gd name="T16" fmla="*/ 0 w 36"/>
                        <a:gd name="T17" fmla="*/ 2 h 3"/>
                        <a:gd name="T18" fmla="*/ 5 w 36"/>
                        <a:gd name="T19" fmla="*/ 2 h 3"/>
                        <a:gd name="T20" fmla="*/ 9 w 36"/>
                        <a:gd name="T21" fmla="*/ 2 h 3"/>
                        <a:gd name="T22" fmla="*/ 16 w 36"/>
                        <a:gd name="T23" fmla="*/ 1 h 3"/>
                        <a:gd name="T24" fmla="*/ 18 w 36"/>
                        <a:gd name="T25" fmla="*/ 0 h 3"/>
                        <a:gd name="T26" fmla="*/ 23 w 36"/>
                        <a:gd name="T27" fmla="*/ 0 h 3"/>
                        <a:gd name="T28" fmla="*/ 27 w 36"/>
                        <a:gd name="T29" fmla="*/ 0 h 3"/>
                        <a:gd name="T30" fmla="*/ 35 w 36"/>
                        <a:gd name="T31" fmla="*/ 0 h 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
                        <a:gd name="T49" fmla="*/ 0 h 3"/>
                        <a:gd name="T50" fmla="*/ 36 w 36"/>
                        <a:gd name="T51" fmla="*/ 3 h 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 h="3">
                          <a:moveTo>
                            <a:pt x="35" y="0"/>
                          </a:moveTo>
                          <a:lnTo>
                            <a:pt x="27" y="0"/>
                          </a:lnTo>
                          <a:lnTo>
                            <a:pt x="23" y="0"/>
                          </a:lnTo>
                          <a:lnTo>
                            <a:pt x="21" y="0"/>
                          </a:lnTo>
                          <a:lnTo>
                            <a:pt x="17" y="0"/>
                          </a:lnTo>
                          <a:lnTo>
                            <a:pt x="15" y="1"/>
                          </a:lnTo>
                          <a:lnTo>
                            <a:pt x="12" y="1"/>
                          </a:lnTo>
                          <a:lnTo>
                            <a:pt x="5" y="2"/>
                          </a:lnTo>
                          <a:lnTo>
                            <a:pt x="0" y="2"/>
                          </a:lnTo>
                          <a:lnTo>
                            <a:pt x="5" y="2"/>
                          </a:lnTo>
                          <a:lnTo>
                            <a:pt x="9" y="2"/>
                          </a:lnTo>
                          <a:lnTo>
                            <a:pt x="16" y="1"/>
                          </a:lnTo>
                          <a:lnTo>
                            <a:pt x="18" y="0"/>
                          </a:lnTo>
                          <a:lnTo>
                            <a:pt x="23" y="0"/>
                          </a:lnTo>
                          <a:lnTo>
                            <a:pt x="27" y="0"/>
                          </a:lnTo>
                          <a:lnTo>
                            <a:pt x="35"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0" name="Freeform 759"/>
                    <p:cNvSpPr>
                      <a:spLocks/>
                    </p:cNvSpPr>
                    <p:nvPr/>
                  </p:nvSpPr>
                  <p:spPr bwMode="auto">
                    <a:xfrm>
                      <a:off x="993" y="1093"/>
                      <a:ext cx="1" cy="3"/>
                    </a:xfrm>
                    <a:custGeom>
                      <a:avLst/>
                      <a:gdLst>
                        <a:gd name="T0" fmla="*/ 0 w 1"/>
                        <a:gd name="T1" fmla="*/ 0 h 3"/>
                        <a:gd name="T2" fmla="*/ 0 w 1"/>
                        <a:gd name="T3" fmla="*/ 1 h 3"/>
                        <a:gd name="T4" fmla="*/ 0 w 1"/>
                        <a:gd name="T5" fmla="*/ 2 h 3"/>
                        <a:gd name="T6" fmla="*/ 0 w 1"/>
                        <a:gd name="T7" fmla="*/ 1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1"/>
                          </a:lnTo>
                          <a:lnTo>
                            <a:pt x="0" y="2"/>
                          </a:lnTo>
                          <a:lnTo>
                            <a:pt x="0" y="1"/>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1" name="Freeform 760"/>
                    <p:cNvSpPr>
                      <a:spLocks/>
                    </p:cNvSpPr>
                    <p:nvPr/>
                  </p:nvSpPr>
                  <p:spPr bwMode="auto">
                    <a:xfrm>
                      <a:off x="1001" y="1089"/>
                      <a:ext cx="3" cy="1"/>
                    </a:xfrm>
                    <a:custGeom>
                      <a:avLst/>
                      <a:gdLst>
                        <a:gd name="T0" fmla="*/ 0 w 3"/>
                        <a:gd name="T1" fmla="*/ 0 h 1"/>
                        <a:gd name="T2" fmla="*/ 1 w 3"/>
                        <a:gd name="T3" fmla="*/ 0 h 1"/>
                        <a:gd name="T4" fmla="*/ 2 w 3"/>
                        <a:gd name="T5" fmla="*/ 0 h 1"/>
                        <a:gd name="T6" fmla="*/ 0 w 3"/>
                        <a:gd name="T7" fmla="*/ 0 h 1"/>
                        <a:gd name="T8" fmla="*/ 0 60000 65536"/>
                        <a:gd name="T9" fmla="*/ 0 60000 65536"/>
                        <a:gd name="T10" fmla="*/ 0 60000 65536"/>
                        <a:gd name="T11" fmla="*/ 0 60000 65536"/>
                        <a:gd name="T12" fmla="*/ 0 w 3"/>
                        <a:gd name="T13" fmla="*/ 0 h 1"/>
                        <a:gd name="T14" fmla="*/ 3 w 3"/>
                        <a:gd name="T15" fmla="*/ 1 h 1"/>
                      </a:gdLst>
                      <a:ahLst/>
                      <a:cxnLst>
                        <a:cxn ang="T8">
                          <a:pos x="T0" y="T1"/>
                        </a:cxn>
                        <a:cxn ang="T9">
                          <a:pos x="T2" y="T3"/>
                        </a:cxn>
                        <a:cxn ang="T10">
                          <a:pos x="T4" y="T5"/>
                        </a:cxn>
                        <a:cxn ang="T11">
                          <a:pos x="T6" y="T7"/>
                        </a:cxn>
                      </a:cxnLst>
                      <a:rect l="T12" t="T13" r="T14" b="T15"/>
                      <a:pathLst>
                        <a:path w="3" h="1">
                          <a:moveTo>
                            <a:pt x="0" y="0"/>
                          </a:moveTo>
                          <a:lnTo>
                            <a:pt x="1" y="0"/>
                          </a:lnTo>
                          <a:lnTo>
                            <a:pt x="2"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2" name="Freeform 761"/>
                    <p:cNvSpPr>
                      <a:spLocks/>
                    </p:cNvSpPr>
                    <p:nvPr/>
                  </p:nvSpPr>
                  <p:spPr bwMode="auto">
                    <a:xfrm>
                      <a:off x="900" y="1096"/>
                      <a:ext cx="4" cy="4"/>
                    </a:xfrm>
                    <a:custGeom>
                      <a:avLst/>
                      <a:gdLst>
                        <a:gd name="T0" fmla="*/ 3 w 4"/>
                        <a:gd name="T1" fmla="*/ 0 h 4"/>
                        <a:gd name="T2" fmla="*/ 2 w 4"/>
                        <a:gd name="T3" fmla="*/ 2 h 4"/>
                        <a:gd name="T4" fmla="*/ 1 w 4"/>
                        <a:gd name="T5" fmla="*/ 3 h 4"/>
                        <a:gd name="T6" fmla="*/ 0 w 4"/>
                        <a:gd name="T7" fmla="*/ 3 h 4"/>
                        <a:gd name="T8" fmla="*/ 3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3" y="0"/>
                          </a:moveTo>
                          <a:lnTo>
                            <a:pt x="2" y="2"/>
                          </a:lnTo>
                          <a:lnTo>
                            <a:pt x="1" y="3"/>
                          </a:lnTo>
                          <a:lnTo>
                            <a:pt x="0" y="3"/>
                          </a:lnTo>
                          <a:lnTo>
                            <a:pt x="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23" name="Freeform 762"/>
                    <p:cNvSpPr>
                      <a:spLocks/>
                    </p:cNvSpPr>
                    <p:nvPr/>
                  </p:nvSpPr>
                  <p:spPr bwMode="auto">
                    <a:xfrm>
                      <a:off x="867" y="1134"/>
                      <a:ext cx="6" cy="3"/>
                    </a:xfrm>
                    <a:custGeom>
                      <a:avLst/>
                      <a:gdLst>
                        <a:gd name="T0" fmla="*/ 0 w 6"/>
                        <a:gd name="T1" fmla="*/ 0 h 3"/>
                        <a:gd name="T2" fmla="*/ 3 w 6"/>
                        <a:gd name="T3" fmla="*/ 1 h 3"/>
                        <a:gd name="T4" fmla="*/ 5 w 6"/>
                        <a:gd name="T5" fmla="*/ 2 h 3"/>
                        <a:gd name="T6" fmla="*/ 0 w 6"/>
                        <a:gd name="T7" fmla="*/ 0 h 3"/>
                        <a:gd name="T8" fmla="*/ 0 60000 65536"/>
                        <a:gd name="T9" fmla="*/ 0 60000 65536"/>
                        <a:gd name="T10" fmla="*/ 0 60000 65536"/>
                        <a:gd name="T11" fmla="*/ 0 60000 65536"/>
                        <a:gd name="T12" fmla="*/ 0 w 6"/>
                        <a:gd name="T13" fmla="*/ 0 h 3"/>
                        <a:gd name="T14" fmla="*/ 6 w 6"/>
                        <a:gd name="T15" fmla="*/ 3 h 3"/>
                      </a:gdLst>
                      <a:ahLst/>
                      <a:cxnLst>
                        <a:cxn ang="T8">
                          <a:pos x="T0" y="T1"/>
                        </a:cxn>
                        <a:cxn ang="T9">
                          <a:pos x="T2" y="T3"/>
                        </a:cxn>
                        <a:cxn ang="T10">
                          <a:pos x="T4" y="T5"/>
                        </a:cxn>
                        <a:cxn ang="T11">
                          <a:pos x="T6" y="T7"/>
                        </a:cxn>
                      </a:cxnLst>
                      <a:rect l="T12" t="T13" r="T14" b="T15"/>
                      <a:pathLst>
                        <a:path w="6" h="3">
                          <a:moveTo>
                            <a:pt x="0" y="0"/>
                          </a:moveTo>
                          <a:lnTo>
                            <a:pt x="3" y="1"/>
                          </a:lnTo>
                          <a:lnTo>
                            <a:pt x="5" y="2"/>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5912" name="Group 763"/>
                  <p:cNvGrpSpPr>
                    <a:grpSpLocks/>
                  </p:cNvGrpSpPr>
                  <p:nvPr/>
                </p:nvGrpSpPr>
                <p:grpSpPr bwMode="auto">
                  <a:xfrm>
                    <a:off x="810" y="1117"/>
                    <a:ext cx="52" cy="56"/>
                    <a:chOff x="810" y="1117"/>
                    <a:chExt cx="52" cy="56"/>
                  </a:xfrm>
                </p:grpSpPr>
                <p:sp>
                  <p:nvSpPr>
                    <p:cNvPr id="35913" name="Freeform 764"/>
                    <p:cNvSpPr>
                      <a:spLocks/>
                    </p:cNvSpPr>
                    <p:nvPr/>
                  </p:nvSpPr>
                  <p:spPr bwMode="auto">
                    <a:xfrm>
                      <a:off x="810" y="1117"/>
                      <a:ext cx="52" cy="56"/>
                    </a:xfrm>
                    <a:custGeom>
                      <a:avLst/>
                      <a:gdLst>
                        <a:gd name="T0" fmla="*/ 33 w 52"/>
                        <a:gd name="T1" fmla="*/ 4 h 56"/>
                        <a:gd name="T2" fmla="*/ 42 w 52"/>
                        <a:gd name="T3" fmla="*/ 11 h 56"/>
                        <a:gd name="T4" fmla="*/ 45 w 52"/>
                        <a:gd name="T5" fmla="*/ 18 h 56"/>
                        <a:gd name="T6" fmla="*/ 49 w 52"/>
                        <a:gd name="T7" fmla="*/ 28 h 56"/>
                        <a:gd name="T8" fmla="*/ 49 w 52"/>
                        <a:gd name="T9" fmla="*/ 34 h 56"/>
                        <a:gd name="T10" fmla="*/ 51 w 52"/>
                        <a:gd name="T11" fmla="*/ 43 h 56"/>
                        <a:gd name="T12" fmla="*/ 9 w 52"/>
                        <a:gd name="T13" fmla="*/ 55 h 56"/>
                        <a:gd name="T14" fmla="*/ 0 w 52"/>
                        <a:gd name="T15" fmla="*/ 0 h 56"/>
                        <a:gd name="T16" fmla="*/ 17 w 52"/>
                        <a:gd name="T17" fmla="*/ 4 h 56"/>
                        <a:gd name="T18" fmla="*/ 33 w 52"/>
                        <a:gd name="T19" fmla="*/ 4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6"/>
                        <a:gd name="T32" fmla="*/ 52 w 52"/>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6">
                          <a:moveTo>
                            <a:pt x="33" y="4"/>
                          </a:moveTo>
                          <a:lnTo>
                            <a:pt x="42" y="11"/>
                          </a:lnTo>
                          <a:lnTo>
                            <a:pt x="45" y="18"/>
                          </a:lnTo>
                          <a:lnTo>
                            <a:pt x="49" y="28"/>
                          </a:lnTo>
                          <a:lnTo>
                            <a:pt x="49" y="34"/>
                          </a:lnTo>
                          <a:lnTo>
                            <a:pt x="51" y="43"/>
                          </a:lnTo>
                          <a:lnTo>
                            <a:pt x="9" y="55"/>
                          </a:lnTo>
                          <a:lnTo>
                            <a:pt x="0" y="0"/>
                          </a:lnTo>
                          <a:lnTo>
                            <a:pt x="17" y="4"/>
                          </a:lnTo>
                          <a:lnTo>
                            <a:pt x="33" y="4"/>
                          </a:lnTo>
                        </a:path>
                      </a:pathLst>
                    </a:custGeom>
                    <a:solidFill>
                      <a:srgbClr val="C0C0C0"/>
                    </a:solidFill>
                    <a:ln w="12700" cap="rnd">
                      <a:solidFill>
                        <a:srgbClr val="000000"/>
                      </a:solidFill>
                      <a:round/>
                      <a:headEnd/>
                      <a:tailEnd/>
                    </a:ln>
                  </p:spPr>
                  <p:txBody>
                    <a:bodyPr/>
                    <a:lstStyle/>
                    <a:p>
                      <a:endParaRPr lang="en-US"/>
                    </a:p>
                  </p:txBody>
                </p:sp>
                <p:sp>
                  <p:nvSpPr>
                    <p:cNvPr id="35914" name="Freeform 765"/>
                    <p:cNvSpPr>
                      <a:spLocks/>
                    </p:cNvSpPr>
                    <p:nvPr/>
                  </p:nvSpPr>
                  <p:spPr bwMode="auto">
                    <a:xfrm>
                      <a:off x="814" y="1123"/>
                      <a:ext cx="37" cy="40"/>
                    </a:xfrm>
                    <a:custGeom>
                      <a:avLst/>
                      <a:gdLst>
                        <a:gd name="T0" fmla="*/ 21 w 37"/>
                        <a:gd name="T1" fmla="*/ 2 h 40"/>
                        <a:gd name="T2" fmla="*/ 29 w 37"/>
                        <a:gd name="T3" fmla="*/ 7 h 40"/>
                        <a:gd name="T4" fmla="*/ 33 w 37"/>
                        <a:gd name="T5" fmla="*/ 16 h 40"/>
                        <a:gd name="T6" fmla="*/ 35 w 37"/>
                        <a:gd name="T7" fmla="*/ 23 h 40"/>
                        <a:gd name="T8" fmla="*/ 36 w 37"/>
                        <a:gd name="T9" fmla="*/ 30 h 40"/>
                        <a:gd name="T10" fmla="*/ 7 w 37"/>
                        <a:gd name="T11" fmla="*/ 39 h 40"/>
                        <a:gd name="T12" fmla="*/ 0 w 37"/>
                        <a:gd name="T13" fmla="*/ 0 h 40"/>
                        <a:gd name="T14" fmla="*/ 11 w 37"/>
                        <a:gd name="T15" fmla="*/ 2 h 40"/>
                        <a:gd name="T16" fmla="*/ 21 w 37"/>
                        <a:gd name="T17" fmla="*/ 2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40"/>
                        <a:gd name="T29" fmla="*/ 37 w 37"/>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40">
                          <a:moveTo>
                            <a:pt x="21" y="2"/>
                          </a:moveTo>
                          <a:lnTo>
                            <a:pt x="29" y="7"/>
                          </a:lnTo>
                          <a:lnTo>
                            <a:pt x="33" y="16"/>
                          </a:lnTo>
                          <a:lnTo>
                            <a:pt x="35" y="23"/>
                          </a:lnTo>
                          <a:lnTo>
                            <a:pt x="36" y="30"/>
                          </a:lnTo>
                          <a:lnTo>
                            <a:pt x="7" y="39"/>
                          </a:lnTo>
                          <a:lnTo>
                            <a:pt x="0" y="0"/>
                          </a:lnTo>
                          <a:lnTo>
                            <a:pt x="11" y="2"/>
                          </a:lnTo>
                          <a:lnTo>
                            <a:pt x="21" y="2"/>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35874" name="Freeform 766"/>
                <p:cNvSpPr>
                  <a:spLocks/>
                </p:cNvSpPr>
                <p:nvPr/>
              </p:nvSpPr>
              <p:spPr bwMode="auto">
                <a:xfrm>
                  <a:off x="640" y="823"/>
                  <a:ext cx="177" cy="163"/>
                </a:xfrm>
                <a:custGeom>
                  <a:avLst/>
                  <a:gdLst>
                    <a:gd name="T0" fmla="*/ 119 w 177"/>
                    <a:gd name="T1" fmla="*/ 4 h 163"/>
                    <a:gd name="T2" fmla="*/ 134 w 177"/>
                    <a:gd name="T3" fmla="*/ 14 h 163"/>
                    <a:gd name="T4" fmla="*/ 143 w 177"/>
                    <a:gd name="T5" fmla="*/ 26 h 163"/>
                    <a:gd name="T6" fmla="*/ 150 w 177"/>
                    <a:gd name="T7" fmla="*/ 38 h 163"/>
                    <a:gd name="T8" fmla="*/ 155 w 177"/>
                    <a:gd name="T9" fmla="*/ 45 h 163"/>
                    <a:gd name="T10" fmla="*/ 155 w 177"/>
                    <a:gd name="T11" fmla="*/ 52 h 163"/>
                    <a:gd name="T12" fmla="*/ 151 w 177"/>
                    <a:gd name="T13" fmla="*/ 60 h 163"/>
                    <a:gd name="T14" fmla="*/ 158 w 177"/>
                    <a:gd name="T15" fmla="*/ 67 h 163"/>
                    <a:gd name="T16" fmla="*/ 170 w 177"/>
                    <a:gd name="T17" fmla="*/ 84 h 163"/>
                    <a:gd name="T18" fmla="*/ 176 w 177"/>
                    <a:gd name="T19" fmla="*/ 93 h 163"/>
                    <a:gd name="T20" fmla="*/ 176 w 177"/>
                    <a:gd name="T21" fmla="*/ 96 h 163"/>
                    <a:gd name="T22" fmla="*/ 175 w 177"/>
                    <a:gd name="T23" fmla="*/ 100 h 163"/>
                    <a:gd name="T24" fmla="*/ 170 w 177"/>
                    <a:gd name="T25" fmla="*/ 101 h 163"/>
                    <a:gd name="T26" fmla="*/ 162 w 177"/>
                    <a:gd name="T27" fmla="*/ 101 h 163"/>
                    <a:gd name="T28" fmla="*/ 158 w 177"/>
                    <a:gd name="T29" fmla="*/ 102 h 163"/>
                    <a:gd name="T30" fmla="*/ 158 w 177"/>
                    <a:gd name="T31" fmla="*/ 109 h 163"/>
                    <a:gd name="T32" fmla="*/ 160 w 177"/>
                    <a:gd name="T33" fmla="*/ 117 h 163"/>
                    <a:gd name="T34" fmla="*/ 156 w 177"/>
                    <a:gd name="T35" fmla="*/ 122 h 163"/>
                    <a:gd name="T36" fmla="*/ 158 w 177"/>
                    <a:gd name="T37" fmla="*/ 128 h 163"/>
                    <a:gd name="T38" fmla="*/ 154 w 177"/>
                    <a:gd name="T39" fmla="*/ 133 h 163"/>
                    <a:gd name="T40" fmla="*/ 151 w 177"/>
                    <a:gd name="T41" fmla="*/ 143 h 163"/>
                    <a:gd name="T42" fmla="*/ 145 w 177"/>
                    <a:gd name="T43" fmla="*/ 146 h 163"/>
                    <a:gd name="T44" fmla="*/ 137 w 177"/>
                    <a:gd name="T45" fmla="*/ 146 h 163"/>
                    <a:gd name="T46" fmla="*/ 126 w 177"/>
                    <a:gd name="T47" fmla="*/ 145 h 163"/>
                    <a:gd name="T48" fmla="*/ 113 w 177"/>
                    <a:gd name="T49" fmla="*/ 143 h 163"/>
                    <a:gd name="T50" fmla="*/ 114 w 177"/>
                    <a:gd name="T51" fmla="*/ 162 h 163"/>
                    <a:gd name="T52" fmla="*/ 20 w 177"/>
                    <a:gd name="T53" fmla="*/ 136 h 163"/>
                    <a:gd name="T54" fmla="*/ 27 w 177"/>
                    <a:gd name="T55" fmla="*/ 122 h 163"/>
                    <a:gd name="T56" fmla="*/ 26 w 177"/>
                    <a:gd name="T57" fmla="*/ 110 h 163"/>
                    <a:gd name="T58" fmla="*/ 0 w 177"/>
                    <a:gd name="T59" fmla="*/ 88 h 163"/>
                    <a:gd name="T60" fmla="*/ 0 w 177"/>
                    <a:gd name="T61" fmla="*/ 30 h 163"/>
                    <a:gd name="T62" fmla="*/ 18 w 177"/>
                    <a:gd name="T63" fmla="*/ 15 h 163"/>
                    <a:gd name="T64" fmla="*/ 39 w 177"/>
                    <a:gd name="T65" fmla="*/ 6 h 163"/>
                    <a:gd name="T66" fmla="*/ 62 w 177"/>
                    <a:gd name="T67" fmla="*/ 0 h 163"/>
                    <a:gd name="T68" fmla="*/ 91 w 177"/>
                    <a:gd name="T69" fmla="*/ 3 h 163"/>
                    <a:gd name="T70" fmla="*/ 119 w 177"/>
                    <a:gd name="T71" fmla="*/ 4 h 1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77"/>
                    <a:gd name="T109" fmla="*/ 0 h 163"/>
                    <a:gd name="T110" fmla="*/ 177 w 177"/>
                    <a:gd name="T111" fmla="*/ 163 h 1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77" h="163">
                      <a:moveTo>
                        <a:pt x="119" y="4"/>
                      </a:moveTo>
                      <a:lnTo>
                        <a:pt x="134" y="14"/>
                      </a:lnTo>
                      <a:lnTo>
                        <a:pt x="143" y="26"/>
                      </a:lnTo>
                      <a:lnTo>
                        <a:pt x="150" y="38"/>
                      </a:lnTo>
                      <a:lnTo>
                        <a:pt x="155" y="45"/>
                      </a:lnTo>
                      <a:lnTo>
                        <a:pt x="155" y="52"/>
                      </a:lnTo>
                      <a:lnTo>
                        <a:pt x="151" y="60"/>
                      </a:lnTo>
                      <a:lnTo>
                        <a:pt x="158" y="67"/>
                      </a:lnTo>
                      <a:lnTo>
                        <a:pt x="170" y="84"/>
                      </a:lnTo>
                      <a:lnTo>
                        <a:pt x="176" y="93"/>
                      </a:lnTo>
                      <a:lnTo>
                        <a:pt x="176" y="96"/>
                      </a:lnTo>
                      <a:lnTo>
                        <a:pt x="175" y="100"/>
                      </a:lnTo>
                      <a:lnTo>
                        <a:pt x="170" y="101"/>
                      </a:lnTo>
                      <a:lnTo>
                        <a:pt x="162" y="101"/>
                      </a:lnTo>
                      <a:lnTo>
                        <a:pt x="158" y="102"/>
                      </a:lnTo>
                      <a:lnTo>
                        <a:pt x="158" y="109"/>
                      </a:lnTo>
                      <a:lnTo>
                        <a:pt x="160" y="117"/>
                      </a:lnTo>
                      <a:lnTo>
                        <a:pt x="156" y="122"/>
                      </a:lnTo>
                      <a:lnTo>
                        <a:pt x="158" y="128"/>
                      </a:lnTo>
                      <a:lnTo>
                        <a:pt x="154" y="133"/>
                      </a:lnTo>
                      <a:lnTo>
                        <a:pt x="151" y="143"/>
                      </a:lnTo>
                      <a:lnTo>
                        <a:pt x="145" y="146"/>
                      </a:lnTo>
                      <a:lnTo>
                        <a:pt x="137" y="146"/>
                      </a:lnTo>
                      <a:lnTo>
                        <a:pt x="126" y="145"/>
                      </a:lnTo>
                      <a:lnTo>
                        <a:pt x="113" y="143"/>
                      </a:lnTo>
                      <a:lnTo>
                        <a:pt x="114" y="162"/>
                      </a:lnTo>
                      <a:lnTo>
                        <a:pt x="20" y="136"/>
                      </a:lnTo>
                      <a:lnTo>
                        <a:pt x="27" y="122"/>
                      </a:lnTo>
                      <a:lnTo>
                        <a:pt x="26" y="110"/>
                      </a:lnTo>
                      <a:lnTo>
                        <a:pt x="0" y="88"/>
                      </a:lnTo>
                      <a:lnTo>
                        <a:pt x="0" y="30"/>
                      </a:lnTo>
                      <a:lnTo>
                        <a:pt x="18" y="15"/>
                      </a:lnTo>
                      <a:lnTo>
                        <a:pt x="39" y="6"/>
                      </a:lnTo>
                      <a:lnTo>
                        <a:pt x="62" y="0"/>
                      </a:lnTo>
                      <a:lnTo>
                        <a:pt x="91" y="3"/>
                      </a:lnTo>
                      <a:lnTo>
                        <a:pt x="119" y="4"/>
                      </a:lnTo>
                    </a:path>
                  </a:pathLst>
                </a:custGeom>
                <a:solidFill>
                  <a:srgbClr val="FFC080"/>
                </a:solidFill>
                <a:ln w="12700" cap="rnd">
                  <a:solidFill>
                    <a:srgbClr val="402000"/>
                  </a:solidFill>
                  <a:round/>
                  <a:headEnd/>
                  <a:tailEnd/>
                </a:ln>
              </p:spPr>
              <p:txBody>
                <a:bodyPr/>
                <a:lstStyle/>
                <a:p>
                  <a:endParaRPr lang="en-US"/>
                </a:p>
              </p:txBody>
            </p:sp>
            <p:sp>
              <p:nvSpPr>
                <p:cNvPr id="35875" name="Freeform 767"/>
                <p:cNvSpPr>
                  <a:spLocks/>
                </p:cNvSpPr>
                <p:nvPr/>
              </p:nvSpPr>
              <p:spPr bwMode="auto">
                <a:xfrm>
                  <a:off x="795" y="918"/>
                  <a:ext cx="6" cy="4"/>
                </a:xfrm>
                <a:custGeom>
                  <a:avLst/>
                  <a:gdLst>
                    <a:gd name="T0" fmla="*/ 5 w 6"/>
                    <a:gd name="T1" fmla="*/ 1 h 4"/>
                    <a:gd name="T2" fmla="*/ 4 w 6"/>
                    <a:gd name="T3" fmla="*/ 0 h 4"/>
                    <a:gd name="T4" fmla="*/ 2 w 6"/>
                    <a:gd name="T5" fmla="*/ 1 h 4"/>
                    <a:gd name="T6" fmla="*/ 1 w 6"/>
                    <a:gd name="T7" fmla="*/ 0 h 4"/>
                    <a:gd name="T8" fmla="*/ 0 w 6"/>
                    <a:gd name="T9" fmla="*/ 3 h 4"/>
                    <a:gd name="T10" fmla="*/ 2 w 6"/>
                    <a:gd name="T11" fmla="*/ 3 h 4"/>
                    <a:gd name="T12" fmla="*/ 5 w 6"/>
                    <a:gd name="T13" fmla="*/ 1 h 4"/>
                    <a:gd name="T14" fmla="*/ 0 60000 65536"/>
                    <a:gd name="T15" fmla="*/ 0 60000 65536"/>
                    <a:gd name="T16" fmla="*/ 0 60000 65536"/>
                    <a:gd name="T17" fmla="*/ 0 60000 65536"/>
                    <a:gd name="T18" fmla="*/ 0 60000 65536"/>
                    <a:gd name="T19" fmla="*/ 0 60000 65536"/>
                    <a:gd name="T20" fmla="*/ 0 60000 65536"/>
                    <a:gd name="T21" fmla="*/ 0 w 6"/>
                    <a:gd name="T22" fmla="*/ 0 h 4"/>
                    <a:gd name="T23" fmla="*/ 6 w 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4">
                      <a:moveTo>
                        <a:pt x="5" y="1"/>
                      </a:moveTo>
                      <a:lnTo>
                        <a:pt x="4" y="0"/>
                      </a:lnTo>
                      <a:lnTo>
                        <a:pt x="2" y="1"/>
                      </a:lnTo>
                      <a:lnTo>
                        <a:pt x="1" y="0"/>
                      </a:lnTo>
                      <a:lnTo>
                        <a:pt x="0" y="3"/>
                      </a:lnTo>
                      <a:lnTo>
                        <a:pt x="2" y="3"/>
                      </a:lnTo>
                      <a:lnTo>
                        <a:pt x="5"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76" name="Freeform 768"/>
                <p:cNvSpPr>
                  <a:spLocks/>
                </p:cNvSpPr>
                <p:nvPr/>
              </p:nvSpPr>
              <p:spPr bwMode="auto">
                <a:xfrm>
                  <a:off x="791" y="914"/>
                  <a:ext cx="2" cy="4"/>
                </a:xfrm>
                <a:custGeom>
                  <a:avLst/>
                  <a:gdLst>
                    <a:gd name="T0" fmla="*/ 0 w 2"/>
                    <a:gd name="T1" fmla="*/ 0 h 4"/>
                    <a:gd name="T2" fmla="*/ 1 w 2"/>
                    <a:gd name="T3" fmla="*/ 1 h 4"/>
                    <a:gd name="T4" fmla="*/ 1 w 2"/>
                    <a:gd name="T5" fmla="*/ 2 h 4"/>
                    <a:gd name="T6" fmla="*/ 1 w 2"/>
                    <a:gd name="T7" fmla="*/ 3 h 4"/>
                    <a:gd name="T8" fmla="*/ 1 w 2"/>
                    <a:gd name="T9" fmla="*/ 1 h 4"/>
                    <a:gd name="T10" fmla="*/ 1 w 2"/>
                    <a:gd name="T11" fmla="*/ 0 h 4"/>
                    <a:gd name="T12" fmla="*/ 0 w 2"/>
                    <a:gd name="T13" fmla="*/ 0 h 4"/>
                    <a:gd name="T14" fmla="*/ 0 60000 65536"/>
                    <a:gd name="T15" fmla="*/ 0 60000 65536"/>
                    <a:gd name="T16" fmla="*/ 0 60000 65536"/>
                    <a:gd name="T17" fmla="*/ 0 60000 65536"/>
                    <a:gd name="T18" fmla="*/ 0 60000 65536"/>
                    <a:gd name="T19" fmla="*/ 0 60000 65536"/>
                    <a:gd name="T20" fmla="*/ 0 60000 65536"/>
                    <a:gd name="T21" fmla="*/ 0 w 2"/>
                    <a:gd name="T22" fmla="*/ 0 h 4"/>
                    <a:gd name="T23" fmla="*/ 2 w 2"/>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4">
                      <a:moveTo>
                        <a:pt x="0" y="0"/>
                      </a:moveTo>
                      <a:lnTo>
                        <a:pt x="1" y="1"/>
                      </a:lnTo>
                      <a:lnTo>
                        <a:pt x="1" y="2"/>
                      </a:lnTo>
                      <a:lnTo>
                        <a:pt x="1" y="3"/>
                      </a:lnTo>
                      <a:lnTo>
                        <a:pt x="1" y="1"/>
                      </a:ln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77" name="Freeform 769"/>
                <p:cNvSpPr>
                  <a:spLocks/>
                </p:cNvSpPr>
                <p:nvPr/>
              </p:nvSpPr>
              <p:spPr bwMode="auto">
                <a:xfrm>
                  <a:off x="784" y="895"/>
                  <a:ext cx="2" cy="7"/>
                </a:xfrm>
                <a:custGeom>
                  <a:avLst/>
                  <a:gdLst>
                    <a:gd name="T0" fmla="*/ 1 w 2"/>
                    <a:gd name="T1" fmla="*/ 0 h 7"/>
                    <a:gd name="T2" fmla="*/ 0 w 2"/>
                    <a:gd name="T3" fmla="*/ 3 h 7"/>
                    <a:gd name="T4" fmla="*/ 0 w 2"/>
                    <a:gd name="T5" fmla="*/ 6 h 7"/>
                    <a:gd name="T6" fmla="*/ 0 w 2"/>
                    <a:gd name="T7" fmla="*/ 4 h 7"/>
                    <a:gd name="T8" fmla="*/ 1 w 2"/>
                    <a:gd name="T9" fmla="*/ 0 h 7"/>
                    <a:gd name="T10" fmla="*/ 0 60000 65536"/>
                    <a:gd name="T11" fmla="*/ 0 60000 65536"/>
                    <a:gd name="T12" fmla="*/ 0 60000 65536"/>
                    <a:gd name="T13" fmla="*/ 0 60000 65536"/>
                    <a:gd name="T14" fmla="*/ 0 60000 65536"/>
                    <a:gd name="T15" fmla="*/ 0 w 2"/>
                    <a:gd name="T16" fmla="*/ 0 h 7"/>
                    <a:gd name="T17" fmla="*/ 2 w 2"/>
                    <a:gd name="T18" fmla="*/ 7 h 7"/>
                  </a:gdLst>
                  <a:ahLst/>
                  <a:cxnLst>
                    <a:cxn ang="T10">
                      <a:pos x="T0" y="T1"/>
                    </a:cxn>
                    <a:cxn ang="T11">
                      <a:pos x="T2" y="T3"/>
                    </a:cxn>
                    <a:cxn ang="T12">
                      <a:pos x="T4" y="T5"/>
                    </a:cxn>
                    <a:cxn ang="T13">
                      <a:pos x="T6" y="T7"/>
                    </a:cxn>
                    <a:cxn ang="T14">
                      <a:pos x="T8" y="T9"/>
                    </a:cxn>
                  </a:cxnLst>
                  <a:rect l="T15" t="T16" r="T17" b="T18"/>
                  <a:pathLst>
                    <a:path w="2" h="7">
                      <a:moveTo>
                        <a:pt x="1" y="0"/>
                      </a:moveTo>
                      <a:lnTo>
                        <a:pt x="0" y="3"/>
                      </a:lnTo>
                      <a:lnTo>
                        <a:pt x="0" y="6"/>
                      </a:lnTo>
                      <a:lnTo>
                        <a:pt x="0" y="4"/>
                      </a:lnTo>
                      <a:lnTo>
                        <a:pt x="1"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78" name="Freeform 770"/>
                <p:cNvSpPr>
                  <a:spLocks/>
                </p:cNvSpPr>
                <p:nvPr/>
              </p:nvSpPr>
              <p:spPr bwMode="auto">
                <a:xfrm>
                  <a:off x="767" y="883"/>
                  <a:ext cx="14" cy="7"/>
                </a:xfrm>
                <a:custGeom>
                  <a:avLst/>
                  <a:gdLst>
                    <a:gd name="T0" fmla="*/ 13 w 14"/>
                    <a:gd name="T1" fmla="*/ 0 h 7"/>
                    <a:gd name="T2" fmla="*/ 10 w 14"/>
                    <a:gd name="T3" fmla="*/ 3 h 7"/>
                    <a:gd name="T4" fmla="*/ 11 w 14"/>
                    <a:gd name="T5" fmla="*/ 4 h 7"/>
                    <a:gd name="T6" fmla="*/ 11 w 14"/>
                    <a:gd name="T7" fmla="*/ 5 h 7"/>
                    <a:gd name="T8" fmla="*/ 12 w 14"/>
                    <a:gd name="T9" fmla="*/ 6 h 7"/>
                    <a:gd name="T10" fmla="*/ 9 w 14"/>
                    <a:gd name="T11" fmla="*/ 4 h 7"/>
                    <a:gd name="T12" fmla="*/ 7 w 14"/>
                    <a:gd name="T13" fmla="*/ 4 h 7"/>
                    <a:gd name="T14" fmla="*/ 5 w 14"/>
                    <a:gd name="T15" fmla="*/ 3 h 7"/>
                    <a:gd name="T16" fmla="*/ 0 w 14"/>
                    <a:gd name="T17" fmla="*/ 3 h 7"/>
                    <a:gd name="T18" fmla="*/ 5 w 14"/>
                    <a:gd name="T19" fmla="*/ 1 h 7"/>
                    <a:gd name="T20" fmla="*/ 13 w 14"/>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7"/>
                    <a:gd name="T35" fmla="*/ 14 w 14"/>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7">
                      <a:moveTo>
                        <a:pt x="13" y="0"/>
                      </a:moveTo>
                      <a:lnTo>
                        <a:pt x="10" y="3"/>
                      </a:lnTo>
                      <a:lnTo>
                        <a:pt x="11" y="4"/>
                      </a:lnTo>
                      <a:lnTo>
                        <a:pt x="11" y="5"/>
                      </a:lnTo>
                      <a:lnTo>
                        <a:pt x="12" y="6"/>
                      </a:lnTo>
                      <a:lnTo>
                        <a:pt x="9" y="4"/>
                      </a:lnTo>
                      <a:lnTo>
                        <a:pt x="7" y="4"/>
                      </a:lnTo>
                      <a:lnTo>
                        <a:pt x="5" y="3"/>
                      </a:lnTo>
                      <a:lnTo>
                        <a:pt x="0" y="3"/>
                      </a:lnTo>
                      <a:lnTo>
                        <a:pt x="5" y="1"/>
                      </a:lnTo>
                      <a:lnTo>
                        <a:pt x="1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79" name="Freeform 771"/>
                <p:cNvSpPr>
                  <a:spLocks/>
                </p:cNvSpPr>
                <p:nvPr/>
              </p:nvSpPr>
              <p:spPr bwMode="auto">
                <a:xfrm>
                  <a:off x="759" y="868"/>
                  <a:ext cx="27" cy="6"/>
                </a:xfrm>
                <a:custGeom>
                  <a:avLst/>
                  <a:gdLst>
                    <a:gd name="T0" fmla="*/ 26 w 27"/>
                    <a:gd name="T1" fmla="*/ 2 h 6"/>
                    <a:gd name="T2" fmla="*/ 25 w 27"/>
                    <a:gd name="T3" fmla="*/ 5 h 6"/>
                    <a:gd name="T4" fmla="*/ 22 w 27"/>
                    <a:gd name="T5" fmla="*/ 5 h 6"/>
                    <a:gd name="T6" fmla="*/ 19 w 27"/>
                    <a:gd name="T7" fmla="*/ 3 h 6"/>
                    <a:gd name="T8" fmla="*/ 13 w 27"/>
                    <a:gd name="T9" fmla="*/ 2 h 6"/>
                    <a:gd name="T10" fmla="*/ 5 w 27"/>
                    <a:gd name="T11" fmla="*/ 2 h 6"/>
                    <a:gd name="T12" fmla="*/ 0 w 27"/>
                    <a:gd name="T13" fmla="*/ 3 h 6"/>
                    <a:gd name="T14" fmla="*/ 7 w 27"/>
                    <a:gd name="T15" fmla="*/ 1 h 6"/>
                    <a:gd name="T16" fmla="*/ 12 w 27"/>
                    <a:gd name="T17" fmla="*/ 0 h 6"/>
                    <a:gd name="T18" fmla="*/ 11 w 27"/>
                    <a:gd name="T19" fmla="*/ 0 h 6"/>
                    <a:gd name="T20" fmla="*/ 15 w 27"/>
                    <a:gd name="T21" fmla="*/ 1 h 6"/>
                    <a:gd name="T22" fmla="*/ 14 w 27"/>
                    <a:gd name="T23" fmla="*/ 0 h 6"/>
                    <a:gd name="T24" fmla="*/ 19 w 27"/>
                    <a:gd name="T25" fmla="*/ 1 h 6"/>
                    <a:gd name="T26" fmla="*/ 21 w 27"/>
                    <a:gd name="T27" fmla="*/ 1 h 6"/>
                    <a:gd name="T28" fmla="*/ 26 w 27"/>
                    <a:gd name="T29" fmla="*/ 2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
                    <a:gd name="T46" fmla="*/ 0 h 6"/>
                    <a:gd name="T47" fmla="*/ 27 w 27"/>
                    <a:gd name="T48" fmla="*/ 6 h 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 h="6">
                      <a:moveTo>
                        <a:pt x="26" y="2"/>
                      </a:moveTo>
                      <a:lnTo>
                        <a:pt x="25" y="5"/>
                      </a:lnTo>
                      <a:lnTo>
                        <a:pt x="22" y="5"/>
                      </a:lnTo>
                      <a:lnTo>
                        <a:pt x="19" y="3"/>
                      </a:lnTo>
                      <a:lnTo>
                        <a:pt x="13" y="2"/>
                      </a:lnTo>
                      <a:lnTo>
                        <a:pt x="5" y="2"/>
                      </a:lnTo>
                      <a:lnTo>
                        <a:pt x="0" y="3"/>
                      </a:lnTo>
                      <a:lnTo>
                        <a:pt x="7" y="1"/>
                      </a:lnTo>
                      <a:lnTo>
                        <a:pt x="12" y="0"/>
                      </a:lnTo>
                      <a:lnTo>
                        <a:pt x="11" y="0"/>
                      </a:lnTo>
                      <a:lnTo>
                        <a:pt x="15" y="1"/>
                      </a:lnTo>
                      <a:lnTo>
                        <a:pt x="14" y="0"/>
                      </a:lnTo>
                      <a:lnTo>
                        <a:pt x="19" y="1"/>
                      </a:lnTo>
                      <a:lnTo>
                        <a:pt x="21" y="1"/>
                      </a:lnTo>
                      <a:lnTo>
                        <a:pt x="26" y="2"/>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0" name="Freeform 772"/>
                <p:cNvSpPr>
                  <a:spLocks/>
                </p:cNvSpPr>
                <p:nvPr/>
              </p:nvSpPr>
              <p:spPr bwMode="auto">
                <a:xfrm>
                  <a:off x="699" y="882"/>
                  <a:ext cx="15" cy="27"/>
                </a:xfrm>
                <a:custGeom>
                  <a:avLst/>
                  <a:gdLst>
                    <a:gd name="T0" fmla="*/ 14 w 15"/>
                    <a:gd name="T1" fmla="*/ 4 h 27"/>
                    <a:gd name="T2" fmla="*/ 9 w 15"/>
                    <a:gd name="T3" fmla="*/ 1 h 27"/>
                    <a:gd name="T4" fmla="*/ 6 w 15"/>
                    <a:gd name="T5" fmla="*/ 2 h 27"/>
                    <a:gd name="T6" fmla="*/ 2 w 15"/>
                    <a:gd name="T7" fmla="*/ 7 h 27"/>
                    <a:gd name="T8" fmla="*/ 2 w 15"/>
                    <a:gd name="T9" fmla="*/ 12 h 27"/>
                    <a:gd name="T10" fmla="*/ 2 w 15"/>
                    <a:gd name="T11" fmla="*/ 17 h 27"/>
                    <a:gd name="T12" fmla="*/ 4 w 15"/>
                    <a:gd name="T13" fmla="*/ 21 h 27"/>
                    <a:gd name="T14" fmla="*/ 6 w 15"/>
                    <a:gd name="T15" fmla="*/ 15 h 27"/>
                    <a:gd name="T16" fmla="*/ 8 w 15"/>
                    <a:gd name="T17" fmla="*/ 12 h 27"/>
                    <a:gd name="T18" fmla="*/ 13 w 15"/>
                    <a:gd name="T19" fmla="*/ 9 h 27"/>
                    <a:gd name="T20" fmla="*/ 9 w 15"/>
                    <a:gd name="T21" fmla="*/ 14 h 27"/>
                    <a:gd name="T22" fmla="*/ 6 w 15"/>
                    <a:gd name="T23" fmla="*/ 18 h 27"/>
                    <a:gd name="T24" fmla="*/ 6 w 15"/>
                    <a:gd name="T25" fmla="*/ 22 h 27"/>
                    <a:gd name="T26" fmla="*/ 7 w 15"/>
                    <a:gd name="T27" fmla="*/ 25 h 27"/>
                    <a:gd name="T28" fmla="*/ 8 w 15"/>
                    <a:gd name="T29" fmla="*/ 26 h 27"/>
                    <a:gd name="T30" fmla="*/ 4 w 15"/>
                    <a:gd name="T31" fmla="*/ 25 h 27"/>
                    <a:gd name="T32" fmla="*/ 1 w 15"/>
                    <a:gd name="T33" fmla="*/ 19 h 27"/>
                    <a:gd name="T34" fmla="*/ 0 w 15"/>
                    <a:gd name="T35" fmla="*/ 12 h 27"/>
                    <a:gd name="T36" fmla="*/ 1 w 15"/>
                    <a:gd name="T37" fmla="*/ 5 h 27"/>
                    <a:gd name="T38" fmla="*/ 4 w 15"/>
                    <a:gd name="T39" fmla="*/ 1 h 27"/>
                    <a:gd name="T40" fmla="*/ 8 w 15"/>
                    <a:gd name="T41" fmla="*/ 0 h 27"/>
                    <a:gd name="T42" fmla="*/ 12 w 15"/>
                    <a:gd name="T43" fmla="*/ 1 h 27"/>
                    <a:gd name="T44" fmla="*/ 14 w 15"/>
                    <a:gd name="T45" fmla="*/ 4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
                    <a:gd name="T70" fmla="*/ 0 h 27"/>
                    <a:gd name="T71" fmla="*/ 15 w 15"/>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 h="27">
                      <a:moveTo>
                        <a:pt x="14" y="4"/>
                      </a:moveTo>
                      <a:lnTo>
                        <a:pt x="9" y="1"/>
                      </a:lnTo>
                      <a:lnTo>
                        <a:pt x="6" y="2"/>
                      </a:lnTo>
                      <a:lnTo>
                        <a:pt x="2" y="7"/>
                      </a:lnTo>
                      <a:lnTo>
                        <a:pt x="2" y="12"/>
                      </a:lnTo>
                      <a:lnTo>
                        <a:pt x="2" y="17"/>
                      </a:lnTo>
                      <a:lnTo>
                        <a:pt x="4" y="21"/>
                      </a:lnTo>
                      <a:lnTo>
                        <a:pt x="6" y="15"/>
                      </a:lnTo>
                      <a:lnTo>
                        <a:pt x="8" y="12"/>
                      </a:lnTo>
                      <a:lnTo>
                        <a:pt x="13" y="9"/>
                      </a:lnTo>
                      <a:lnTo>
                        <a:pt x="9" y="14"/>
                      </a:lnTo>
                      <a:lnTo>
                        <a:pt x="6" y="18"/>
                      </a:lnTo>
                      <a:lnTo>
                        <a:pt x="6" y="22"/>
                      </a:lnTo>
                      <a:lnTo>
                        <a:pt x="7" y="25"/>
                      </a:lnTo>
                      <a:lnTo>
                        <a:pt x="8" y="26"/>
                      </a:lnTo>
                      <a:lnTo>
                        <a:pt x="4" y="25"/>
                      </a:lnTo>
                      <a:lnTo>
                        <a:pt x="1" y="19"/>
                      </a:lnTo>
                      <a:lnTo>
                        <a:pt x="0" y="12"/>
                      </a:lnTo>
                      <a:lnTo>
                        <a:pt x="1" y="5"/>
                      </a:lnTo>
                      <a:lnTo>
                        <a:pt x="4" y="1"/>
                      </a:lnTo>
                      <a:lnTo>
                        <a:pt x="8" y="0"/>
                      </a:lnTo>
                      <a:lnTo>
                        <a:pt x="12" y="1"/>
                      </a:lnTo>
                      <a:lnTo>
                        <a:pt x="14" y="4"/>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1" name="Freeform 773"/>
                <p:cNvSpPr>
                  <a:spLocks/>
                </p:cNvSpPr>
                <p:nvPr/>
              </p:nvSpPr>
              <p:spPr bwMode="auto">
                <a:xfrm>
                  <a:off x="694" y="876"/>
                  <a:ext cx="27" cy="39"/>
                </a:xfrm>
                <a:custGeom>
                  <a:avLst/>
                  <a:gdLst>
                    <a:gd name="T0" fmla="*/ 26 w 27"/>
                    <a:gd name="T1" fmla="*/ 9 h 39"/>
                    <a:gd name="T2" fmla="*/ 21 w 27"/>
                    <a:gd name="T3" fmla="*/ 3 h 39"/>
                    <a:gd name="T4" fmla="*/ 15 w 27"/>
                    <a:gd name="T5" fmla="*/ 2 h 39"/>
                    <a:gd name="T6" fmla="*/ 7 w 27"/>
                    <a:gd name="T7" fmla="*/ 2 h 39"/>
                    <a:gd name="T8" fmla="*/ 5 w 27"/>
                    <a:gd name="T9" fmla="*/ 6 h 39"/>
                    <a:gd name="T10" fmla="*/ 2 w 27"/>
                    <a:gd name="T11" fmla="*/ 12 h 39"/>
                    <a:gd name="T12" fmla="*/ 2 w 27"/>
                    <a:gd name="T13" fmla="*/ 16 h 39"/>
                    <a:gd name="T14" fmla="*/ 4 w 27"/>
                    <a:gd name="T15" fmla="*/ 19 h 39"/>
                    <a:gd name="T16" fmla="*/ 4 w 27"/>
                    <a:gd name="T17" fmla="*/ 24 h 39"/>
                    <a:gd name="T18" fmla="*/ 5 w 27"/>
                    <a:gd name="T19" fmla="*/ 29 h 39"/>
                    <a:gd name="T20" fmla="*/ 10 w 27"/>
                    <a:gd name="T21" fmla="*/ 35 h 39"/>
                    <a:gd name="T22" fmla="*/ 13 w 27"/>
                    <a:gd name="T23" fmla="*/ 35 h 39"/>
                    <a:gd name="T24" fmla="*/ 18 w 27"/>
                    <a:gd name="T25" fmla="*/ 35 h 39"/>
                    <a:gd name="T26" fmla="*/ 18 w 27"/>
                    <a:gd name="T27" fmla="*/ 36 h 39"/>
                    <a:gd name="T28" fmla="*/ 15 w 27"/>
                    <a:gd name="T29" fmla="*/ 38 h 39"/>
                    <a:gd name="T30" fmla="*/ 10 w 27"/>
                    <a:gd name="T31" fmla="*/ 37 h 39"/>
                    <a:gd name="T32" fmla="*/ 6 w 27"/>
                    <a:gd name="T33" fmla="*/ 36 h 39"/>
                    <a:gd name="T34" fmla="*/ 2 w 27"/>
                    <a:gd name="T35" fmla="*/ 30 h 39"/>
                    <a:gd name="T36" fmla="*/ 2 w 27"/>
                    <a:gd name="T37" fmla="*/ 21 h 39"/>
                    <a:gd name="T38" fmla="*/ 0 w 27"/>
                    <a:gd name="T39" fmla="*/ 16 h 39"/>
                    <a:gd name="T40" fmla="*/ 0 w 27"/>
                    <a:gd name="T41" fmla="*/ 10 h 39"/>
                    <a:gd name="T42" fmla="*/ 3 w 27"/>
                    <a:gd name="T43" fmla="*/ 5 h 39"/>
                    <a:gd name="T44" fmla="*/ 6 w 27"/>
                    <a:gd name="T45" fmla="*/ 2 h 39"/>
                    <a:gd name="T46" fmla="*/ 12 w 27"/>
                    <a:gd name="T47" fmla="*/ 0 h 39"/>
                    <a:gd name="T48" fmla="*/ 21 w 27"/>
                    <a:gd name="T49" fmla="*/ 1 h 39"/>
                    <a:gd name="T50" fmla="*/ 25 w 27"/>
                    <a:gd name="T51" fmla="*/ 3 h 39"/>
                    <a:gd name="T52" fmla="*/ 26 w 27"/>
                    <a:gd name="T53" fmla="*/ 9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
                    <a:gd name="T82" fmla="*/ 0 h 39"/>
                    <a:gd name="T83" fmla="*/ 27 w 27"/>
                    <a:gd name="T84" fmla="*/ 39 h 3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 h="39">
                      <a:moveTo>
                        <a:pt x="26" y="9"/>
                      </a:moveTo>
                      <a:lnTo>
                        <a:pt x="21" y="3"/>
                      </a:lnTo>
                      <a:lnTo>
                        <a:pt x="15" y="2"/>
                      </a:lnTo>
                      <a:lnTo>
                        <a:pt x="7" y="2"/>
                      </a:lnTo>
                      <a:lnTo>
                        <a:pt x="5" y="6"/>
                      </a:lnTo>
                      <a:lnTo>
                        <a:pt x="2" y="12"/>
                      </a:lnTo>
                      <a:lnTo>
                        <a:pt x="2" y="16"/>
                      </a:lnTo>
                      <a:lnTo>
                        <a:pt x="4" y="19"/>
                      </a:lnTo>
                      <a:lnTo>
                        <a:pt x="4" y="24"/>
                      </a:lnTo>
                      <a:lnTo>
                        <a:pt x="5" y="29"/>
                      </a:lnTo>
                      <a:lnTo>
                        <a:pt x="10" y="35"/>
                      </a:lnTo>
                      <a:lnTo>
                        <a:pt x="13" y="35"/>
                      </a:lnTo>
                      <a:lnTo>
                        <a:pt x="18" y="35"/>
                      </a:lnTo>
                      <a:lnTo>
                        <a:pt x="18" y="36"/>
                      </a:lnTo>
                      <a:lnTo>
                        <a:pt x="15" y="38"/>
                      </a:lnTo>
                      <a:lnTo>
                        <a:pt x="10" y="37"/>
                      </a:lnTo>
                      <a:lnTo>
                        <a:pt x="6" y="36"/>
                      </a:lnTo>
                      <a:lnTo>
                        <a:pt x="2" y="30"/>
                      </a:lnTo>
                      <a:lnTo>
                        <a:pt x="2" y="21"/>
                      </a:lnTo>
                      <a:lnTo>
                        <a:pt x="0" y="16"/>
                      </a:lnTo>
                      <a:lnTo>
                        <a:pt x="0" y="10"/>
                      </a:lnTo>
                      <a:lnTo>
                        <a:pt x="3" y="5"/>
                      </a:lnTo>
                      <a:lnTo>
                        <a:pt x="6" y="2"/>
                      </a:lnTo>
                      <a:lnTo>
                        <a:pt x="12" y="0"/>
                      </a:lnTo>
                      <a:lnTo>
                        <a:pt x="21" y="1"/>
                      </a:lnTo>
                      <a:lnTo>
                        <a:pt x="25" y="3"/>
                      </a:lnTo>
                      <a:lnTo>
                        <a:pt x="26" y="9"/>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2" name="Freeform 774"/>
                <p:cNvSpPr>
                  <a:spLocks/>
                </p:cNvSpPr>
                <p:nvPr/>
              </p:nvSpPr>
              <p:spPr bwMode="auto">
                <a:xfrm>
                  <a:off x="711" y="922"/>
                  <a:ext cx="24" cy="33"/>
                </a:xfrm>
                <a:custGeom>
                  <a:avLst/>
                  <a:gdLst>
                    <a:gd name="T0" fmla="*/ 0 w 24"/>
                    <a:gd name="T1" fmla="*/ 0 h 33"/>
                    <a:gd name="T2" fmla="*/ 4 w 24"/>
                    <a:gd name="T3" fmla="*/ 7 h 33"/>
                    <a:gd name="T4" fmla="*/ 9 w 24"/>
                    <a:gd name="T5" fmla="*/ 14 h 33"/>
                    <a:gd name="T6" fmla="*/ 12 w 24"/>
                    <a:gd name="T7" fmla="*/ 21 h 33"/>
                    <a:gd name="T8" fmla="*/ 20 w 24"/>
                    <a:gd name="T9" fmla="*/ 30 h 33"/>
                    <a:gd name="T10" fmla="*/ 23 w 24"/>
                    <a:gd name="T11" fmla="*/ 32 h 33"/>
                    <a:gd name="T12" fmla="*/ 15 w 24"/>
                    <a:gd name="T13" fmla="*/ 28 h 33"/>
                    <a:gd name="T14" fmla="*/ 10 w 24"/>
                    <a:gd name="T15" fmla="*/ 20 h 33"/>
                    <a:gd name="T16" fmla="*/ 4 w 24"/>
                    <a:gd name="T17" fmla="*/ 12 h 33"/>
                    <a:gd name="T18" fmla="*/ 0 w 24"/>
                    <a:gd name="T19" fmla="*/ 0 h 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33"/>
                    <a:gd name="T32" fmla="*/ 24 w 24"/>
                    <a:gd name="T33" fmla="*/ 33 h 3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33">
                      <a:moveTo>
                        <a:pt x="0" y="0"/>
                      </a:moveTo>
                      <a:lnTo>
                        <a:pt x="4" y="7"/>
                      </a:lnTo>
                      <a:lnTo>
                        <a:pt x="9" y="14"/>
                      </a:lnTo>
                      <a:lnTo>
                        <a:pt x="12" y="21"/>
                      </a:lnTo>
                      <a:lnTo>
                        <a:pt x="20" y="30"/>
                      </a:lnTo>
                      <a:lnTo>
                        <a:pt x="23" y="32"/>
                      </a:lnTo>
                      <a:lnTo>
                        <a:pt x="15" y="28"/>
                      </a:lnTo>
                      <a:lnTo>
                        <a:pt x="10" y="20"/>
                      </a:lnTo>
                      <a:lnTo>
                        <a:pt x="4" y="12"/>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3" name="Freeform 775"/>
                <p:cNvSpPr>
                  <a:spLocks/>
                </p:cNvSpPr>
                <p:nvPr/>
              </p:nvSpPr>
              <p:spPr bwMode="auto">
                <a:xfrm>
                  <a:off x="627" y="800"/>
                  <a:ext cx="154" cy="132"/>
                </a:xfrm>
                <a:custGeom>
                  <a:avLst/>
                  <a:gdLst>
                    <a:gd name="T0" fmla="*/ 141 w 154"/>
                    <a:gd name="T1" fmla="*/ 37 h 132"/>
                    <a:gd name="T2" fmla="*/ 118 w 154"/>
                    <a:gd name="T3" fmla="*/ 34 h 132"/>
                    <a:gd name="T4" fmla="*/ 103 w 154"/>
                    <a:gd name="T5" fmla="*/ 36 h 132"/>
                    <a:gd name="T6" fmla="*/ 92 w 154"/>
                    <a:gd name="T7" fmla="*/ 46 h 132"/>
                    <a:gd name="T8" fmla="*/ 98 w 154"/>
                    <a:gd name="T9" fmla="*/ 57 h 132"/>
                    <a:gd name="T10" fmla="*/ 105 w 154"/>
                    <a:gd name="T11" fmla="*/ 60 h 132"/>
                    <a:gd name="T12" fmla="*/ 107 w 154"/>
                    <a:gd name="T13" fmla="*/ 72 h 132"/>
                    <a:gd name="T14" fmla="*/ 104 w 154"/>
                    <a:gd name="T15" fmla="*/ 78 h 132"/>
                    <a:gd name="T16" fmla="*/ 107 w 154"/>
                    <a:gd name="T17" fmla="*/ 89 h 132"/>
                    <a:gd name="T18" fmla="*/ 97 w 154"/>
                    <a:gd name="T19" fmla="*/ 89 h 132"/>
                    <a:gd name="T20" fmla="*/ 95 w 154"/>
                    <a:gd name="T21" fmla="*/ 77 h 132"/>
                    <a:gd name="T22" fmla="*/ 90 w 154"/>
                    <a:gd name="T23" fmla="*/ 72 h 132"/>
                    <a:gd name="T24" fmla="*/ 78 w 154"/>
                    <a:gd name="T25" fmla="*/ 72 h 132"/>
                    <a:gd name="T26" fmla="*/ 67 w 154"/>
                    <a:gd name="T27" fmla="*/ 74 h 132"/>
                    <a:gd name="T28" fmla="*/ 63 w 154"/>
                    <a:gd name="T29" fmla="*/ 82 h 132"/>
                    <a:gd name="T30" fmla="*/ 62 w 154"/>
                    <a:gd name="T31" fmla="*/ 92 h 132"/>
                    <a:gd name="T32" fmla="*/ 63 w 154"/>
                    <a:gd name="T33" fmla="*/ 101 h 132"/>
                    <a:gd name="T34" fmla="*/ 63 w 154"/>
                    <a:gd name="T35" fmla="*/ 107 h 132"/>
                    <a:gd name="T36" fmla="*/ 63 w 154"/>
                    <a:gd name="T37" fmla="*/ 114 h 132"/>
                    <a:gd name="T38" fmla="*/ 55 w 154"/>
                    <a:gd name="T39" fmla="*/ 120 h 132"/>
                    <a:gd name="T40" fmla="*/ 49 w 154"/>
                    <a:gd name="T41" fmla="*/ 123 h 132"/>
                    <a:gd name="T42" fmla="*/ 36 w 154"/>
                    <a:gd name="T43" fmla="*/ 131 h 132"/>
                    <a:gd name="T44" fmla="*/ 11 w 154"/>
                    <a:gd name="T45" fmla="*/ 109 h 132"/>
                    <a:gd name="T46" fmla="*/ 4 w 154"/>
                    <a:gd name="T47" fmla="*/ 90 h 132"/>
                    <a:gd name="T48" fmla="*/ 1 w 154"/>
                    <a:gd name="T49" fmla="*/ 62 h 132"/>
                    <a:gd name="T50" fmla="*/ 0 w 154"/>
                    <a:gd name="T51" fmla="*/ 42 h 132"/>
                    <a:gd name="T52" fmla="*/ 2 w 154"/>
                    <a:gd name="T53" fmla="*/ 22 h 132"/>
                    <a:gd name="T54" fmla="*/ 9 w 154"/>
                    <a:gd name="T55" fmla="*/ 11 h 132"/>
                    <a:gd name="T56" fmla="*/ 24 w 154"/>
                    <a:gd name="T57" fmla="*/ 3 h 132"/>
                    <a:gd name="T58" fmla="*/ 38 w 154"/>
                    <a:gd name="T59" fmla="*/ 2 h 132"/>
                    <a:gd name="T60" fmla="*/ 65 w 154"/>
                    <a:gd name="T61" fmla="*/ 0 h 132"/>
                    <a:gd name="T62" fmla="*/ 91 w 154"/>
                    <a:gd name="T63" fmla="*/ 1 h 132"/>
                    <a:gd name="T64" fmla="*/ 124 w 154"/>
                    <a:gd name="T65" fmla="*/ 5 h 132"/>
                    <a:gd name="T66" fmla="*/ 139 w 154"/>
                    <a:gd name="T67" fmla="*/ 12 h 132"/>
                    <a:gd name="T68" fmla="*/ 146 w 154"/>
                    <a:gd name="T69" fmla="*/ 18 h 132"/>
                    <a:gd name="T70" fmla="*/ 153 w 154"/>
                    <a:gd name="T71" fmla="*/ 27 h 132"/>
                    <a:gd name="T72" fmla="*/ 152 w 154"/>
                    <a:gd name="T73" fmla="*/ 32 h 132"/>
                    <a:gd name="T74" fmla="*/ 141 w 154"/>
                    <a:gd name="T75" fmla="*/ 37 h 1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4"/>
                    <a:gd name="T115" fmla="*/ 0 h 132"/>
                    <a:gd name="T116" fmla="*/ 154 w 154"/>
                    <a:gd name="T117" fmla="*/ 132 h 1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4" h="132">
                      <a:moveTo>
                        <a:pt x="141" y="37"/>
                      </a:moveTo>
                      <a:lnTo>
                        <a:pt x="118" y="34"/>
                      </a:lnTo>
                      <a:lnTo>
                        <a:pt x="103" y="36"/>
                      </a:lnTo>
                      <a:lnTo>
                        <a:pt x="92" y="46"/>
                      </a:lnTo>
                      <a:lnTo>
                        <a:pt x="98" y="57"/>
                      </a:lnTo>
                      <a:lnTo>
                        <a:pt x="105" y="60"/>
                      </a:lnTo>
                      <a:lnTo>
                        <a:pt x="107" y="72"/>
                      </a:lnTo>
                      <a:lnTo>
                        <a:pt x="104" y="78"/>
                      </a:lnTo>
                      <a:lnTo>
                        <a:pt x="107" y="89"/>
                      </a:lnTo>
                      <a:lnTo>
                        <a:pt x="97" y="89"/>
                      </a:lnTo>
                      <a:lnTo>
                        <a:pt x="95" y="77"/>
                      </a:lnTo>
                      <a:lnTo>
                        <a:pt x="90" y="72"/>
                      </a:lnTo>
                      <a:lnTo>
                        <a:pt x="78" y="72"/>
                      </a:lnTo>
                      <a:lnTo>
                        <a:pt x="67" y="74"/>
                      </a:lnTo>
                      <a:lnTo>
                        <a:pt x="63" y="82"/>
                      </a:lnTo>
                      <a:lnTo>
                        <a:pt x="62" y="92"/>
                      </a:lnTo>
                      <a:lnTo>
                        <a:pt x="63" y="101"/>
                      </a:lnTo>
                      <a:lnTo>
                        <a:pt x="63" y="107"/>
                      </a:lnTo>
                      <a:lnTo>
                        <a:pt x="63" y="114"/>
                      </a:lnTo>
                      <a:lnTo>
                        <a:pt x="55" y="120"/>
                      </a:lnTo>
                      <a:lnTo>
                        <a:pt x="49" y="123"/>
                      </a:lnTo>
                      <a:lnTo>
                        <a:pt x="36" y="131"/>
                      </a:lnTo>
                      <a:lnTo>
                        <a:pt x="11" y="109"/>
                      </a:lnTo>
                      <a:lnTo>
                        <a:pt x="4" y="90"/>
                      </a:lnTo>
                      <a:lnTo>
                        <a:pt x="1" y="62"/>
                      </a:lnTo>
                      <a:lnTo>
                        <a:pt x="0" y="42"/>
                      </a:lnTo>
                      <a:lnTo>
                        <a:pt x="2" y="22"/>
                      </a:lnTo>
                      <a:lnTo>
                        <a:pt x="9" y="11"/>
                      </a:lnTo>
                      <a:lnTo>
                        <a:pt x="24" y="3"/>
                      </a:lnTo>
                      <a:lnTo>
                        <a:pt x="38" y="2"/>
                      </a:lnTo>
                      <a:lnTo>
                        <a:pt x="65" y="0"/>
                      </a:lnTo>
                      <a:lnTo>
                        <a:pt x="91" y="1"/>
                      </a:lnTo>
                      <a:lnTo>
                        <a:pt x="124" y="5"/>
                      </a:lnTo>
                      <a:lnTo>
                        <a:pt x="139" y="12"/>
                      </a:lnTo>
                      <a:lnTo>
                        <a:pt x="146" y="18"/>
                      </a:lnTo>
                      <a:lnTo>
                        <a:pt x="153" y="27"/>
                      </a:lnTo>
                      <a:lnTo>
                        <a:pt x="152" y="32"/>
                      </a:lnTo>
                      <a:lnTo>
                        <a:pt x="141" y="37"/>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4" name="Freeform 776"/>
                <p:cNvSpPr>
                  <a:spLocks/>
                </p:cNvSpPr>
                <p:nvPr/>
              </p:nvSpPr>
              <p:spPr bwMode="auto">
                <a:xfrm>
                  <a:off x="630" y="802"/>
                  <a:ext cx="147" cy="124"/>
                </a:xfrm>
                <a:custGeom>
                  <a:avLst/>
                  <a:gdLst>
                    <a:gd name="T0" fmla="*/ 140 w 147"/>
                    <a:gd name="T1" fmla="*/ 19 h 124"/>
                    <a:gd name="T2" fmla="*/ 143 w 147"/>
                    <a:gd name="T3" fmla="*/ 29 h 124"/>
                    <a:gd name="T4" fmla="*/ 110 w 147"/>
                    <a:gd name="T5" fmla="*/ 30 h 124"/>
                    <a:gd name="T6" fmla="*/ 79 w 147"/>
                    <a:gd name="T7" fmla="*/ 24 h 124"/>
                    <a:gd name="T8" fmla="*/ 93 w 147"/>
                    <a:gd name="T9" fmla="*/ 28 h 124"/>
                    <a:gd name="T10" fmla="*/ 98 w 147"/>
                    <a:gd name="T11" fmla="*/ 32 h 124"/>
                    <a:gd name="T12" fmla="*/ 82 w 147"/>
                    <a:gd name="T13" fmla="*/ 31 h 124"/>
                    <a:gd name="T14" fmla="*/ 79 w 147"/>
                    <a:gd name="T15" fmla="*/ 33 h 124"/>
                    <a:gd name="T16" fmla="*/ 87 w 147"/>
                    <a:gd name="T17" fmla="*/ 42 h 124"/>
                    <a:gd name="T18" fmla="*/ 86 w 147"/>
                    <a:gd name="T19" fmla="*/ 43 h 124"/>
                    <a:gd name="T20" fmla="*/ 92 w 147"/>
                    <a:gd name="T21" fmla="*/ 53 h 124"/>
                    <a:gd name="T22" fmla="*/ 66 w 147"/>
                    <a:gd name="T23" fmla="*/ 48 h 124"/>
                    <a:gd name="T24" fmla="*/ 101 w 147"/>
                    <a:gd name="T25" fmla="*/ 59 h 124"/>
                    <a:gd name="T26" fmla="*/ 81 w 147"/>
                    <a:gd name="T27" fmla="*/ 58 h 124"/>
                    <a:gd name="T28" fmla="*/ 100 w 147"/>
                    <a:gd name="T29" fmla="*/ 64 h 124"/>
                    <a:gd name="T30" fmla="*/ 93 w 147"/>
                    <a:gd name="T31" fmla="*/ 69 h 124"/>
                    <a:gd name="T32" fmla="*/ 65 w 147"/>
                    <a:gd name="T33" fmla="*/ 66 h 124"/>
                    <a:gd name="T34" fmla="*/ 44 w 147"/>
                    <a:gd name="T35" fmla="*/ 68 h 124"/>
                    <a:gd name="T36" fmla="*/ 46 w 147"/>
                    <a:gd name="T37" fmla="*/ 73 h 124"/>
                    <a:gd name="T38" fmla="*/ 41 w 147"/>
                    <a:gd name="T39" fmla="*/ 75 h 124"/>
                    <a:gd name="T40" fmla="*/ 57 w 147"/>
                    <a:gd name="T41" fmla="*/ 85 h 124"/>
                    <a:gd name="T42" fmla="*/ 42 w 147"/>
                    <a:gd name="T43" fmla="*/ 84 h 124"/>
                    <a:gd name="T44" fmla="*/ 57 w 147"/>
                    <a:gd name="T45" fmla="*/ 98 h 124"/>
                    <a:gd name="T46" fmla="*/ 47 w 147"/>
                    <a:gd name="T47" fmla="*/ 98 h 124"/>
                    <a:gd name="T48" fmla="*/ 52 w 147"/>
                    <a:gd name="T49" fmla="*/ 112 h 124"/>
                    <a:gd name="T50" fmla="*/ 32 w 147"/>
                    <a:gd name="T51" fmla="*/ 90 h 124"/>
                    <a:gd name="T52" fmla="*/ 49 w 147"/>
                    <a:gd name="T53" fmla="*/ 115 h 124"/>
                    <a:gd name="T54" fmla="*/ 29 w 147"/>
                    <a:gd name="T55" fmla="*/ 106 h 124"/>
                    <a:gd name="T56" fmla="*/ 33 w 147"/>
                    <a:gd name="T57" fmla="*/ 115 h 124"/>
                    <a:gd name="T58" fmla="*/ 22 w 147"/>
                    <a:gd name="T59" fmla="*/ 115 h 124"/>
                    <a:gd name="T60" fmla="*/ 4 w 147"/>
                    <a:gd name="T61" fmla="*/ 74 h 124"/>
                    <a:gd name="T62" fmla="*/ 12 w 147"/>
                    <a:gd name="T63" fmla="*/ 48 h 124"/>
                    <a:gd name="T64" fmla="*/ 29 w 147"/>
                    <a:gd name="T65" fmla="*/ 51 h 124"/>
                    <a:gd name="T66" fmla="*/ 1 w 147"/>
                    <a:gd name="T67" fmla="*/ 42 h 124"/>
                    <a:gd name="T68" fmla="*/ 20 w 147"/>
                    <a:gd name="T69" fmla="*/ 26 h 124"/>
                    <a:gd name="T70" fmla="*/ 32 w 147"/>
                    <a:gd name="T71" fmla="*/ 26 h 124"/>
                    <a:gd name="T72" fmla="*/ 7 w 147"/>
                    <a:gd name="T73" fmla="*/ 13 h 124"/>
                    <a:gd name="T74" fmla="*/ 35 w 147"/>
                    <a:gd name="T75" fmla="*/ 8 h 124"/>
                    <a:gd name="T76" fmla="*/ 27 w 147"/>
                    <a:gd name="T77" fmla="*/ 3 h 124"/>
                    <a:gd name="T78" fmla="*/ 64 w 147"/>
                    <a:gd name="T79" fmla="*/ 2 h 124"/>
                    <a:gd name="T80" fmla="*/ 77 w 147"/>
                    <a:gd name="T81" fmla="*/ 6 h 124"/>
                    <a:gd name="T82" fmla="*/ 80 w 147"/>
                    <a:gd name="T83" fmla="*/ 0 h 124"/>
                    <a:gd name="T84" fmla="*/ 109 w 147"/>
                    <a:gd name="T85" fmla="*/ 10 h 124"/>
                    <a:gd name="T86" fmla="*/ 103 w 147"/>
                    <a:gd name="T87" fmla="*/ 3 h 12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7"/>
                    <a:gd name="T133" fmla="*/ 0 h 124"/>
                    <a:gd name="T134" fmla="*/ 147 w 147"/>
                    <a:gd name="T135" fmla="*/ 124 h 12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7" h="124">
                      <a:moveTo>
                        <a:pt x="123" y="8"/>
                      </a:moveTo>
                      <a:lnTo>
                        <a:pt x="135" y="12"/>
                      </a:lnTo>
                      <a:lnTo>
                        <a:pt x="140" y="19"/>
                      </a:lnTo>
                      <a:lnTo>
                        <a:pt x="144" y="23"/>
                      </a:lnTo>
                      <a:lnTo>
                        <a:pt x="146" y="26"/>
                      </a:lnTo>
                      <a:lnTo>
                        <a:pt x="143" y="29"/>
                      </a:lnTo>
                      <a:lnTo>
                        <a:pt x="137" y="32"/>
                      </a:lnTo>
                      <a:lnTo>
                        <a:pt x="121" y="30"/>
                      </a:lnTo>
                      <a:lnTo>
                        <a:pt x="110" y="30"/>
                      </a:lnTo>
                      <a:lnTo>
                        <a:pt x="101" y="26"/>
                      </a:lnTo>
                      <a:lnTo>
                        <a:pt x="89" y="25"/>
                      </a:lnTo>
                      <a:lnTo>
                        <a:pt x="79" y="24"/>
                      </a:lnTo>
                      <a:lnTo>
                        <a:pt x="67" y="25"/>
                      </a:lnTo>
                      <a:lnTo>
                        <a:pt x="86" y="26"/>
                      </a:lnTo>
                      <a:lnTo>
                        <a:pt x="93" y="28"/>
                      </a:lnTo>
                      <a:lnTo>
                        <a:pt x="100" y="30"/>
                      </a:lnTo>
                      <a:lnTo>
                        <a:pt x="101" y="31"/>
                      </a:lnTo>
                      <a:lnTo>
                        <a:pt x="98" y="32"/>
                      </a:lnTo>
                      <a:lnTo>
                        <a:pt x="93" y="35"/>
                      </a:lnTo>
                      <a:lnTo>
                        <a:pt x="87" y="32"/>
                      </a:lnTo>
                      <a:lnTo>
                        <a:pt x="82" y="31"/>
                      </a:lnTo>
                      <a:lnTo>
                        <a:pt x="72" y="30"/>
                      </a:lnTo>
                      <a:lnTo>
                        <a:pt x="68" y="30"/>
                      </a:lnTo>
                      <a:lnTo>
                        <a:pt x="79" y="33"/>
                      </a:lnTo>
                      <a:lnTo>
                        <a:pt x="87" y="36"/>
                      </a:lnTo>
                      <a:lnTo>
                        <a:pt x="91" y="38"/>
                      </a:lnTo>
                      <a:lnTo>
                        <a:pt x="87" y="42"/>
                      </a:lnTo>
                      <a:lnTo>
                        <a:pt x="79" y="39"/>
                      </a:lnTo>
                      <a:lnTo>
                        <a:pt x="72" y="37"/>
                      </a:lnTo>
                      <a:lnTo>
                        <a:pt x="86" y="43"/>
                      </a:lnTo>
                      <a:lnTo>
                        <a:pt x="89" y="46"/>
                      </a:lnTo>
                      <a:lnTo>
                        <a:pt x="90" y="51"/>
                      </a:lnTo>
                      <a:lnTo>
                        <a:pt x="92" y="53"/>
                      </a:lnTo>
                      <a:lnTo>
                        <a:pt x="86" y="50"/>
                      </a:lnTo>
                      <a:lnTo>
                        <a:pt x="77" y="49"/>
                      </a:lnTo>
                      <a:lnTo>
                        <a:pt x="66" y="48"/>
                      </a:lnTo>
                      <a:lnTo>
                        <a:pt x="83" y="53"/>
                      </a:lnTo>
                      <a:lnTo>
                        <a:pt x="94" y="56"/>
                      </a:lnTo>
                      <a:lnTo>
                        <a:pt x="101" y="59"/>
                      </a:lnTo>
                      <a:lnTo>
                        <a:pt x="102" y="64"/>
                      </a:lnTo>
                      <a:lnTo>
                        <a:pt x="93" y="61"/>
                      </a:lnTo>
                      <a:lnTo>
                        <a:pt x="81" y="58"/>
                      </a:lnTo>
                      <a:lnTo>
                        <a:pt x="76" y="58"/>
                      </a:lnTo>
                      <a:lnTo>
                        <a:pt x="89" y="61"/>
                      </a:lnTo>
                      <a:lnTo>
                        <a:pt x="100" y="64"/>
                      </a:lnTo>
                      <a:lnTo>
                        <a:pt x="102" y="68"/>
                      </a:lnTo>
                      <a:lnTo>
                        <a:pt x="101" y="71"/>
                      </a:lnTo>
                      <a:lnTo>
                        <a:pt x="93" y="69"/>
                      </a:lnTo>
                      <a:lnTo>
                        <a:pt x="87" y="66"/>
                      </a:lnTo>
                      <a:lnTo>
                        <a:pt x="71" y="65"/>
                      </a:lnTo>
                      <a:lnTo>
                        <a:pt x="65" y="66"/>
                      </a:lnTo>
                      <a:lnTo>
                        <a:pt x="51" y="66"/>
                      </a:lnTo>
                      <a:lnTo>
                        <a:pt x="34" y="64"/>
                      </a:lnTo>
                      <a:lnTo>
                        <a:pt x="44" y="68"/>
                      </a:lnTo>
                      <a:lnTo>
                        <a:pt x="62" y="70"/>
                      </a:lnTo>
                      <a:lnTo>
                        <a:pt x="58" y="75"/>
                      </a:lnTo>
                      <a:lnTo>
                        <a:pt x="46" y="73"/>
                      </a:lnTo>
                      <a:lnTo>
                        <a:pt x="33" y="69"/>
                      </a:lnTo>
                      <a:lnTo>
                        <a:pt x="25" y="66"/>
                      </a:lnTo>
                      <a:lnTo>
                        <a:pt x="41" y="75"/>
                      </a:lnTo>
                      <a:lnTo>
                        <a:pt x="49" y="77"/>
                      </a:lnTo>
                      <a:lnTo>
                        <a:pt x="58" y="80"/>
                      </a:lnTo>
                      <a:lnTo>
                        <a:pt x="57" y="85"/>
                      </a:lnTo>
                      <a:lnTo>
                        <a:pt x="46" y="83"/>
                      </a:lnTo>
                      <a:lnTo>
                        <a:pt x="36" y="81"/>
                      </a:lnTo>
                      <a:lnTo>
                        <a:pt x="42" y="84"/>
                      </a:lnTo>
                      <a:lnTo>
                        <a:pt x="52" y="87"/>
                      </a:lnTo>
                      <a:lnTo>
                        <a:pt x="57" y="87"/>
                      </a:lnTo>
                      <a:lnTo>
                        <a:pt x="57" y="98"/>
                      </a:lnTo>
                      <a:lnTo>
                        <a:pt x="47" y="94"/>
                      </a:lnTo>
                      <a:lnTo>
                        <a:pt x="37" y="92"/>
                      </a:lnTo>
                      <a:lnTo>
                        <a:pt x="47" y="98"/>
                      </a:lnTo>
                      <a:lnTo>
                        <a:pt x="59" y="102"/>
                      </a:lnTo>
                      <a:lnTo>
                        <a:pt x="58" y="107"/>
                      </a:lnTo>
                      <a:lnTo>
                        <a:pt x="52" y="112"/>
                      </a:lnTo>
                      <a:lnTo>
                        <a:pt x="46" y="106"/>
                      </a:lnTo>
                      <a:lnTo>
                        <a:pt x="37" y="98"/>
                      </a:lnTo>
                      <a:lnTo>
                        <a:pt x="32" y="90"/>
                      </a:lnTo>
                      <a:lnTo>
                        <a:pt x="37" y="102"/>
                      </a:lnTo>
                      <a:lnTo>
                        <a:pt x="42" y="107"/>
                      </a:lnTo>
                      <a:lnTo>
                        <a:pt x="49" y="115"/>
                      </a:lnTo>
                      <a:lnTo>
                        <a:pt x="44" y="120"/>
                      </a:lnTo>
                      <a:lnTo>
                        <a:pt x="34" y="114"/>
                      </a:lnTo>
                      <a:lnTo>
                        <a:pt x="29" y="106"/>
                      </a:lnTo>
                      <a:lnTo>
                        <a:pt x="22" y="98"/>
                      </a:lnTo>
                      <a:lnTo>
                        <a:pt x="27" y="110"/>
                      </a:lnTo>
                      <a:lnTo>
                        <a:pt x="33" y="115"/>
                      </a:lnTo>
                      <a:lnTo>
                        <a:pt x="40" y="121"/>
                      </a:lnTo>
                      <a:lnTo>
                        <a:pt x="34" y="123"/>
                      </a:lnTo>
                      <a:lnTo>
                        <a:pt x="22" y="115"/>
                      </a:lnTo>
                      <a:lnTo>
                        <a:pt x="11" y="102"/>
                      </a:lnTo>
                      <a:lnTo>
                        <a:pt x="7" y="92"/>
                      </a:lnTo>
                      <a:lnTo>
                        <a:pt x="4" y="74"/>
                      </a:lnTo>
                      <a:lnTo>
                        <a:pt x="2" y="61"/>
                      </a:lnTo>
                      <a:lnTo>
                        <a:pt x="0" y="46"/>
                      </a:lnTo>
                      <a:lnTo>
                        <a:pt x="12" y="48"/>
                      </a:lnTo>
                      <a:lnTo>
                        <a:pt x="26" y="53"/>
                      </a:lnTo>
                      <a:lnTo>
                        <a:pt x="47" y="57"/>
                      </a:lnTo>
                      <a:lnTo>
                        <a:pt x="29" y="51"/>
                      </a:lnTo>
                      <a:lnTo>
                        <a:pt x="21" y="48"/>
                      </a:lnTo>
                      <a:lnTo>
                        <a:pt x="8" y="43"/>
                      </a:lnTo>
                      <a:lnTo>
                        <a:pt x="1" y="42"/>
                      </a:lnTo>
                      <a:lnTo>
                        <a:pt x="1" y="35"/>
                      </a:lnTo>
                      <a:lnTo>
                        <a:pt x="3" y="25"/>
                      </a:lnTo>
                      <a:lnTo>
                        <a:pt x="20" y="26"/>
                      </a:lnTo>
                      <a:lnTo>
                        <a:pt x="30" y="30"/>
                      </a:lnTo>
                      <a:lnTo>
                        <a:pt x="44" y="35"/>
                      </a:lnTo>
                      <a:lnTo>
                        <a:pt x="32" y="26"/>
                      </a:lnTo>
                      <a:lnTo>
                        <a:pt x="18" y="23"/>
                      </a:lnTo>
                      <a:lnTo>
                        <a:pt x="4" y="20"/>
                      </a:lnTo>
                      <a:lnTo>
                        <a:pt x="7" y="13"/>
                      </a:lnTo>
                      <a:lnTo>
                        <a:pt x="11" y="8"/>
                      </a:lnTo>
                      <a:lnTo>
                        <a:pt x="23" y="5"/>
                      </a:lnTo>
                      <a:lnTo>
                        <a:pt x="35" y="8"/>
                      </a:lnTo>
                      <a:lnTo>
                        <a:pt x="47" y="14"/>
                      </a:lnTo>
                      <a:lnTo>
                        <a:pt x="40" y="6"/>
                      </a:lnTo>
                      <a:lnTo>
                        <a:pt x="27" y="3"/>
                      </a:lnTo>
                      <a:lnTo>
                        <a:pt x="41" y="1"/>
                      </a:lnTo>
                      <a:lnTo>
                        <a:pt x="49" y="0"/>
                      </a:lnTo>
                      <a:lnTo>
                        <a:pt x="64" y="2"/>
                      </a:lnTo>
                      <a:lnTo>
                        <a:pt x="73" y="7"/>
                      </a:lnTo>
                      <a:lnTo>
                        <a:pt x="87" y="9"/>
                      </a:lnTo>
                      <a:lnTo>
                        <a:pt x="77" y="6"/>
                      </a:lnTo>
                      <a:lnTo>
                        <a:pt x="70" y="2"/>
                      </a:lnTo>
                      <a:lnTo>
                        <a:pt x="66" y="0"/>
                      </a:lnTo>
                      <a:lnTo>
                        <a:pt x="80" y="0"/>
                      </a:lnTo>
                      <a:lnTo>
                        <a:pt x="92" y="1"/>
                      </a:lnTo>
                      <a:lnTo>
                        <a:pt x="100" y="3"/>
                      </a:lnTo>
                      <a:lnTo>
                        <a:pt x="109" y="10"/>
                      </a:lnTo>
                      <a:lnTo>
                        <a:pt x="114" y="18"/>
                      </a:lnTo>
                      <a:lnTo>
                        <a:pt x="112" y="8"/>
                      </a:lnTo>
                      <a:lnTo>
                        <a:pt x="103" y="3"/>
                      </a:lnTo>
                      <a:lnTo>
                        <a:pt x="123" y="8"/>
                      </a:lnTo>
                    </a:path>
                  </a:pathLst>
                </a:custGeom>
                <a:solidFill>
                  <a:srgbClr val="A05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35885" name="Group 777"/>
                <p:cNvGrpSpPr>
                  <a:grpSpLocks/>
                </p:cNvGrpSpPr>
                <p:nvPr/>
              </p:nvGrpSpPr>
              <p:grpSpPr bwMode="auto">
                <a:xfrm>
                  <a:off x="937" y="1129"/>
                  <a:ext cx="167" cy="88"/>
                  <a:chOff x="937" y="1129"/>
                  <a:chExt cx="167" cy="88"/>
                </a:xfrm>
              </p:grpSpPr>
              <p:sp>
                <p:nvSpPr>
                  <p:cNvPr id="35901" name="Freeform 778"/>
                  <p:cNvSpPr>
                    <a:spLocks/>
                  </p:cNvSpPr>
                  <p:nvPr/>
                </p:nvSpPr>
                <p:spPr bwMode="auto">
                  <a:xfrm>
                    <a:off x="937" y="1129"/>
                    <a:ext cx="167" cy="88"/>
                  </a:xfrm>
                  <a:custGeom>
                    <a:avLst/>
                    <a:gdLst>
                      <a:gd name="T0" fmla="*/ 0 w 167"/>
                      <a:gd name="T1" fmla="*/ 52 h 88"/>
                      <a:gd name="T2" fmla="*/ 21 w 167"/>
                      <a:gd name="T3" fmla="*/ 47 h 88"/>
                      <a:gd name="T4" fmla="*/ 28 w 167"/>
                      <a:gd name="T5" fmla="*/ 46 h 88"/>
                      <a:gd name="T6" fmla="*/ 34 w 167"/>
                      <a:gd name="T7" fmla="*/ 43 h 88"/>
                      <a:gd name="T8" fmla="*/ 38 w 167"/>
                      <a:gd name="T9" fmla="*/ 37 h 88"/>
                      <a:gd name="T10" fmla="*/ 49 w 167"/>
                      <a:gd name="T11" fmla="*/ 29 h 88"/>
                      <a:gd name="T12" fmla="*/ 66 w 167"/>
                      <a:gd name="T13" fmla="*/ 16 h 88"/>
                      <a:gd name="T14" fmla="*/ 69 w 167"/>
                      <a:gd name="T15" fmla="*/ 12 h 88"/>
                      <a:gd name="T16" fmla="*/ 74 w 167"/>
                      <a:gd name="T17" fmla="*/ 7 h 88"/>
                      <a:gd name="T18" fmla="*/ 84 w 167"/>
                      <a:gd name="T19" fmla="*/ 6 h 88"/>
                      <a:gd name="T20" fmla="*/ 113 w 167"/>
                      <a:gd name="T21" fmla="*/ 2 h 88"/>
                      <a:gd name="T22" fmla="*/ 121 w 167"/>
                      <a:gd name="T23" fmla="*/ 0 h 88"/>
                      <a:gd name="T24" fmla="*/ 127 w 167"/>
                      <a:gd name="T25" fmla="*/ 3 h 88"/>
                      <a:gd name="T26" fmla="*/ 132 w 167"/>
                      <a:gd name="T27" fmla="*/ 5 h 88"/>
                      <a:gd name="T28" fmla="*/ 148 w 167"/>
                      <a:gd name="T29" fmla="*/ 10 h 88"/>
                      <a:gd name="T30" fmla="*/ 155 w 167"/>
                      <a:gd name="T31" fmla="*/ 13 h 88"/>
                      <a:gd name="T32" fmla="*/ 158 w 167"/>
                      <a:gd name="T33" fmla="*/ 15 h 88"/>
                      <a:gd name="T34" fmla="*/ 160 w 167"/>
                      <a:gd name="T35" fmla="*/ 23 h 88"/>
                      <a:gd name="T36" fmla="*/ 161 w 167"/>
                      <a:gd name="T37" fmla="*/ 27 h 88"/>
                      <a:gd name="T38" fmla="*/ 164 w 167"/>
                      <a:gd name="T39" fmla="*/ 30 h 88"/>
                      <a:gd name="T40" fmla="*/ 166 w 167"/>
                      <a:gd name="T41" fmla="*/ 34 h 88"/>
                      <a:gd name="T42" fmla="*/ 166 w 167"/>
                      <a:gd name="T43" fmla="*/ 37 h 88"/>
                      <a:gd name="T44" fmla="*/ 163 w 167"/>
                      <a:gd name="T45" fmla="*/ 39 h 88"/>
                      <a:gd name="T46" fmla="*/ 156 w 167"/>
                      <a:gd name="T47" fmla="*/ 39 h 88"/>
                      <a:gd name="T48" fmla="*/ 145 w 167"/>
                      <a:gd name="T49" fmla="*/ 34 h 88"/>
                      <a:gd name="T50" fmla="*/ 132 w 167"/>
                      <a:gd name="T51" fmla="*/ 32 h 88"/>
                      <a:gd name="T52" fmla="*/ 118 w 167"/>
                      <a:gd name="T53" fmla="*/ 34 h 88"/>
                      <a:gd name="T54" fmla="*/ 132 w 167"/>
                      <a:gd name="T55" fmla="*/ 36 h 88"/>
                      <a:gd name="T56" fmla="*/ 141 w 167"/>
                      <a:gd name="T57" fmla="*/ 39 h 88"/>
                      <a:gd name="T58" fmla="*/ 151 w 167"/>
                      <a:gd name="T59" fmla="*/ 43 h 88"/>
                      <a:gd name="T60" fmla="*/ 153 w 167"/>
                      <a:gd name="T61" fmla="*/ 45 h 88"/>
                      <a:gd name="T62" fmla="*/ 153 w 167"/>
                      <a:gd name="T63" fmla="*/ 49 h 88"/>
                      <a:gd name="T64" fmla="*/ 150 w 167"/>
                      <a:gd name="T65" fmla="*/ 52 h 88"/>
                      <a:gd name="T66" fmla="*/ 145 w 167"/>
                      <a:gd name="T67" fmla="*/ 51 h 88"/>
                      <a:gd name="T68" fmla="*/ 131 w 167"/>
                      <a:gd name="T69" fmla="*/ 47 h 88"/>
                      <a:gd name="T70" fmla="*/ 117 w 167"/>
                      <a:gd name="T71" fmla="*/ 47 h 88"/>
                      <a:gd name="T72" fmla="*/ 107 w 167"/>
                      <a:gd name="T73" fmla="*/ 47 h 88"/>
                      <a:gd name="T74" fmla="*/ 101 w 167"/>
                      <a:gd name="T75" fmla="*/ 51 h 88"/>
                      <a:gd name="T76" fmla="*/ 94 w 167"/>
                      <a:gd name="T77" fmla="*/ 57 h 88"/>
                      <a:gd name="T78" fmla="*/ 90 w 167"/>
                      <a:gd name="T79" fmla="*/ 63 h 88"/>
                      <a:gd name="T80" fmla="*/ 84 w 167"/>
                      <a:gd name="T81" fmla="*/ 70 h 88"/>
                      <a:gd name="T82" fmla="*/ 80 w 167"/>
                      <a:gd name="T83" fmla="*/ 75 h 88"/>
                      <a:gd name="T84" fmla="*/ 72 w 167"/>
                      <a:gd name="T85" fmla="*/ 80 h 88"/>
                      <a:gd name="T86" fmla="*/ 64 w 167"/>
                      <a:gd name="T87" fmla="*/ 81 h 88"/>
                      <a:gd name="T88" fmla="*/ 56 w 167"/>
                      <a:gd name="T89" fmla="*/ 82 h 88"/>
                      <a:gd name="T90" fmla="*/ 45 w 167"/>
                      <a:gd name="T91" fmla="*/ 81 h 88"/>
                      <a:gd name="T92" fmla="*/ 38 w 167"/>
                      <a:gd name="T93" fmla="*/ 81 h 88"/>
                      <a:gd name="T94" fmla="*/ 28 w 167"/>
                      <a:gd name="T95" fmla="*/ 82 h 88"/>
                      <a:gd name="T96" fmla="*/ 0 w 167"/>
                      <a:gd name="T97" fmla="*/ 87 h 88"/>
                      <a:gd name="T98" fmla="*/ 0 w 167"/>
                      <a:gd name="T99" fmla="*/ 52 h 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7"/>
                      <a:gd name="T151" fmla="*/ 0 h 88"/>
                      <a:gd name="T152" fmla="*/ 167 w 167"/>
                      <a:gd name="T153" fmla="*/ 88 h 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7" h="88">
                        <a:moveTo>
                          <a:pt x="0" y="52"/>
                        </a:moveTo>
                        <a:lnTo>
                          <a:pt x="21" y="47"/>
                        </a:lnTo>
                        <a:lnTo>
                          <a:pt x="28" y="46"/>
                        </a:lnTo>
                        <a:lnTo>
                          <a:pt x="34" y="43"/>
                        </a:lnTo>
                        <a:lnTo>
                          <a:pt x="38" y="37"/>
                        </a:lnTo>
                        <a:lnTo>
                          <a:pt x="49" y="29"/>
                        </a:lnTo>
                        <a:lnTo>
                          <a:pt x="66" y="16"/>
                        </a:lnTo>
                        <a:lnTo>
                          <a:pt x="69" y="12"/>
                        </a:lnTo>
                        <a:lnTo>
                          <a:pt x="74" y="7"/>
                        </a:lnTo>
                        <a:lnTo>
                          <a:pt x="84" y="6"/>
                        </a:lnTo>
                        <a:lnTo>
                          <a:pt x="113" y="2"/>
                        </a:lnTo>
                        <a:lnTo>
                          <a:pt x="121" y="0"/>
                        </a:lnTo>
                        <a:lnTo>
                          <a:pt x="127" y="3"/>
                        </a:lnTo>
                        <a:lnTo>
                          <a:pt x="132" y="5"/>
                        </a:lnTo>
                        <a:lnTo>
                          <a:pt x="148" y="10"/>
                        </a:lnTo>
                        <a:lnTo>
                          <a:pt x="155" y="13"/>
                        </a:lnTo>
                        <a:lnTo>
                          <a:pt x="158" y="15"/>
                        </a:lnTo>
                        <a:lnTo>
                          <a:pt x="160" y="23"/>
                        </a:lnTo>
                        <a:lnTo>
                          <a:pt x="161" y="27"/>
                        </a:lnTo>
                        <a:lnTo>
                          <a:pt x="164" y="30"/>
                        </a:lnTo>
                        <a:lnTo>
                          <a:pt x="166" y="34"/>
                        </a:lnTo>
                        <a:lnTo>
                          <a:pt x="166" y="37"/>
                        </a:lnTo>
                        <a:lnTo>
                          <a:pt x="163" y="39"/>
                        </a:lnTo>
                        <a:lnTo>
                          <a:pt x="156" y="39"/>
                        </a:lnTo>
                        <a:lnTo>
                          <a:pt x="145" y="34"/>
                        </a:lnTo>
                        <a:lnTo>
                          <a:pt x="132" y="32"/>
                        </a:lnTo>
                        <a:lnTo>
                          <a:pt x="118" y="34"/>
                        </a:lnTo>
                        <a:lnTo>
                          <a:pt x="132" y="36"/>
                        </a:lnTo>
                        <a:lnTo>
                          <a:pt x="141" y="39"/>
                        </a:lnTo>
                        <a:lnTo>
                          <a:pt x="151" y="43"/>
                        </a:lnTo>
                        <a:lnTo>
                          <a:pt x="153" y="45"/>
                        </a:lnTo>
                        <a:lnTo>
                          <a:pt x="153" y="49"/>
                        </a:lnTo>
                        <a:lnTo>
                          <a:pt x="150" y="52"/>
                        </a:lnTo>
                        <a:lnTo>
                          <a:pt x="145" y="51"/>
                        </a:lnTo>
                        <a:lnTo>
                          <a:pt x="131" y="47"/>
                        </a:lnTo>
                        <a:lnTo>
                          <a:pt x="117" y="47"/>
                        </a:lnTo>
                        <a:lnTo>
                          <a:pt x="107" y="47"/>
                        </a:lnTo>
                        <a:lnTo>
                          <a:pt x="101" y="51"/>
                        </a:lnTo>
                        <a:lnTo>
                          <a:pt x="94" y="57"/>
                        </a:lnTo>
                        <a:lnTo>
                          <a:pt x="90" y="63"/>
                        </a:lnTo>
                        <a:lnTo>
                          <a:pt x="84" y="70"/>
                        </a:lnTo>
                        <a:lnTo>
                          <a:pt x="80" y="75"/>
                        </a:lnTo>
                        <a:lnTo>
                          <a:pt x="72" y="80"/>
                        </a:lnTo>
                        <a:lnTo>
                          <a:pt x="64" y="81"/>
                        </a:lnTo>
                        <a:lnTo>
                          <a:pt x="56" y="82"/>
                        </a:lnTo>
                        <a:lnTo>
                          <a:pt x="45" y="81"/>
                        </a:lnTo>
                        <a:lnTo>
                          <a:pt x="38" y="81"/>
                        </a:lnTo>
                        <a:lnTo>
                          <a:pt x="28" y="82"/>
                        </a:lnTo>
                        <a:lnTo>
                          <a:pt x="0" y="87"/>
                        </a:lnTo>
                        <a:lnTo>
                          <a:pt x="0" y="52"/>
                        </a:lnTo>
                      </a:path>
                    </a:pathLst>
                  </a:custGeom>
                  <a:solidFill>
                    <a:srgbClr val="FFC080"/>
                  </a:solidFill>
                  <a:ln w="12700" cap="rnd">
                    <a:solidFill>
                      <a:srgbClr val="402000"/>
                    </a:solidFill>
                    <a:round/>
                    <a:headEnd/>
                    <a:tailEnd/>
                  </a:ln>
                </p:spPr>
                <p:txBody>
                  <a:bodyPr/>
                  <a:lstStyle/>
                  <a:p>
                    <a:endParaRPr lang="en-US"/>
                  </a:p>
                </p:txBody>
              </p:sp>
              <p:sp>
                <p:nvSpPr>
                  <p:cNvPr id="35902" name="Freeform 779"/>
                  <p:cNvSpPr>
                    <a:spLocks/>
                  </p:cNvSpPr>
                  <p:nvPr/>
                </p:nvSpPr>
                <p:spPr bwMode="auto">
                  <a:xfrm>
                    <a:off x="1041" y="1145"/>
                    <a:ext cx="49" cy="6"/>
                  </a:xfrm>
                  <a:custGeom>
                    <a:avLst/>
                    <a:gdLst>
                      <a:gd name="T0" fmla="*/ 48 w 49"/>
                      <a:gd name="T1" fmla="*/ 5 h 6"/>
                      <a:gd name="T2" fmla="*/ 40 w 49"/>
                      <a:gd name="T3" fmla="*/ 3 h 6"/>
                      <a:gd name="T4" fmla="*/ 33 w 49"/>
                      <a:gd name="T5" fmla="*/ 3 h 6"/>
                      <a:gd name="T6" fmla="*/ 24 w 49"/>
                      <a:gd name="T7" fmla="*/ 2 h 6"/>
                      <a:gd name="T8" fmla="*/ 18 w 49"/>
                      <a:gd name="T9" fmla="*/ 1 h 6"/>
                      <a:gd name="T10" fmla="*/ 8 w 49"/>
                      <a:gd name="T11" fmla="*/ 2 h 6"/>
                      <a:gd name="T12" fmla="*/ 0 w 49"/>
                      <a:gd name="T13" fmla="*/ 2 h 6"/>
                      <a:gd name="T14" fmla="*/ 10 w 49"/>
                      <a:gd name="T15" fmla="*/ 1 h 6"/>
                      <a:gd name="T16" fmla="*/ 21 w 49"/>
                      <a:gd name="T17" fmla="*/ 0 h 6"/>
                      <a:gd name="T18" fmla="*/ 33 w 49"/>
                      <a:gd name="T19" fmla="*/ 3 h 6"/>
                      <a:gd name="T20" fmla="*/ 40 w 49"/>
                      <a:gd name="T21" fmla="*/ 3 h 6"/>
                      <a:gd name="T22" fmla="*/ 47 w 49"/>
                      <a:gd name="T23" fmla="*/ 4 h 6"/>
                      <a:gd name="T24" fmla="*/ 48 w 49"/>
                      <a:gd name="T25" fmla="*/ 5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6"/>
                      <a:gd name="T41" fmla="*/ 49 w 49"/>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6">
                        <a:moveTo>
                          <a:pt x="48" y="5"/>
                        </a:moveTo>
                        <a:lnTo>
                          <a:pt x="40" y="3"/>
                        </a:lnTo>
                        <a:lnTo>
                          <a:pt x="33" y="3"/>
                        </a:lnTo>
                        <a:lnTo>
                          <a:pt x="24" y="2"/>
                        </a:lnTo>
                        <a:lnTo>
                          <a:pt x="18" y="1"/>
                        </a:lnTo>
                        <a:lnTo>
                          <a:pt x="8" y="2"/>
                        </a:lnTo>
                        <a:lnTo>
                          <a:pt x="0" y="2"/>
                        </a:lnTo>
                        <a:lnTo>
                          <a:pt x="10" y="1"/>
                        </a:lnTo>
                        <a:lnTo>
                          <a:pt x="21" y="0"/>
                        </a:lnTo>
                        <a:lnTo>
                          <a:pt x="33" y="3"/>
                        </a:lnTo>
                        <a:lnTo>
                          <a:pt x="40" y="3"/>
                        </a:lnTo>
                        <a:lnTo>
                          <a:pt x="47" y="4"/>
                        </a:lnTo>
                        <a:lnTo>
                          <a:pt x="48" y="5"/>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3" name="Freeform 780"/>
                  <p:cNvSpPr>
                    <a:spLocks/>
                  </p:cNvSpPr>
                  <p:nvPr/>
                </p:nvSpPr>
                <p:spPr bwMode="auto">
                  <a:xfrm>
                    <a:off x="1021" y="1134"/>
                    <a:ext cx="39" cy="3"/>
                  </a:xfrm>
                  <a:custGeom>
                    <a:avLst/>
                    <a:gdLst>
                      <a:gd name="T0" fmla="*/ 27 w 39"/>
                      <a:gd name="T1" fmla="*/ 0 h 3"/>
                      <a:gd name="T2" fmla="*/ 32 w 39"/>
                      <a:gd name="T3" fmla="*/ 0 h 3"/>
                      <a:gd name="T4" fmla="*/ 38 w 39"/>
                      <a:gd name="T5" fmla="*/ 1 h 3"/>
                      <a:gd name="T6" fmla="*/ 34 w 39"/>
                      <a:gd name="T7" fmla="*/ 0 h 3"/>
                      <a:gd name="T8" fmla="*/ 28 w 39"/>
                      <a:gd name="T9" fmla="*/ 0 h 3"/>
                      <a:gd name="T10" fmla="*/ 16 w 39"/>
                      <a:gd name="T11" fmla="*/ 1 h 3"/>
                      <a:gd name="T12" fmla="*/ 9 w 39"/>
                      <a:gd name="T13" fmla="*/ 2 h 3"/>
                      <a:gd name="T14" fmla="*/ 1 w 39"/>
                      <a:gd name="T15" fmla="*/ 2 h 3"/>
                      <a:gd name="T16" fmla="*/ 0 w 39"/>
                      <a:gd name="T17" fmla="*/ 2 h 3"/>
                      <a:gd name="T18" fmla="*/ 8 w 39"/>
                      <a:gd name="T19" fmla="*/ 1 h 3"/>
                      <a:gd name="T20" fmla="*/ 19 w 39"/>
                      <a:gd name="T21" fmla="*/ 1 h 3"/>
                      <a:gd name="T22" fmla="*/ 27 w 39"/>
                      <a:gd name="T23" fmla="*/ 0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
                      <a:gd name="T37" fmla="*/ 0 h 3"/>
                      <a:gd name="T38" fmla="*/ 39 w 39"/>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 h="3">
                        <a:moveTo>
                          <a:pt x="27" y="0"/>
                        </a:moveTo>
                        <a:lnTo>
                          <a:pt x="32" y="0"/>
                        </a:lnTo>
                        <a:lnTo>
                          <a:pt x="38" y="1"/>
                        </a:lnTo>
                        <a:lnTo>
                          <a:pt x="34" y="0"/>
                        </a:lnTo>
                        <a:lnTo>
                          <a:pt x="28" y="0"/>
                        </a:lnTo>
                        <a:lnTo>
                          <a:pt x="16" y="1"/>
                        </a:lnTo>
                        <a:lnTo>
                          <a:pt x="9" y="2"/>
                        </a:lnTo>
                        <a:lnTo>
                          <a:pt x="1" y="2"/>
                        </a:lnTo>
                        <a:lnTo>
                          <a:pt x="0" y="2"/>
                        </a:lnTo>
                        <a:lnTo>
                          <a:pt x="8" y="1"/>
                        </a:lnTo>
                        <a:lnTo>
                          <a:pt x="19" y="1"/>
                        </a:lnTo>
                        <a:lnTo>
                          <a:pt x="27"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4" name="Freeform 781"/>
                  <p:cNvSpPr>
                    <a:spLocks/>
                  </p:cNvSpPr>
                  <p:nvPr/>
                </p:nvSpPr>
                <p:spPr bwMode="auto">
                  <a:xfrm>
                    <a:off x="1039" y="1158"/>
                    <a:ext cx="14" cy="3"/>
                  </a:xfrm>
                  <a:custGeom>
                    <a:avLst/>
                    <a:gdLst>
                      <a:gd name="T0" fmla="*/ 13 w 14"/>
                      <a:gd name="T1" fmla="*/ 1 h 3"/>
                      <a:gd name="T2" fmla="*/ 11 w 14"/>
                      <a:gd name="T3" fmla="*/ 0 h 3"/>
                      <a:gd name="T4" fmla="*/ 7 w 14"/>
                      <a:gd name="T5" fmla="*/ 0 h 3"/>
                      <a:gd name="T6" fmla="*/ 2 w 14"/>
                      <a:gd name="T7" fmla="*/ 0 h 3"/>
                      <a:gd name="T8" fmla="*/ 0 w 14"/>
                      <a:gd name="T9" fmla="*/ 2 h 3"/>
                      <a:gd name="T10" fmla="*/ 4 w 14"/>
                      <a:gd name="T11" fmla="*/ 1 h 3"/>
                      <a:gd name="T12" fmla="*/ 13 w 14"/>
                      <a:gd name="T13" fmla="*/ 1 h 3"/>
                      <a:gd name="T14" fmla="*/ 0 60000 65536"/>
                      <a:gd name="T15" fmla="*/ 0 60000 65536"/>
                      <a:gd name="T16" fmla="*/ 0 60000 65536"/>
                      <a:gd name="T17" fmla="*/ 0 60000 65536"/>
                      <a:gd name="T18" fmla="*/ 0 60000 65536"/>
                      <a:gd name="T19" fmla="*/ 0 60000 65536"/>
                      <a:gd name="T20" fmla="*/ 0 60000 65536"/>
                      <a:gd name="T21" fmla="*/ 0 w 14"/>
                      <a:gd name="T22" fmla="*/ 0 h 3"/>
                      <a:gd name="T23" fmla="*/ 14 w 14"/>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3">
                        <a:moveTo>
                          <a:pt x="13" y="1"/>
                        </a:moveTo>
                        <a:lnTo>
                          <a:pt x="11" y="0"/>
                        </a:lnTo>
                        <a:lnTo>
                          <a:pt x="7" y="0"/>
                        </a:lnTo>
                        <a:lnTo>
                          <a:pt x="2" y="0"/>
                        </a:lnTo>
                        <a:lnTo>
                          <a:pt x="0" y="2"/>
                        </a:lnTo>
                        <a:lnTo>
                          <a:pt x="4" y="1"/>
                        </a:lnTo>
                        <a:lnTo>
                          <a:pt x="13"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5" name="Freeform 782"/>
                  <p:cNvSpPr>
                    <a:spLocks/>
                  </p:cNvSpPr>
                  <p:nvPr/>
                </p:nvSpPr>
                <p:spPr bwMode="auto">
                  <a:xfrm>
                    <a:off x="1089" y="1157"/>
                    <a:ext cx="3" cy="2"/>
                  </a:xfrm>
                  <a:custGeom>
                    <a:avLst/>
                    <a:gdLst>
                      <a:gd name="T0" fmla="*/ 2 w 3"/>
                      <a:gd name="T1" fmla="*/ 0 h 2"/>
                      <a:gd name="T2" fmla="*/ 1 w 3"/>
                      <a:gd name="T3" fmla="*/ 1 h 2"/>
                      <a:gd name="T4" fmla="*/ 0 w 3"/>
                      <a:gd name="T5" fmla="*/ 1 h 2"/>
                      <a:gd name="T6" fmla="*/ 2 w 3"/>
                      <a:gd name="T7" fmla="*/ 0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0"/>
                        </a:moveTo>
                        <a:lnTo>
                          <a:pt x="1" y="1"/>
                        </a:lnTo>
                        <a:lnTo>
                          <a:pt x="0" y="1"/>
                        </a:lnTo>
                        <a:lnTo>
                          <a:pt x="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6" name="Freeform 783"/>
                  <p:cNvSpPr>
                    <a:spLocks/>
                  </p:cNvSpPr>
                  <p:nvPr/>
                </p:nvSpPr>
                <p:spPr bwMode="auto">
                  <a:xfrm>
                    <a:off x="1076" y="1172"/>
                    <a:ext cx="3" cy="2"/>
                  </a:xfrm>
                  <a:custGeom>
                    <a:avLst/>
                    <a:gdLst>
                      <a:gd name="T0" fmla="*/ 2 w 3"/>
                      <a:gd name="T1" fmla="*/ 1 h 2"/>
                      <a:gd name="T2" fmla="*/ 1 w 3"/>
                      <a:gd name="T3" fmla="*/ 0 h 2"/>
                      <a:gd name="T4" fmla="*/ 0 w 3"/>
                      <a:gd name="T5" fmla="*/ 0 h 2"/>
                      <a:gd name="T6" fmla="*/ 2 w 3"/>
                      <a:gd name="T7" fmla="*/ 1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1"/>
                        </a:moveTo>
                        <a:lnTo>
                          <a:pt x="1" y="0"/>
                        </a:lnTo>
                        <a:lnTo>
                          <a:pt x="0" y="0"/>
                        </a:lnTo>
                        <a:lnTo>
                          <a:pt x="2" y="1"/>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7" name="Freeform 784"/>
                  <p:cNvSpPr>
                    <a:spLocks/>
                  </p:cNvSpPr>
                  <p:nvPr/>
                </p:nvSpPr>
                <p:spPr bwMode="auto">
                  <a:xfrm>
                    <a:off x="1014" y="1150"/>
                    <a:ext cx="4" cy="6"/>
                  </a:xfrm>
                  <a:custGeom>
                    <a:avLst/>
                    <a:gdLst>
                      <a:gd name="T0" fmla="*/ 3 w 4"/>
                      <a:gd name="T1" fmla="*/ 0 h 6"/>
                      <a:gd name="T2" fmla="*/ 2 w 4"/>
                      <a:gd name="T3" fmla="*/ 2 h 6"/>
                      <a:gd name="T4" fmla="*/ 2 w 4"/>
                      <a:gd name="T5" fmla="*/ 3 h 6"/>
                      <a:gd name="T6" fmla="*/ 0 w 4"/>
                      <a:gd name="T7" fmla="*/ 5 h 6"/>
                      <a:gd name="T8" fmla="*/ 3 w 4"/>
                      <a:gd name="T9" fmla="*/ 0 h 6"/>
                      <a:gd name="T10" fmla="*/ 0 60000 65536"/>
                      <a:gd name="T11" fmla="*/ 0 60000 65536"/>
                      <a:gd name="T12" fmla="*/ 0 60000 65536"/>
                      <a:gd name="T13" fmla="*/ 0 60000 65536"/>
                      <a:gd name="T14" fmla="*/ 0 60000 65536"/>
                      <a:gd name="T15" fmla="*/ 0 w 4"/>
                      <a:gd name="T16" fmla="*/ 0 h 6"/>
                      <a:gd name="T17" fmla="*/ 4 w 4"/>
                      <a:gd name="T18" fmla="*/ 6 h 6"/>
                    </a:gdLst>
                    <a:ahLst/>
                    <a:cxnLst>
                      <a:cxn ang="T10">
                        <a:pos x="T0" y="T1"/>
                      </a:cxn>
                      <a:cxn ang="T11">
                        <a:pos x="T2" y="T3"/>
                      </a:cxn>
                      <a:cxn ang="T12">
                        <a:pos x="T4" y="T5"/>
                      </a:cxn>
                      <a:cxn ang="T13">
                        <a:pos x="T6" y="T7"/>
                      </a:cxn>
                      <a:cxn ang="T14">
                        <a:pos x="T8" y="T9"/>
                      </a:cxn>
                    </a:cxnLst>
                    <a:rect l="T15" t="T16" r="T17" b="T18"/>
                    <a:pathLst>
                      <a:path w="4" h="6">
                        <a:moveTo>
                          <a:pt x="3" y="0"/>
                        </a:moveTo>
                        <a:lnTo>
                          <a:pt x="2" y="2"/>
                        </a:lnTo>
                        <a:lnTo>
                          <a:pt x="2" y="3"/>
                        </a:lnTo>
                        <a:lnTo>
                          <a:pt x="0" y="5"/>
                        </a:lnTo>
                        <a:lnTo>
                          <a:pt x="3"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8" name="Freeform 785"/>
                  <p:cNvSpPr>
                    <a:spLocks/>
                  </p:cNvSpPr>
                  <p:nvPr/>
                </p:nvSpPr>
                <p:spPr bwMode="auto">
                  <a:xfrm>
                    <a:off x="981" y="1150"/>
                    <a:ext cx="22" cy="19"/>
                  </a:xfrm>
                  <a:custGeom>
                    <a:avLst/>
                    <a:gdLst>
                      <a:gd name="T0" fmla="*/ 21 w 22"/>
                      <a:gd name="T1" fmla="*/ 0 h 19"/>
                      <a:gd name="T2" fmla="*/ 17 w 22"/>
                      <a:gd name="T3" fmla="*/ 6 h 19"/>
                      <a:gd name="T4" fmla="*/ 13 w 22"/>
                      <a:gd name="T5" fmla="*/ 10 h 19"/>
                      <a:gd name="T6" fmla="*/ 0 w 22"/>
                      <a:gd name="T7" fmla="*/ 18 h 19"/>
                      <a:gd name="T8" fmla="*/ 12 w 22"/>
                      <a:gd name="T9" fmla="*/ 8 h 19"/>
                      <a:gd name="T10" fmla="*/ 21 w 22"/>
                      <a:gd name="T11" fmla="*/ 0 h 19"/>
                      <a:gd name="T12" fmla="*/ 0 60000 65536"/>
                      <a:gd name="T13" fmla="*/ 0 60000 65536"/>
                      <a:gd name="T14" fmla="*/ 0 60000 65536"/>
                      <a:gd name="T15" fmla="*/ 0 60000 65536"/>
                      <a:gd name="T16" fmla="*/ 0 60000 65536"/>
                      <a:gd name="T17" fmla="*/ 0 60000 65536"/>
                      <a:gd name="T18" fmla="*/ 0 w 22"/>
                      <a:gd name="T19" fmla="*/ 0 h 19"/>
                      <a:gd name="T20" fmla="*/ 22 w 22"/>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22" h="19">
                        <a:moveTo>
                          <a:pt x="21" y="0"/>
                        </a:moveTo>
                        <a:lnTo>
                          <a:pt x="17" y="6"/>
                        </a:lnTo>
                        <a:lnTo>
                          <a:pt x="13" y="10"/>
                        </a:lnTo>
                        <a:lnTo>
                          <a:pt x="0" y="18"/>
                        </a:lnTo>
                        <a:lnTo>
                          <a:pt x="12" y="8"/>
                        </a:lnTo>
                        <a:lnTo>
                          <a:pt x="21"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9" name="Freeform 786"/>
                  <p:cNvSpPr>
                    <a:spLocks/>
                  </p:cNvSpPr>
                  <p:nvPr/>
                </p:nvSpPr>
                <p:spPr bwMode="auto">
                  <a:xfrm>
                    <a:off x="967" y="1183"/>
                    <a:ext cx="2" cy="13"/>
                  </a:xfrm>
                  <a:custGeom>
                    <a:avLst/>
                    <a:gdLst>
                      <a:gd name="T0" fmla="*/ 0 w 2"/>
                      <a:gd name="T1" fmla="*/ 0 h 13"/>
                      <a:gd name="T2" fmla="*/ 1 w 2"/>
                      <a:gd name="T3" fmla="*/ 4 h 13"/>
                      <a:gd name="T4" fmla="*/ 1 w 2"/>
                      <a:gd name="T5" fmla="*/ 8 h 13"/>
                      <a:gd name="T6" fmla="*/ 1 w 2"/>
                      <a:gd name="T7" fmla="*/ 12 h 13"/>
                      <a:gd name="T8" fmla="*/ 1 w 2"/>
                      <a:gd name="T9" fmla="*/ 7 h 13"/>
                      <a:gd name="T10" fmla="*/ 1 w 2"/>
                      <a:gd name="T11" fmla="*/ 3 h 13"/>
                      <a:gd name="T12" fmla="*/ 0 w 2"/>
                      <a:gd name="T13" fmla="*/ 0 h 13"/>
                      <a:gd name="T14" fmla="*/ 0 60000 65536"/>
                      <a:gd name="T15" fmla="*/ 0 60000 65536"/>
                      <a:gd name="T16" fmla="*/ 0 60000 65536"/>
                      <a:gd name="T17" fmla="*/ 0 60000 65536"/>
                      <a:gd name="T18" fmla="*/ 0 60000 65536"/>
                      <a:gd name="T19" fmla="*/ 0 60000 65536"/>
                      <a:gd name="T20" fmla="*/ 0 60000 65536"/>
                      <a:gd name="T21" fmla="*/ 0 w 2"/>
                      <a:gd name="T22" fmla="*/ 0 h 13"/>
                      <a:gd name="T23" fmla="*/ 2 w 2"/>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3">
                        <a:moveTo>
                          <a:pt x="0" y="0"/>
                        </a:moveTo>
                        <a:lnTo>
                          <a:pt x="1" y="4"/>
                        </a:lnTo>
                        <a:lnTo>
                          <a:pt x="1" y="8"/>
                        </a:lnTo>
                        <a:lnTo>
                          <a:pt x="1" y="12"/>
                        </a:lnTo>
                        <a:lnTo>
                          <a:pt x="1" y="7"/>
                        </a:lnTo>
                        <a:lnTo>
                          <a:pt x="1" y="3"/>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10" name="Freeform 787"/>
                  <p:cNvSpPr>
                    <a:spLocks/>
                  </p:cNvSpPr>
                  <p:nvPr/>
                </p:nvSpPr>
                <p:spPr bwMode="auto">
                  <a:xfrm>
                    <a:off x="1027" y="1167"/>
                    <a:ext cx="3" cy="1"/>
                  </a:xfrm>
                  <a:custGeom>
                    <a:avLst/>
                    <a:gdLst>
                      <a:gd name="T0" fmla="*/ 2 w 3"/>
                      <a:gd name="T1" fmla="*/ 0 h 1"/>
                      <a:gd name="T2" fmla="*/ 0 w 3"/>
                      <a:gd name="T3" fmla="*/ 0 h 1"/>
                      <a:gd name="T4" fmla="*/ 2 w 3"/>
                      <a:gd name="T5" fmla="*/ 0 h 1"/>
                      <a:gd name="T6" fmla="*/ 0 60000 65536"/>
                      <a:gd name="T7" fmla="*/ 0 60000 65536"/>
                      <a:gd name="T8" fmla="*/ 0 60000 65536"/>
                      <a:gd name="T9" fmla="*/ 0 w 3"/>
                      <a:gd name="T10" fmla="*/ 0 h 1"/>
                      <a:gd name="T11" fmla="*/ 3 w 3"/>
                      <a:gd name="T12" fmla="*/ 1 h 1"/>
                    </a:gdLst>
                    <a:ahLst/>
                    <a:cxnLst>
                      <a:cxn ang="T6">
                        <a:pos x="T0" y="T1"/>
                      </a:cxn>
                      <a:cxn ang="T7">
                        <a:pos x="T2" y="T3"/>
                      </a:cxn>
                      <a:cxn ang="T8">
                        <a:pos x="T4" y="T5"/>
                      </a:cxn>
                    </a:cxnLst>
                    <a:rect l="T9" t="T10" r="T11" b="T12"/>
                    <a:pathLst>
                      <a:path w="3" h="1">
                        <a:moveTo>
                          <a:pt x="2" y="0"/>
                        </a:moveTo>
                        <a:lnTo>
                          <a:pt x="0" y="0"/>
                        </a:lnTo>
                        <a:lnTo>
                          <a:pt x="2"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35886" name="Group 788"/>
                <p:cNvGrpSpPr>
                  <a:grpSpLocks/>
                </p:cNvGrpSpPr>
                <p:nvPr/>
              </p:nvGrpSpPr>
              <p:grpSpPr bwMode="auto">
                <a:xfrm>
                  <a:off x="580" y="941"/>
                  <a:ext cx="383" cy="371"/>
                  <a:chOff x="580" y="941"/>
                  <a:chExt cx="383" cy="371"/>
                </a:xfrm>
              </p:grpSpPr>
              <p:sp>
                <p:nvSpPr>
                  <p:cNvPr id="35887" name="Freeform 789"/>
                  <p:cNvSpPr>
                    <a:spLocks/>
                  </p:cNvSpPr>
                  <p:nvPr/>
                </p:nvSpPr>
                <p:spPr bwMode="auto">
                  <a:xfrm>
                    <a:off x="787" y="941"/>
                    <a:ext cx="6" cy="4"/>
                  </a:xfrm>
                  <a:custGeom>
                    <a:avLst/>
                    <a:gdLst>
                      <a:gd name="T0" fmla="*/ 5 w 6"/>
                      <a:gd name="T1" fmla="*/ 0 h 4"/>
                      <a:gd name="T2" fmla="*/ 4 w 6"/>
                      <a:gd name="T3" fmla="*/ 1 h 4"/>
                      <a:gd name="T4" fmla="*/ 3 w 6"/>
                      <a:gd name="T5" fmla="*/ 2 h 4"/>
                      <a:gd name="T6" fmla="*/ 1 w 6"/>
                      <a:gd name="T7" fmla="*/ 2 h 4"/>
                      <a:gd name="T8" fmla="*/ 0 w 6"/>
                      <a:gd name="T9" fmla="*/ 3 h 4"/>
                      <a:gd name="T10" fmla="*/ 2 w 6"/>
                      <a:gd name="T11" fmla="*/ 3 h 4"/>
                      <a:gd name="T12" fmla="*/ 4 w 6"/>
                      <a:gd name="T13" fmla="*/ 2 h 4"/>
                      <a:gd name="T14" fmla="*/ 5 w 6"/>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4"/>
                      <a:gd name="T26" fmla="*/ 6 w 6"/>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4">
                        <a:moveTo>
                          <a:pt x="5" y="0"/>
                        </a:moveTo>
                        <a:lnTo>
                          <a:pt x="4" y="1"/>
                        </a:lnTo>
                        <a:lnTo>
                          <a:pt x="3" y="2"/>
                        </a:lnTo>
                        <a:lnTo>
                          <a:pt x="1" y="2"/>
                        </a:lnTo>
                        <a:lnTo>
                          <a:pt x="0" y="3"/>
                        </a:lnTo>
                        <a:lnTo>
                          <a:pt x="2" y="3"/>
                        </a:lnTo>
                        <a:lnTo>
                          <a:pt x="4" y="2"/>
                        </a:lnTo>
                        <a:lnTo>
                          <a:pt x="5"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8" name="Freeform 790"/>
                  <p:cNvSpPr>
                    <a:spLocks/>
                  </p:cNvSpPr>
                  <p:nvPr/>
                </p:nvSpPr>
                <p:spPr bwMode="auto">
                  <a:xfrm>
                    <a:off x="790" y="953"/>
                    <a:ext cx="2" cy="1"/>
                  </a:xfrm>
                  <a:custGeom>
                    <a:avLst/>
                    <a:gdLst>
                      <a:gd name="T0" fmla="*/ 0 w 2"/>
                      <a:gd name="T1" fmla="*/ 0 h 1"/>
                      <a:gd name="T2" fmla="*/ 1 w 2"/>
                      <a:gd name="T3" fmla="*/ 0 h 1"/>
                      <a:gd name="T4" fmla="*/ 0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0"/>
                        </a:moveTo>
                        <a:lnTo>
                          <a:pt x="1" y="0"/>
                        </a:lnTo>
                        <a:lnTo>
                          <a:pt x="0" y="0"/>
                        </a:lnTo>
                      </a:path>
                    </a:pathLst>
                  </a:custGeom>
                  <a:solidFill>
                    <a:srgbClr val="402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89" name="Freeform 791"/>
                  <p:cNvSpPr>
                    <a:spLocks/>
                  </p:cNvSpPr>
                  <p:nvPr/>
                </p:nvSpPr>
                <p:spPr bwMode="auto">
                  <a:xfrm>
                    <a:off x="744" y="989"/>
                    <a:ext cx="103" cy="220"/>
                  </a:xfrm>
                  <a:custGeom>
                    <a:avLst/>
                    <a:gdLst>
                      <a:gd name="T0" fmla="*/ 15 w 103"/>
                      <a:gd name="T1" fmla="*/ 0 h 220"/>
                      <a:gd name="T2" fmla="*/ 24 w 103"/>
                      <a:gd name="T3" fmla="*/ 9 h 220"/>
                      <a:gd name="T4" fmla="*/ 27 w 103"/>
                      <a:gd name="T5" fmla="*/ 22 h 220"/>
                      <a:gd name="T6" fmla="*/ 42 w 103"/>
                      <a:gd name="T7" fmla="*/ 35 h 220"/>
                      <a:gd name="T8" fmla="*/ 71 w 103"/>
                      <a:gd name="T9" fmla="*/ 93 h 220"/>
                      <a:gd name="T10" fmla="*/ 88 w 103"/>
                      <a:gd name="T11" fmla="*/ 147 h 220"/>
                      <a:gd name="T12" fmla="*/ 102 w 103"/>
                      <a:gd name="T13" fmla="*/ 219 h 220"/>
                      <a:gd name="T14" fmla="*/ 60 w 103"/>
                      <a:gd name="T15" fmla="*/ 187 h 220"/>
                      <a:gd name="T16" fmla="*/ 0 w 103"/>
                      <a:gd name="T17" fmla="*/ 29 h 220"/>
                      <a:gd name="T18" fmla="*/ 15 w 103"/>
                      <a:gd name="T19" fmla="*/ 0 h 2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220"/>
                      <a:gd name="T32" fmla="*/ 103 w 103"/>
                      <a:gd name="T33" fmla="*/ 220 h 2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220">
                        <a:moveTo>
                          <a:pt x="15" y="0"/>
                        </a:moveTo>
                        <a:lnTo>
                          <a:pt x="24" y="9"/>
                        </a:lnTo>
                        <a:lnTo>
                          <a:pt x="27" y="22"/>
                        </a:lnTo>
                        <a:lnTo>
                          <a:pt x="42" y="35"/>
                        </a:lnTo>
                        <a:lnTo>
                          <a:pt x="71" y="93"/>
                        </a:lnTo>
                        <a:lnTo>
                          <a:pt x="88" y="147"/>
                        </a:lnTo>
                        <a:lnTo>
                          <a:pt x="102" y="219"/>
                        </a:lnTo>
                        <a:lnTo>
                          <a:pt x="60" y="187"/>
                        </a:lnTo>
                        <a:lnTo>
                          <a:pt x="0" y="29"/>
                        </a:lnTo>
                        <a:lnTo>
                          <a:pt x="15" y="0"/>
                        </a:lnTo>
                      </a:path>
                    </a:pathLst>
                  </a:custGeom>
                  <a:solidFill>
                    <a:srgbClr val="400000"/>
                  </a:solidFill>
                  <a:ln w="12700" cap="rnd">
                    <a:solidFill>
                      <a:srgbClr val="000000"/>
                    </a:solidFill>
                    <a:round/>
                    <a:headEnd/>
                    <a:tailEnd/>
                  </a:ln>
                </p:spPr>
                <p:txBody>
                  <a:bodyPr/>
                  <a:lstStyle/>
                  <a:p>
                    <a:endParaRPr lang="en-US"/>
                  </a:p>
                </p:txBody>
              </p:sp>
              <p:sp>
                <p:nvSpPr>
                  <p:cNvPr id="35890" name="Freeform 792"/>
                  <p:cNvSpPr>
                    <a:spLocks/>
                  </p:cNvSpPr>
                  <p:nvPr/>
                </p:nvSpPr>
                <p:spPr bwMode="auto">
                  <a:xfrm>
                    <a:off x="580" y="947"/>
                    <a:ext cx="383" cy="365"/>
                  </a:xfrm>
                  <a:custGeom>
                    <a:avLst/>
                    <a:gdLst>
                      <a:gd name="T0" fmla="*/ 72 w 383"/>
                      <a:gd name="T1" fmla="*/ 20 h 365"/>
                      <a:gd name="T2" fmla="*/ 83 w 383"/>
                      <a:gd name="T3" fmla="*/ 0 h 365"/>
                      <a:gd name="T4" fmla="*/ 176 w 383"/>
                      <a:gd name="T5" fmla="*/ 33 h 365"/>
                      <a:gd name="T6" fmla="*/ 180 w 383"/>
                      <a:gd name="T7" fmla="*/ 59 h 365"/>
                      <a:gd name="T8" fmla="*/ 187 w 383"/>
                      <a:gd name="T9" fmla="*/ 68 h 365"/>
                      <a:gd name="T10" fmla="*/ 198 w 383"/>
                      <a:gd name="T11" fmla="*/ 78 h 365"/>
                      <a:gd name="T12" fmla="*/ 204 w 383"/>
                      <a:gd name="T13" fmla="*/ 96 h 365"/>
                      <a:gd name="T14" fmla="*/ 226 w 383"/>
                      <a:gd name="T15" fmla="*/ 138 h 365"/>
                      <a:gd name="T16" fmla="*/ 242 w 383"/>
                      <a:gd name="T17" fmla="*/ 188 h 365"/>
                      <a:gd name="T18" fmla="*/ 250 w 383"/>
                      <a:gd name="T19" fmla="*/ 221 h 365"/>
                      <a:gd name="T20" fmla="*/ 324 w 383"/>
                      <a:gd name="T21" fmla="*/ 222 h 365"/>
                      <a:gd name="T22" fmla="*/ 336 w 383"/>
                      <a:gd name="T23" fmla="*/ 229 h 365"/>
                      <a:gd name="T24" fmla="*/ 372 w 383"/>
                      <a:gd name="T25" fmla="*/ 229 h 365"/>
                      <a:gd name="T26" fmla="*/ 380 w 383"/>
                      <a:gd name="T27" fmla="*/ 242 h 365"/>
                      <a:gd name="T28" fmla="*/ 382 w 383"/>
                      <a:gd name="T29" fmla="*/ 257 h 365"/>
                      <a:gd name="T30" fmla="*/ 379 w 383"/>
                      <a:gd name="T31" fmla="*/ 271 h 365"/>
                      <a:gd name="T32" fmla="*/ 348 w 383"/>
                      <a:gd name="T33" fmla="*/ 276 h 365"/>
                      <a:gd name="T34" fmla="*/ 333 w 383"/>
                      <a:gd name="T35" fmla="*/ 295 h 365"/>
                      <a:gd name="T36" fmla="*/ 302 w 383"/>
                      <a:gd name="T37" fmla="*/ 301 h 365"/>
                      <a:gd name="T38" fmla="*/ 280 w 383"/>
                      <a:gd name="T39" fmla="*/ 301 h 365"/>
                      <a:gd name="T40" fmla="*/ 254 w 383"/>
                      <a:gd name="T41" fmla="*/ 306 h 365"/>
                      <a:gd name="T42" fmla="*/ 253 w 383"/>
                      <a:gd name="T43" fmla="*/ 315 h 365"/>
                      <a:gd name="T44" fmla="*/ 254 w 383"/>
                      <a:gd name="T45" fmla="*/ 334 h 365"/>
                      <a:gd name="T46" fmla="*/ 252 w 383"/>
                      <a:gd name="T47" fmla="*/ 346 h 365"/>
                      <a:gd name="T48" fmla="*/ 238 w 383"/>
                      <a:gd name="T49" fmla="*/ 348 h 365"/>
                      <a:gd name="T50" fmla="*/ 221 w 383"/>
                      <a:gd name="T51" fmla="*/ 350 h 365"/>
                      <a:gd name="T52" fmla="*/ 204 w 383"/>
                      <a:gd name="T53" fmla="*/ 363 h 365"/>
                      <a:gd name="T54" fmla="*/ 185 w 383"/>
                      <a:gd name="T55" fmla="*/ 363 h 365"/>
                      <a:gd name="T56" fmla="*/ 168 w 383"/>
                      <a:gd name="T57" fmla="*/ 361 h 365"/>
                      <a:gd name="T58" fmla="*/ 140 w 383"/>
                      <a:gd name="T59" fmla="*/ 354 h 365"/>
                      <a:gd name="T60" fmla="*/ 109 w 383"/>
                      <a:gd name="T61" fmla="*/ 357 h 365"/>
                      <a:gd name="T62" fmla="*/ 80 w 383"/>
                      <a:gd name="T63" fmla="*/ 364 h 365"/>
                      <a:gd name="T64" fmla="*/ 51 w 383"/>
                      <a:gd name="T65" fmla="*/ 359 h 365"/>
                      <a:gd name="T66" fmla="*/ 33 w 383"/>
                      <a:gd name="T67" fmla="*/ 340 h 365"/>
                      <a:gd name="T68" fmla="*/ 34 w 383"/>
                      <a:gd name="T69" fmla="*/ 319 h 365"/>
                      <a:gd name="T70" fmla="*/ 26 w 383"/>
                      <a:gd name="T71" fmla="*/ 294 h 365"/>
                      <a:gd name="T72" fmla="*/ 22 w 383"/>
                      <a:gd name="T73" fmla="*/ 261 h 365"/>
                      <a:gd name="T74" fmla="*/ 13 w 383"/>
                      <a:gd name="T75" fmla="*/ 230 h 365"/>
                      <a:gd name="T76" fmla="*/ 0 w 383"/>
                      <a:gd name="T77" fmla="*/ 184 h 365"/>
                      <a:gd name="T78" fmla="*/ 2 w 383"/>
                      <a:gd name="T79" fmla="*/ 138 h 365"/>
                      <a:gd name="T80" fmla="*/ 2 w 383"/>
                      <a:gd name="T81" fmla="*/ 98 h 365"/>
                      <a:gd name="T82" fmla="*/ 6 w 383"/>
                      <a:gd name="T83" fmla="*/ 69 h 365"/>
                      <a:gd name="T84" fmla="*/ 13 w 383"/>
                      <a:gd name="T85" fmla="*/ 56 h 365"/>
                      <a:gd name="T86" fmla="*/ 30 w 383"/>
                      <a:gd name="T87" fmla="*/ 47 h 365"/>
                      <a:gd name="T88" fmla="*/ 48 w 383"/>
                      <a:gd name="T89" fmla="*/ 30 h 365"/>
                      <a:gd name="T90" fmla="*/ 72 w 383"/>
                      <a:gd name="T91" fmla="*/ 20 h 36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83"/>
                      <a:gd name="T139" fmla="*/ 0 h 365"/>
                      <a:gd name="T140" fmla="*/ 383 w 383"/>
                      <a:gd name="T141" fmla="*/ 365 h 36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83" h="365">
                        <a:moveTo>
                          <a:pt x="72" y="20"/>
                        </a:moveTo>
                        <a:lnTo>
                          <a:pt x="83" y="0"/>
                        </a:lnTo>
                        <a:lnTo>
                          <a:pt x="176" y="33"/>
                        </a:lnTo>
                        <a:lnTo>
                          <a:pt x="180" y="59"/>
                        </a:lnTo>
                        <a:lnTo>
                          <a:pt x="187" y="68"/>
                        </a:lnTo>
                        <a:lnTo>
                          <a:pt x="198" y="78"/>
                        </a:lnTo>
                        <a:lnTo>
                          <a:pt x="204" y="96"/>
                        </a:lnTo>
                        <a:lnTo>
                          <a:pt x="226" y="138"/>
                        </a:lnTo>
                        <a:lnTo>
                          <a:pt x="242" y="188"/>
                        </a:lnTo>
                        <a:lnTo>
                          <a:pt x="250" y="221"/>
                        </a:lnTo>
                        <a:lnTo>
                          <a:pt x="324" y="222"/>
                        </a:lnTo>
                        <a:lnTo>
                          <a:pt x="336" y="229"/>
                        </a:lnTo>
                        <a:lnTo>
                          <a:pt x="372" y="229"/>
                        </a:lnTo>
                        <a:lnTo>
                          <a:pt x="380" y="242"/>
                        </a:lnTo>
                        <a:lnTo>
                          <a:pt x="382" y="257"/>
                        </a:lnTo>
                        <a:lnTo>
                          <a:pt x="379" y="271"/>
                        </a:lnTo>
                        <a:lnTo>
                          <a:pt x="348" y="276"/>
                        </a:lnTo>
                        <a:lnTo>
                          <a:pt x="333" y="295"/>
                        </a:lnTo>
                        <a:lnTo>
                          <a:pt x="302" y="301"/>
                        </a:lnTo>
                        <a:lnTo>
                          <a:pt x="280" y="301"/>
                        </a:lnTo>
                        <a:lnTo>
                          <a:pt x="254" y="306"/>
                        </a:lnTo>
                        <a:lnTo>
                          <a:pt x="253" y="315"/>
                        </a:lnTo>
                        <a:lnTo>
                          <a:pt x="254" y="334"/>
                        </a:lnTo>
                        <a:lnTo>
                          <a:pt x="252" y="346"/>
                        </a:lnTo>
                        <a:lnTo>
                          <a:pt x="238" y="348"/>
                        </a:lnTo>
                        <a:lnTo>
                          <a:pt x="221" y="350"/>
                        </a:lnTo>
                        <a:lnTo>
                          <a:pt x="204" y="363"/>
                        </a:lnTo>
                        <a:lnTo>
                          <a:pt x="185" y="363"/>
                        </a:lnTo>
                        <a:lnTo>
                          <a:pt x="168" y="361"/>
                        </a:lnTo>
                        <a:lnTo>
                          <a:pt x="140" y="354"/>
                        </a:lnTo>
                        <a:lnTo>
                          <a:pt x="109" y="357"/>
                        </a:lnTo>
                        <a:lnTo>
                          <a:pt x="80" y="364"/>
                        </a:lnTo>
                        <a:lnTo>
                          <a:pt x="51" y="359"/>
                        </a:lnTo>
                        <a:lnTo>
                          <a:pt x="33" y="340"/>
                        </a:lnTo>
                        <a:lnTo>
                          <a:pt x="34" y="319"/>
                        </a:lnTo>
                        <a:lnTo>
                          <a:pt x="26" y="294"/>
                        </a:lnTo>
                        <a:lnTo>
                          <a:pt x="22" y="261"/>
                        </a:lnTo>
                        <a:lnTo>
                          <a:pt x="13" y="230"/>
                        </a:lnTo>
                        <a:lnTo>
                          <a:pt x="0" y="184"/>
                        </a:lnTo>
                        <a:lnTo>
                          <a:pt x="2" y="138"/>
                        </a:lnTo>
                        <a:lnTo>
                          <a:pt x="2" y="98"/>
                        </a:lnTo>
                        <a:lnTo>
                          <a:pt x="6" y="69"/>
                        </a:lnTo>
                        <a:lnTo>
                          <a:pt x="13" y="56"/>
                        </a:lnTo>
                        <a:lnTo>
                          <a:pt x="30" y="47"/>
                        </a:lnTo>
                        <a:lnTo>
                          <a:pt x="48" y="30"/>
                        </a:lnTo>
                        <a:lnTo>
                          <a:pt x="72" y="20"/>
                        </a:lnTo>
                      </a:path>
                    </a:pathLst>
                  </a:custGeom>
                  <a:solidFill>
                    <a:srgbClr val="C0C0C0"/>
                  </a:solidFill>
                  <a:ln w="12700" cap="rnd">
                    <a:solidFill>
                      <a:srgbClr val="000000"/>
                    </a:solidFill>
                    <a:round/>
                    <a:headEnd/>
                    <a:tailEnd/>
                  </a:ln>
                </p:spPr>
                <p:txBody>
                  <a:bodyPr/>
                  <a:lstStyle/>
                  <a:p>
                    <a:endParaRPr lang="en-US"/>
                  </a:p>
                </p:txBody>
              </p:sp>
              <p:sp>
                <p:nvSpPr>
                  <p:cNvPr id="35891" name="Freeform 793"/>
                  <p:cNvSpPr>
                    <a:spLocks/>
                  </p:cNvSpPr>
                  <p:nvPr/>
                </p:nvSpPr>
                <p:spPr bwMode="auto">
                  <a:xfrm>
                    <a:off x="587" y="970"/>
                    <a:ext cx="236" cy="334"/>
                  </a:xfrm>
                  <a:custGeom>
                    <a:avLst/>
                    <a:gdLst>
                      <a:gd name="T0" fmla="*/ 204 w 236"/>
                      <a:gd name="T1" fmla="*/ 276 h 334"/>
                      <a:gd name="T2" fmla="*/ 150 w 236"/>
                      <a:gd name="T3" fmla="*/ 272 h 334"/>
                      <a:gd name="T4" fmla="*/ 102 w 236"/>
                      <a:gd name="T5" fmla="*/ 259 h 334"/>
                      <a:gd name="T6" fmla="*/ 83 w 236"/>
                      <a:gd name="T7" fmla="*/ 229 h 334"/>
                      <a:gd name="T8" fmla="*/ 89 w 236"/>
                      <a:gd name="T9" fmla="*/ 209 h 334"/>
                      <a:gd name="T10" fmla="*/ 53 w 236"/>
                      <a:gd name="T11" fmla="*/ 167 h 334"/>
                      <a:gd name="T12" fmla="*/ 85 w 236"/>
                      <a:gd name="T13" fmla="*/ 185 h 334"/>
                      <a:gd name="T14" fmla="*/ 69 w 236"/>
                      <a:gd name="T15" fmla="*/ 147 h 334"/>
                      <a:gd name="T16" fmla="*/ 40 w 236"/>
                      <a:gd name="T17" fmla="*/ 99 h 334"/>
                      <a:gd name="T18" fmla="*/ 83 w 236"/>
                      <a:gd name="T19" fmla="*/ 140 h 334"/>
                      <a:gd name="T20" fmla="*/ 89 w 236"/>
                      <a:gd name="T21" fmla="*/ 75 h 334"/>
                      <a:gd name="T22" fmla="*/ 111 w 236"/>
                      <a:gd name="T23" fmla="*/ 52 h 334"/>
                      <a:gd name="T24" fmla="*/ 142 w 236"/>
                      <a:gd name="T25" fmla="*/ 42 h 334"/>
                      <a:gd name="T26" fmla="*/ 82 w 236"/>
                      <a:gd name="T27" fmla="*/ 25 h 334"/>
                      <a:gd name="T28" fmla="*/ 54 w 236"/>
                      <a:gd name="T29" fmla="*/ 45 h 334"/>
                      <a:gd name="T30" fmla="*/ 72 w 236"/>
                      <a:gd name="T31" fmla="*/ 25 h 334"/>
                      <a:gd name="T32" fmla="*/ 105 w 236"/>
                      <a:gd name="T33" fmla="*/ 16 h 334"/>
                      <a:gd name="T34" fmla="*/ 82 w 236"/>
                      <a:gd name="T35" fmla="*/ 9 h 334"/>
                      <a:gd name="T36" fmla="*/ 61 w 236"/>
                      <a:gd name="T37" fmla="*/ 0 h 334"/>
                      <a:gd name="T38" fmla="*/ 33 w 236"/>
                      <a:gd name="T39" fmla="*/ 19 h 334"/>
                      <a:gd name="T40" fmla="*/ 9 w 236"/>
                      <a:gd name="T41" fmla="*/ 36 h 334"/>
                      <a:gd name="T42" fmla="*/ 0 w 236"/>
                      <a:gd name="T43" fmla="*/ 66 h 334"/>
                      <a:gd name="T44" fmla="*/ 2 w 236"/>
                      <a:gd name="T45" fmla="*/ 125 h 334"/>
                      <a:gd name="T46" fmla="*/ 10 w 236"/>
                      <a:gd name="T47" fmla="*/ 194 h 334"/>
                      <a:gd name="T48" fmla="*/ 23 w 236"/>
                      <a:gd name="T49" fmla="*/ 262 h 334"/>
                      <a:gd name="T50" fmla="*/ 30 w 236"/>
                      <a:gd name="T51" fmla="*/ 305 h 334"/>
                      <a:gd name="T52" fmla="*/ 43 w 236"/>
                      <a:gd name="T53" fmla="*/ 324 h 334"/>
                      <a:gd name="T54" fmla="*/ 72 w 236"/>
                      <a:gd name="T55" fmla="*/ 333 h 334"/>
                      <a:gd name="T56" fmla="*/ 93 w 236"/>
                      <a:gd name="T57" fmla="*/ 329 h 334"/>
                      <a:gd name="T58" fmla="*/ 110 w 236"/>
                      <a:gd name="T59" fmla="*/ 311 h 334"/>
                      <a:gd name="T60" fmla="*/ 115 w 236"/>
                      <a:gd name="T61" fmla="*/ 306 h 334"/>
                      <a:gd name="T62" fmla="*/ 140 w 236"/>
                      <a:gd name="T63" fmla="*/ 323 h 334"/>
                      <a:gd name="T64" fmla="*/ 171 w 236"/>
                      <a:gd name="T65" fmla="*/ 329 h 334"/>
                      <a:gd name="T66" fmla="*/ 195 w 236"/>
                      <a:gd name="T67" fmla="*/ 326 h 334"/>
                      <a:gd name="T68" fmla="*/ 180 w 236"/>
                      <a:gd name="T69" fmla="*/ 312 h 334"/>
                      <a:gd name="T70" fmla="*/ 153 w 236"/>
                      <a:gd name="T71" fmla="*/ 288 h 334"/>
                      <a:gd name="T72" fmla="*/ 194 w 236"/>
                      <a:gd name="T73" fmla="*/ 308 h 334"/>
                      <a:gd name="T74" fmla="*/ 228 w 236"/>
                      <a:gd name="T75" fmla="*/ 317 h 334"/>
                      <a:gd name="T76" fmla="*/ 235 w 236"/>
                      <a:gd name="T77" fmla="*/ 305 h 3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36"/>
                      <a:gd name="T118" fmla="*/ 0 h 334"/>
                      <a:gd name="T119" fmla="*/ 236 w 236"/>
                      <a:gd name="T120" fmla="*/ 334 h 33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36" h="334">
                        <a:moveTo>
                          <a:pt x="235" y="279"/>
                        </a:moveTo>
                        <a:lnTo>
                          <a:pt x="204" y="276"/>
                        </a:lnTo>
                        <a:lnTo>
                          <a:pt x="177" y="274"/>
                        </a:lnTo>
                        <a:lnTo>
                          <a:pt x="150" y="272"/>
                        </a:lnTo>
                        <a:lnTo>
                          <a:pt x="116" y="268"/>
                        </a:lnTo>
                        <a:lnTo>
                          <a:pt x="102" y="259"/>
                        </a:lnTo>
                        <a:lnTo>
                          <a:pt x="63" y="217"/>
                        </a:lnTo>
                        <a:lnTo>
                          <a:pt x="83" y="229"/>
                        </a:lnTo>
                        <a:lnTo>
                          <a:pt x="96" y="240"/>
                        </a:lnTo>
                        <a:lnTo>
                          <a:pt x="89" y="209"/>
                        </a:lnTo>
                        <a:lnTo>
                          <a:pt x="74" y="197"/>
                        </a:lnTo>
                        <a:lnTo>
                          <a:pt x="53" y="167"/>
                        </a:lnTo>
                        <a:lnTo>
                          <a:pt x="72" y="181"/>
                        </a:lnTo>
                        <a:lnTo>
                          <a:pt x="85" y="185"/>
                        </a:lnTo>
                        <a:lnTo>
                          <a:pt x="83" y="164"/>
                        </a:lnTo>
                        <a:lnTo>
                          <a:pt x="69" y="147"/>
                        </a:lnTo>
                        <a:lnTo>
                          <a:pt x="54" y="135"/>
                        </a:lnTo>
                        <a:lnTo>
                          <a:pt x="40" y="99"/>
                        </a:lnTo>
                        <a:lnTo>
                          <a:pt x="68" y="129"/>
                        </a:lnTo>
                        <a:lnTo>
                          <a:pt x="83" y="140"/>
                        </a:lnTo>
                        <a:lnTo>
                          <a:pt x="85" y="93"/>
                        </a:lnTo>
                        <a:lnTo>
                          <a:pt x="89" y="75"/>
                        </a:lnTo>
                        <a:lnTo>
                          <a:pt x="98" y="66"/>
                        </a:lnTo>
                        <a:lnTo>
                          <a:pt x="111" y="52"/>
                        </a:lnTo>
                        <a:lnTo>
                          <a:pt x="132" y="46"/>
                        </a:lnTo>
                        <a:lnTo>
                          <a:pt x="142" y="42"/>
                        </a:lnTo>
                        <a:lnTo>
                          <a:pt x="112" y="19"/>
                        </a:lnTo>
                        <a:lnTo>
                          <a:pt x="82" y="25"/>
                        </a:lnTo>
                        <a:lnTo>
                          <a:pt x="61" y="34"/>
                        </a:lnTo>
                        <a:lnTo>
                          <a:pt x="54" y="45"/>
                        </a:lnTo>
                        <a:lnTo>
                          <a:pt x="60" y="30"/>
                        </a:lnTo>
                        <a:lnTo>
                          <a:pt x="72" y="25"/>
                        </a:lnTo>
                        <a:lnTo>
                          <a:pt x="91" y="19"/>
                        </a:lnTo>
                        <a:lnTo>
                          <a:pt x="105" y="16"/>
                        </a:lnTo>
                        <a:lnTo>
                          <a:pt x="96" y="12"/>
                        </a:lnTo>
                        <a:lnTo>
                          <a:pt x="82" y="9"/>
                        </a:lnTo>
                        <a:lnTo>
                          <a:pt x="69" y="4"/>
                        </a:lnTo>
                        <a:lnTo>
                          <a:pt x="61" y="0"/>
                        </a:lnTo>
                        <a:lnTo>
                          <a:pt x="44" y="10"/>
                        </a:lnTo>
                        <a:lnTo>
                          <a:pt x="33" y="19"/>
                        </a:lnTo>
                        <a:lnTo>
                          <a:pt x="23" y="30"/>
                        </a:lnTo>
                        <a:lnTo>
                          <a:pt x="9" y="36"/>
                        </a:lnTo>
                        <a:lnTo>
                          <a:pt x="7" y="48"/>
                        </a:lnTo>
                        <a:lnTo>
                          <a:pt x="0" y="66"/>
                        </a:lnTo>
                        <a:lnTo>
                          <a:pt x="0" y="95"/>
                        </a:lnTo>
                        <a:lnTo>
                          <a:pt x="2" y="125"/>
                        </a:lnTo>
                        <a:lnTo>
                          <a:pt x="3" y="159"/>
                        </a:lnTo>
                        <a:lnTo>
                          <a:pt x="10" y="194"/>
                        </a:lnTo>
                        <a:lnTo>
                          <a:pt x="20" y="231"/>
                        </a:lnTo>
                        <a:lnTo>
                          <a:pt x="23" y="262"/>
                        </a:lnTo>
                        <a:lnTo>
                          <a:pt x="31" y="285"/>
                        </a:lnTo>
                        <a:lnTo>
                          <a:pt x="30" y="305"/>
                        </a:lnTo>
                        <a:lnTo>
                          <a:pt x="33" y="315"/>
                        </a:lnTo>
                        <a:lnTo>
                          <a:pt x="43" y="324"/>
                        </a:lnTo>
                        <a:lnTo>
                          <a:pt x="55" y="332"/>
                        </a:lnTo>
                        <a:lnTo>
                          <a:pt x="72" y="333"/>
                        </a:lnTo>
                        <a:lnTo>
                          <a:pt x="82" y="329"/>
                        </a:lnTo>
                        <a:lnTo>
                          <a:pt x="93" y="329"/>
                        </a:lnTo>
                        <a:lnTo>
                          <a:pt x="122" y="323"/>
                        </a:lnTo>
                        <a:lnTo>
                          <a:pt x="110" y="311"/>
                        </a:lnTo>
                        <a:lnTo>
                          <a:pt x="96" y="293"/>
                        </a:lnTo>
                        <a:lnTo>
                          <a:pt x="115" y="306"/>
                        </a:lnTo>
                        <a:lnTo>
                          <a:pt x="130" y="317"/>
                        </a:lnTo>
                        <a:lnTo>
                          <a:pt x="140" y="323"/>
                        </a:lnTo>
                        <a:lnTo>
                          <a:pt x="154" y="329"/>
                        </a:lnTo>
                        <a:lnTo>
                          <a:pt x="171" y="329"/>
                        </a:lnTo>
                        <a:lnTo>
                          <a:pt x="187" y="329"/>
                        </a:lnTo>
                        <a:lnTo>
                          <a:pt x="195" y="326"/>
                        </a:lnTo>
                        <a:lnTo>
                          <a:pt x="200" y="322"/>
                        </a:lnTo>
                        <a:lnTo>
                          <a:pt x="180" y="312"/>
                        </a:lnTo>
                        <a:lnTo>
                          <a:pt x="160" y="296"/>
                        </a:lnTo>
                        <a:lnTo>
                          <a:pt x="153" y="288"/>
                        </a:lnTo>
                        <a:lnTo>
                          <a:pt x="170" y="292"/>
                        </a:lnTo>
                        <a:lnTo>
                          <a:pt x="194" y="308"/>
                        </a:lnTo>
                        <a:lnTo>
                          <a:pt x="204" y="315"/>
                        </a:lnTo>
                        <a:lnTo>
                          <a:pt x="228" y="317"/>
                        </a:lnTo>
                        <a:lnTo>
                          <a:pt x="235" y="313"/>
                        </a:lnTo>
                        <a:lnTo>
                          <a:pt x="235" y="305"/>
                        </a:lnTo>
                        <a:lnTo>
                          <a:pt x="235" y="279"/>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2" name="Freeform 794"/>
                  <p:cNvSpPr>
                    <a:spLocks/>
                  </p:cNvSpPr>
                  <p:nvPr/>
                </p:nvSpPr>
                <p:spPr bwMode="auto">
                  <a:xfrm>
                    <a:off x="604" y="1137"/>
                    <a:ext cx="66" cy="153"/>
                  </a:xfrm>
                  <a:custGeom>
                    <a:avLst/>
                    <a:gdLst>
                      <a:gd name="T0" fmla="*/ 65 w 66"/>
                      <a:gd name="T1" fmla="*/ 152 h 153"/>
                      <a:gd name="T2" fmla="*/ 55 w 66"/>
                      <a:gd name="T3" fmla="*/ 147 h 153"/>
                      <a:gd name="T4" fmla="*/ 42 w 66"/>
                      <a:gd name="T5" fmla="*/ 135 h 153"/>
                      <a:gd name="T6" fmla="*/ 31 w 66"/>
                      <a:gd name="T7" fmla="*/ 112 h 153"/>
                      <a:gd name="T8" fmla="*/ 25 w 66"/>
                      <a:gd name="T9" fmla="*/ 94 h 153"/>
                      <a:gd name="T10" fmla="*/ 17 w 66"/>
                      <a:gd name="T11" fmla="*/ 73 h 153"/>
                      <a:gd name="T12" fmla="*/ 13 w 66"/>
                      <a:gd name="T13" fmla="*/ 54 h 153"/>
                      <a:gd name="T14" fmla="*/ 6 w 66"/>
                      <a:gd name="T15" fmla="*/ 22 h 153"/>
                      <a:gd name="T16" fmla="*/ 0 w 66"/>
                      <a:gd name="T17" fmla="*/ 0 h 153"/>
                      <a:gd name="T18" fmla="*/ 15 w 66"/>
                      <a:gd name="T19" fmla="*/ 45 h 153"/>
                      <a:gd name="T20" fmla="*/ 25 w 66"/>
                      <a:gd name="T21" fmla="*/ 79 h 153"/>
                      <a:gd name="T22" fmla="*/ 38 w 66"/>
                      <a:gd name="T23" fmla="*/ 102 h 153"/>
                      <a:gd name="T24" fmla="*/ 58 w 66"/>
                      <a:gd name="T25" fmla="*/ 127 h 153"/>
                      <a:gd name="T26" fmla="*/ 65 w 66"/>
                      <a:gd name="T27" fmla="*/ 152 h 15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
                      <a:gd name="T43" fmla="*/ 0 h 153"/>
                      <a:gd name="T44" fmla="*/ 66 w 66"/>
                      <a:gd name="T45" fmla="*/ 153 h 15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 h="153">
                        <a:moveTo>
                          <a:pt x="65" y="152"/>
                        </a:moveTo>
                        <a:lnTo>
                          <a:pt x="55" y="147"/>
                        </a:lnTo>
                        <a:lnTo>
                          <a:pt x="42" y="135"/>
                        </a:lnTo>
                        <a:lnTo>
                          <a:pt x="31" y="112"/>
                        </a:lnTo>
                        <a:lnTo>
                          <a:pt x="25" y="94"/>
                        </a:lnTo>
                        <a:lnTo>
                          <a:pt x="17" y="73"/>
                        </a:lnTo>
                        <a:lnTo>
                          <a:pt x="13" y="54"/>
                        </a:lnTo>
                        <a:lnTo>
                          <a:pt x="6" y="22"/>
                        </a:lnTo>
                        <a:lnTo>
                          <a:pt x="0" y="0"/>
                        </a:lnTo>
                        <a:lnTo>
                          <a:pt x="15" y="45"/>
                        </a:lnTo>
                        <a:lnTo>
                          <a:pt x="25" y="79"/>
                        </a:lnTo>
                        <a:lnTo>
                          <a:pt x="38" y="102"/>
                        </a:lnTo>
                        <a:lnTo>
                          <a:pt x="58" y="127"/>
                        </a:lnTo>
                        <a:lnTo>
                          <a:pt x="65" y="152"/>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3" name="Freeform 795"/>
                  <p:cNvSpPr>
                    <a:spLocks/>
                  </p:cNvSpPr>
                  <p:nvPr/>
                </p:nvSpPr>
                <p:spPr bwMode="auto">
                  <a:xfrm>
                    <a:off x="677" y="1012"/>
                    <a:ext cx="273" cy="231"/>
                  </a:xfrm>
                  <a:custGeom>
                    <a:avLst/>
                    <a:gdLst>
                      <a:gd name="T0" fmla="*/ 82 w 273"/>
                      <a:gd name="T1" fmla="*/ 8 h 231"/>
                      <a:gd name="T2" fmla="*/ 105 w 273"/>
                      <a:gd name="T3" fmla="*/ 42 h 231"/>
                      <a:gd name="T4" fmla="*/ 101 w 273"/>
                      <a:gd name="T5" fmla="*/ 75 h 231"/>
                      <a:gd name="T6" fmla="*/ 103 w 273"/>
                      <a:gd name="T7" fmla="*/ 113 h 231"/>
                      <a:gd name="T8" fmla="*/ 103 w 273"/>
                      <a:gd name="T9" fmla="*/ 122 h 231"/>
                      <a:gd name="T10" fmla="*/ 101 w 273"/>
                      <a:gd name="T11" fmla="*/ 136 h 231"/>
                      <a:gd name="T12" fmla="*/ 112 w 273"/>
                      <a:gd name="T13" fmla="*/ 144 h 231"/>
                      <a:gd name="T14" fmla="*/ 122 w 273"/>
                      <a:gd name="T15" fmla="*/ 154 h 231"/>
                      <a:gd name="T16" fmla="*/ 141 w 273"/>
                      <a:gd name="T17" fmla="*/ 154 h 231"/>
                      <a:gd name="T18" fmla="*/ 201 w 273"/>
                      <a:gd name="T19" fmla="*/ 157 h 231"/>
                      <a:gd name="T20" fmla="*/ 233 w 273"/>
                      <a:gd name="T21" fmla="*/ 164 h 231"/>
                      <a:gd name="T22" fmla="*/ 272 w 273"/>
                      <a:gd name="T23" fmla="*/ 173 h 231"/>
                      <a:gd name="T24" fmla="*/ 271 w 273"/>
                      <a:gd name="T25" fmla="*/ 199 h 231"/>
                      <a:gd name="T26" fmla="*/ 248 w 273"/>
                      <a:gd name="T27" fmla="*/ 193 h 231"/>
                      <a:gd name="T28" fmla="*/ 241 w 273"/>
                      <a:gd name="T29" fmla="*/ 181 h 231"/>
                      <a:gd name="T30" fmla="*/ 239 w 273"/>
                      <a:gd name="T31" fmla="*/ 204 h 231"/>
                      <a:gd name="T32" fmla="*/ 223 w 273"/>
                      <a:gd name="T33" fmla="*/ 221 h 231"/>
                      <a:gd name="T34" fmla="*/ 179 w 273"/>
                      <a:gd name="T35" fmla="*/ 229 h 231"/>
                      <a:gd name="T36" fmla="*/ 184 w 273"/>
                      <a:gd name="T37" fmla="*/ 216 h 231"/>
                      <a:gd name="T38" fmla="*/ 208 w 273"/>
                      <a:gd name="T39" fmla="*/ 193 h 231"/>
                      <a:gd name="T40" fmla="*/ 189 w 273"/>
                      <a:gd name="T41" fmla="*/ 184 h 231"/>
                      <a:gd name="T42" fmla="*/ 179 w 273"/>
                      <a:gd name="T43" fmla="*/ 205 h 231"/>
                      <a:gd name="T44" fmla="*/ 148 w 273"/>
                      <a:gd name="T45" fmla="*/ 227 h 231"/>
                      <a:gd name="T46" fmla="*/ 107 w 273"/>
                      <a:gd name="T47" fmla="*/ 227 h 231"/>
                      <a:gd name="T48" fmla="*/ 152 w 273"/>
                      <a:gd name="T49" fmla="*/ 201 h 231"/>
                      <a:gd name="T50" fmla="*/ 171 w 273"/>
                      <a:gd name="T51" fmla="*/ 184 h 231"/>
                      <a:gd name="T52" fmla="*/ 161 w 273"/>
                      <a:gd name="T53" fmla="*/ 175 h 231"/>
                      <a:gd name="T54" fmla="*/ 144 w 273"/>
                      <a:gd name="T55" fmla="*/ 192 h 231"/>
                      <a:gd name="T56" fmla="*/ 116 w 273"/>
                      <a:gd name="T57" fmla="*/ 212 h 231"/>
                      <a:gd name="T58" fmla="*/ 90 w 273"/>
                      <a:gd name="T59" fmla="*/ 222 h 231"/>
                      <a:gd name="T60" fmla="*/ 59 w 273"/>
                      <a:gd name="T61" fmla="*/ 225 h 231"/>
                      <a:gd name="T62" fmla="*/ 79 w 273"/>
                      <a:gd name="T63" fmla="*/ 212 h 231"/>
                      <a:gd name="T64" fmla="*/ 103 w 273"/>
                      <a:gd name="T65" fmla="*/ 193 h 231"/>
                      <a:gd name="T66" fmla="*/ 97 w 273"/>
                      <a:gd name="T67" fmla="*/ 184 h 231"/>
                      <a:gd name="T68" fmla="*/ 84 w 273"/>
                      <a:gd name="T69" fmla="*/ 200 h 231"/>
                      <a:gd name="T70" fmla="*/ 60 w 273"/>
                      <a:gd name="T71" fmla="*/ 215 h 231"/>
                      <a:gd name="T72" fmla="*/ 29 w 273"/>
                      <a:gd name="T73" fmla="*/ 218 h 231"/>
                      <a:gd name="T74" fmla="*/ 12 w 273"/>
                      <a:gd name="T75" fmla="*/ 196 h 231"/>
                      <a:gd name="T76" fmla="*/ 69 w 273"/>
                      <a:gd name="T77" fmla="*/ 189 h 231"/>
                      <a:gd name="T78" fmla="*/ 102 w 273"/>
                      <a:gd name="T79" fmla="*/ 171 h 231"/>
                      <a:gd name="T80" fmla="*/ 108 w 273"/>
                      <a:gd name="T81" fmla="*/ 157 h 231"/>
                      <a:gd name="T82" fmla="*/ 94 w 273"/>
                      <a:gd name="T83" fmla="*/ 164 h 231"/>
                      <a:gd name="T84" fmla="*/ 57 w 273"/>
                      <a:gd name="T85" fmla="*/ 185 h 231"/>
                      <a:gd name="T86" fmla="*/ 12 w 273"/>
                      <a:gd name="T87" fmla="*/ 196 h 231"/>
                      <a:gd name="T88" fmla="*/ 4 w 273"/>
                      <a:gd name="T89" fmla="*/ 151 h 231"/>
                      <a:gd name="T90" fmla="*/ 29 w 273"/>
                      <a:gd name="T91" fmla="*/ 146 h 231"/>
                      <a:gd name="T92" fmla="*/ 82 w 273"/>
                      <a:gd name="T93" fmla="*/ 150 h 231"/>
                      <a:gd name="T94" fmla="*/ 90 w 273"/>
                      <a:gd name="T95" fmla="*/ 142 h 231"/>
                      <a:gd name="T96" fmla="*/ 62 w 273"/>
                      <a:gd name="T97" fmla="*/ 145 h 231"/>
                      <a:gd name="T98" fmla="*/ 4 w 273"/>
                      <a:gd name="T99" fmla="*/ 136 h 231"/>
                      <a:gd name="T100" fmla="*/ 1 w 273"/>
                      <a:gd name="T101" fmla="*/ 95 h 231"/>
                      <a:gd name="T102" fmla="*/ 3 w 273"/>
                      <a:gd name="T103" fmla="*/ 52 h 231"/>
                      <a:gd name="T104" fmla="*/ 32 w 273"/>
                      <a:gd name="T105" fmla="*/ 30 h 231"/>
                      <a:gd name="T106" fmla="*/ 3 w 273"/>
                      <a:gd name="T107" fmla="*/ 39 h 231"/>
                      <a:gd name="T108" fmla="*/ 19 w 273"/>
                      <a:gd name="T109" fmla="*/ 13 h 231"/>
                      <a:gd name="T110" fmla="*/ 49 w 273"/>
                      <a:gd name="T111" fmla="*/ 0 h 23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3"/>
                      <a:gd name="T169" fmla="*/ 0 h 231"/>
                      <a:gd name="T170" fmla="*/ 273 w 273"/>
                      <a:gd name="T171" fmla="*/ 231 h 23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3" h="231">
                        <a:moveTo>
                          <a:pt x="49" y="0"/>
                        </a:moveTo>
                        <a:lnTo>
                          <a:pt x="82" y="8"/>
                        </a:lnTo>
                        <a:lnTo>
                          <a:pt x="97" y="19"/>
                        </a:lnTo>
                        <a:lnTo>
                          <a:pt x="105" y="42"/>
                        </a:lnTo>
                        <a:lnTo>
                          <a:pt x="105" y="63"/>
                        </a:lnTo>
                        <a:lnTo>
                          <a:pt x="101" y="75"/>
                        </a:lnTo>
                        <a:lnTo>
                          <a:pt x="103" y="97"/>
                        </a:lnTo>
                        <a:lnTo>
                          <a:pt x="103" y="113"/>
                        </a:lnTo>
                        <a:lnTo>
                          <a:pt x="100" y="116"/>
                        </a:lnTo>
                        <a:lnTo>
                          <a:pt x="103" y="122"/>
                        </a:lnTo>
                        <a:lnTo>
                          <a:pt x="107" y="129"/>
                        </a:lnTo>
                        <a:lnTo>
                          <a:pt x="101" y="136"/>
                        </a:lnTo>
                        <a:lnTo>
                          <a:pt x="101" y="142"/>
                        </a:lnTo>
                        <a:lnTo>
                          <a:pt x="112" y="144"/>
                        </a:lnTo>
                        <a:lnTo>
                          <a:pt x="111" y="150"/>
                        </a:lnTo>
                        <a:lnTo>
                          <a:pt x="122" y="154"/>
                        </a:lnTo>
                        <a:lnTo>
                          <a:pt x="133" y="151"/>
                        </a:lnTo>
                        <a:lnTo>
                          <a:pt x="141" y="154"/>
                        </a:lnTo>
                        <a:lnTo>
                          <a:pt x="172" y="157"/>
                        </a:lnTo>
                        <a:lnTo>
                          <a:pt x="201" y="157"/>
                        </a:lnTo>
                        <a:lnTo>
                          <a:pt x="221" y="157"/>
                        </a:lnTo>
                        <a:lnTo>
                          <a:pt x="233" y="164"/>
                        </a:lnTo>
                        <a:lnTo>
                          <a:pt x="262" y="164"/>
                        </a:lnTo>
                        <a:lnTo>
                          <a:pt x="272" y="173"/>
                        </a:lnTo>
                        <a:lnTo>
                          <a:pt x="272" y="183"/>
                        </a:lnTo>
                        <a:lnTo>
                          <a:pt x="271" y="199"/>
                        </a:lnTo>
                        <a:lnTo>
                          <a:pt x="248" y="204"/>
                        </a:lnTo>
                        <a:lnTo>
                          <a:pt x="248" y="193"/>
                        </a:lnTo>
                        <a:lnTo>
                          <a:pt x="245" y="185"/>
                        </a:lnTo>
                        <a:lnTo>
                          <a:pt x="241" y="181"/>
                        </a:lnTo>
                        <a:lnTo>
                          <a:pt x="239" y="192"/>
                        </a:lnTo>
                        <a:lnTo>
                          <a:pt x="239" y="204"/>
                        </a:lnTo>
                        <a:lnTo>
                          <a:pt x="233" y="212"/>
                        </a:lnTo>
                        <a:lnTo>
                          <a:pt x="223" y="221"/>
                        </a:lnTo>
                        <a:lnTo>
                          <a:pt x="198" y="226"/>
                        </a:lnTo>
                        <a:lnTo>
                          <a:pt x="179" y="229"/>
                        </a:lnTo>
                        <a:lnTo>
                          <a:pt x="156" y="230"/>
                        </a:lnTo>
                        <a:lnTo>
                          <a:pt x="184" y="216"/>
                        </a:lnTo>
                        <a:lnTo>
                          <a:pt x="203" y="204"/>
                        </a:lnTo>
                        <a:lnTo>
                          <a:pt x="208" y="193"/>
                        </a:lnTo>
                        <a:lnTo>
                          <a:pt x="205" y="185"/>
                        </a:lnTo>
                        <a:lnTo>
                          <a:pt x="189" y="184"/>
                        </a:lnTo>
                        <a:lnTo>
                          <a:pt x="183" y="193"/>
                        </a:lnTo>
                        <a:lnTo>
                          <a:pt x="179" y="205"/>
                        </a:lnTo>
                        <a:lnTo>
                          <a:pt x="163" y="218"/>
                        </a:lnTo>
                        <a:lnTo>
                          <a:pt x="148" y="227"/>
                        </a:lnTo>
                        <a:lnTo>
                          <a:pt x="131" y="229"/>
                        </a:lnTo>
                        <a:lnTo>
                          <a:pt x="107" y="227"/>
                        </a:lnTo>
                        <a:lnTo>
                          <a:pt x="133" y="210"/>
                        </a:lnTo>
                        <a:lnTo>
                          <a:pt x="152" y="201"/>
                        </a:lnTo>
                        <a:lnTo>
                          <a:pt x="167" y="192"/>
                        </a:lnTo>
                        <a:lnTo>
                          <a:pt x="171" y="184"/>
                        </a:lnTo>
                        <a:lnTo>
                          <a:pt x="170" y="177"/>
                        </a:lnTo>
                        <a:lnTo>
                          <a:pt x="161" y="175"/>
                        </a:lnTo>
                        <a:lnTo>
                          <a:pt x="151" y="183"/>
                        </a:lnTo>
                        <a:lnTo>
                          <a:pt x="144" y="192"/>
                        </a:lnTo>
                        <a:lnTo>
                          <a:pt x="131" y="205"/>
                        </a:lnTo>
                        <a:lnTo>
                          <a:pt x="116" y="212"/>
                        </a:lnTo>
                        <a:lnTo>
                          <a:pt x="103" y="218"/>
                        </a:lnTo>
                        <a:lnTo>
                          <a:pt x="90" y="222"/>
                        </a:lnTo>
                        <a:lnTo>
                          <a:pt x="76" y="225"/>
                        </a:lnTo>
                        <a:lnTo>
                          <a:pt x="59" y="225"/>
                        </a:lnTo>
                        <a:lnTo>
                          <a:pt x="41" y="222"/>
                        </a:lnTo>
                        <a:lnTo>
                          <a:pt x="79" y="212"/>
                        </a:lnTo>
                        <a:lnTo>
                          <a:pt x="93" y="205"/>
                        </a:lnTo>
                        <a:lnTo>
                          <a:pt x="103" y="193"/>
                        </a:lnTo>
                        <a:lnTo>
                          <a:pt x="105" y="184"/>
                        </a:lnTo>
                        <a:lnTo>
                          <a:pt x="97" y="184"/>
                        </a:lnTo>
                        <a:lnTo>
                          <a:pt x="92" y="192"/>
                        </a:lnTo>
                        <a:lnTo>
                          <a:pt x="84" y="200"/>
                        </a:lnTo>
                        <a:lnTo>
                          <a:pt x="73" y="208"/>
                        </a:lnTo>
                        <a:lnTo>
                          <a:pt x="60" y="215"/>
                        </a:lnTo>
                        <a:lnTo>
                          <a:pt x="42" y="221"/>
                        </a:lnTo>
                        <a:lnTo>
                          <a:pt x="29" y="218"/>
                        </a:lnTo>
                        <a:lnTo>
                          <a:pt x="22" y="212"/>
                        </a:lnTo>
                        <a:lnTo>
                          <a:pt x="12" y="196"/>
                        </a:lnTo>
                        <a:lnTo>
                          <a:pt x="32" y="192"/>
                        </a:lnTo>
                        <a:lnTo>
                          <a:pt x="69" y="189"/>
                        </a:lnTo>
                        <a:lnTo>
                          <a:pt x="90" y="180"/>
                        </a:lnTo>
                        <a:lnTo>
                          <a:pt x="102" y="171"/>
                        </a:lnTo>
                        <a:lnTo>
                          <a:pt x="107" y="161"/>
                        </a:lnTo>
                        <a:lnTo>
                          <a:pt x="108" y="157"/>
                        </a:lnTo>
                        <a:lnTo>
                          <a:pt x="102" y="157"/>
                        </a:lnTo>
                        <a:lnTo>
                          <a:pt x="94" y="164"/>
                        </a:lnTo>
                        <a:lnTo>
                          <a:pt x="83" y="178"/>
                        </a:lnTo>
                        <a:lnTo>
                          <a:pt x="57" y="185"/>
                        </a:lnTo>
                        <a:lnTo>
                          <a:pt x="32" y="192"/>
                        </a:lnTo>
                        <a:lnTo>
                          <a:pt x="12" y="196"/>
                        </a:lnTo>
                        <a:lnTo>
                          <a:pt x="6" y="170"/>
                        </a:lnTo>
                        <a:lnTo>
                          <a:pt x="4" y="151"/>
                        </a:lnTo>
                        <a:lnTo>
                          <a:pt x="4" y="135"/>
                        </a:lnTo>
                        <a:lnTo>
                          <a:pt x="29" y="146"/>
                        </a:lnTo>
                        <a:lnTo>
                          <a:pt x="59" y="151"/>
                        </a:lnTo>
                        <a:lnTo>
                          <a:pt x="82" y="150"/>
                        </a:lnTo>
                        <a:lnTo>
                          <a:pt x="88" y="148"/>
                        </a:lnTo>
                        <a:lnTo>
                          <a:pt x="90" y="142"/>
                        </a:lnTo>
                        <a:lnTo>
                          <a:pt x="77" y="142"/>
                        </a:lnTo>
                        <a:lnTo>
                          <a:pt x="62" y="145"/>
                        </a:lnTo>
                        <a:lnTo>
                          <a:pt x="29" y="146"/>
                        </a:lnTo>
                        <a:lnTo>
                          <a:pt x="4" y="136"/>
                        </a:lnTo>
                        <a:lnTo>
                          <a:pt x="3" y="112"/>
                        </a:lnTo>
                        <a:lnTo>
                          <a:pt x="1" y="95"/>
                        </a:lnTo>
                        <a:lnTo>
                          <a:pt x="0" y="80"/>
                        </a:lnTo>
                        <a:lnTo>
                          <a:pt x="3" y="52"/>
                        </a:lnTo>
                        <a:lnTo>
                          <a:pt x="10" y="42"/>
                        </a:lnTo>
                        <a:lnTo>
                          <a:pt x="32" y="30"/>
                        </a:lnTo>
                        <a:lnTo>
                          <a:pt x="24" y="31"/>
                        </a:lnTo>
                        <a:lnTo>
                          <a:pt x="3" y="39"/>
                        </a:lnTo>
                        <a:lnTo>
                          <a:pt x="11" y="22"/>
                        </a:lnTo>
                        <a:lnTo>
                          <a:pt x="19" y="13"/>
                        </a:lnTo>
                        <a:lnTo>
                          <a:pt x="24" y="7"/>
                        </a:lnTo>
                        <a:lnTo>
                          <a:pt x="49"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4" name="Freeform 796"/>
                  <p:cNvSpPr>
                    <a:spLocks/>
                  </p:cNvSpPr>
                  <p:nvPr/>
                </p:nvSpPr>
                <p:spPr bwMode="auto">
                  <a:xfrm>
                    <a:off x="696" y="1098"/>
                    <a:ext cx="65" cy="49"/>
                  </a:xfrm>
                  <a:custGeom>
                    <a:avLst/>
                    <a:gdLst>
                      <a:gd name="T0" fmla="*/ 64 w 65"/>
                      <a:gd name="T1" fmla="*/ 0 h 49"/>
                      <a:gd name="T2" fmla="*/ 64 w 65"/>
                      <a:gd name="T3" fmla="*/ 4 h 49"/>
                      <a:gd name="T4" fmla="*/ 56 w 65"/>
                      <a:gd name="T5" fmla="*/ 14 h 49"/>
                      <a:gd name="T6" fmla="*/ 47 w 65"/>
                      <a:gd name="T7" fmla="*/ 18 h 49"/>
                      <a:gd name="T8" fmla="*/ 31 w 65"/>
                      <a:gd name="T9" fmla="*/ 29 h 49"/>
                      <a:gd name="T10" fmla="*/ 24 w 65"/>
                      <a:gd name="T11" fmla="*/ 34 h 49"/>
                      <a:gd name="T12" fmla="*/ 7 w 65"/>
                      <a:gd name="T13" fmla="*/ 44 h 49"/>
                      <a:gd name="T14" fmla="*/ 25 w 65"/>
                      <a:gd name="T15" fmla="*/ 39 h 49"/>
                      <a:gd name="T16" fmla="*/ 43 w 65"/>
                      <a:gd name="T17" fmla="*/ 34 h 49"/>
                      <a:gd name="T18" fmla="*/ 60 w 65"/>
                      <a:gd name="T19" fmla="*/ 34 h 49"/>
                      <a:gd name="T20" fmla="*/ 59 w 65"/>
                      <a:gd name="T21" fmla="*/ 38 h 49"/>
                      <a:gd name="T22" fmla="*/ 31 w 65"/>
                      <a:gd name="T23" fmla="*/ 42 h 49"/>
                      <a:gd name="T24" fmla="*/ 15 w 65"/>
                      <a:gd name="T25" fmla="*/ 47 h 49"/>
                      <a:gd name="T26" fmla="*/ 7 w 65"/>
                      <a:gd name="T27" fmla="*/ 48 h 49"/>
                      <a:gd name="T28" fmla="*/ 0 w 65"/>
                      <a:gd name="T29" fmla="*/ 46 h 49"/>
                      <a:gd name="T30" fmla="*/ 0 w 65"/>
                      <a:gd name="T31" fmla="*/ 41 h 49"/>
                      <a:gd name="T32" fmla="*/ 5 w 65"/>
                      <a:gd name="T33" fmla="*/ 37 h 49"/>
                      <a:gd name="T34" fmla="*/ 13 w 65"/>
                      <a:gd name="T35" fmla="*/ 30 h 49"/>
                      <a:gd name="T36" fmla="*/ 23 w 65"/>
                      <a:gd name="T37" fmla="*/ 21 h 49"/>
                      <a:gd name="T38" fmla="*/ 32 w 65"/>
                      <a:gd name="T39" fmla="*/ 10 h 49"/>
                      <a:gd name="T40" fmla="*/ 44 w 65"/>
                      <a:gd name="T41" fmla="*/ 4 h 49"/>
                      <a:gd name="T42" fmla="*/ 57 w 65"/>
                      <a:gd name="T43" fmla="*/ 1 h 49"/>
                      <a:gd name="T44" fmla="*/ 64 w 65"/>
                      <a:gd name="T45" fmla="*/ 0 h 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
                      <a:gd name="T70" fmla="*/ 0 h 49"/>
                      <a:gd name="T71" fmla="*/ 65 w 65"/>
                      <a:gd name="T72" fmla="*/ 49 h 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 h="49">
                        <a:moveTo>
                          <a:pt x="64" y="0"/>
                        </a:moveTo>
                        <a:lnTo>
                          <a:pt x="64" y="4"/>
                        </a:lnTo>
                        <a:lnTo>
                          <a:pt x="56" y="14"/>
                        </a:lnTo>
                        <a:lnTo>
                          <a:pt x="47" y="18"/>
                        </a:lnTo>
                        <a:lnTo>
                          <a:pt x="31" y="29"/>
                        </a:lnTo>
                        <a:lnTo>
                          <a:pt x="24" y="34"/>
                        </a:lnTo>
                        <a:lnTo>
                          <a:pt x="7" y="44"/>
                        </a:lnTo>
                        <a:lnTo>
                          <a:pt x="25" y="39"/>
                        </a:lnTo>
                        <a:lnTo>
                          <a:pt x="43" y="34"/>
                        </a:lnTo>
                        <a:lnTo>
                          <a:pt x="60" y="34"/>
                        </a:lnTo>
                        <a:lnTo>
                          <a:pt x="59" y="38"/>
                        </a:lnTo>
                        <a:lnTo>
                          <a:pt x="31" y="42"/>
                        </a:lnTo>
                        <a:lnTo>
                          <a:pt x="15" y="47"/>
                        </a:lnTo>
                        <a:lnTo>
                          <a:pt x="7" y="48"/>
                        </a:lnTo>
                        <a:lnTo>
                          <a:pt x="0" y="46"/>
                        </a:lnTo>
                        <a:lnTo>
                          <a:pt x="0" y="41"/>
                        </a:lnTo>
                        <a:lnTo>
                          <a:pt x="5" y="37"/>
                        </a:lnTo>
                        <a:lnTo>
                          <a:pt x="13" y="30"/>
                        </a:lnTo>
                        <a:lnTo>
                          <a:pt x="23" y="21"/>
                        </a:lnTo>
                        <a:lnTo>
                          <a:pt x="32" y="10"/>
                        </a:lnTo>
                        <a:lnTo>
                          <a:pt x="44" y="4"/>
                        </a:lnTo>
                        <a:lnTo>
                          <a:pt x="57" y="1"/>
                        </a:lnTo>
                        <a:lnTo>
                          <a:pt x="64"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5" name="Freeform 797"/>
                  <p:cNvSpPr>
                    <a:spLocks/>
                  </p:cNvSpPr>
                  <p:nvPr/>
                </p:nvSpPr>
                <p:spPr bwMode="auto">
                  <a:xfrm>
                    <a:off x="698" y="1055"/>
                    <a:ext cx="58" cy="65"/>
                  </a:xfrm>
                  <a:custGeom>
                    <a:avLst/>
                    <a:gdLst>
                      <a:gd name="T0" fmla="*/ 47 w 58"/>
                      <a:gd name="T1" fmla="*/ 0 h 65"/>
                      <a:gd name="T2" fmla="*/ 54 w 58"/>
                      <a:gd name="T3" fmla="*/ 1 h 65"/>
                      <a:gd name="T4" fmla="*/ 57 w 58"/>
                      <a:gd name="T5" fmla="*/ 7 h 65"/>
                      <a:gd name="T6" fmla="*/ 56 w 58"/>
                      <a:gd name="T7" fmla="*/ 12 h 65"/>
                      <a:gd name="T8" fmla="*/ 51 w 58"/>
                      <a:gd name="T9" fmla="*/ 19 h 65"/>
                      <a:gd name="T10" fmla="*/ 45 w 58"/>
                      <a:gd name="T11" fmla="*/ 21 h 65"/>
                      <a:gd name="T12" fmla="*/ 33 w 58"/>
                      <a:gd name="T13" fmla="*/ 28 h 65"/>
                      <a:gd name="T14" fmla="*/ 21 w 58"/>
                      <a:gd name="T15" fmla="*/ 36 h 65"/>
                      <a:gd name="T16" fmla="*/ 12 w 58"/>
                      <a:gd name="T17" fmla="*/ 48 h 65"/>
                      <a:gd name="T18" fmla="*/ 2 w 58"/>
                      <a:gd name="T19" fmla="*/ 61 h 65"/>
                      <a:gd name="T20" fmla="*/ 0 w 58"/>
                      <a:gd name="T21" fmla="*/ 64 h 65"/>
                      <a:gd name="T22" fmla="*/ 2 w 58"/>
                      <a:gd name="T23" fmla="*/ 50 h 65"/>
                      <a:gd name="T24" fmla="*/ 5 w 58"/>
                      <a:gd name="T25" fmla="*/ 37 h 65"/>
                      <a:gd name="T26" fmla="*/ 9 w 58"/>
                      <a:gd name="T27" fmla="*/ 26 h 65"/>
                      <a:gd name="T28" fmla="*/ 17 w 58"/>
                      <a:gd name="T29" fmla="*/ 16 h 65"/>
                      <a:gd name="T30" fmla="*/ 37 w 58"/>
                      <a:gd name="T31" fmla="*/ 2 h 65"/>
                      <a:gd name="T32" fmla="*/ 47 w 58"/>
                      <a:gd name="T33" fmla="*/ 0 h 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
                      <a:gd name="T52" fmla="*/ 0 h 65"/>
                      <a:gd name="T53" fmla="*/ 58 w 58"/>
                      <a:gd name="T54" fmla="*/ 65 h 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 h="65">
                        <a:moveTo>
                          <a:pt x="47" y="0"/>
                        </a:moveTo>
                        <a:lnTo>
                          <a:pt x="54" y="1"/>
                        </a:lnTo>
                        <a:lnTo>
                          <a:pt x="57" y="7"/>
                        </a:lnTo>
                        <a:lnTo>
                          <a:pt x="56" y="12"/>
                        </a:lnTo>
                        <a:lnTo>
                          <a:pt x="51" y="19"/>
                        </a:lnTo>
                        <a:lnTo>
                          <a:pt x="45" y="21"/>
                        </a:lnTo>
                        <a:lnTo>
                          <a:pt x="33" y="28"/>
                        </a:lnTo>
                        <a:lnTo>
                          <a:pt x="21" y="36"/>
                        </a:lnTo>
                        <a:lnTo>
                          <a:pt x="12" y="48"/>
                        </a:lnTo>
                        <a:lnTo>
                          <a:pt x="2" y="61"/>
                        </a:lnTo>
                        <a:lnTo>
                          <a:pt x="0" y="64"/>
                        </a:lnTo>
                        <a:lnTo>
                          <a:pt x="2" y="50"/>
                        </a:lnTo>
                        <a:lnTo>
                          <a:pt x="5" y="37"/>
                        </a:lnTo>
                        <a:lnTo>
                          <a:pt x="9" y="26"/>
                        </a:lnTo>
                        <a:lnTo>
                          <a:pt x="17" y="16"/>
                        </a:lnTo>
                        <a:lnTo>
                          <a:pt x="37" y="2"/>
                        </a:lnTo>
                        <a:lnTo>
                          <a:pt x="47"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6" name="Freeform 798"/>
                  <p:cNvSpPr>
                    <a:spLocks/>
                  </p:cNvSpPr>
                  <p:nvPr/>
                </p:nvSpPr>
                <p:spPr bwMode="auto">
                  <a:xfrm>
                    <a:off x="705" y="985"/>
                    <a:ext cx="63" cy="37"/>
                  </a:xfrm>
                  <a:custGeom>
                    <a:avLst/>
                    <a:gdLst>
                      <a:gd name="T0" fmla="*/ 62 w 63"/>
                      <a:gd name="T1" fmla="*/ 36 h 37"/>
                      <a:gd name="T2" fmla="*/ 52 w 63"/>
                      <a:gd name="T3" fmla="*/ 28 h 37"/>
                      <a:gd name="T4" fmla="*/ 34 w 63"/>
                      <a:gd name="T5" fmla="*/ 23 h 37"/>
                      <a:gd name="T6" fmla="*/ 22 w 63"/>
                      <a:gd name="T7" fmla="*/ 20 h 37"/>
                      <a:gd name="T8" fmla="*/ 0 w 63"/>
                      <a:gd name="T9" fmla="*/ 0 h 37"/>
                      <a:gd name="T10" fmla="*/ 17 w 63"/>
                      <a:gd name="T11" fmla="*/ 8 h 37"/>
                      <a:gd name="T12" fmla="*/ 31 w 63"/>
                      <a:gd name="T13" fmla="*/ 13 h 37"/>
                      <a:gd name="T14" fmla="*/ 42 w 63"/>
                      <a:gd name="T15" fmla="*/ 18 h 37"/>
                      <a:gd name="T16" fmla="*/ 48 w 63"/>
                      <a:gd name="T17" fmla="*/ 23 h 37"/>
                      <a:gd name="T18" fmla="*/ 62 w 63"/>
                      <a:gd name="T19" fmla="*/ 3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37"/>
                      <a:gd name="T32" fmla="*/ 63 w 63"/>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37">
                        <a:moveTo>
                          <a:pt x="62" y="36"/>
                        </a:moveTo>
                        <a:lnTo>
                          <a:pt x="52" y="28"/>
                        </a:lnTo>
                        <a:lnTo>
                          <a:pt x="34" y="23"/>
                        </a:lnTo>
                        <a:lnTo>
                          <a:pt x="22" y="20"/>
                        </a:lnTo>
                        <a:lnTo>
                          <a:pt x="0" y="0"/>
                        </a:lnTo>
                        <a:lnTo>
                          <a:pt x="17" y="8"/>
                        </a:lnTo>
                        <a:lnTo>
                          <a:pt x="31" y="13"/>
                        </a:lnTo>
                        <a:lnTo>
                          <a:pt x="42" y="18"/>
                        </a:lnTo>
                        <a:lnTo>
                          <a:pt x="48" y="23"/>
                        </a:lnTo>
                        <a:lnTo>
                          <a:pt x="62" y="36"/>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7" name="Freeform 799"/>
                  <p:cNvSpPr>
                    <a:spLocks/>
                  </p:cNvSpPr>
                  <p:nvPr/>
                </p:nvSpPr>
                <p:spPr bwMode="auto">
                  <a:xfrm>
                    <a:off x="787" y="1060"/>
                    <a:ext cx="33" cy="99"/>
                  </a:xfrm>
                  <a:custGeom>
                    <a:avLst/>
                    <a:gdLst>
                      <a:gd name="T0" fmla="*/ 32 w 33"/>
                      <a:gd name="T1" fmla="*/ 98 h 99"/>
                      <a:gd name="T2" fmla="*/ 16 w 33"/>
                      <a:gd name="T3" fmla="*/ 98 h 99"/>
                      <a:gd name="T4" fmla="*/ 11 w 33"/>
                      <a:gd name="T5" fmla="*/ 97 h 99"/>
                      <a:gd name="T6" fmla="*/ 11 w 33"/>
                      <a:gd name="T7" fmla="*/ 94 h 99"/>
                      <a:gd name="T8" fmla="*/ 8 w 33"/>
                      <a:gd name="T9" fmla="*/ 90 h 99"/>
                      <a:gd name="T10" fmla="*/ 3 w 33"/>
                      <a:gd name="T11" fmla="*/ 86 h 99"/>
                      <a:gd name="T12" fmla="*/ 5 w 33"/>
                      <a:gd name="T13" fmla="*/ 83 h 99"/>
                      <a:gd name="T14" fmla="*/ 5 w 33"/>
                      <a:gd name="T15" fmla="*/ 78 h 99"/>
                      <a:gd name="T16" fmla="*/ 1 w 33"/>
                      <a:gd name="T17" fmla="*/ 72 h 99"/>
                      <a:gd name="T18" fmla="*/ 1 w 33"/>
                      <a:gd name="T19" fmla="*/ 66 h 99"/>
                      <a:gd name="T20" fmla="*/ 4 w 33"/>
                      <a:gd name="T21" fmla="*/ 58 h 99"/>
                      <a:gd name="T22" fmla="*/ 4 w 33"/>
                      <a:gd name="T23" fmla="*/ 43 h 99"/>
                      <a:gd name="T24" fmla="*/ 0 w 33"/>
                      <a:gd name="T25" fmla="*/ 29 h 99"/>
                      <a:gd name="T26" fmla="*/ 1 w 33"/>
                      <a:gd name="T27" fmla="*/ 18 h 99"/>
                      <a:gd name="T28" fmla="*/ 1 w 33"/>
                      <a:gd name="T29" fmla="*/ 0 h 99"/>
                      <a:gd name="T30" fmla="*/ 11 w 33"/>
                      <a:gd name="T31" fmla="*/ 27 h 99"/>
                      <a:gd name="T32" fmla="*/ 20 w 33"/>
                      <a:gd name="T33" fmla="*/ 52 h 99"/>
                      <a:gd name="T34" fmla="*/ 26 w 33"/>
                      <a:gd name="T35" fmla="*/ 80 h 99"/>
                      <a:gd name="T36" fmla="*/ 32 w 33"/>
                      <a:gd name="T37" fmla="*/ 98 h 9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3"/>
                      <a:gd name="T58" fmla="*/ 0 h 99"/>
                      <a:gd name="T59" fmla="*/ 33 w 33"/>
                      <a:gd name="T60" fmla="*/ 99 h 9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3" h="99">
                        <a:moveTo>
                          <a:pt x="32" y="98"/>
                        </a:moveTo>
                        <a:lnTo>
                          <a:pt x="16" y="98"/>
                        </a:lnTo>
                        <a:lnTo>
                          <a:pt x="11" y="97"/>
                        </a:lnTo>
                        <a:lnTo>
                          <a:pt x="11" y="94"/>
                        </a:lnTo>
                        <a:lnTo>
                          <a:pt x="8" y="90"/>
                        </a:lnTo>
                        <a:lnTo>
                          <a:pt x="3" y="86"/>
                        </a:lnTo>
                        <a:lnTo>
                          <a:pt x="5" y="83"/>
                        </a:lnTo>
                        <a:lnTo>
                          <a:pt x="5" y="78"/>
                        </a:lnTo>
                        <a:lnTo>
                          <a:pt x="1" y="72"/>
                        </a:lnTo>
                        <a:lnTo>
                          <a:pt x="1" y="66"/>
                        </a:lnTo>
                        <a:lnTo>
                          <a:pt x="4" y="58"/>
                        </a:lnTo>
                        <a:lnTo>
                          <a:pt x="4" y="43"/>
                        </a:lnTo>
                        <a:lnTo>
                          <a:pt x="0" y="29"/>
                        </a:lnTo>
                        <a:lnTo>
                          <a:pt x="1" y="18"/>
                        </a:lnTo>
                        <a:lnTo>
                          <a:pt x="1" y="0"/>
                        </a:lnTo>
                        <a:lnTo>
                          <a:pt x="11" y="27"/>
                        </a:lnTo>
                        <a:lnTo>
                          <a:pt x="20" y="52"/>
                        </a:lnTo>
                        <a:lnTo>
                          <a:pt x="26" y="80"/>
                        </a:lnTo>
                        <a:lnTo>
                          <a:pt x="32" y="98"/>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8" name="Freeform 800"/>
                  <p:cNvSpPr>
                    <a:spLocks/>
                  </p:cNvSpPr>
                  <p:nvPr/>
                </p:nvSpPr>
                <p:spPr bwMode="auto">
                  <a:xfrm>
                    <a:off x="698" y="1172"/>
                    <a:ext cx="66" cy="16"/>
                  </a:xfrm>
                  <a:custGeom>
                    <a:avLst/>
                    <a:gdLst>
                      <a:gd name="T0" fmla="*/ 13 w 66"/>
                      <a:gd name="T1" fmla="*/ 7 h 16"/>
                      <a:gd name="T2" fmla="*/ 27 w 66"/>
                      <a:gd name="T3" fmla="*/ 3 h 16"/>
                      <a:gd name="T4" fmla="*/ 41 w 66"/>
                      <a:gd name="T5" fmla="*/ 1 h 16"/>
                      <a:gd name="T6" fmla="*/ 58 w 66"/>
                      <a:gd name="T7" fmla="*/ 0 h 16"/>
                      <a:gd name="T8" fmla="*/ 65 w 66"/>
                      <a:gd name="T9" fmla="*/ 1 h 16"/>
                      <a:gd name="T10" fmla="*/ 62 w 66"/>
                      <a:gd name="T11" fmla="*/ 6 h 16"/>
                      <a:gd name="T12" fmla="*/ 56 w 66"/>
                      <a:gd name="T13" fmla="*/ 9 h 16"/>
                      <a:gd name="T14" fmla="*/ 40 w 66"/>
                      <a:gd name="T15" fmla="*/ 12 h 16"/>
                      <a:gd name="T16" fmla="*/ 16 w 66"/>
                      <a:gd name="T17" fmla="*/ 15 h 16"/>
                      <a:gd name="T18" fmla="*/ 0 w 66"/>
                      <a:gd name="T19" fmla="*/ 14 h 16"/>
                      <a:gd name="T20" fmla="*/ 13 w 66"/>
                      <a:gd name="T21" fmla="*/ 7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
                      <a:gd name="T34" fmla="*/ 0 h 16"/>
                      <a:gd name="T35" fmla="*/ 66 w 66"/>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 h="16">
                        <a:moveTo>
                          <a:pt x="13" y="7"/>
                        </a:moveTo>
                        <a:lnTo>
                          <a:pt x="27" y="3"/>
                        </a:lnTo>
                        <a:lnTo>
                          <a:pt x="41" y="1"/>
                        </a:lnTo>
                        <a:lnTo>
                          <a:pt x="58" y="0"/>
                        </a:lnTo>
                        <a:lnTo>
                          <a:pt x="65" y="1"/>
                        </a:lnTo>
                        <a:lnTo>
                          <a:pt x="62" y="6"/>
                        </a:lnTo>
                        <a:lnTo>
                          <a:pt x="56" y="9"/>
                        </a:lnTo>
                        <a:lnTo>
                          <a:pt x="40" y="12"/>
                        </a:lnTo>
                        <a:lnTo>
                          <a:pt x="16" y="15"/>
                        </a:lnTo>
                        <a:lnTo>
                          <a:pt x="0" y="14"/>
                        </a:lnTo>
                        <a:lnTo>
                          <a:pt x="13" y="7"/>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899" name="Freeform 801"/>
                  <p:cNvSpPr>
                    <a:spLocks/>
                  </p:cNvSpPr>
                  <p:nvPr/>
                </p:nvSpPr>
                <p:spPr bwMode="auto">
                  <a:xfrm>
                    <a:off x="783" y="1183"/>
                    <a:ext cx="37" cy="39"/>
                  </a:xfrm>
                  <a:custGeom>
                    <a:avLst/>
                    <a:gdLst>
                      <a:gd name="T0" fmla="*/ 18 w 37"/>
                      <a:gd name="T1" fmla="*/ 10 h 39"/>
                      <a:gd name="T2" fmla="*/ 23 w 37"/>
                      <a:gd name="T3" fmla="*/ 2 h 39"/>
                      <a:gd name="T4" fmla="*/ 31 w 37"/>
                      <a:gd name="T5" fmla="*/ 0 h 39"/>
                      <a:gd name="T6" fmla="*/ 35 w 37"/>
                      <a:gd name="T7" fmla="*/ 2 h 39"/>
                      <a:gd name="T8" fmla="*/ 36 w 37"/>
                      <a:gd name="T9" fmla="*/ 6 h 39"/>
                      <a:gd name="T10" fmla="*/ 33 w 37"/>
                      <a:gd name="T11" fmla="*/ 13 h 39"/>
                      <a:gd name="T12" fmla="*/ 28 w 37"/>
                      <a:gd name="T13" fmla="*/ 20 h 39"/>
                      <a:gd name="T14" fmla="*/ 21 w 37"/>
                      <a:gd name="T15" fmla="*/ 26 h 39"/>
                      <a:gd name="T16" fmla="*/ 13 w 37"/>
                      <a:gd name="T17" fmla="*/ 33 h 39"/>
                      <a:gd name="T18" fmla="*/ 0 w 37"/>
                      <a:gd name="T19" fmla="*/ 38 h 39"/>
                      <a:gd name="T20" fmla="*/ 12 w 37"/>
                      <a:gd name="T21" fmla="*/ 27 h 39"/>
                      <a:gd name="T22" fmla="*/ 16 w 37"/>
                      <a:gd name="T23" fmla="*/ 19 h 39"/>
                      <a:gd name="T24" fmla="*/ 18 w 37"/>
                      <a:gd name="T25" fmla="*/ 10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
                      <a:gd name="T40" fmla="*/ 0 h 39"/>
                      <a:gd name="T41" fmla="*/ 37 w 37"/>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 h="39">
                        <a:moveTo>
                          <a:pt x="18" y="10"/>
                        </a:moveTo>
                        <a:lnTo>
                          <a:pt x="23" y="2"/>
                        </a:lnTo>
                        <a:lnTo>
                          <a:pt x="31" y="0"/>
                        </a:lnTo>
                        <a:lnTo>
                          <a:pt x="35" y="2"/>
                        </a:lnTo>
                        <a:lnTo>
                          <a:pt x="36" y="6"/>
                        </a:lnTo>
                        <a:lnTo>
                          <a:pt x="33" y="13"/>
                        </a:lnTo>
                        <a:lnTo>
                          <a:pt x="28" y="20"/>
                        </a:lnTo>
                        <a:lnTo>
                          <a:pt x="21" y="26"/>
                        </a:lnTo>
                        <a:lnTo>
                          <a:pt x="13" y="33"/>
                        </a:lnTo>
                        <a:lnTo>
                          <a:pt x="0" y="38"/>
                        </a:lnTo>
                        <a:lnTo>
                          <a:pt x="12" y="27"/>
                        </a:lnTo>
                        <a:lnTo>
                          <a:pt x="16" y="19"/>
                        </a:lnTo>
                        <a:lnTo>
                          <a:pt x="18" y="1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900" name="Freeform 802"/>
                  <p:cNvSpPr>
                    <a:spLocks/>
                  </p:cNvSpPr>
                  <p:nvPr/>
                </p:nvSpPr>
                <p:spPr bwMode="auto">
                  <a:xfrm>
                    <a:off x="656" y="953"/>
                    <a:ext cx="96" cy="48"/>
                  </a:xfrm>
                  <a:custGeom>
                    <a:avLst/>
                    <a:gdLst>
                      <a:gd name="T0" fmla="*/ 95 w 96"/>
                      <a:gd name="T1" fmla="*/ 47 h 48"/>
                      <a:gd name="T2" fmla="*/ 92 w 96"/>
                      <a:gd name="T3" fmla="*/ 28 h 48"/>
                      <a:gd name="T4" fmla="*/ 72 w 96"/>
                      <a:gd name="T5" fmla="*/ 21 h 48"/>
                      <a:gd name="T6" fmla="*/ 45 w 96"/>
                      <a:gd name="T7" fmla="*/ 13 h 48"/>
                      <a:gd name="T8" fmla="*/ 26 w 96"/>
                      <a:gd name="T9" fmla="*/ 6 h 48"/>
                      <a:gd name="T10" fmla="*/ 8 w 96"/>
                      <a:gd name="T11" fmla="*/ 0 h 48"/>
                      <a:gd name="T12" fmla="*/ 0 w 96"/>
                      <a:gd name="T13" fmla="*/ 14 h 48"/>
                      <a:gd name="T14" fmla="*/ 17 w 96"/>
                      <a:gd name="T15" fmla="*/ 22 h 48"/>
                      <a:gd name="T16" fmla="*/ 38 w 96"/>
                      <a:gd name="T17" fmla="*/ 27 h 48"/>
                      <a:gd name="T18" fmla="*/ 54 w 96"/>
                      <a:gd name="T19" fmla="*/ 31 h 48"/>
                      <a:gd name="T20" fmla="*/ 73 w 96"/>
                      <a:gd name="T21" fmla="*/ 39 h 48"/>
                      <a:gd name="T22" fmla="*/ 95 w 96"/>
                      <a:gd name="T23" fmla="*/ 47 h 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6"/>
                      <a:gd name="T37" fmla="*/ 0 h 48"/>
                      <a:gd name="T38" fmla="*/ 96 w 96"/>
                      <a:gd name="T39" fmla="*/ 48 h 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6" h="48">
                        <a:moveTo>
                          <a:pt x="95" y="47"/>
                        </a:moveTo>
                        <a:lnTo>
                          <a:pt x="92" y="28"/>
                        </a:lnTo>
                        <a:lnTo>
                          <a:pt x="72" y="21"/>
                        </a:lnTo>
                        <a:lnTo>
                          <a:pt x="45" y="13"/>
                        </a:lnTo>
                        <a:lnTo>
                          <a:pt x="26" y="6"/>
                        </a:lnTo>
                        <a:lnTo>
                          <a:pt x="8" y="0"/>
                        </a:lnTo>
                        <a:lnTo>
                          <a:pt x="0" y="14"/>
                        </a:lnTo>
                        <a:lnTo>
                          <a:pt x="17" y="22"/>
                        </a:lnTo>
                        <a:lnTo>
                          <a:pt x="38" y="27"/>
                        </a:lnTo>
                        <a:lnTo>
                          <a:pt x="54" y="31"/>
                        </a:lnTo>
                        <a:lnTo>
                          <a:pt x="73" y="39"/>
                        </a:lnTo>
                        <a:lnTo>
                          <a:pt x="95" y="47"/>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35869" name="Group 803"/>
              <p:cNvGrpSpPr>
                <a:grpSpLocks/>
              </p:cNvGrpSpPr>
              <p:nvPr/>
            </p:nvGrpSpPr>
            <p:grpSpPr bwMode="auto">
              <a:xfrm>
                <a:off x="545" y="1197"/>
                <a:ext cx="207" cy="238"/>
                <a:chOff x="545" y="1197"/>
                <a:chExt cx="207" cy="238"/>
              </a:xfrm>
            </p:grpSpPr>
            <p:sp>
              <p:nvSpPr>
                <p:cNvPr id="35870" name="Freeform 804"/>
                <p:cNvSpPr>
                  <a:spLocks/>
                </p:cNvSpPr>
                <p:nvPr/>
              </p:nvSpPr>
              <p:spPr bwMode="auto">
                <a:xfrm>
                  <a:off x="545" y="1197"/>
                  <a:ext cx="207" cy="238"/>
                </a:xfrm>
                <a:custGeom>
                  <a:avLst/>
                  <a:gdLst>
                    <a:gd name="T0" fmla="*/ 114 w 207"/>
                    <a:gd name="T1" fmla="*/ 35 h 238"/>
                    <a:gd name="T2" fmla="*/ 77 w 207"/>
                    <a:gd name="T3" fmla="*/ 32 h 238"/>
                    <a:gd name="T4" fmla="*/ 54 w 207"/>
                    <a:gd name="T5" fmla="*/ 27 h 238"/>
                    <a:gd name="T6" fmla="*/ 47 w 207"/>
                    <a:gd name="T7" fmla="*/ 18 h 238"/>
                    <a:gd name="T8" fmla="*/ 47 w 207"/>
                    <a:gd name="T9" fmla="*/ 11 h 238"/>
                    <a:gd name="T10" fmla="*/ 41 w 207"/>
                    <a:gd name="T11" fmla="*/ 4 h 238"/>
                    <a:gd name="T12" fmla="*/ 20 w 207"/>
                    <a:gd name="T13" fmla="*/ 0 h 238"/>
                    <a:gd name="T14" fmla="*/ 0 w 207"/>
                    <a:gd name="T15" fmla="*/ 1 h 238"/>
                    <a:gd name="T16" fmla="*/ 24 w 207"/>
                    <a:gd name="T17" fmla="*/ 184 h 238"/>
                    <a:gd name="T18" fmla="*/ 41 w 207"/>
                    <a:gd name="T19" fmla="*/ 201 h 238"/>
                    <a:gd name="T20" fmla="*/ 62 w 207"/>
                    <a:gd name="T21" fmla="*/ 217 h 238"/>
                    <a:gd name="T22" fmla="*/ 92 w 207"/>
                    <a:gd name="T23" fmla="*/ 231 h 238"/>
                    <a:gd name="T24" fmla="*/ 126 w 207"/>
                    <a:gd name="T25" fmla="*/ 234 h 238"/>
                    <a:gd name="T26" fmla="*/ 173 w 207"/>
                    <a:gd name="T27" fmla="*/ 237 h 238"/>
                    <a:gd name="T28" fmla="*/ 200 w 207"/>
                    <a:gd name="T29" fmla="*/ 233 h 238"/>
                    <a:gd name="T30" fmla="*/ 206 w 207"/>
                    <a:gd name="T31" fmla="*/ 220 h 238"/>
                    <a:gd name="T32" fmla="*/ 203 w 207"/>
                    <a:gd name="T33" fmla="*/ 204 h 238"/>
                    <a:gd name="T34" fmla="*/ 183 w 207"/>
                    <a:gd name="T35" fmla="*/ 153 h 238"/>
                    <a:gd name="T36" fmla="*/ 167 w 207"/>
                    <a:gd name="T37" fmla="*/ 101 h 238"/>
                    <a:gd name="T38" fmla="*/ 160 w 207"/>
                    <a:gd name="T39" fmla="*/ 63 h 238"/>
                    <a:gd name="T40" fmla="*/ 160 w 207"/>
                    <a:gd name="T41" fmla="*/ 53 h 238"/>
                    <a:gd name="T42" fmla="*/ 149 w 207"/>
                    <a:gd name="T43" fmla="*/ 39 h 238"/>
                    <a:gd name="T44" fmla="*/ 136 w 207"/>
                    <a:gd name="T45" fmla="*/ 35 h 238"/>
                    <a:gd name="T46" fmla="*/ 114 w 207"/>
                    <a:gd name="T47" fmla="*/ 35 h 23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07"/>
                    <a:gd name="T73" fmla="*/ 0 h 238"/>
                    <a:gd name="T74" fmla="*/ 207 w 207"/>
                    <a:gd name="T75" fmla="*/ 238 h 23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07" h="238">
                      <a:moveTo>
                        <a:pt x="114" y="35"/>
                      </a:moveTo>
                      <a:lnTo>
                        <a:pt x="77" y="32"/>
                      </a:lnTo>
                      <a:lnTo>
                        <a:pt x="54" y="27"/>
                      </a:lnTo>
                      <a:lnTo>
                        <a:pt x="47" y="18"/>
                      </a:lnTo>
                      <a:lnTo>
                        <a:pt x="47" y="11"/>
                      </a:lnTo>
                      <a:lnTo>
                        <a:pt x="41" y="4"/>
                      </a:lnTo>
                      <a:lnTo>
                        <a:pt x="20" y="0"/>
                      </a:lnTo>
                      <a:lnTo>
                        <a:pt x="0" y="1"/>
                      </a:lnTo>
                      <a:lnTo>
                        <a:pt x="24" y="184"/>
                      </a:lnTo>
                      <a:lnTo>
                        <a:pt x="41" y="201"/>
                      </a:lnTo>
                      <a:lnTo>
                        <a:pt x="62" y="217"/>
                      </a:lnTo>
                      <a:lnTo>
                        <a:pt x="92" y="231"/>
                      </a:lnTo>
                      <a:lnTo>
                        <a:pt x="126" y="234"/>
                      </a:lnTo>
                      <a:lnTo>
                        <a:pt x="173" y="237"/>
                      </a:lnTo>
                      <a:lnTo>
                        <a:pt x="200" y="233"/>
                      </a:lnTo>
                      <a:lnTo>
                        <a:pt x="206" y="220"/>
                      </a:lnTo>
                      <a:lnTo>
                        <a:pt x="203" y="204"/>
                      </a:lnTo>
                      <a:lnTo>
                        <a:pt x="183" y="153"/>
                      </a:lnTo>
                      <a:lnTo>
                        <a:pt x="167" y="101"/>
                      </a:lnTo>
                      <a:lnTo>
                        <a:pt x="160" y="63"/>
                      </a:lnTo>
                      <a:lnTo>
                        <a:pt x="160" y="53"/>
                      </a:lnTo>
                      <a:lnTo>
                        <a:pt x="149" y="39"/>
                      </a:lnTo>
                      <a:lnTo>
                        <a:pt x="136" y="35"/>
                      </a:lnTo>
                      <a:lnTo>
                        <a:pt x="114" y="35"/>
                      </a:lnTo>
                    </a:path>
                  </a:pathLst>
                </a:custGeom>
                <a:solidFill>
                  <a:srgbClr val="404040"/>
                </a:solidFill>
                <a:ln w="12700" cap="rnd">
                  <a:solidFill>
                    <a:srgbClr val="000000"/>
                  </a:solidFill>
                  <a:round/>
                  <a:headEnd/>
                  <a:tailEnd/>
                </a:ln>
              </p:spPr>
              <p:txBody>
                <a:bodyPr/>
                <a:lstStyle/>
                <a:p>
                  <a:endParaRPr lang="en-US"/>
                </a:p>
              </p:txBody>
            </p:sp>
            <p:sp>
              <p:nvSpPr>
                <p:cNvPr id="35871" name="Freeform 805"/>
                <p:cNvSpPr>
                  <a:spLocks/>
                </p:cNvSpPr>
                <p:nvPr/>
              </p:nvSpPr>
              <p:spPr bwMode="auto">
                <a:xfrm>
                  <a:off x="550" y="1209"/>
                  <a:ext cx="171" cy="213"/>
                </a:xfrm>
                <a:custGeom>
                  <a:avLst/>
                  <a:gdLst>
                    <a:gd name="T0" fmla="*/ 111 w 171"/>
                    <a:gd name="T1" fmla="*/ 42 h 213"/>
                    <a:gd name="T2" fmla="*/ 79 w 171"/>
                    <a:gd name="T3" fmla="*/ 41 h 213"/>
                    <a:gd name="T4" fmla="*/ 45 w 171"/>
                    <a:gd name="T5" fmla="*/ 36 h 213"/>
                    <a:gd name="T6" fmla="*/ 25 w 171"/>
                    <a:gd name="T7" fmla="*/ 27 h 213"/>
                    <a:gd name="T8" fmla="*/ 14 w 171"/>
                    <a:gd name="T9" fmla="*/ 20 h 213"/>
                    <a:gd name="T10" fmla="*/ 0 w 171"/>
                    <a:gd name="T11" fmla="*/ 0 h 213"/>
                    <a:gd name="T12" fmla="*/ 21 w 171"/>
                    <a:gd name="T13" fmla="*/ 163 h 213"/>
                    <a:gd name="T14" fmla="*/ 35 w 171"/>
                    <a:gd name="T15" fmla="*/ 179 h 213"/>
                    <a:gd name="T16" fmla="*/ 52 w 171"/>
                    <a:gd name="T17" fmla="*/ 192 h 213"/>
                    <a:gd name="T18" fmla="*/ 72 w 171"/>
                    <a:gd name="T19" fmla="*/ 202 h 213"/>
                    <a:gd name="T20" fmla="*/ 89 w 171"/>
                    <a:gd name="T21" fmla="*/ 207 h 213"/>
                    <a:gd name="T22" fmla="*/ 111 w 171"/>
                    <a:gd name="T23" fmla="*/ 209 h 213"/>
                    <a:gd name="T24" fmla="*/ 130 w 171"/>
                    <a:gd name="T25" fmla="*/ 212 h 213"/>
                    <a:gd name="T26" fmla="*/ 153 w 171"/>
                    <a:gd name="T27" fmla="*/ 212 h 213"/>
                    <a:gd name="T28" fmla="*/ 164 w 171"/>
                    <a:gd name="T29" fmla="*/ 209 h 213"/>
                    <a:gd name="T30" fmla="*/ 170 w 171"/>
                    <a:gd name="T31" fmla="*/ 202 h 213"/>
                    <a:gd name="T32" fmla="*/ 167 w 171"/>
                    <a:gd name="T33" fmla="*/ 190 h 213"/>
                    <a:gd name="T34" fmla="*/ 153 w 171"/>
                    <a:gd name="T35" fmla="*/ 161 h 213"/>
                    <a:gd name="T36" fmla="*/ 128 w 171"/>
                    <a:gd name="T37" fmla="*/ 64 h 213"/>
                    <a:gd name="T38" fmla="*/ 124 w 171"/>
                    <a:gd name="T39" fmla="*/ 50 h 213"/>
                    <a:gd name="T40" fmla="*/ 111 w 171"/>
                    <a:gd name="T41" fmla="*/ 42 h 21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1"/>
                    <a:gd name="T64" fmla="*/ 0 h 213"/>
                    <a:gd name="T65" fmla="*/ 171 w 171"/>
                    <a:gd name="T66" fmla="*/ 213 h 21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1" h="213">
                      <a:moveTo>
                        <a:pt x="111" y="42"/>
                      </a:moveTo>
                      <a:lnTo>
                        <a:pt x="79" y="41"/>
                      </a:lnTo>
                      <a:lnTo>
                        <a:pt x="45" y="36"/>
                      </a:lnTo>
                      <a:lnTo>
                        <a:pt x="25" y="27"/>
                      </a:lnTo>
                      <a:lnTo>
                        <a:pt x="14" y="20"/>
                      </a:lnTo>
                      <a:lnTo>
                        <a:pt x="0" y="0"/>
                      </a:lnTo>
                      <a:lnTo>
                        <a:pt x="21" y="163"/>
                      </a:lnTo>
                      <a:lnTo>
                        <a:pt x="35" y="179"/>
                      </a:lnTo>
                      <a:lnTo>
                        <a:pt x="52" y="192"/>
                      </a:lnTo>
                      <a:lnTo>
                        <a:pt x="72" y="202"/>
                      </a:lnTo>
                      <a:lnTo>
                        <a:pt x="89" y="207"/>
                      </a:lnTo>
                      <a:lnTo>
                        <a:pt x="111" y="209"/>
                      </a:lnTo>
                      <a:lnTo>
                        <a:pt x="130" y="212"/>
                      </a:lnTo>
                      <a:lnTo>
                        <a:pt x="153" y="212"/>
                      </a:lnTo>
                      <a:lnTo>
                        <a:pt x="164" y="209"/>
                      </a:lnTo>
                      <a:lnTo>
                        <a:pt x="170" y="202"/>
                      </a:lnTo>
                      <a:lnTo>
                        <a:pt x="167" y="190"/>
                      </a:lnTo>
                      <a:lnTo>
                        <a:pt x="153" y="161"/>
                      </a:lnTo>
                      <a:lnTo>
                        <a:pt x="128" y="64"/>
                      </a:lnTo>
                      <a:lnTo>
                        <a:pt x="124" y="50"/>
                      </a:lnTo>
                      <a:lnTo>
                        <a:pt x="111" y="42"/>
                      </a:lnTo>
                    </a:path>
                  </a:pathLst>
                </a:custGeom>
                <a:solidFill>
                  <a:srgbClr val="606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sp>
        <p:nvSpPr>
          <p:cNvPr id="93991" name="Rectangle 807"/>
          <p:cNvSpPr>
            <a:spLocks noChangeArrowheads="1"/>
          </p:cNvSpPr>
          <p:nvPr/>
        </p:nvSpPr>
        <p:spPr bwMode="auto">
          <a:xfrm>
            <a:off x="468313" y="260350"/>
            <a:ext cx="8294687" cy="527050"/>
          </a:xfrm>
          <a:prstGeom prst="rect">
            <a:avLst/>
          </a:prstGeom>
          <a:noFill/>
          <a:ln w="9525">
            <a:noFill/>
            <a:miter lim="800000"/>
            <a:headEnd/>
            <a:tailEnd/>
          </a:ln>
        </p:spPr>
        <p:txBody>
          <a:bodyPr/>
          <a:lstStyle/>
          <a:p>
            <a:pPr algn="ctr">
              <a:lnSpc>
                <a:spcPct val="90000"/>
              </a:lnSpc>
              <a:defRPr/>
            </a:pPr>
            <a:r>
              <a:rPr lang="pt-BR" sz="2200" b="1">
                <a:solidFill>
                  <a:srgbClr val="CC0000"/>
                </a:solidFill>
                <a:effectLst>
                  <a:outerShdw blurRad="38100" dist="38100" dir="2700000" algn="tl">
                    <a:srgbClr val="DDDDDD"/>
                  </a:outerShdw>
                </a:effectLst>
                <a:cs typeface="+mn-cs"/>
              </a:rPr>
              <a:t>DESAFIOS DO MARKETING NO SÉCULO XXI</a:t>
            </a:r>
          </a:p>
        </p:txBody>
      </p:sp>
      <p:sp>
        <p:nvSpPr>
          <p:cNvPr id="35862" name="Espaço Reservado para Número de Slide 80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E7BC8084-08B3-B142-8DFA-0EE70FF2DBBF}" type="slidenum">
              <a:rPr lang="pt-BR" sz="1400"/>
              <a:pPr eaLnBrk="1" hangingPunct="1"/>
              <a:t>16</a:t>
            </a:fld>
            <a:endParaRPr lang="pt-BR" sz="1400"/>
          </a:p>
        </p:txBody>
      </p:sp>
      <p:sp>
        <p:nvSpPr>
          <p:cNvPr id="35863" name="Espaço Reservado para Rodapé 80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Tree>
  </p:cSld>
  <p:clrMapOvr>
    <a:masterClrMapping/>
  </p:clrMapOvr>
  <p:transition xmlns:p14="http://schemas.microsoft.com/office/powerpoint/2010/main" spd="slow">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pt-BR" smtClean="0"/>
              <a:t>www.hercules.farnesi.com.br hercules.farnesi.com.br</a:t>
            </a:r>
            <a:endParaRPr lang="pt-BR"/>
          </a:p>
        </p:txBody>
      </p:sp>
      <p:sp>
        <p:nvSpPr>
          <p:cNvPr id="389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C4637112-620C-3641-84D5-F5A5B38C364A}" type="slidenum">
              <a:rPr lang="pt-BR" sz="1400"/>
              <a:pPr eaLnBrk="1" hangingPunct="1"/>
              <a:t>17</a:t>
            </a:fld>
            <a:endParaRPr lang="pt-BR" sz="1400"/>
          </a:p>
        </p:txBody>
      </p:sp>
      <p:pic>
        <p:nvPicPr>
          <p:cNvPr id="38915" name="Picture 5" descr="Captura de Tela 2013-09-04 às 19.44.1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1588"/>
            <a:ext cx="6769100" cy="6283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pt-BR" smtClean="0"/>
              <a:t>www.hercules.farnesi.com.br hercules.farnesi.com.br</a:t>
            </a:r>
            <a:endParaRPr lang="pt-BR"/>
          </a:p>
        </p:txBody>
      </p:sp>
      <p:sp>
        <p:nvSpPr>
          <p:cNvPr id="399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474B9BD9-3694-2D49-88EC-07E4FDA7735C}" type="slidenum">
              <a:rPr lang="pt-BR" sz="1400"/>
              <a:pPr eaLnBrk="1" hangingPunct="1"/>
              <a:t>18</a:t>
            </a:fld>
            <a:endParaRPr lang="pt-BR" sz="1400"/>
          </a:p>
        </p:txBody>
      </p:sp>
      <p:pic>
        <p:nvPicPr>
          <p:cNvPr id="39939" name="Picture 5" descr="Captura de Tela 2013-09-04 às 19.44.4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8575"/>
            <a:ext cx="8351837" cy="628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216066" name="Rectangle 2"/>
          <p:cNvSpPr>
            <a:spLocks noChangeArrowheads="1"/>
          </p:cNvSpPr>
          <p:nvPr/>
        </p:nvSpPr>
        <p:spPr bwMode="auto">
          <a:xfrm>
            <a:off x="134938" y="381000"/>
            <a:ext cx="8534400" cy="533400"/>
          </a:xfrm>
          <a:prstGeom prst="rect">
            <a:avLst/>
          </a:prstGeom>
          <a:noFill/>
          <a:ln w="9525">
            <a:noFill/>
            <a:miter lim="800000"/>
            <a:headEnd/>
            <a:tailEnd/>
          </a:ln>
        </p:spPr>
        <p:txBody>
          <a:bodyPr/>
          <a:lstStyle/>
          <a:p>
            <a:pPr>
              <a:lnSpc>
                <a:spcPct val="90000"/>
              </a:lnSpc>
              <a:defRPr/>
            </a:pPr>
            <a:r>
              <a:rPr lang="pt-BR" sz="2600" b="1">
                <a:solidFill>
                  <a:srgbClr val="CC0000"/>
                </a:solidFill>
                <a:effectLst>
                  <a:outerShdw blurRad="38100" dist="38100" dir="2700000" algn="tl">
                    <a:srgbClr val="DDDDDD"/>
                  </a:outerShdw>
                </a:effectLst>
                <a:latin typeface="Arial" charset="0"/>
                <a:cs typeface="+mn-cs"/>
              </a:rPr>
              <a:t>DISTINÇÕES ENTRE VENDAS E MARKETING</a:t>
            </a:r>
          </a:p>
        </p:txBody>
      </p:sp>
      <p:sp>
        <p:nvSpPr>
          <p:cNvPr id="17411" name="Rectangle 3"/>
          <p:cNvSpPr>
            <a:spLocks noChangeArrowheads="1"/>
          </p:cNvSpPr>
          <p:nvPr/>
        </p:nvSpPr>
        <p:spPr bwMode="auto">
          <a:xfrm>
            <a:off x="304800" y="12954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dirty="0">
                <a:solidFill>
                  <a:schemeClr val="accent2"/>
                </a:solidFill>
                <a:latin typeface="Tahoma" charset="0"/>
              </a:rPr>
              <a:t>Segundo PHILIP KOTLER:</a:t>
            </a:r>
            <a:endParaRPr lang="pt-BR" sz="2600" dirty="0">
              <a:latin typeface="Tahoma" charset="0"/>
            </a:endParaRPr>
          </a:p>
          <a:p>
            <a:pPr>
              <a:lnSpc>
                <a:spcPct val="85000"/>
              </a:lnSpc>
              <a:spcBef>
                <a:spcPct val="20000"/>
              </a:spcBef>
              <a:buClr>
                <a:schemeClr val="tx1"/>
              </a:buClr>
              <a:buFont typeface="Wingdings" charset="0"/>
              <a:buNone/>
            </a:pPr>
            <a:endParaRPr lang="pt-BR" sz="800" dirty="0">
              <a:latin typeface="Tahoma" charset="0"/>
            </a:endParaRPr>
          </a:p>
          <a:p>
            <a:pPr marL="1149350" lvl="1" indent="-482600">
              <a:lnSpc>
                <a:spcPct val="85000"/>
              </a:lnSpc>
              <a:spcBef>
                <a:spcPct val="20000"/>
              </a:spcBef>
              <a:buClr>
                <a:schemeClr val="tx1"/>
              </a:buClr>
              <a:buFont typeface="Wingdings" charset="0"/>
              <a:buNone/>
            </a:pPr>
            <a:endParaRPr lang="pt-BR" sz="500" dirty="0">
              <a:latin typeface="Tahoma" charset="0"/>
            </a:endParaRPr>
          </a:p>
          <a:p>
            <a:pPr marL="1149350" lvl="1" indent="-482600" algn="just">
              <a:lnSpc>
                <a:spcPct val="85000"/>
              </a:lnSpc>
              <a:spcBef>
                <a:spcPct val="20000"/>
              </a:spcBef>
              <a:buClr>
                <a:schemeClr val="tx1"/>
              </a:buClr>
              <a:buFont typeface="Wingdings" charset="0"/>
              <a:buChar char="ð"/>
            </a:pPr>
            <a:r>
              <a:rPr lang="ja-JP" altLang="pt-BR" sz="2400" b="1" dirty="0">
                <a:latin typeface="Tahoma" charset="0"/>
              </a:rPr>
              <a:t>“</a:t>
            </a:r>
            <a:r>
              <a:rPr lang="pt-BR" altLang="ja-JP" sz="2400" b="1" dirty="0">
                <a:latin typeface="Tahoma" charset="0"/>
              </a:rPr>
              <a:t>O conceito de venda começa com os atuais produtos da empresa e considera sua tarefa utilizar a venda e a promoção para estimular um volume lucrativo de vendas.</a:t>
            </a:r>
            <a:r>
              <a:rPr lang="ja-JP" altLang="pt-BR" sz="2400" b="1" dirty="0">
                <a:latin typeface="Tahoma" charset="0"/>
              </a:rPr>
              <a:t>”</a:t>
            </a:r>
            <a:endParaRPr lang="pt-BR" altLang="ja-JP" sz="2400" b="1" dirty="0">
              <a:latin typeface="Tahoma" charset="0"/>
            </a:endParaRPr>
          </a:p>
          <a:p>
            <a:pPr marL="1149350" lvl="1" indent="-482600" algn="just">
              <a:lnSpc>
                <a:spcPct val="85000"/>
              </a:lnSpc>
              <a:spcBef>
                <a:spcPct val="20000"/>
              </a:spcBef>
              <a:buClr>
                <a:schemeClr val="tx1"/>
              </a:buClr>
              <a:buFont typeface="Wingdings" charset="0"/>
              <a:buNone/>
            </a:pPr>
            <a:endParaRPr lang="pt-BR" sz="2400" b="1" dirty="0">
              <a:latin typeface="Tahoma" charset="0"/>
            </a:endParaRPr>
          </a:p>
          <a:p>
            <a:pPr marL="1149350" lvl="1" indent="-482600" algn="just">
              <a:lnSpc>
                <a:spcPct val="85000"/>
              </a:lnSpc>
              <a:spcBef>
                <a:spcPct val="20000"/>
              </a:spcBef>
              <a:buClr>
                <a:schemeClr val="tx1"/>
              </a:buClr>
              <a:buFont typeface="Wingdings" charset="0"/>
              <a:buChar char="ð"/>
            </a:pPr>
            <a:r>
              <a:rPr lang="ja-JP" altLang="pt-BR" sz="2400" b="1" dirty="0">
                <a:solidFill>
                  <a:srgbClr val="008000"/>
                </a:solidFill>
                <a:latin typeface="Tahoma" charset="0"/>
              </a:rPr>
              <a:t>“</a:t>
            </a:r>
            <a:r>
              <a:rPr lang="pt-BR" altLang="ja-JP" sz="2400" b="1" dirty="0">
                <a:solidFill>
                  <a:srgbClr val="008000"/>
                </a:solidFill>
                <a:latin typeface="Tahoma" charset="0"/>
              </a:rPr>
              <a:t>O conceito de marketing é uma orientação para o cliente, tendo como retaguarda o marketing integrado, dirigido para a realização da satisfação do cliente, como solução para satisfazer aos objetivos da organização.</a:t>
            </a:r>
            <a:r>
              <a:rPr lang="ja-JP" altLang="pt-BR" sz="2400" b="1" dirty="0">
                <a:solidFill>
                  <a:srgbClr val="008000"/>
                </a:solidFill>
                <a:latin typeface="Tahoma" charset="0"/>
              </a:rPr>
              <a:t>”</a:t>
            </a:r>
            <a:endParaRPr lang="pt-BR" altLang="ja-JP" sz="2400" b="1" dirty="0">
              <a:solidFill>
                <a:srgbClr val="008000"/>
              </a:solidFill>
              <a:latin typeface="Tahoma" charset="0"/>
            </a:endParaRPr>
          </a:p>
          <a:p>
            <a:pPr marL="1149350" lvl="1" indent="-482600" algn="just">
              <a:lnSpc>
                <a:spcPct val="85000"/>
              </a:lnSpc>
              <a:spcBef>
                <a:spcPct val="20000"/>
              </a:spcBef>
              <a:buClr>
                <a:schemeClr val="tx1"/>
              </a:buClr>
              <a:buFont typeface="Wingdings" charset="0"/>
              <a:buNone/>
            </a:pPr>
            <a:endParaRPr lang="pt-BR" sz="2400" b="1" dirty="0">
              <a:solidFill>
                <a:srgbClr val="008000"/>
              </a:solidFill>
              <a:latin typeface="Tahoma" charset="0"/>
            </a:endParaRPr>
          </a:p>
        </p:txBody>
      </p:sp>
      <p:graphicFrame>
        <p:nvGraphicFramePr>
          <p:cNvPr id="17412" name="Object 4"/>
          <p:cNvGraphicFramePr>
            <a:graphicFrameLocks/>
          </p:cNvGraphicFramePr>
          <p:nvPr/>
        </p:nvGraphicFramePr>
        <p:xfrm>
          <a:off x="7162800" y="228600"/>
          <a:ext cx="1828800" cy="1014413"/>
        </p:xfrm>
        <a:graphic>
          <a:graphicData uri="http://schemas.openxmlformats.org/presentationml/2006/ole">
            <mc:AlternateContent xmlns:mc="http://schemas.openxmlformats.org/markup-compatibility/2006">
              <mc:Choice xmlns:v="urn:schemas-microsoft-com:vml" Requires="v">
                <p:oleObj spid="_x0000_s17421" name="Clip" r:id="rId4" imgW="3657600" imgH="2608431" progId="MS_ClipArt_Gallery.2">
                  <p:embed/>
                </p:oleObj>
              </mc:Choice>
              <mc:Fallback>
                <p:oleObj name="Clip" r:id="rId4" imgW="3657600" imgH="2608431" progId="MS_ClipArt_Gallery.2">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228600"/>
                        <a:ext cx="1828800"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17413" name="Espaço Reservado para Número de Slid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06A6B83C-4421-8647-94B5-C1C184C3F40F}" type="slidenum">
              <a:rPr lang="pt-BR" sz="1400"/>
              <a:pPr eaLnBrk="1" hangingPunct="1"/>
              <a:t>2</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ço Reservado para Rodapé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63491" name="Rectangle 3"/>
          <p:cNvSpPr>
            <a:spLocks noGrp="1" noChangeArrowheads="1"/>
          </p:cNvSpPr>
          <p:nvPr>
            <p:ph type="body" idx="1"/>
          </p:nvPr>
        </p:nvSpPr>
        <p:spPr>
          <a:xfrm>
            <a:off x="692150" y="1209675"/>
            <a:ext cx="7710488" cy="5038725"/>
          </a:xfrm>
        </p:spPr>
        <p:txBody>
          <a:bodyPr lIns="81204" tIns="39889" rIns="81204" bIns="39889"/>
          <a:lstStyle/>
          <a:p>
            <a:pPr marL="285750" indent="-285750" algn="just" eaLnBrk="1" hangingPunct="1">
              <a:lnSpc>
                <a:spcPct val="90000"/>
              </a:lnSpc>
              <a:buClr>
                <a:schemeClr val="tx2"/>
              </a:buClr>
              <a:defRPr/>
            </a:pPr>
            <a:r>
              <a:rPr lang="pt-BR" sz="2600" b="1" i="1">
                <a:effectLst>
                  <a:outerShdw blurRad="38100" dist="38100" dir="2700000" algn="tl">
                    <a:srgbClr val="DDDDDD"/>
                  </a:outerShdw>
                </a:effectLst>
                <a:latin typeface="Verdana" charset="0"/>
                <a:cs typeface="+mn-cs"/>
              </a:rPr>
              <a:t>Marketing</a:t>
            </a:r>
            <a:r>
              <a:rPr lang="pt-BR" sz="2600">
                <a:effectLst>
                  <a:outerShdw blurRad="38100" dist="38100" dir="2700000" algn="tl">
                    <a:srgbClr val="DDDDDD"/>
                  </a:outerShdw>
                </a:effectLst>
                <a:latin typeface="Verdana" charset="0"/>
                <a:cs typeface="+mn-cs"/>
              </a:rPr>
              <a:t> é um processo social por meio do qual pessoas e grupos de pessoas obtêm aquilo de que necessitam e o que desejam com a criação, oferta e livre negociação de produtos e serviços de valor com outros</a:t>
            </a:r>
            <a:endParaRPr lang="pt-BR" sz="2600" b="1" i="1">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FontTx/>
              <a:buChar char=" "/>
              <a:defRPr/>
            </a:pPr>
            <a:endParaRPr lang="pt-BR" sz="400">
              <a:effectLst>
                <a:outerShdw blurRad="38100" dist="38100" dir="2700000" algn="tl">
                  <a:srgbClr val="DDDDDD"/>
                </a:outerShdw>
              </a:effectLst>
              <a:latin typeface="Verdana" charset="0"/>
              <a:cs typeface="+mn-cs"/>
            </a:endParaRPr>
          </a:p>
          <a:p>
            <a:pPr marL="285750" indent="-285750" algn="just" eaLnBrk="1" hangingPunct="1">
              <a:lnSpc>
                <a:spcPct val="90000"/>
              </a:lnSpc>
              <a:buClr>
                <a:schemeClr val="tx2"/>
              </a:buClr>
              <a:defRPr/>
            </a:pPr>
            <a:r>
              <a:rPr lang="pt-BR" sz="2600" b="1">
                <a:effectLst>
                  <a:outerShdw blurRad="38100" dist="38100" dir="2700000" algn="tl">
                    <a:srgbClr val="DDDDDD"/>
                  </a:outerShdw>
                </a:effectLst>
                <a:latin typeface="Verdana" charset="0"/>
                <a:cs typeface="+mn-cs"/>
              </a:rPr>
              <a:t>Mais simplesmente:</a:t>
            </a:r>
            <a:r>
              <a:rPr lang="pt-BR" sz="2600">
                <a:effectLst>
                  <a:outerShdw blurRad="38100" dist="38100" dir="2700000" algn="tl">
                    <a:srgbClr val="DDDDDD"/>
                  </a:outerShdw>
                </a:effectLst>
                <a:latin typeface="Verdana" charset="0"/>
                <a:cs typeface="+mn-cs"/>
              </a:rPr>
              <a:t> Marketing é o fornecimento, com lucratividade, de valor para o cliente</a:t>
            </a:r>
          </a:p>
          <a:p>
            <a:pPr marL="285750" indent="-285750" algn="just" eaLnBrk="1" hangingPunct="1">
              <a:lnSpc>
                <a:spcPct val="90000"/>
              </a:lnSpc>
              <a:buClr>
                <a:schemeClr val="tx2"/>
              </a:buClr>
              <a:defRPr/>
            </a:pPr>
            <a:endParaRPr lang="pt-BR" sz="2600">
              <a:effectLst>
                <a:outerShdw blurRad="38100" dist="38100" dir="2700000" algn="tl">
                  <a:srgbClr val="DDDDDD"/>
                </a:outerShdw>
              </a:effectLst>
              <a:latin typeface="Verdana" charset="0"/>
              <a:cs typeface="+mn-cs"/>
            </a:endParaRPr>
          </a:p>
        </p:txBody>
      </p:sp>
      <p:sp>
        <p:nvSpPr>
          <p:cNvPr id="63492" name="Rectangle 4"/>
          <p:cNvSpPr>
            <a:spLocks noChangeArrowheads="1"/>
          </p:cNvSpPr>
          <p:nvPr/>
        </p:nvSpPr>
        <p:spPr bwMode="auto">
          <a:xfrm>
            <a:off x="152400" y="381000"/>
            <a:ext cx="8763000" cy="533400"/>
          </a:xfrm>
          <a:prstGeom prst="rect">
            <a:avLst/>
          </a:prstGeom>
          <a:noFill/>
          <a:ln w="9525">
            <a:noFill/>
            <a:miter lim="800000"/>
            <a:headEnd/>
            <a:tailEnd/>
          </a:ln>
        </p:spPr>
        <p:txBody>
          <a:bodyPr/>
          <a:lstStyle/>
          <a:p>
            <a:pPr>
              <a:lnSpc>
                <a:spcPct val="90000"/>
              </a:lnSpc>
              <a:defRPr/>
            </a:pPr>
            <a:r>
              <a:rPr lang="pt-BR" sz="2200" b="1">
                <a:solidFill>
                  <a:srgbClr val="CC0000"/>
                </a:solidFill>
                <a:effectLst>
                  <a:outerShdw blurRad="38100" dist="38100" dir="2700000" algn="tl">
                    <a:srgbClr val="DDDDDD"/>
                  </a:outerShdw>
                </a:effectLst>
                <a:cs typeface="+mn-cs"/>
              </a:rPr>
              <a:t>O QUE É MARKETING</a:t>
            </a:r>
          </a:p>
        </p:txBody>
      </p:sp>
      <p:sp>
        <p:nvSpPr>
          <p:cNvPr id="19460"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20D8A784-9783-A746-B17C-399D81870640}" type="slidenum">
              <a:rPr lang="pt-BR" sz="1400"/>
              <a:pPr eaLnBrk="1" hangingPunct="1"/>
              <a:t>3</a:t>
            </a:fld>
            <a:endParaRPr lang="pt-BR" sz="1400"/>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70196"/>
                <a:invGamma/>
              </a:schemeClr>
            </a:gs>
          </a:gsLst>
          <a:lin ang="5400000" scaled="1"/>
        </a:gradFill>
        <a:effectLst/>
      </p:bgPr>
    </p:bg>
    <p:spTree>
      <p:nvGrpSpPr>
        <p:cNvPr id="1" name=""/>
        <p:cNvGrpSpPr/>
        <p:nvPr/>
      </p:nvGrpSpPr>
      <p:grpSpPr>
        <a:xfrm>
          <a:off x="0" y="0"/>
          <a:ext cx="0" cy="0"/>
          <a:chOff x="0" y="0"/>
          <a:chExt cx="0" cy="0"/>
        </a:xfrm>
      </p:grpSpPr>
      <p:sp>
        <p:nvSpPr>
          <p:cNvPr id="66563" name="AutoShape 3"/>
          <p:cNvSpPr>
            <a:spLocks noChangeArrowheads="1"/>
          </p:cNvSpPr>
          <p:nvPr/>
        </p:nvSpPr>
        <p:spPr bwMode="auto">
          <a:xfrm>
            <a:off x="260350" y="879475"/>
            <a:ext cx="8763000" cy="5637213"/>
          </a:xfrm>
          <a:prstGeom prst="star16">
            <a:avLst>
              <a:gd name="adj" fmla="val 37500"/>
            </a:avLst>
          </a:prstGeom>
          <a:solidFill>
            <a:srgbClr val="F6E9FF"/>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pt-BR">
              <a:latin typeface="Verdana" pitchFamily="34" charset="0"/>
              <a:ea typeface="+mn-ea"/>
              <a:cs typeface="+mn-cs"/>
            </a:endParaRPr>
          </a:p>
        </p:txBody>
      </p:sp>
      <p:grpSp>
        <p:nvGrpSpPr>
          <p:cNvPr id="21507" name="Group 4"/>
          <p:cNvGrpSpPr>
            <a:grpSpLocks/>
          </p:cNvGrpSpPr>
          <p:nvPr/>
        </p:nvGrpSpPr>
        <p:grpSpPr bwMode="auto">
          <a:xfrm>
            <a:off x="3973513" y="2276475"/>
            <a:ext cx="1493837" cy="214313"/>
            <a:chOff x="2753" y="1625"/>
            <a:chExt cx="1035" cy="153"/>
          </a:xfrm>
        </p:grpSpPr>
        <p:grpSp>
          <p:nvGrpSpPr>
            <p:cNvPr id="22283" name="Group 5"/>
            <p:cNvGrpSpPr>
              <a:grpSpLocks/>
            </p:cNvGrpSpPr>
            <p:nvPr/>
          </p:nvGrpSpPr>
          <p:grpSpPr bwMode="auto">
            <a:xfrm>
              <a:off x="3025" y="1625"/>
              <a:ext cx="763" cy="96"/>
              <a:chOff x="3025" y="1625"/>
              <a:chExt cx="763" cy="96"/>
            </a:xfrm>
          </p:grpSpPr>
          <p:sp>
            <p:nvSpPr>
              <p:cNvPr id="22355" name="Oval 6"/>
              <p:cNvSpPr>
                <a:spLocks noChangeArrowheads="1"/>
              </p:cNvSpPr>
              <p:nvPr/>
            </p:nvSpPr>
            <p:spPr bwMode="auto">
              <a:xfrm>
                <a:off x="3648" y="1625"/>
                <a:ext cx="140" cy="86"/>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56" name="Rectangle 7"/>
              <p:cNvSpPr>
                <a:spLocks noChangeArrowheads="1"/>
              </p:cNvSpPr>
              <p:nvPr/>
            </p:nvSpPr>
            <p:spPr bwMode="auto">
              <a:xfrm>
                <a:off x="3025" y="1637"/>
                <a:ext cx="235" cy="84"/>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grpSp>
          <p:nvGrpSpPr>
            <p:cNvPr id="22284" name="Group 8"/>
            <p:cNvGrpSpPr>
              <a:grpSpLocks/>
            </p:cNvGrpSpPr>
            <p:nvPr/>
          </p:nvGrpSpPr>
          <p:grpSpPr bwMode="auto">
            <a:xfrm>
              <a:off x="2753" y="1631"/>
              <a:ext cx="1018" cy="147"/>
              <a:chOff x="2753" y="1631"/>
              <a:chExt cx="1018" cy="147"/>
            </a:xfrm>
          </p:grpSpPr>
          <p:grpSp>
            <p:nvGrpSpPr>
              <p:cNvPr id="22285" name="Group 9"/>
              <p:cNvGrpSpPr>
                <a:grpSpLocks/>
              </p:cNvGrpSpPr>
              <p:nvPr/>
            </p:nvGrpSpPr>
            <p:grpSpPr bwMode="auto">
              <a:xfrm>
                <a:off x="3038" y="1642"/>
                <a:ext cx="733" cy="136"/>
                <a:chOff x="3038" y="1642"/>
                <a:chExt cx="733" cy="136"/>
              </a:xfrm>
            </p:grpSpPr>
            <p:grpSp>
              <p:nvGrpSpPr>
                <p:cNvPr id="22293" name="Group 10"/>
                <p:cNvGrpSpPr>
                  <a:grpSpLocks/>
                </p:cNvGrpSpPr>
                <p:nvPr/>
              </p:nvGrpSpPr>
              <p:grpSpPr bwMode="auto">
                <a:xfrm>
                  <a:off x="3038" y="1650"/>
                  <a:ext cx="187" cy="128"/>
                  <a:chOff x="3038" y="1650"/>
                  <a:chExt cx="187" cy="128"/>
                </a:xfrm>
              </p:grpSpPr>
              <p:grpSp>
                <p:nvGrpSpPr>
                  <p:cNvPr id="22325" name="Group 11"/>
                  <p:cNvGrpSpPr>
                    <a:grpSpLocks/>
                  </p:cNvGrpSpPr>
                  <p:nvPr/>
                </p:nvGrpSpPr>
                <p:grpSpPr bwMode="auto">
                  <a:xfrm>
                    <a:off x="3038" y="1650"/>
                    <a:ext cx="187" cy="128"/>
                    <a:chOff x="3038" y="1650"/>
                    <a:chExt cx="187" cy="128"/>
                  </a:xfrm>
                </p:grpSpPr>
                <p:sp>
                  <p:nvSpPr>
                    <p:cNvPr id="22352" name="Oval 12"/>
                    <p:cNvSpPr>
                      <a:spLocks noChangeArrowheads="1"/>
                    </p:cNvSpPr>
                    <p:nvPr/>
                  </p:nvSpPr>
                  <p:spPr bwMode="auto">
                    <a:xfrm>
                      <a:off x="3060" y="1650"/>
                      <a:ext cx="165" cy="12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53" name="Arc 13"/>
                    <p:cNvSpPr>
                      <a:spLocks/>
                    </p:cNvSpPr>
                    <p:nvPr/>
                  </p:nvSpPr>
                  <p:spPr bwMode="auto">
                    <a:xfrm>
                      <a:off x="3038" y="1701"/>
                      <a:ext cx="106" cy="77"/>
                    </a:xfrm>
                    <a:custGeom>
                      <a:avLst/>
                      <a:gdLst>
                        <a:gd name="T0" fmla="*/ 0 w 24892"/>
                        <a:gd name="T1" fmla="*/ 0 h 22176"/>
                        <a:gd name="T2" fmla="*/ 0 w 24892"/>
                        <a:gd name="T3" fmla="*/ 0 h 22176"/>
                        <a:gd name="T4" fmla="*/ 0 w 24892"/>
                        <a:gd name="T5" fmla="*/ 0 h 22176"/>
                        <a:gd name="T6" fmla="*/ 0 60000 65536"/>
                        <a:gd name="T7" fmla="*/ 0 60000 65536"/>
                        <a:gd name="T8" fmla="*/ 0 60000 65536"/>
                        <a:gd name="T9" fmla="*/ 0 w 24892"/>
                        <a:gd name="T10" fmla="*/ 0 h 22176"/>
                        <a:gd name="T11" fmla="*/ 24892 w 24892"/>
                        <a:gd name="T12" fmla="*/ 22176 h 22176"/>
                      </a:gdLst>
                      <a:ahLst/>
                      <a:cxnLst>
                        <a:cxn ang="T6">
                          <a:pos x="T0" y="T1"/>
                        </a:cxn>
                        <a:cxn ang="T7">
                          <a:pos x="T2" y="T3"/>
                        </a:cxn>
                        <a:cxn ang="T8">
                          <a:pos x="T4" y="T5"/>
                        </a:cxn>
                      </a:cxnLst>
                      <a:rect l="T9" t="T10" r="T11" b="T12"/>
                      <a:pathLst>
                        <a:path w="24892" h="22176" fill="none" extrusionOk="0">
                          <a:moveTo>
                            <a:pt x="24891" y="21923"/>
                          </a:moveTo>
                          <a:cubicBezTo>
                            <a:pt x="23802" y="22091"/>
                            <a:pt x="22702" y="22175"/>
                            <a:pt x="21600" y="22176"/>
                          </a:cubicBezTo>
                          <a:cubicBezTo>
                            <a:pt x="9670" y="22176"/>
                            <a:pt x="0" y="12505"/>
                            <a:pt x="0" y="576"/>
                          </a:cubicBezTo>
                          <a:cubicBezTo>
                            <a:pt x="-1" y="383"/>
                            <a:pt x="2" y="191"/>
                            <a:pt x="7" y="-1"/>
                          </a:cubicBezTo>
                        </a:path>
                        <a:path w="24892" h="22176" stroke="0" extrusionOk="0">
                          <a:moveTo>
                            <a:pt x="24891" y="21923"/>
                          </a:moveTo>
                          <a:cubicBezTo>
                            <a:pt x="23802" y="22091"/>
                            <a:pt x="22702" y="22175"/>
                            <a:pt x="21600" y="22176"/>
                          </a:cubicBezTo>
                          <a:cubicBezTo>
                            <a:pt x="9670" y="22176"/>
                            <a:pt x="0" y="12505"/>
                            <a:pt x="0" y="576"/>
                          </a:cubicBezTo>
                          <a:cubicBezTo>
                            <a:pt x="-1" y="383"/>
                            <a:pt x="2" y="191"/>
                            <a:pt x="7" y="-1"/>
                          </a:cubicBezTo>
                          <a:lnTo>
                            <a:pt x="21600" y="576"/>
                          </a:lnTo>
                          <a:lnTo>
                            <a:pt x="24891" y="21923"/>
                          </a:lnTo>
                          <a:close/>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354" name="Arc 14"/>
                    <p:cNvSpPr>
                      <a:spLocks/>
                    </p:cNvSpPr>
                    <p:nvPr/>
                  </p:nvSpPr>
                  <p:spPr bwMode="auto">
                    <a:xfrm>
                      <a:off x="3038" y="1653"/>
                      <a:ext cx="108" cy="53"/>
                    </a:xfrm>
                    <a:custGeom>
                      <a:avLst/>
                      <a:gdLst>
                        <a:gd name="T0" fmla="*/ 0 w 21585"/>
                        <a:gd name="T1" fmla="*/ 0 h 21599"/>
                        <a:gd name="T2" fmla="*/ 0 w 21585"/>
                        <a:gd name="T3" fmla="*/ 0 h 21599"/>
                        <a:gd name="T4" fmla="*/ 0 w 21585"/>
                        <a:gd name="T5" fmla="*/ 0 h 21599"/>
                        <a:gd name="T6" fmla="*/ 0 60000 65536"/>
                        <a:gd name="T7" fmla="*/ 0 60000 65536"/>
                        <a:gd name="T8" fmla="*/ 0 60000 65536"/>
                        <a:gd name="T9" fmla="*/ 0 w 21585"/>
                        <a:gd name="T10" fmla="*/ 0 h 21599"/>
                        <a:gd name="T11" fmla="*/ 21585 w 21585"/>
                        <a:gd name="T12" fmla="*/ 21599 h 21599"/>
                      </a:gdLst>
                      <a:ahLst/>
                      <a:cxnLst>
                        <a:cxn ang="T6">
                          <a:pos x="T0" y="T1"/>
                        </a:cxn>
                        <a:cxn ang="T7">
                          <a:pos x="T2" y="T3"/>
                        </a:cxn>
                        <a:cxn ang="T8">
                          <a:pos x="T4" y="T5"/>
                        </a:cxn>
                      </a:cxnLst>
                      <a:rect l="T9" t="T10" r="T11" b="T12"/>
                      <a:pathLst>
                        <a:path w="21585" h="21599" fill="none" extrusionOk="0">
                          <a:moveTo>
                            <a:pt x="0" y="20784"/>
                          </a:moveTo>
                          <a:cubicBezTo>
                            <a:pt x="435" y="9257"/>
                            <a:pt x="9850" y="106"/>
                            <a:pt x="21384" y="-1"/>
                          </a:cubicBezTo>
                        </a:path>
                        <a:path w="21585" h="21599" stroke="0" extrusionOk="0">
                          <a:moveTo>
                            <a:pt x="0" y="20784"/>
                          </a:moveTo>
                          <a:cubicBezTo>
                            <a:pt x="435" y="9257"/>
                            <a:pt x="9850" y="106"/>
                            <a:pt x="21384" y="-1"/>
                          </a:cubicBezTo>
                          <a:lnTo>
                            <a:pt x="21585" y="21599"/>
                          </a:lnTo>
                          <a:lnTo>
                            <a:pt x="0" y="20784"/>
                          </a:lnTo>
                          <a:close/>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326" name="Group 15"/>
                  <p:cNvGrpSpPr>
                    <a:grpSpLocks/>
                  </p:cNvGrpSpPr>
                  <p:nvPr/>
                </p:nvGrpSpPr>
                <p:grpSpPr bwMode="auto">
                  <a:xfrm>
                    <a:off x="3100" y="1676"/>
                    <a:ext cx="91" cy="72"/>
                    <a:chOff x="3100" y="1676"/>
                    <a:chExt cx="91" cy="72"/>
                  </a:xfrm>
                </p:grpSpPr>
                <p:sp>
                  <p:nvSpPr>
                    <p:cNvPr id="22327" name="Oval 16"/>
                    <p:cNvSpPr>
                      <a:spLocks noChangeArrowheads="1"/>
                    </p:cNvSpPr>
                    <p:nvPr/>
                  </p:nvSpPr>
                  <p:spPr bwMode="auto">
                    <a:xfrm>
                      <a:off x="3102" y="1681"/>
                      <a:ext cx="87" cy="64"/>
                    </a:xfrm>
                    <a:prstGeom prst="ellipse">
                      <a:avLst/>
                    </a:prstGeom>
                    <a:solidFill>
                      <a:srgbClr val="000000"/>
                    </a:solidFill>
                    <a:ln w="25400">
                      <a:solidFill>
                        <a:srgbClr val="C0C0C0"/>
                      </a:solidFill>
                      <a:round/>
                      <a:headEnd/>
                      <a:tailEnd/>
                    </a:ln>
                  </p:spPr>
                  <p:txBody>
                    <a:bodyPr wrap="none" anchor="ctr"/>
                    <a:lstStyle/>
                    <a:p>
                      <a:endParaRPr lang="en-US"/>
                    </a:p>
                  </p:txBody>
                </p:sp>
                <p:grpSp>
                  <p:nvGrpSpPr>
                    <p:cNvPr id="22328" name="Group 17"/>
                    <p:cNvGrpSpPr>
                      <a:grpSpLocks/>
                    </p:cNvGrpSpPr>
                    <p:nvPr/>
                  </p:nvGrpSpPr>
                  <p:grpSpPr bwMode="auto">
                    <a:xfrm>
                      <a:off x="3100" y="1676"/>
                      <a:ext cx="91" cy="72"/>
                      <a:chOff x="3100" y="1676"/>
                      <a:chExt cx="91" cy="72"/>
                    </a:xfrm>
                  </p:grpSpPr>
                  <p:sp>
                    <p:nvSpPr>
                      <p:cNvPr id="22329" name="Freeform 18"/>
                      <p:cNvSpPr>
                        <a:spLocks/>
                      </p:cNvSpPr>
                      <p:nvPr/>
                    </p:nvSpPr>
                    <p:spPr bwMode="auto">
                      <a:xfrm>
                        <a:off x="3100" y="1676"/>
                        <a:ext cx="91" cy="72"/>
                      </a:xfrm>
                      <a:custGeom>
                        <a:avLst/>
                        <a:gdLst>
                          <a:gd name="T0" fmla="*/ 56 w 91"/>
                          <a:gd name="T1" fmla="*/ 1 h 72"/>
                          <a:gd name="T2" fmla="*/ 59 w 91"/>
                          <a:gd name="T3" fmla="*/ 29 h 72"/>
                          <a:gd name="T4" fmla="*/ 88 w 91"/>
                          <a:gd name="T5" fmla="*/ 25 h 72"/>
                          <a:gd name="T6" fmla="*/ 90 w 91"/>
                          <a:gd name="T7" fmla="*/ 30 h 72"/>
                          <a:gd name="T8" fmla="*/ 90 w 91"/>
                          <a:gd name="T9" fmla="*/ 33 h 72"/>
                          <a:gd name="T10" fmla="*/ 66 w 91"/>
                          <a:gd name="T11" fmla="*/ 42 h 72"/>
                          <a:gd name="T12" fmla="*/ 75 w 91"/>
                          <a:gd name="T13" fmla="*/ 65 h 72"/>
                          <a:gd name="T14" fmla="*/ 70 w 91"/>
                          <a:gd name="T15" fmla="*/ 68 h 72"/>
                          <a:gd name="T16" fmla="*/ 66 w 91"/>
                          <a:gd name="T17" fmla="*/ 71 h 72"/>
                          <a:gd name="T18" fmla="*/ 49 w 91"/>
                          <a:gd name="T19" fmla="*/ 47 h 72"/>
                          <a:gd name="T20" fmla="*/ 22 w 91"/>
                          <a:gd name="T21" fmla="*/ 70 h 72"/>
                          <a:gd name="T22" fmla="*/ 17 w 91"/>
                          <a:gd name="T23" fmla="*/ 67 h 72"/>
                          <a:gd name="T24" fmla="*/ 12 w 91"/>
                          <a:gd name="T25" fmla="*/ 63 h 72"/>
                          <a:gd name="T26" fmla="*/ 33 w 91"/>
                          <a:gd name="T27" fmla="*/ 41 h 72"/>
                          <a:gd name="T28" fmla="*/ 0 w 91"/>
                          <a:gd name="T29" fmla="*/ 28 h 72"/>
                          <a:gd name="T30" fmla="*/ 3 w 91"/>
                          <a:gd name="T31" fmla="*/ 21 h 72"/>
                          <a:gd name="T32" fmla="*/ 6 w 91"/>
                          <a:gd name="T33" fmla="*/ 19 h 72"/>
                          <a:gd name="T34" fmla="*/ 38 w 91"/>
                          <a:gd name="T35" fmla="*/ 28 h 72"/>
                          <a:gd name="T36" fmla="*/ 43 w 91"/>
                          <a:gd name="T37" fmla="*/ 0 h 72"/>
                          <a:gd name="T38" fmla="*/ 56 w 91"/>
                          <a:gd name="T39" fmla="*/ 1 h 7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1"/>
                          <a:gd name="T61" fmla="*/ 0 h 72"/>
                          <a:gd name="T62" fmla="*/ 91 w 91"/>
                          <a:gd name="T63" fmla="*/ 72 h 7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1" h="72">
                            <a:moveTo>
                              <a:pt x="56" y="1"/>
                            </a:moveTo>
                            <a:lnTo>
                              <a:pt x="59" y="29"/>
                            </a:lnTo>
                            <a:lnTo>
                              <a:pt x="88" y="25"/>
                            </a:lnTo>
                            <a:lnTo>
                              <a:pt x="90" y="30"/>
                            </a:lnTo>
                            <a:lnTo>
                              <a:pt x="90" y="33"/>
                            </a:lnTo>
                            <a:lnTo>
                              <a:pt x="66" y="42"/>
                            </a:lnTo>
                            <a:lnTo>
                              <a:pt x="75" y="65"/>
                            </a:lnTo>
                            <a:lnTo>
                              <a:pt x="70" y="68"/>
                            </a:lnTo>
                            <a:lnTo>
                              <a:pt x="66" y="71"/>
                            </a:lnTo>
                            <a:lnTo>
                              <a:pt x="49" y="47"/>
                            </a:lnTo>
                            <a:lnTo>
                              <a:pt x="22" y="70"/>
                            </a:lnTo>
                            <a:lnTo>
                              <a:pt x="17" y="67"/>
                            </a:lnTo>
                            <a:lnTo>
                              <a:pt x="12" y="63"/>
                            </a:lnTo>
                            <a:lnTo>
                              <a:pt x="33" y="41"/>
                            </a:lnTo>
                            <a:lnTo>
                              <a:pt x="0" y="28"/>
                            </a:lnTo>
                            <a:lnTo>
                              <a:pt x="3" y="21"/>
                            </a:lnTo>
                            <a:lnTo>
                              <a:pt x="6" y="19"/>
                            </a:lnTo>
                            <a:lnTo>
                              <a:pt x="38" y="28"/>
                            </a:lnTo>
                            <a:lnTo>
                              <a:pt x="43" y="0"/>
                            </a:lnTo>
                            <a:lnTo>
                              <a:pt x="56" y="1"/>
                            </a:lnTo>
                          </a:path>
                        </a:pathLst>
                      </a:custGeom>
                      <a:solidFill>
                        <a:srgbClr val="000000"/>
                      </a:solidFill>
                      <a:ln w="25400" cap="rnd">
                        <a:solidFill>
                          <a:srgbClr val="C0C0C0"/>
                        </a:solidFill>
                        <a:round/>
                        <a:headEnd/>
                        <a:tailEnd/>
                      </a:ln>
                    </p:spPr>
                    <p:txBody>
                      <a:bodyPr/>
                      <a:lstStyle/>
                      <a:p>
                        <a:endParaRPr lang="en-US"/>
                      </a:p>
                    </p:txBody>
                  </p:sp>
                  <p:grpSp>
                    <p:nvGrpSpPr>
                      <p:cNvPr id="22330" name="Group 19"/>
                      <p:cNvGrpSpPr>
                        <a:grpSpLocks/>
                      </p:cNvGrpSpPr>
                      <p:nvPr/>
                    </p:nvGrpSpPr>
                    <p:grpSpPr bwMode="auto">
                      <a:xfrm>
                        <a:off x="3158" y="1708"/>
                        <a:ext cx="8" cy="5"/>
                        <a:chOff x="3158" y="1708"/>
                        <a:chExt cx="8" cy="5"/>
                      </a:xfrm>
                    </p:grpSpPr>
                    <p:sp>
                      <p:nvSpPr>
                        <p:cNvPr id="22350" name="Oval 20"/>
                        <p:cNvSpPr>
                          <a:spLocks noChangeArrowheads="1"/>
                        </p:cNvSpPr>
                        <p:nvPr/>
                      </p:nvSpPr>
                      <p:spPr bwMode="auto">
                        <a:xfrm>
                          <a:off x="3158" y="1708"/>
                          <a:ext cx="8"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51" name="Oval 21"/>
                        <p:cNvSpPr>
                          <a:spLocks noChangeArrowheads="1"/>
                        </p:cNvSpPr>
                        <p:nvPr/>
                      </p:nvSpPr>
                      <p:spPr bwMode="auto">
                        <a:xfrm>
                          <a:off x="3160" y="1709"/>
                          <a:ext cx="3"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31" name="Group 22"/>
                      <p:cNvGrpSpPr>
                        <a:grpSpLocks/>
                      </p:cNvGrpSpPr>
                      <p:nvPr/>
                    </p:nvGrpSpPr>
                    <p:grpSpPr bwMode="auto">
                      <a:xfrm>
                        <a:off x="3131" y="1707"/>
                        <a:ext cx="7" cy="5"/>
                        <a:chOff x="3131" y="1707"/>
                        <a:chExt cx="7" cy="5"/>
                      </a:xfrm>
                    </p:grpSpPr>
                    <p:sp>
                      <p:nvSpPr>
                        <p:cNvPr id="22348" name="Oval 23"/>
                        <p:cNvSpPr>
                          <a:spLocks noChangeArrowheads="1"/>
                        </p:cNvSpPr>
                        <p:nvPr/>
                      </p:nvSpPr>
                      <p:spPr bwMode="auto">
                        <a:xfrm>
                          <a:off x="3131" y="1707"/>
                          <a:ext cx="7"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49" name="Oval 24"/>
                        <p:cNvSpPr>
                          <a:spLocks noChangeArrowheads="1"/>
                        </p:cNvSpPr>
                        <p:nvPr/>
                      </p:nvSpPr>
                      <p:spPr bwMode="auto">
                        <a:xfrm>
                          <a:off x="3135" y="1709"/>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32" name="Group 25"/>
                      <p:cNvGrpSpPr>
                        <a:grpSpLocks/>
                      </p:cNvGrpSpPr>
                      <p:nvPr/>
                    </p:nvGrpSpPr>
                    <p:grpSpPr bwMode="auto">
                      <a:xfrm>
                        <a:off x="3146" y="1701"/>
                        <a:ext cx="8" cy="4"/>
                        <a:chOff x="3146" y="1701"/>
                        <a:chExt cx="8" cy="4"/>
                      </a:xfrm>
                    </p:grpSpPr>
                    <p:sp>
                      <p:nvSpPr>
                        <p:cNvPr id="22346" name="Oval 26"/>
                        <p:cNvSpPr>
                          <a:spLocks noChangeArrowheads="1"/>
                        </p:cNvSpPr>
                        <p:nvPr/>
                      </p:nvSpPr>
                      <p:spPr bwMode="auto">
                        <a:xfrm>
                          <a:off x="3146" y="1701"/>
                          <a:ext cx="8" cy="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47" name="Oval 27"/>
                        <p:cNvSpPr>
                          <a:spLocks noChangeArrowheads="1"/>
                        </p:cNvSpPr>
                        <p:nvPr/>
                      </p:nvSpPr>
                      <p:spPr bwMode="auto">
                        <a:xfrm>
                          <a:off x="3149" y="1702"/>
                          <a:ext cx="2"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33" name="Group 28"/>
                      <p:cNvGrpSpPr>
                        <a:grpSpLocks/>
                      </p:cNvGrpSpPr>
                      <p:nvPr/>
                    </p:nvGrpSpPr>
                    <p:grpSpPr bwMode="auto">
                      <a:xfrm>
                        <a:off x="3136" y="1719"/>
                        <a:ext cx="8" cy="4"/>
                        <a:chOff x="3136" y="1719"/>
                        <a:chExt cx="8" cy="4"/>
                      </a:xfrm>
                    </p:grpSpPr>
                    <p:sp>
                      <p:nvSpPr>
                        <p:cNvPr id="22344" name="Oval 29"/>
                        <p:cNvSpPr>
                          <a:spLocks noChangeArrowheads="1"/>
                        </p:cNvSpPr>
                        <p:nvPr/>
                      </p:nvSpPr>
                      <p:spPr bwMode="auto">
                        <a:xfrm>
                          <a:off x="3136" y="1719"/>
                          <a:ext cx="8" cy="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45" name="Oval 30"/>
                        <p:cNvSpPr>
                          <a:spLocks noChangeArrowheads="1"/>
                        </p:cNvSpPr>
                        <p:nvPr/>
                      </p:nvSpPr>
                      <p:spPr bwMode="auto">
                        <a:xfrm>
                          <a:off x="3138" y="1720"/>
                          <a:ext cx="3"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22334" name="Oval 31"/>
                      <p:cNvSpPr>
                        <a:spLocks noChangeArrowheads="1"/>
                      </p:cNvSpPr>
                      <p:nvPr/>
                    </p:nvSpPr>
                    <p:spPr bwMode="auto">
                      <a:xfrm>
                        <a:off x="3141" y="1708"/>
                        <a:ext cx="16" cy="1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nvGrpSpPr>
                      <p:cNvPr id="22335" name="Group 32"/>
                      <p:cNvGrpSpPr>
                        <a:grpSpLocks/>
                      </p:cNvGrpSpPr>
                      <p:nvPr/>
                    </p:nvGrpSpPr>
                    <p:grpSpPr bwMode="auto">
                      <a:xfrm>
                        <a:off x="3154" y="1719"/>
                        <a:ext cx="9" cy="4"/>
                        <a:chOff x="3154" y="1719"/>
                        <a:chExt cx="9" cy="4"/>
                      </a:xfrm>
                    </p:grpSpPr>
                    <p:sp>
                      <p:nvSpPr>
                        <p:cNvPr id="22342" name="Oval 33"/>
                        <p:cNvSpPr>
                          <a:spLocks noChangeArrowheads="1"/>
                        </p:cNvSpPr>
                        <p:nvPr/>
                      </p:nvSpPr>
                      <p:spPr bwMode="auto">
                        <a:xfrm>
                          <a:off x="3154" y="1719"/>
                          <a:ext cx="9" cy="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43" name="Oval 34"/>
                        <p:cNvSpPr>
                          <a:spLocks noChangeArrowheads="1"/>
                        </p:cNvSpPr>
                        <p:nvPr/>
                      </p:nvSpPr>
                      <p:spPr bwMode="auto">
                        <a:xfrm>
                          <a:off x="3157" y="1720"/>
                          <a:ext cx="3"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36" name="Group 35"/>
                      <p:cNvGrpSpPr>
                        <a:grpSpLocks/>
                      </p:cNvGrpSpPr>
                      <p:nvPr/>
                    </p:nvGrpSpPr>
                    <p:grpSpPr bwMode="auto">
                      <a:xfrm>
                        <a:off x="3129" y="1705"/>
                        <a:ext cx="42" cy="20"/>
                        <a:chOff x="3129" y="1705"/>
                        <a:chExt cx="42" cy="20"/>
                      </a:xfrm>
                    </p:grpSpPr>
                    <p:sp>
                      <p:nvSpPr>
                        <p:cNvPr id="22337" name="Line 36"/>
                        <p:cNvSpPr>
                          <a:spLocks noChangeShapeType="1"/>
                        </p:cNvSpPr>
                        <p:nvPr/>
                      </p:nvSpPr>
                      <p:spPr bwMode="auto">
                        <a:xfrm flipH="1">
                          <a:off x="3142" y="1708"/>
                          <a:ext cx="23" cy="5"/>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8" name="Line 37"/>
                        <p:cNvSpPr>
                          <a:spLocks noChangeShapeType="1"/>
                        </p:cNvSpPr>
                        <p:nvPr/>
                      </p:nvSpPr>
                      <p:spPr bwMode="auto">
                        <a:xfrm>
                          <a:off x="3141" y="1706"/>
                          <a:ext cx="5" cy="4"/>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9" name="Line 38"/>
                        <p:cNvSpPr>
                          <a:spLocks noChangeShapeType="1"/>
                        </p:cNvSpPr>
                        <p:nvPr/>
                      </p:nvSpPr>
                      <p:spPr bwMode="auto">
                        <a:xfrm flipH="1" flipV="1">
                          <a:off x="3142" y="1705"/>
                          <a:ext cx="29" cy="20"/>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0" name="Line 39"/>
                        <p:cNvSpPr>
                          <a:spLocks noChangeShapeType="1"/>
                        </p:cNvSpPr>
                        <p:nvPr/>
                      </p:nvSpPr>
                      <p:spPr bwMode="auto">
                        <a:xfrm flipV="1">
                          <a:off x="3129" y="1707"/>
                          <a:ext cx="14" cy="16"/>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1" name="Line 40"/>
                        <p:cNvSpPr>
                          <a:spLocks noChangeShapeType="1"/>
                        </p:cNvSpPr>
                        <p:nvPr/>
                      </p:nvSpPr>
                      <p:spPr bwMode="auto">
                        <a:xfrm flipH="1">
                          <a:off x="3141" y="1719"/>
                          <a:ext cx="16" cy="6"/>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grpSp>
              <p:nvGrpSpPr>
                <p:cNvPr id="22294" name="Group 41"/>
                <p:cNvGrpSpPr>
                  <a:grpSpLocks/>
                </p:cNvGrpSpPr>
                <p:nvPr/>
              </p:nvGrpSpPr>
              <p:grpSpPr bwMode="auto">
                <a:xfrm>
                  <a:off x="3609" y="1642"/>
                  <a:ext cx="162" cy="108"/>
                  <a:chOff x="3609" y="1642"/>
                  <a:chExt cx="162" cy="108"/>
                </a:xfrm>
              </p:grpSpPr>
              <p:grpSp>
                <p:nvGrpSpPr>
                  <p:cNvPr id="22295" name="Group 42"/>
                  <p:cNvGrpSpPr>
                    <a:grpSpLocks/>
                  </p:cNvGrpSpPr>
                  <p:nvPr/>
                </p:nvGrpSpPr>
                <p:grpSpPr bwMode="auto">
                  <a:xfrm>
                    <a:off x="3609" y="1642"/>
                    <a:ext cx="162" cy="108"/>
                    <a:chOff x="3609" y="1642"/>
                    <a:chExt cx="162" cy="108"/>
                  </a:xfrm>
                </p:grpSpPr>
                <p:sp>
                  <p:nvSpPr>
                    <p:cNvPr id="22323" name="Oval 43"/>
                    <p:cNvSpPr>
                      <a:spLocks noChangeArrowheads="1"/>
                    </p:cNvSpPr>
                    <p:nvPr/>
                  </p:nvSpPr>
                  <p:spPr bwMode="auto">
                    <a:xfrm>
                      <a:off x="3626" y="1642"/>
                      <a:ext cx="145" cy="108"/>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24" name="Arc 44"/>
                    <p:cNvSpPr>
                      <a:spLocks/>
                    </p:cNvSpPr>
                    <p:nvPr/>
                  </p:nvSpPr>
                  <p:spPr bwMode="auto">
                    <a:xfrm>
                      <a:off x="3609" y="1706"/>
                      <a:ext cx="88" cy="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296" name="Group 45"/>
                  <p:cNvGrpSpPr>
                    <a:grpSpLocks/>
                  </p:cNvGrpSpPr>
                  <p:nvPr/>
                </p:nvGrpSpPr>
                <p:grpSpPr bwMode="auto">
                  <a:xfrm>
                    <a:off x="3644" y="1665"/>
                    <a:ext cx="102" cy="64"/>
                    <a:chOff x="3644" y="1665"/>
                    <a:chExt cx="102" cy="64"/>
                  </a:xfrm>
                </p:grpSpPr>
                <p:sp>
                  <p:nvSpPr>
                    <p:cNvPr id="22297" name="Oval 46"/>
                    <p:cNvSpPr>
                      <a:spLocks noChangeArrowheads="1"/>
                    </p:cNvSpPr>
                    <p:nvPr/>
                  </p:nvSpPr>
                  <p:spPr bwMode="auto">
                    <a:xfrm>
                      <a:off x="3651" y="1670"/>
                      <a:ext cx="90" cy="53"/>
                    </a:xfrm>
                    <a:prstGeom prst="ellipse">
                      <a:avLst/>
                    </a:prstGeom>
                    <a:solidFill>
                      <a:srgbClr val="000000"/>
                    </a:solidFill>
                    <a:ln w="25400">
                      <a:solidFill>
                        <a:srgbClr val="C0C0C0"/>
                      </a:solidFill>
                      <a:round/>
                      <a:headEnd/>
                      <a:tailEnd/>
                    </a:ln>
                  </p:spPr>
                  <p:txBody>
                    <a:bodyPr wrap="none" anchor="ctr"/>
                    <a:lstStyle/>
                    <a:p>
                      <a:endParaRPr lang="en-US"/>
                    </a:p>
                  </p:txBody>
                </p:sp>
                <p:sp>
                  <p:nvSpPr>
                    <p:cNvPr id="22298" name="Freeform 47"/>
                    <p:cNvSpPr>
                      <a:spLocks/>
                    </p:cNvSpPr>
                    <p:nvPr/>
                  </p:nvSpPr>
                  <p:spPr bwMode="auto">
                    <a:xfrm>
                      <a:off x="3644" y="1665"/>
                      <a:ext cx="102" cy="64"/>
                    </a:xfrm>
                    <a:custGeom>
                      <a:avLst/>
                      <a:gdLst>
                        <a:gd name="T0" fmla="*/ 62 w 102"/>
                        <a:gd name="T1" fmla="*/ 0 h 64"/>
                        <a:gd name="T2" fmla="*/ 62 w 102"/>
                        <a:gd name="T3" fmla="*/ 27 h 64"/>
                        <a:gd name="T4" fmla="*/ 98 w 102"/>
                        <a:gd name="T5" fmla="*/ 23 h 64"/>
                        <a:gd name="T6" fmla="*/ 100 w 102"/>
                        <a:gd name="T7" fmla="*/ 26 h 64"/>
                        <a:gd name="T8" fmla="*/ 101 w 102"/>
                        <a:gd name="T9" fmla="*/ 31 h 64"/>
                        <a:gd name="T10" fmla="*/ 66 w 102"/>
                        <a:gd name="T11" fmla="*/ 38 h 64"/>
                        <a:gd name="T12" fmla="*/ 83 w 102"/>
                        <a:gd name="T13" fmla="*/ 58 h 64"/>
                        <a:gd name="T14" fmla="*/ 76 w 102"/>
                        <a:gd name="T15" fmla="*/ 61 h 64"/>
                        <a:gd name="T16" fmla="*/ 70 w 102"/>
                        <a:gd name="T17" fmla="*/ 63 h 64"/>
                        <a:gd name="T18" fmla="*/ 51 w 102"/>
                        <a:gd name="T19" fmla="*/ 47 h 64"/>
                        <a:gd name="T20" fmla="*/ 27 w 102"/>
                        <a:gd name="T21" fmla="*/ 62 h 64"/>
                        <a:gd name="T22" fmla="*/ 20 w 102"/>
                        <a:gd name="T23" fmla="*/ 60 h 64"/>
                        <a:gd name="T24" fmla="*/ 15 w 102"/>
                        <a:gd name="T25" fmla="*/ 56 h 64"/>
                        <a:gd name="T26" fmla="*/ 38 w 102"/>
                        <a:gd name="T27" fmla="*/ 37 h 64"/>
                        <a:gd name="T28" fmla="*/ 6 w 102"/>
                        <a:gd name="T29" fmla="*/ 27 h 64"/>
                        <a:gd name="T30" fmla="*/ 0 w 102"/>
                        <a:gd name="T31" fmla="*/ 26 h 64"/>
                        <a:gd name="T32" fmla="*/ 3 w 102"/>
                        <a:gd name="T33" fmla="*/ 20 h 64"/>
                        <a:gd name="T34" fmla="*/ 4 w 102"/>
                        <a:gd name="T35" fmla="*/ 18 h 64"/>
                        <a:gd name="T36" fmla="*/ 46 w 102"/>
                        <a:gd name="T37" fmla="*/ 27 h 64"/>
                        <a:gd name="T38" fmla="*/ 48 w 102"/>
                        <a:gd name="T39" fmla="*/ 0 h 64"/>
                        <a:gd name="T40" fmla="*/ 55 w 102"/>
                        <a:gd name="T41" fmla="*/ 0 h 64"/>
                        <a:gd name="T42" fmla="*/ 62 w 102"/>
                        <a:gd name="T43" fmla="*/ 0 h 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2"/>
                        <a:gd name="T67" fmla="*/ 0 h 64"/>
                        <a:gd name="T68" fmla="*/ 102 w 102"/>
                        <a:gd name="T69" fmla="*/ 64 h 6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2" h="64">
                          <a:moveTo>
                            <a:pt x="62" y="0"/>
                          </a:moveTo>
                          <a:lnTo>
                            <a:pt x="62" y="27"/>
                          </a:lnTo>
                          <a:lnTo>
                            <a:pt x="98" y="23"/>
                          </a:lnTo>
                          <a:lnTo>
                            <a:pt x="100" y="26"/>
                          </a:lnTo>
                          <a:lnTo>
                            <a:pt x="101" y="31"/>
                          </a:lnTo>
                          <a:lnTo>
                            <a:pt x="66" y="38"/>
                          </a:lnTo>
                          <a:lnTo>
                            <a:pt x="83" y="58"/>
                          </a:lnTo>
                          <a:lnTo>
                            <a:pt x="76" y="61"/>
                          </a:lnTo>
                          <a:lnTo>
                            <a:pt x="70" y="63"/>
                          </a:lnTo>
                          <a:lnTo>
                            <a:pt x="51" y="47"/>
                          </a:lnTo>
                          <a:lnTo>
                            <a:pt x="27" y="62"/>
                          </a:lnTo>
                          <a:lnTo>
                            <a:pt x="20" y="60"/>
                          </a:lnTo>
                          <a:lnTo>
                            <a:pt x="15" y="56"/>
                          </a:lnTo>
                          <a:lnTo>
                            <a:pt x="38" y="37"/>
                          </a:lnTo>
                          <a:lnTo>
                            <a:pt x="6" y="27"/>
                          </a:lnTo>
                          <a:lnTo>
                            <a:pt x="0" y="26"/>
                          </a:lnTo>
                          <a:lnTo>
                            <a:pt x="3" y="20"/>
                          </a:lnTo>
                          <a:lnTo>
                            <a:pt x="4" y="18"/>
                          </a:lnTo>
                          <a:lnTo>
                            <a:pt x="46" y="27"/>
                          </a:lnTo>
                          <a:lnTo>
                            <a:pt x="48" y="0"/>
                          </a:lnTo>
                          <a:lnTo>
                            <a:pt x="55" y="0"/>
                          </a:lnTo>
                          <a:lnTo>
                            <a:pt x="62" y="0"/>
                          </a:lnTo>
                        </a:path>
                      </a:pathLst>
                    </a:custGeom>
                    <a:solidFill>
                      <a:srgbClr val="000000"/>
                    </a:solidFill>
                    <a:ln w="25400" cap="rnd">
                      <a:solidFill>
                        <a:srgbClr val="C0C0C0"/>
                      </a:solidFill>
                      <a:round/>
                      <a:headEnd/>
                      <a:tailEnd/>
                    </a:ln>
                  </p:spPr>
                  <p:txBody>
                    <a:bodyPr/>
                    <a:lstStyle/>
                    <a:p>
                      <a:endParaRPr lang="en-US"/>
                    </a:p>
                  </p:txBody>
                </p:sp>
                <p:grpSp>
                  <p:nvGrpSpPr>
                    <p:cNvPr id="22299" name="Group 48"/>
                    <p:cNvGrpSpPr>
                      <a:grpSpLocks/>
                    </p:cNvGrpSpPr>
                    <p:nvPr/>
                  </p:nvGrpSpPr>
                  <p:grpSpPr bwMode="auto">
                    <a:xfrm>
                      <a:off x="3681" y="1686"/>
                      <a:ext cx="35" cy="23"/>
                      <a:chOff x="3681" y="1686"/>
                      <a:chExt cx="35" cy="23"/>
                    </a:xfrm>
                  </p:grpSpPr>
                  <p:grpSp>
                    <p:nvGrpSpPr>
                      <p:cNvPr id="22308" name="Group 49"/>
                      <p:cNvGrpSpPr>
                        <a:grpSpLocks/>
                      </p:cNvGrpSpPr>
                      <p:nvPr/>
                    </p:nvGrpSpPr>
                    <p:grpSpPr bwMode="auto">
                      <a:xfrm>
                        <a:off x="3708" y="1693"/>
                        <a:ext cx="8" cy="5"/>
                        <a:chOff x="3708" y="1693"/>
                        <a:chExt cx="8" cy="5"/>
                      </a:xfrm>
                    </p:grpSpPr>
                    <p:sp>
                      <p:nvSpPr>
                        <p:cNvPr id="22321" name="Oval 50"/>
                        <p:cNvSpPr>
                          <a:spLocks noChangeArrowheads="1"/>
                        </p:cNvSpPr>
                        <p:nvPr/>
                      </p:nvSpPr>
                      <p:spPr bwMode="auto">
                        <a:xfrm>
                          <a:off x="3708" y="1693"/>
                          <a:ext cx="8"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22" name="Oval 51"/>
                        <p:cNvSpPr>
                          <a:spLocks noChangeArrowheads="1"/>
                        </p:cNvSpPr>
                        <p:nvPr/>
                      </p:nvSpPr>
                      <p:spPr bwMode="auto">
                        <a:xfrm>
                          <a:off x="3710" y="1694"/>
                          <a:ext cx="3" cy="4"/>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09" name="Group 52"/>
                      <p:cNvGrpSpPr>
                        <a:grpSpLocks/>
                      </p:cNvGrpSpPr>
                      <p:nvPr/>
                    </p:nvGrpSpPr>
                    <p:grpSpPr bwMode="auto">
                      <a:xfrm>
                        <a:off x="3681" y="1693"/>
                        <a:ext cx="7" cy="5"/>
                        <a:chOff x="3681" y="1693"/>
                        <a:chExt cx="7" cy="5"/>
                      </a:xfrm>
                    </p:grpSpPr>
                    <p:sp>
                      <p:nvSpPr>
                        <p:cNvPr id="22319" name="Oval 53"/>
                        <p:cNvSpPr>
                          <a:spLocks noChangeArrowheads="1"/>
                        </p:cNvSpPr>
                        <p:nvPr/>
                      </p:nvSpPr>
                      <p:spPr bwMode="auto">
                        <a:xfrm>
                          <a:off x="3681" y="1693"/>
                          <a:ext cx="7"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20" name="Oval 54"/>
                        <p:cNvSpPr>
                          <a:spLocks noChangeArrowheads="1"/>
                        </p:cNvSpPr>
                        <p:nvPr/>
                      </p:nvSpPr>
                      <p:spPr bwMode="auto">
                        <a:xfrm>
                          <a:off x="3683" y="1693"/>
                          <a:ext cx="3" cy="4"/>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10" name="Group 55"/>
                      <p:cNvGrpSpPr>
                        <a:grpSpLocks/>
                      </p:cNvGrpSpPr>
                      <p:nvPr/>
                    </p:nvGrpSpPr>
                    <p:grpSpPr bwMode="auto">
                      <a:xfrm>
                        <a:off x="3696" y="1686"/>
                        <a:ext cx="8" cy="5"/>
                        <a:chOff x="3696" y="1686"/>
                        <a:chExt cx="8" cy="5"/>
                      </a:xfrm>
                    </p:grpSpPr>
                    <p:sp>
                      <p:nvSpPr>
                        <p:cNvPr id="22317" name="Oval 56"/>
                        <p:cNvSpPr>
                          <a:spLocks noChangeArrowheads="1"/>
                        </p:cNvSpPr>
                        <p:nvPr/>
                      </p:nvSpPr>
                      <p:spPr bwMode="auto">
                        <a:xfrm>
                          <a:off x="3696" y="1686"/>
                          <a:ext cx="8"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18" name="Oval 57"/>
                        <p:cNvSpPr>
                          <a:spLocks noChangeArrowheads="1"/>
                        </p:cNvSpPr>
                        <p:nvPr/>
                      </p:nvSpPr>
                      <p:spPr bwMode="auto">
                        <a:xfrm>
                          <a:off x="3699" y="1688"/>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11" name="Group 58"/>
                      <p:cNvGrpSpPr>
                        <a:grpSpLocks/>
                      </p:cNvGrpSpPr>
                      <p:nvPr/>
                    </p:nvGrpSpPr>
                    <p:grpSpPr bwMode="auto">
                      <a:xfrm>
                        <a:off x="3683" y="1704"/>
                        <a:ext cx="9" cy="5"/>
                        <a:chOff x="3683" y="1704"/>
                        <a:chExt cx="9" cy="5"/>
                      </a:xfrm>
                    </p:grpSpPr>
                    <p:sp>
                      <p:nvSpPr>
                        <p:cNvPr id="22315" name="Oval 59"/>
                        <p:cNvSpPr>
                          <a:spLocks noChangeArrowheads="1"/>
                        </p:cNvSpPr>
                        <p:nvPr/>
                      </p:nvSpPr>
                      <p:spPr bwMode="auto">
                        <a:xfrm>
                          <a:off x="3683" y="1704"/>
                          <a:ext cx="9" cy="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16" name="Oval 60"/>
                        <p:cNvSpPr>
                          <a:spLocks noChangeArrowheads="1"/>
                        </p:cNvSpPr>
                        <p:nvPr/>
                      </p:nvSpPr>
                      <p:spPr bwMode="auto">
                        <a:xfrm>
                          <a:off x="3686" y="1705"/>
                          <a:ext cx="5" cy="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312" name="Group 61"/>
                      <p:cNvGrpSpPr>
                        <a:grpSpLocks/>
                      </p:cNvGrpSpPr>
                      <p:nvPr/>
                    </p:nvGrpSpPr>
                    <p:grpSpPr bwMode="auto">
                      <a:xfrm>
                        <a:off x="3703" y="1705"/>
                        <a:ext cx="6" cy="4"/>
                        <a:chOff x="3703" y="1705"/>
                        <a:chExt cx="6" cy="4"/>
                      </a:xfrm>
                    </p:grpSpPr>
                    <p:sp>
                      <p:nvSpPr>
                        <p:cNvPr id="22313" name="Oval 62"/>
                        <p:cNvSpPr>
                          <a:spLocks noChangeArrowheads="1"/>
                        </p:cNvSpPr>
                        <p:nvPr/>
                      </p:nvSpPr>
                      <p:spPr bwMode="auto">
                        <a:xfrm>
                          <a:off x="3703" y="1705"/>
                          <a:ext cx="6" cy="4"/>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14" name="Oval 63"/>
                        <p:cNvSpPr>
                          <a:spLocks noChangeArrowheads="1"/>
                        </p:cNvSpPr>
                        <p:nvPr/>
                      </p:nvSpPr>
                      <p:spPr bwMode="auto">
                        <a:xfrm>
                          <a:off x="3704" y="1707"/>
                          <a:ext cx="3"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22300" name="Group 64"/>
                    <p:cNvGrpSpPr>
                      <a:grpSpLocks/>
                    </p:cNvGrpSpPr>
                    <p:nvPr/>
                  </p:nvGrpSpPr>
                  <p:grpSpPr bwMode="auto">
                    <a:xfrm>
                      <a:off x="3679" y="1692"/>
                      <a:ext cx="38" cy="21"/>
                      <a:chOff x="3679" y="1692"/>
                      <a:chExt cx="38" cy="21"/>
                    </a:xfrm>
                  </p:grpSpPr>
                  <p:grpSp>
                    <p:nvGrpSpPr>
                      <p:cNvPr id="22301" name="Group 65"/>
                      <p:cNvGrpSpPr>
                        <a:grpSpLocks/>
                      </p:cNvGrpSpPr>
                      <p:nvPr/>
                    </p:nvGrpSpPr>
                    <p:grpSpPr bwMode="auto">
                      <a:xfrm>
                        <a:off x="3679" y="1692"/>
                        <a:ext cx="38" cy="18"/>
                        <a:chOff x="3679" y="1692"/>
                        <a:chExt cx="38" cy="18"/>
                      </a:xfrm>
                    </p:grpSpPr>
                    <p:sp>
                      <p:nvSpPr>
                        <p:cNvPr id="22303" name="Oval 66"/>
                        <p:cNvSpPr>
                          <a:spLocks noChangeArrowheads="1"/>
                        </p:cNvSpPr>
                        <p:nvPr/>
                      </p:nvSpPr>
                      <p:spPr bwMode="auto">
                        <a:xfrm>
                          <a:off x="3691" y="1693"/>
                          <a:ext cx="16" cy="1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304" name="Line 67"/>
                        <p:cNvSpPr>
                          <a:spLocks noChangeShapeType="1"/>
                        </p:cNvSpPr>
                        <p:nvPr/>
                      </p:nvSpPr>
                      <p:spPr bwMode="auto">
                        <a:xfrm flipH="1">
                          <a:off x="3692" y="1694"/>
                          <a:ext cx="23" cy="4"/>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5" name="Line 68"/>
                        <p:cNvSpPr>
                          <a:spLocks noChangeShapeType="1"/>
                        </p:cNvSpPr>
                        <p:nvPr/>
                      </p:nvSpPr>
                      <p:spPr bwMode="auto">
                        <a:xfrm>
                          <a:off x="3691" y="1692"/>
                          <a:ext cx="5" cy="5"/>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6" name="Line 69"/>
                        <p:cNvSpPr>
                          <a:spLocks noChangeShapeType="1"/>
                        </p:cNvSpPr>
                        <p:nvPr/>
                      </p:nvSpPr>
                      <p:spPr bwMode="auto">
                        <a:xfrm flipH="1" flipV="1">
                          <a:off x="3694" y="1692"/>
                          <a:ext cx="23" cy="18"/>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7" name="Line 70"/>
                        <p:cNvSpPr>
                          <a:spLocks noChangeShapeType="1"/>
                        </p:cNvSpPr>
                        <p:nvPr/>
                      </p:nvSpPr>
                      <p:spPr bwMode="auto">
                        <a:xfrm flipV="1">
                          <a:off x="3679" y="1693"/>
                          <a:ext cx="14" cy="16"/>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302" name="Line 71"/>
                      <p:cNvSpPr>
                        <a:spLocks noChangeShapeType="1"/>
                      </p:cNvSpPr>
                      <p:nvPr/>
                    </p:nvSpPr>
                    <p:spPr bwMode="auto">
                      <a:xfrm flipH="1">
                        <a:off x="3688" y="1705"/>
                        <a:ext cx="16" cy="8"/>
                      </a:xfrm>
                      <a:prstGeom prst="line">
                        <a:avLst/>
                      </a:prstGeom>
                      <a:noFill/>
                      <a:ln w="2540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grpSp>
            <p:nvGrpSpPr>
              <p:cNvPr id="22286" name="Group 72"/>
              <p:cNvGrpSpPr>
                <a:grpSpLocks/>
              </p:cNvGrpSpPr>
              <p:nvPr/>
            </p:nvGrpSpPr>
            <p:grpSpPr bwMode="auto">
              <a:xfrm>
                <a:off x="2753" y="1631"/>
                <a:ext cx="878" cy="123"/>
                <a:chOff x="2753" y="1631"/>
                <a:chExt cx="878" cy="123"/>
              </a:xfrm>
            </p:grpSpPr>
            <p:grpSp>
              <p:nvGrpSpPr>
                <p:cNvPr id="22287" name="Group 73"/>
                <p:cNvGrpSpPr>
                  <a:grpSpLocks/>
                </p:cNvGrpSpPr>
                <p:nvPr/>
              </p:nvGrpSpPr>
              <p:grpSpPr bwMode="auto">
                <a:xfrm>
                  <a:off x="2753" y="1631"/>
                  <a:ext cx="878" cy="123"/>
                  <a:chOff x="2753" y="1631"/>
                  <a:chExt cx="878" cy="123"/>
                </a:xfrm>
              </p:grpSpPr>
              <p:grpSp>
                <p:nvGrpSpPr>
                  <p:cNvPr id="22289" name="Group 74"/>
                  <p:cNvGrpSpPr>
                    <a:grpSpLocks/>
                  </p:cNvGrpSpPr>
                  <p:nvPr/>
                </p:nvGrpSpPr>
                <p:grpSpPr bwMode="auto">
                  <a:xfrm>
                    <a:off x="2753" y="1631"/>
                    <a:ext cx="747" cy="123"/>
                    <a:chOff x="2753" y="1631"/>
                    <a:chExt cx="747" cy="123"/>
                  </a:xfrm>
                </p:grpSpPr>
                <p:sp>
                  <p:nvSpPr>
                    <p:cNvPr id="22291" name="Oval 75"/>
                    <p:cNvSpPr>
                      <a:spLocks noChangeArrowheads="1"/>
                    </p:cNvSpPr>
                    <p:nvPr/>
                  </p:nvSpPr>
                  <p:spPr bwMode="auto">
                    <a:xfrm>
                      <a:off x="2753" y="1631"/>
                      <a:ext cx="167" cy="123"/>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292" name="Oval 76"/>
                    <p:cNvSpPr>
                      <a:spLocks noChangeArrowheads="1"/>
                    </p:cNvSpPr>
                    <p:nvPr/>
                  </p:nvSpPr>
                  <p:spPr bwMode="auto">
                    <a:xfrm>
                      <a:off x="3344" y="1665"/>
                      <a:ext cx="156" cy="75"/>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22290" name="Freeform 77"/>
                  <p:cNvSpPr>
                    <a:spLocks/>
                  </p:cNvSpPr>
                  <p:nvPr/>
                </p:nvSpPr>
                <p:spPr bwMode="auto">
                  <a:xfrm>
                    <a:off x="3459" y="1700"/>
                    <a:ext cx="172" cy="21"/>
                  </a:xfrm>
                  <a:custGeom>
                    <a:avLst/>
                    <a:gdLst>
                      <a:gd name="T0" fmla="*/ 165 w 172"/>
                      <a:gd name="T1" fmla="*/ 18 h 21"/>
                      <a:gd name="T2" fmla="*/ 0 w 172"/>
                      <a:gd name="T3" fmla="*/ 20 h 21"/>
                      <a:gd name="T4" fmla="*/ 0 w 172"/>
                      <a:gd name="T5" fmla="*/ 0 h 21"/>
                      <a:gd name="T6" fmla="*/ 171 w 172"/>
                      <a:gd name="T7" fmla="*/ 5 h 21"/>
                      <a:gd name="T8" fmla="*/ 165 w 172"/>
                      <a:gd name="T9" fmla="*/ 18 h 21"/>
                      <a:gd name="T10" fmla="*/ 0 60000 65536"/>
                      <a:gd name="T11" fmla="*/ 0 60000 65536"/>
                      <a:gd name="T12" fmla="*/ 0 60000 65536"/>
                      <a:gd name="T13" fmla="*/ 0 60000 65536"/>
                      <a:gd name="T14" fmla="*/ 0 60000 65536"/>
                      <a:gd name="T15" fmla="*/ 0 w 172"/>
                      <a:gd name="T16" fmla="*/ 0 h 21"/>
                      <a:gd name="T17" fmla="*/ 172 w 172"/>
                      <a:gd name="T18" fmla="*/ 21 h 21"/>
                    </a:gdLst>
                    <a:ahLst/>
                    <a:cxnLst>
                      <a:cxn ang="T10">
                        <a:pos x="T0" y="T1"/>
                      </a:cxn>
                      <a:cxn ang="T11">
                        <a:pos x="T2" y="T3"/>
                      </a:cxn>
                      <a:cxn ang="T12">
                        <a:pos x="T4" y="T5"/>
                      </a:cxn>
                      <a:cxn ang="T13">
                        <a:pos x="T6" y="T7"/>
                      </a:cxn>
                      <a:cxn ang="T14">
                        <a:pos x="T8" y="T9"/>
                      </a:cxn>
                    </a:cxnLst>
                    <a:rect l="T15" t="T16" r="T17" b="T18"/>
                    <a:pathLst>
                      <a:path w="172" h="21">
                        <a:moveTo>
                          <a:pt x="165" y="18"/>
                        </a:moveTo>
                        <a:lnTo>
                          <a:pt x="0" y="20"/>
                        </a:lnTo>
                        <a:lnTo>
                          <a:pt x="0" y="0"/>
                        </a:lnTo>
                        <a:lnTo>
                          <a:pt x="171" y="5"/>
                        </a:lnTo>
                        <a:lnTo>
                          <a:pt x="165" y="18"/>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2288" name="Freeform 78"/>
                <p:cNvSpPr>
                  <a:spLocks/>
                </p:cNvSpPr>
                <p:nvPr/>
              </p:nvSpPr>
              <p:spPr bwMode="auto">
                <a:xfrm>
                  <a:off x="2772" y="1704"/>
                  <a:ext cx="289" cy="30"/>
                </a:xfrm>
                <a:custGeom>
                  <a:avLst/>
                  <a:gdLst>
                    <a:gd name="T0" fmla="*/ 277 w 289"/>
                    <a:gd name="T1" fmla="*/ 29 h 30"/>
                    <a:gd name="T2" fmla="*/ 17 w 289"/>
                    <a:gd name="T3" fmla="*/ 19 h 30"/>
                    <a:gd name="T4" fmla="*/ 0 w 289"/>
                    <a:gd name="T5" fmla="*/ 0 h 30"/>
                    <a:gd name="T6" fmla="*/ 288 w 289"/>
                    <a:gd name="T7" fmla="*/ 10 h 30"/>
                    <a:gd name="T8" fmla="*/ 277 w 289"/>
                    <a:gd name="T9" fmla="*/ 29 h 30"/>
                    <a:gd name="T10" fmla="*/ 0 60000 65536"/>
                    <a:gd name="T11" fmla="*/ 0 60000 65536"/>
                    <a:gd name="T12" fmla="*/ 0 60000 65536"/>
                    <a:gd name="T13" fmla="*/ 0 60000 65536"/>
                    <a:gd name="T14" fmla="*/ 0 60000 65536"/>
                    <a:gd name="T15" fmla="*/ 0 w 289"/>
                    <a:gd name="T16" fmla="*/ 0 h 30"/>
                    <a:gd name="T17" fmla="*/ 289 w 289"/>
                    <a:gd name="T18" fmla="*/ 30 h 30"/>
                  </a:gdLst>
                  <a:ahLst/>
                  <a:cxnLst>
                    <a:cxn ang="T10">
                      <a:pos x="T0" y="T1"/>
                    </a:cxn>
                    <a:cxn ang="T11">
                      <a:pos x="T2" y="T3"/>
                    </a:cxn>
                    <a:cxn ang="T12">
                      <a:pos x="T4" y="T5"/>
                    </a:cxn>
                    <a:cxn ang="T13">
                      <a:pos x="T6" y="T7"/>
                    </a:cxn>
                    <a:cxn ang="T14">
                      <a:pos x="T8" y="T9"/>
                    </a:cxn>
                  </a:cxnLst>
                  <a:rect l="T15" t="T16" r="T17" b="T18"/>
                  <a:pathLst>
                    <a:path w="289" h="30">
                      <a:moveTo>
                        <a:pt x="277" y="29"/>
                      </a:moveTo>
                      <a:lnTo>
                        <a:pt x="17" y="19"/>
                      </a:lnTo>
                      <a:lnTo>
                        <a:pt x="0" y="0"/>
                      </a:lnTo>
                      <a:lnTo>
                        <a:pt x="288" y="10"/>
                      </a:lnTo>
                      <a:lnTo>
                        <a:pt x="277" y="29"/>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nvGrpSpPr>
          <p:cNvPr id="21508" name="Group 79"/>
          <p:cNvGrpSpPr>
            <a:grpSpLocks/>
          </p:cNvGrpSpPr>
          <p:nvPr/>
        </p:nvGrpSpPr>
        <p:grpSpPr bwMode="auto">
          <a:xfrm>
            <a:off x="3752850" y="2084388"/>
            <a:ext cx="1803400" cy="358775"/>
            <a:chOff x="2600" y="1488"/>
            <a:chExt cx="1250" cy="256"/>
          </a:xfrm>
        </p:grpSpPr>
        <p:grpSp>
          <p:nvGrpSpPr>
            <p:cNvPr id="22235" name="Group 80"/>
            <p:cNvGrpSpPr>
              <a:grpSpLocks/>
            </p:cNvGrpSpPr>
            <p:nvPr/>
          </p:nvGrpSpPr>
          <p:grpSpPr bwMode="auto">
            <a:xfrm>
              <a:off x="2810" y="1493"/>
              <a:ext cx="758" cy="94"/>
              <a:chOff x="2810" y="1493"/>
              <a:chExt cx="758" cy="94"/>
            </a:xfrm>
          </p:grpSpPr>
          <p:sp>
            <p:nvSpPr>
              <p:cNvPr id="22281" name="Freeform 81"/>
              <p:cNvSpPr>
                <a:spLocks/>
              </p:cNvSpPr>
              <p:nvPr/>
            </p:nvSpPr>
            <p:spPr bwMode="auto">
              <a:xfrm>
                <a:off x="3204" y="1500"/>
                <a:ext cx="364" cy="87"/>
              </a:xfrm>
              <a:custGeom>
                <a:avLst/>
                <a:gdLst>
                  <a:gd name="T0" fmla="*/ 326 w 364"/>
                  <a:gd name="T1" fmla="*/ 64 h 87"/>
                  <a:gd name="T2" fmla="*/ 278 w 364"/>
                  <a:gd name="T3" fmla="*/ 42 h 87"/>
                  <a:gd name="T4" fmla="*/ 237 w 364"/>
                  <a:gd name="T5" fmla="*/ 22 h 87"/>
                  <a:gd name="T6" fmla="*/ 216 w 364"/>
                  <a:gd name="T7" fmla="*/ 13 h 87"/>
                  <a:gd name="T8" fmla="*/ 202 w 364"/>
                  <a:gd name="T9" fmla="*/ 9 h 87"/>
                  <a:gd name="T10" fmla="*/ 181 w 364"/>
                  <a:gd name="T11" fmla="*/ 6 h 87"/>
                  <a:gd name="T12" fmla="*/ 101 w 364"/>
                  <a:gd name="T13" fmla="*/ 1 h 87"/>
                  <a:gd name="T14" fmla="*/ 45 w 364"/>
                  <a:gd name="T15" fmla="*/ 0 h 87"/>
                  <a:gd name="T16" fmla="*/ 30 w 364"/>
                  <a:gd name="T17" fmla="*/ 1 h 87"/>
                  <a:gd name="T18" fmla="*/ 21 w 364"/>
                  <a:gd name="T19" fmla="*/ 5 h 87"/>
                  <a:gd name="T20" fmla="*/ 16 w 364"/>
                  <a:gd name="T21" fmla="*/ 12 h 87"/>
                  <a:gd name="T22" fmla="*/ 12 w 364"/>
                  <a:gd name="T23" fmla="*/ 25 h 87"/>
                  <a:gd name="T24" fmla="*/ 2 w 364"/>
                  <a:gd name="T25" fmla="*/ 67 h 87"/>
                  <a:gd name="T26" fmla="*/ 0 w 364"/>
                  <a:gd name="T27" fmla="*/ 73 h 87"/>
                  <a:gd name="T28" fmla="*/ 1 w 364"/>
                  <a:gd name="T29" fmla="*/ 78 h 87"/>
                  <a:gd name="T30" fmla="*/ 12 w 364"/>
                  <a:gd name="T31" fmla="*/ 81 h 87"/>
                  <a:gd name="T32" fmla="*/ 182 w 364"/>
                  <a:gd name="T33" fmla="*/ 84 h 87"/>
                  <a:gd name="T34" fmla="*/ 312 w 364"/>
                  <a:gd name="T35" fmla="*/ 77 h 87"/>
                  <a:gd name="T36" fmla="*/ 111 w 364"/>
                  <a:gd name="T37" fmla="*/ 65 h 87"/>
                  <a:gd name="T38" fmla="*/ 105 w 364"/>
                  <a:gd name="T39" fmla="*/ 51 h 87"/>
                  <a:gd name="T40" fmla="*/ 71 w 364"/>
                  <a:gd name="T41" fmla="*/ 49 h 87"/>
                  <a:gd name="T42" fmla="*/ 20 w 364"/>
                  <a:gd name="T43" fmla="*/ 24 h 87"/>
                  <a:gd name="T44" fmla="*/ 58 w 364"/>
                  <a:gd name="T45" fmla="*/ 24 h 87"/>
                  <a:gd name="T46" fmla="*/ 66 w 364"/>
                  <a:gd name="T47" fmla="*/ 37 h 87"/>
                  <a:gd name="T48" fmla="*/ 72 w 364"/>
                  <a:gd name="T49" fmla="*/ 49 h 87"/>
                  <a:gd name="T50" fmla="*/ 97 w 364"/>
                  <a:gd name="T51" fmla="*/ 38 h 87"/>
                  <a:gd name="T52" fmla="*/ 87 w 364"/>
                  <a:gd name="T53" fmla="*/ 23 h 87"/>
                  <a:gd name="T54" fmla="*/ 206 w 364"/>
                  <a:gd name="T55" fmla="*/ 26 h 87"/>
                  <a:gd name="T56" fmla="*/ 227 w 364"/>
                  <a:gd name="T57" fmla="*/ 32 h 87"/>
                  <a:gd name="T58" fmla="*/ 263 w 364"/>
                  <a:gd name="T59" fmla="*/ 50 h 87"/>
                  <a:gd name="T60" fmla="*/ 299 w 364"/>
                  <a:gd name="T61" fmla="*/ 69 h 87"/>
                  <a:gd name="T62" fmla="*/ 342 w 364"/>
                  <a:gd name="T63" fmla="*/ 85 h 87"/>
                  <a:gd name="T64" fmla="*/ 348 w 364"/>
                  <a:gd name="T65" fmla="*/ 76 h 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4"/>
                  <a:gd name="T100" fmla="*/ 0 h 87"/>
                  <a:gd name="T101" fmla="*/ 364 w 364"/>
                  <a:gd name="T102" fmla="*/ 87 h 8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4" h="87">
                    <a:moveTo>
                      <a:pt x="348" y="76"/>
                    </a:moveTo>
                    <a:lnTo>
                      <a:pt x="326" y="64"/>
                    </a:lnTo>
                    <a:lnTo>
                      <a:pt x="302" y="53"/>
                    </a:lnTo>
                    <a:lnTo>
                      <a:pt x="278" y="42"/>
                    </a:lnTo>
                    <a:lnTo>
                      <a:pt x="259" y="32"/>
                    </a:lnTo>
                    <a:lnTo>
                      <a:pt x="237" y="22"/>
                    </a:lnTo>
                    <a:lnTo>
                      <a:pt x="225" y="16"/>
                    </a:lnTo>
                    <a:lnTo>
                      <a:pt x="216" y="13"/>
                    </a:lnTo>
                    <a:lnTo>
                      <a:pt x="207" y="10"/>
                    </a:lnTo>
                    <a:lnTo>
                      <a:pt x="202" y="9"/>
                    </a:lnTo>
                    <a:lnTo>
                      <a:pt x="196" y="8"/>
                    </a:lnTo>
                    <a:lnTo>
                      <a:pt x="181" y="6"/>
                    </a:lnTo>
                    <a:lnTo>
                      <a:pt x="131" y="3"/>
                    </a:lnTo>
                    <a:lnTo>
                      <a:pt x="101" y="1"/>
                    </a:lnTo>
                    <a:lnTo>
                      <a:pt x="66" y="0"/>
                    </a:lnTo>
                    <a:lnTo>
                      <a:pt x="45" y="0"/>
                    </a:lnTo>
                    <a:lnTo>
                      <a:pt x="36" y="0"/>
                    </a:lnTo>
                    <a:lnTo>
                      <a:pt x="30" y="1"/>
                    </a:lnTo>
                    <a:lnTo>
                      <a:pt x="25" y="2"/>
                    </a:lnTo>
                    <a:lnTo>
                      <a:pt x="21" y="5"/>
                    </a:lnTo>
                    <a:lnTo>
                      <a:pt x="19" y="7"/>
                    </a:lnTo>
                    <a:lnTo>
                      <a:pt x="16" y="12"/>
                    </a:lnTo>
                    <a:lnTo>
                      <a:pt x="14" y="18"/>
                    </a:lnTo>
                    <a:lnTo>
                      <a:pt x="12" y="25"/>
                    </a:lnTo>
                    <a:lnTo>
                      <a:pt x="3" y="63"/>
                    </a:lnTo>
                    <a:lnTo>
                      <a:pt x="2" y="67"/>
                    </a:lnTo>
                    <a:lnTo>
                      <a:pt x="1" y="70"/>
                    </a:lnTo>
                    <a:lnTo>
                      <a:pt x="0" y="73"/>
                    </a:lnTo>
                    <a:lnTo>
                      <a:pt x="0" y="76"/>
                    </a:lnTo>
                    <a:lnTo>
                      <a:pt x="1" y="78"/>
                    </a:lnTo>
                    <a:lnTo>
                      <a:pt x="5" y="80"/>
                    </a:lnTo>
                    <a:lnTo>
                      <a:pt x="12" y="81"/>
                    </a:lnTo>
                    <a:lnTo>
                      <a:pt x="82" y="82"/>
                    </a:lnTo>
                    <a:lnTo>
                      <a:pt x="182" y="84"/>
                    </a:lnTo>
                    <a:lnTo>
                      <a:pt x="340" y="85"/>
                    </a:lnTo>
                    <a:lnTo>
                      <a:pt x="312" y="77"/>
                    </a:lnTo>
                    <a:lnTo>
                      <a:pt x="114" y="73"/>
                    </a:lnTo>
                    <a:lnTo>
                      <a:pt x="111" y="65"/>
                    </a:lnTo>
                    <a:lnTo>
                      <a:pt x="108" y="59"/>
                    </a:lnTo>
                    <a:lnTo>
                      <a:pt x="105" y="51"/>
                    </a:lnTo>
                    <a:lnTo>
                      <a:pt x="101" y="46"/>
                    </a:lnTo>
                    <a:lnTo>
                      <a:pt x="71" y="49"/>
                    </a:lnTo>
                    <a:lnTo>
                      <a:pt x="52" y="49"/>
                    </a:lnTo>
                    <a:lnTo>
                      <a:pt x="20" y="24"/>
                    </a:lnTo>
                    <a:lnTo>
                      <a:pt x="29" y="23"/>
                    </a:lnTo>
                    <a:lnTo>
                      <a:pt x="58" y="24"/>
                    </a:lnTo>
                    <a:lnTo>
                      <a:pt x="61" y="30"/>
                    </a:lnTo>
                    <a:lnTo>
                      <a:pt x="66" y="37"/>
                    </a:lnTo>
                    <a:lnTo>
                      <a:pt x="69" y="43"/>
                    </a:lnTo>
                    <a:lnTo>
                      <a:pt x="72" y="49"/>
                    </a:lnTo>
                    <a:lnTo>
                      <a:pt x="101" y="46"/>
                    </a:lnTo>
                    <a:lnTo>
                      <a:pt x="97" y="38"/>
                    </a:lnTo>
                    <a:lnTo>
                      <a:pt x="91" y="29"/>
                    </a:lnTo>
                    <a:lnTo>
                      <a:pt x="87" y="23"/>
                    </a:lnTo>
                    <a:lnTo>
                      <a:pt x="181" y="25"/>
                    </a:lnTo>
                    <a:lnTo>
                      <a:pt x="206" y="26"/>
                    </a:lnTo>
                    <a:lnTo>
                      <a:pt x="215" y="27"/>
                    </a:lnTo>
                    <a:lnTo>
                      <a:pt x="227" y="32"/>
                    </a:lnTo>
                    <a:lnTo>
                      <a:pt x="245" y="40"/>
                    </a:lnTo>
                    <a:lnTo>
                      <a:pt x="263" y="50"/>
                    </a:lnTo>
                    <a:lnTo>
                      <a:pt x="280" y="59"/>
                    </a:lnTo>
                    <a:lnTo>
                      <a:pt x="299" y="69"/>
                    </a:lnTo>
                    <a:lnTo>
                      <a:pt x="312" y="77"/>
                    </a:lnTo>
                    <a:lnTo>
                      <a:pt x="342" y="85"/>
                    </a:lnTo>
                    <a:lnTo>
                      <a:pt x="363" y="86"/>
                    </a:lnTo>
                    <a:lnTo>
                      <a:pt x="348" y="7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82" name="Freeform 82"/>
              <p:cNvSpPr>
                <a:spLocks/>
              </p:cNvSpPr>
              <p:nvPr/>
            </p:nvSpPr>
            <p:spPr bwMode="auto">
              <a:xfrm>
                <a:off x="2810" y="1493"/>
                <a:ext cx="314" cy="71"/>
              </a:xfrm>
              <a:custGeom>
                <a:avLst/>
                <a:gdLst>
                  <a:gd name="T0" fmla="*/ 298 w 314"/>
                  <a:gd name="T1" fmla="*/ 1 h 71"/>
                  <a:gd name="T2" fmla="*/ 303 w 314"/>
                  <a:gd name="T3" fmla="*/ 1 h 71"/>
                  <a:gd name="T4" fmla="*/ 307 w 314"/>
                  <a:gd name="T5" fmla="*/ 3 h 71"/>
                  <a:gd name="T6" fmla="*/ 311 w 314"/>
                  <a:gd name="T7" fmla="*/ 5 h 71"/>
                  <a:gd name="T8" fmla="*/ 313 w 314"/>
                  <a:gd name="T9" fmla="*/ 7 h 71"/>
                  <a:gd name="T10" fmla="*/ 313 w 314"/>
                  <a:gd name="T11" fmla="*/ 11 h 71"/>
                  <a:gd name="T12" fmla="*/ 312 w 314"/>
                  <a:gd name="T13" fmla="*/ 15 h 71"/>
                  <a:gd name="T14" fmla="*/ 309 w 314"/>
                  <a:gd name="T15" fmla="*/ 21 h 71"/>
                  <a:gd name="T16" fmla="*/ 307 w 314"/>
                  <a:gd name="T17" fmla="*/ 28 h 71"/>
                  <a:gd name="T18" fmla="*/ 300 w 314"/>
                  <a:gd name="T19" fmla="*/ 26 h 71"/>
                  <a:gd name="T20" fmla="*/ 291 w 314"/>
                  <a:gd name="T21" fmla="*/ 26 h 71"/>
                  <a:gd name="T22" fmla="*/ 280 w 314"/>
                  <a:gd name="T23" fmla="*/ 26 h 71"/>
                  <a:gd name="T24" fmla="*/ 262 w 314"/>
                  <a:gd name="T25" fmla="*/ 26 h 71"/>
                  <a:gd name="T26" fmla="*/ 258 w 314"/>
                  <a:gd name="T27" fmla="*/ 28 h 71"/>
                  <a:gd name="T28" fmla="*/ 254 w 314"/>
                  <a:gd name="T29" fmla="*/ 32 h 71"/>
                  <a:gd name="T30" fmla="*/ 251 w 314"/>
                  <a:gd name="T31" fmla="*/ 37 h 71"/>
                  <a:gd name="T32" fmla="*/ 249 w 314"/>
                  <a:gd name="T33" fmla="*/ 41 h 71"/>
                  <a:gd name="T34" fmla="*/ 246 w 314"/>
                  <a:gd name="T35" fmla="*/ 46 h 71"/>
                  <a:gd name="T36" fmla="*/ 244 w 314"/>
                  <a:gd name="T37" fmla="*/ 51 h 71"/>
                  <a:gd name="T38" fmla="*/ 242 w 314"/>
                  <a:gd name="T39" fmla="*/ 56 h 71"/>
                  <a:gd name="T40" fmla="*/ 241 w 314"/>
                  <a:gd name="T41" fmla="*/ 59 h 71"/>
                  <a:gd name="T42" fmla="*/ 240 w 314"/>
                  <a:gd name="T43" fmla="*/ 69 h 71"/>
                  <a:gd name="T44" fmla="*/ 213 w 314"/>
                  <a:gd name="T45" fmla="*/ 69 h 71"/>
                  <a:gd name="T46" fmla="*/ 199 w 314"/>
                  <a:gd name="T47" fmla="*/ 69 h 71"/>
                  <a:gd name="T48" fmla="*/ 203 w 314"/>
                  <a:gd name="T49" fmla="*/ 57 h 71"/>
                  <a:gd name="T50" fmla="*/ 205 w 314"/>
                  <a:gd name="T51" fmla="*/ 51 h 71"/>
                  <a:gd name="T52" fmla="*/ 208 w 314"/>
                  <a:gd name="T53" fmla="*/ 43 h 71"/>
                  <a:gd name="T54" fmla="*/ 211 w 314"/>
                  <a:gd name="T55" fmla="*/ 37 h 71"/>
                  <a:gd name="T56" fmla="*/ 217 w 314"/>
                  <a:gd name="T57" fmla="*/ 28 h 71"/>
                  <a:gd name="T58" fmla="*/ 208 w 314"/>
                  <a:gd name="T59" fmla="*/ 29 h 71"/>
                  <a:gd name="T60" fmla="*/ 199 w 314"/>
                  <a:gd name="T61" fmla="*/ 31 h 71"/>
                  <a:gd name="T62" fmla="*/ 190 w 314"/>
                  <a:gd name="T63" fmla="*/ 34 h 71"/>
                  <a:gd name="T64" fmla="*/ 182 w 314"/>
                  <a:gd name="T65" fmla="*/ 38 h 71"/>
                  <a:gd name="T66" fmla="*/ 172 w 314"/>
                  <a:gd name="T67" fmla="*/ 43 h 71"/>
                  <a:gd name="T68" fmla="*/ 164 w 314"/>
                  <a:gd name="T69" fmla="*/ 49 h 71"/>
                  <a:gd name="T70" fmla="*/ 157 w 314"/>
                  <a:gd name="T71" fmla="*/ 55 h 71"/>
                  <a:gd name="T72" fmla="*/ 143 w 314"/>
                  <a:gd name="T73" fmla="*/ 70 h 71"/>
                  <a:gd name="T74" fmla="*/ 71 w 314"/>
                  <a:gd name="T75" fmla="*/ 70 h 71"/>
                  <a:gd name="T76" fmla="*/ 0 w 314"/>
                  <a:gd name="T77" fmla="*/ 69 h 71"/>
                  <a:gd name="T78" fmla="*/ 65 w 314"/>
                  <a:gd name="T79" fmla="*/ 39 h 71"/>
                  <a:gd name="T80" fmla="*/ 100 w 314"/>
                  <a:gd name="T81" fmla="*/ 23 h 71"/>
                  <a:gd name="T82" fmla="*/ 121 w 314"/>
                  <a:gd name="T83" fmla="*/ 14 h 71"/>
                  <a:gd name="T84" fmla="*/ 138 w 314"/>
                  <a:gd name="T85" fmla="*/ 8 h 71"/>
                  <a:gd name="T86" fmla="*/ 146 w 314"/>
                  <a:gd name="T87" fmla="*/ 6 h 71"/>
                  <a:gd name="T88" fmla="*/ 158 w 314"/>
                  <a:gd name="T89" fmla="*/ 5 h 71"/>
                  <a:gd name="T90" fmla="*/ 200 w 314"/>
                  <a:gd name="T91" fmla="*/ 3 h 71"/>
                  <a:gd name="T92" fmla="*/ 264 w 314"/>
                  <a:gd name="T93" fmla="*/ 0 h 71"/>
                  <a:gd name="T94" fmla="*/ 292 w 314"/>
                  <a:gd name="T95" fmla="*/ 0 h 71"/>
                  <a:gd name="T96" fmla="*/ 298 w 314"/>
                  <a:gd name="T97" fmla="*/ 1 h 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4"/>
                  <a:gd name="T148" fmla="*/ 0 h 71"/>
                  <a:gd name="T149" fmla="*/ 314 w 314"/>
                  <a:gd name="T150" fmla="*/ 71 h 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4" h="71">
                    <a:moveTo>
                      <a:pt x="298" y="1"/>
                    </a:moveTo>
                    <a:lnTo>
                      <a:pt x="303" y="1"/>
                    </a:lnTo>
                    <a:lnTo>
                      <a:pt x="307" y="3"/>
                    </a:lnTo>
                    <a:lnTo>
                      <a:pt x="311" y="5"/>
                    </a:lnTo>
                    <a:lnTo>
                      <a:pt x="313" y="7"/>
                    </a:lnTo>
                    <a:lnTo>
                      <a:pt x="313" y="11"/>
                    </a:lnTo>
                    <a:lnTo>
                      <a:pt x="312" y="15"/>
                    </a:lnTo>
                    <a:lnTo>
                      <a:pt x="309" y="21"/>
                    </a:lnTo>
                    <a:lnTo>
                      <a:pt x="307" y="28"/>
                    </a:lnTo>
                    <a:lnTo>
                      <a:pt x="300" y="26"/>
                    </a:lnTo>
                    <a:lnTo>
                      <a:pt x="291" y="26"/>
                    </a:lnTo>
                    <a:lnTo>
                      <a:pt x="280" y="26"/>
                    </a:lnTo>
                    <a:lnTo>
                      <a:pt x="262" y="26"/>
                    </a:lnTo>
                    <a:lnTo>
                      <a:pt x="258" y="28"/>
                    </a:lnTo>
                    <a:lnTo>
                      <a:pt x="254" y="32"/>
                    </a:lnTo>
                    <a:lnTo>
                      <a:pt x="251" y="37"/>
                    </a:lnTo>
                    <a:lnTo>
                      <a:pt x="249" y="41"/>
                    </a:lnTo>
                    <a:lnTo>
                      <a:pt x="246" y="46"/>
                    </a:lnTo>
                    <a:lnTo>
                      <a:pt x="244" y="51"/>
                    </a:lnTo>
                    <a:lnTo>
                      <a:pt x="242" y="56"/>
                    </a:lnTo>
                    <a:lnTo>
                      <a:pt x="241" y="59"/>
                    </a:lnTo>
                    <a:lnTo>
                      <a:pt x="240" y="69"/>
                    </a:lnTo>
                    <a:lnTo>
                      <a:pt x="213" y="69"/>
                    </a:lnTo>
                    <a:lnTo>
                      <a:pt x="199" y="69"/>
                    </a:lnTo>
                    <a:lnTo>
                      <a:pt x="203" y="57"/>
                    </a:lnTo>
                    <a:lnTo>
                      <a:pt x="205" y="51"/>
                    </a:lnTo>
                    <a:lnTo>
                      <a:pt x="208" y="43"/>
                    </a:lnTo>
                    <a:lnTo>
                      <a:pt x="211" y="37"/>
                    </a:lnTo>
                    <a:lnTo>
                      <a:pt x="217" y="28"/>
                    </a:lnTo>
                    <a:lnTo>
                      <a:pt x="208" y="29"/>
                    </a:lnTo>
                    <a:lnTo>
                      <a:pt x="199" y="31"/>
                    </a:lnTo>
                    <a:lnTo>
                      <a:pt x="190" y="34"/>
                    </a:lnTo>
                    <a:lnTo>
                      <a:pt x="182" y="38"/>
                    </a:lnTo>
                    <a:lnTo>
                      <a:pt x="172" y="43"/>
                    </a:lnTo>
                    <a:lnTo>
                      <a:pt x="164" y="49"/>
                    </a:lnTo>
                    <a:lnTo>
                      <a:pt x="157" y="55"/>
                    </a:lnTo>
                    <a:lnTo>
                      <a:pt x="143" y="70"/>
                    </a:lnTo>
                    <a:lnTo>
                      <a:pt x="71" y="70"/>
                    </a:lnTo>
                    <a:lnTo>
                      <a:pt x="0" y="69"/>
                    </a:lnTo>
                    <a:lnTo>
                      <a:pt x="65" y="39"/>
                    </a:lnTo>
                    <a:lnTo>
                      <a:pt x="100" y="23"/>
                    </a:lnTo>
                    <a:lnTo>
                      <a:pt x="121" y="14"/>
                    </a:lnTo>
                    <a:lnTo>
                      <a:pt x="138" y="8"/>
                    </a:lnTo>
                    <a:lnTo>
                      <a:pt x="146" y="6"/>
                    </a:lnTo>
                    <a:lnTo>
                      <a:pt x="158" y="5"/>
                    </a:lnTo>
                    <a:lnTo>
                      <a:pt x="200" y="3"/>
                    </a:lnTo>
                    <a:lnTo>
                      <a:pt x="264" y="0"/>
                    </a:lnTo>
                    <a:lnTo>
                      <a:pt x="292" y="0"/>
                    </a:lnTo>
                    <a:lnTo>
                      <a:pt x="298"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2236" name="Freeform 83"/>
            <p:cNvSpPr>
              <a:spLocks/>
            </p:cNvSpPr>
            <p:nvPr/>
          </p:nvSpPr>
          <p:spPr bwMode="auto">
            <a:xfrm>
              <a:off x="2600" y="1488"/>
              <a:ext cx="1250" cy="256"/>
            </a:xfrm>
            <a:custGeom>
              <a:avLst/>
              <a:gdLst>
                <a:gd name="T0" fmla="*/ 1212 w 1250"/>
                <a:gd name="T1" fmla="*/ 133 h 256"/>
                <a:gd name="T2" fmla="*/ 1166 w 1250"/>
                <a:gd name="T3" fmla="*/ 117 h 256"/>
                <a:gd name="T4" fmla="*/ 1017 w 1250"/>
                <a:gd name="T5" fmla="*/ 93 h 256"/>
                <a:gd name="T6" fmla="*/ 946 w 1250"/>
                <a:gd name="T7" fmla="*/ 99 h 256"/>
                <a:gd name="T8" fmla="*/ 770 w 1250"/>
                <a:gd name="T9" fmla="*/ 97 h 256"/>
                <a:gd name="T10" fmla="*/ 606 w 1250"/>
                <a:gd name="T11" fmla="*/ 94 h 256"/>
                <a:gd name="T12" fmla="*/ 601 w 1250"/>
                <a:gd name="T13" fmla="*/ 85 h 256"/>
                <a:gd name="T14" fmla="*/ 603 w 1250"/>
                <a:gd name="T15" fmla="*/ 77 h 256"/>
                <a:gd name="T16" fmla="*/ 620 w 1250"/>
                <a:gd name="T17" fmla="*/ 18 h 256"/>
                <a:gd name="T18" fmla="*/ 638 w 1250"/>
                <a:gd name="T19" fmla="*/ 12 h 256"/>
                <a:gd name="T20" fmla="*/ 735 w 1250"/>
                <a:gd name="T21" fmla="*/ 15 h 256"/>
                <a:gd name="T22" fmla="*/ 801 w 1250"/>
                <a:gd name="T23" fmla="*/ 21 h 256"/>
                <a:gd name="T24" fmla="*/ 830 w 1250"/>
                <a:gd name="T25" fmla="*/ 29 h 256"/>
                <a:gd name="T26" fmla="*/ 968 w 1250"/>
                <a:gd name="T27" fmla="*/ 88 h 256"/>
                <a:gd name="T28" fmla="*/ 830 w 1250"/>
                <a:gd name="T29" fmla="*/ 22 h 256"/>
                <a:gd name="T30" fmla="*/ 802 w 1250"/>
                <a:gd name="T31" fmla="*/ 13 h 256"/>
                <a:gd name="T32" fmla="*/ 760 w 1250"/>
                <a:gd name="T33" fmla="*/ 8 h 256"/>
                <a:gd name="T34" fmla="*/ 571 w 1250"/>
                <a:gd name="T35" fmla="*/ 0 h 256"/>
                <a:gd name="T36" fmla="*/ 431 w 1250"/>
                <a:gd name="T37" fmla="*/ 3 h 256"/>
                <a:gd name="T38" fmla="*/ 371 w 1250"/>
                <a:gd name="T39" fmla="*/ 8 h 256"/>
                <a:gd name="T40" fmla="*/ 364 w 1250"/>
                <a:gd name="T41" fmla="*/ 11 h 256"/>
                <a:gd name="T42" fmla="*/ 411 w 1250"/>
                <a:gd name="T43" fmla="*/ 8 h 256"/>
                <a:gd name="T44" fmla="*/ 503 w 1250"/>
                <a:gd name="T45" fmla="*/ 6 h 256"/>
                <a:gd name="T46" fmla="*/ 520 w 1250"/>
                <a:gd name="T47" fmla="*/ 9 h 256"/>
                <a:gd name="T48" fmla="*/ 524 w 1250"/>
                <a:gd name="T49" fmla="*/ 17 h 256"/>
                <a:gd name="T50" fmla="*/ 499 w 1250"/>
                <a:gd name="T51" fmla="*/ 66 h 256"/>
                <a:gd name="T52" fmla="*/ 490 w 1250"/>
                <a:gd name="T53" fmla="*/ 73 h 256"/>
                <a:gd name="T54" fmla="*/ 472 w 1250"/>
                <a:gd name="T55" fmla="*/ 76 h 256"/>
                <a:gd name="T56" fmla="*/ 397 w 1250"/>
                <a:gd name="T57" fmla="*/ 77 h 256"/>
                <a:gd name="T58" fmla="*/ 287 w 1250"/>
                <a:gd name="T59" fmla="*/ 77 h 256"/>
                <a:gd name="T60" fmla="*/ 206 w 1250"/>
                <a:gd name="T61" fmla="*/ 77 h 256"/>
                <a:gd name="T62" fmla="*/ 132 w 1250"/>
                <a:gd name="T63" fmla="*/ 81 h 256"/>
                <a:gd name="T64" fmla="*/ 59 w 1250"/>
                <a:gd name="T65" fmla="*/ 89 h 256"/>
                <a:gd name="T66" fmla="*/ 45 w 1250"/>
                <a:gd name="T67" fmla="*/ 98 h 256"/>
                <a:gd name="T68" fmla="*/ 36 w 1250"/>
                <a:gd name="T69" fmla="*/ 114 h 256"/>
                <a:gd name="T70" fmla="*/ 38 w 1250"/>
                <a:gd name="T71" fmla="*/ 140 h 256"/>
                <a:gd name="T72" fmla="*/ 33 w 1250"/>
                <a:gd name="T73" fmla="*/ 158 h 256"/>
                <a:gd name="T74" fmla="*/ 39 w 1250"/>
                <a:gd name="T75" fmla="*/ 168 h 256"/>
                <a:gd name="T76" fmla="*/ 17 w 1250"/>
                <a:gd name="T77" fmla="*/ 174 h 256"/>
                <a:gd name="T78" fmla="*/ 0 w 1250"/>
                <a:gd name="T79" fmla="*/ 191 h 256"/>
                <a:gd name="T80" fmla="*/ 19 w 1250"/>
                <a:gd name="T81" fmla="*/ 226 h 256"/>
                <a:gd name="T82" fmla="*/ 69 w 1250"/>
                <a:gd name="T83" fmla="*/ 232 h 256"/>
                <a:gd name="T84" fmla="*/ 160 w 1250"/>
                <a:gd name="T85" fmla="*/ 238 h 256"/>
                <a:gd name="T86" fmla="*/ 242 w 1250"/>
                <a:gd name="T87" fmla="*/ 245 h 256"/>
                <a:gd name="T88" fmla="*/ 430 w 1250"/>
                <a:gd name="T89" fmla="*/ 250 h 256"/>
                <a:gd name="T90" fmla="*/ 465 w 1250"/>
                <a:gd name="T91" fmla="*/ 178 h 256"/>
                <a:gd name="T92" fmla="*/ 513 w 1250"/>
                <a:gd name="T93" fmla="*/ 155 h 256"/>
                <a:gd name="T94" fmla="*/ 580 w 1250"/>
                <a:gd name="T95" fmla="*/ 156 h 256"/>
                <a:gd name="T96" fmla="*/ 610 w 1250"/>
                <a:gd name="T97" fmla="*/ 173 h 256"/>
                <a:gd name="T98" fmla="*/ 630 w 1250"/>
                <a:gd name="T99" fmla="*/ 215 h 256"/>
                <a:gd name="T100" fmla="*/ 1019 w 1250"/>
                <a:gd name="T101" fmla="*/ 237 h 256"/>
                <a:gd name="T102" fmla="*/ 1034 w 1250"/>
                <a:gd name="T103" fmla="*/ 206 h 256"/>
                <a:gd name="T104" fmla="*/ 1043 w 1250"/>
                <a:gd name="T105" fmla="*/ 177 h 256"/>
                <a:gd name="T106" fmla="*/ 1059 w 1250"/>
                <a:gd name="T107" fmla="*/ 158 h 256"/>
                <a:gd name="T108" fmla="*/ 1081 w 1250"/>
                <a:gd name="T109" fmla="*/ 146 h 256"/>
                <a:gd name="T110" fmla="*/ 1123 w 1250"/>
                <a:gd name="T111" fmla="*/ 146 h 256"/>
                <a:gd name="T112" fmla="*/ 1147 w 1250"/>
                <a:gd name="T113" fmla="*/ 159 h 256"/>
                <a:gd name="T114" fmla="*/ 1159 w 1250"/>
                <a:gd name="T115" fmla="*/ 182 h 256"/>
                <a:gd name="T116" fmla="*/ 1160 w 1250"/>
                <a:gd name="T117" fmla="*/ 214 h 256"/>
                <a:gd name="T118" fmla="*/ 1218 w 1250"/>
                <a:gd name="T119" fmla="*/ 224 h 256"/>
                <a:gd name="T120" fmla="*/ 1229 w 1250"/>
                <a:gd name="T121" fmla="*/ 209 h 256"/>
                <a:gd name="T122" fmla="*/ 1244 w 1250"/>
                <a:gd name="T123" fmla="*/ 186 h 256"/>
                <a:gd name="T124" fmla="*/ 1232 w 1250"/>
                <a:gd name="T125" fmla="*/ 165 h 25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50"/>
                <a:gd name="T190" fmla="*/ 0 h 256"/>
                <a:gd name="T191" fmla="*/ 1250 w 1250"/>
                <a:gd name="T192" fmla="*/ 256 h 25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50" h="256">
                  <a:moveTo>
                    <a:pt x="1232" y="165"/>
                  </a:moveTo>
                  <a:lnTo>
                    <a:pt x="1216" y="138"/>
                  </a:lnTo>
                  <a:lnTo>
                    <a:pt x="1212" y="133"/>
                  </a:lnTo>
                  <a:lnTo>
                    <a:pt x="1205" y="128"/>
                  </a:lnTo>
                  <a:lnTo>
                    <a:pt x="1197" y="125"/>
                  </a:lnTo>
                  <a:lnTo>
                    <a:pt x="1166" y="117"/>
                  </a:lnTo>
                  <a:lnTo>
                    <a:pt x="1118" y="109"/>
                  </a:lnTo>
                  <a:lnTo>
                    <a:pt x="1066" y="101"/>
                  </a:lnTo>
                  <a:lnTo>
                    <a:pt x="1017" y="93"/>
                  </a:lnTo>
                  <a:lnTo>
                    <a:pt x="971" y="87"/>
                  </a:lnTo>
                  <a:lnTo>
                    <a:pt x="961" y="97"/>
                  </a:lnTo>
                  <a:lnTo>
                    <a:pt x="946" y="99"/>
                  </a:lnTo>
                  <a:lnTo>
                    <a:pt x="928" y="99"/>
                  </a:lnTo>
                  <a:lnTo>
                    <a:pt x="865" y="98"/>
                  </a:lnTo>
                  <a:lnTo>
                    <a:pt x="770" y="97"/>
                  </a:lnTo>
                  <a:lnTo>
                    <a:pt x="645" y="94"/>
                  </a:lnTo>
                  <a:lnTo>
                    <a:pt x="612" y="94"/>
                  </a:lnTo>
                  <a:lnTo>
                    <a:pt x="606" y="94"/>
                  </a:lnTo>
                  <a:lnTo>
                    <a:pt x="602" y="91"/>
                  </a:lnTo>
                  <a:lnTo>
                    <a:pt x="601" y="88"/>
                  </a:lnTo>
                  <a:lnTo>
                    <a:pt x="601" y="85"/>
                  </a:lnTo>
                  <a:lnTo>
                    <a:pt x="601" y="83"/>
                  </a:lnTo>
                  <a:lnTo>
                    <a:pt x="603" y="81"/>
                  </a:lnTo>
                  <a:lnTo>
                    <a:pt x="603" y="77"/>
                  </a:lnTo>
                  <a:lnTo>
                    <a:pt x="613" y="36"/>
                  </a:lnTo>
                  <a:lnTo>
                    <a:pt x="617" y="24"/>
                  </a:lnTo>
                  <a:lnTo>
                    <a:pt x="620" y="18"/>
                  </a:lnTo>
                  <a:lnTo>
                    <a:pt x="625" y="14"/>
                  </a:lnTo>
                  <a:lnTo>
                    <a:pt x="630" y="13"/>
                  </a:lnTo>
                  <a:lnTo>
                    <a:pt x="638" y="12"/>
                  </a:lnTo>
                  <a:lnTo>
                    <a:pt x="655" y="12"/>
                  </a:lnTo>
                  <a:lnTo>
                    <a:pt x="698" y="13"/>
                  </a:lnTo>
                  <a:lnTo>
                    <a:pt x="735" y="15"/>
                  </a:lnTo>
                  <a:lnTo>
                    <a:pt x="779" y="18"/>
                  </a:lnTo>
                  <a:lnTo>
                    <a:pt x="791" y="19"/>
                  </a:lnTo>
                  <a:lnTo>
                    <a:pt x="801" y="21"/>
                  </a:lnTo>
                  <a:lnTo>
                    <a:pt x="811" y="23"/>
                  </a:lnTo>
                  <a:lnTo>
                    <a:pt x="820" y="25"/>
                  </a:lnTo>
                  <a:lnTo>
                    <a:pt x="830" y="29"/>
                  </a:lnTo>
                  <a:lnTo>
                    <a:pt x="872" y="49"/>
                  </a:lnTo>
                  <a:lnTo>
                    <a:pt x="962" y="93"/>
                  </a:lnTo>
                  <a:lnTo>
                    <a:pt x="968" y="88"/>
                  </a:lnTo>
                  <a:lnTo>
                    <a:pt x="914" y="61"/>
                  </a:lnTo>
                  <a:lnTo>
                    <a:pt x="880" y="45"/>
                  </a:lnTo>
                  <a:lnTo>
                    <a:pt x="830" y="22"/>
                  </a:lnTo>
                  <a:lnTo>
                    <a:pt x="819" y="18"/>
                  </a:lnTo>
                  <a:lnTo>
                    <a:pt x="810" y="15"/>
                  </a:lnTo>
                  <a:lnTo>
                    <a:pt x="802" y="13"/>
                  </a:lnTo>
                  <a:lnTo>
                    <a:pt x="795" y="12"/>
                  </a:lnTo>
                  <a:lnTo>
                    <a:pt x="781" y="10"/>
                  </a:lnTo>
                  <a:lnTo>
                    <a:pt x="760" y="8"/>
                  </a:lnTo>
                  <a:lnTo>
                    <a:pt x="693" y="3"/>
                  </a:lnTo>
                  <a:lnTo>
                    <a:pt x="630" y="0"/>
                  </a:lnTo>
                  <a:lnTo>
                    <a:pt x="571" y="0"/>
                  </a:lnTo>
                  <a:lnTo>
                    <a:pt x="516" y="0"/>
                  </a:lnTo>
                  <a:lnTo>
                    <a:pt x="482" y="0"/>
                  </a:lnTo>
                  <a:lnTo>
                    <a:pt x="431" y="3"/>
                  </a:lnTo>
                  <a:lnTo>
                    <a:pt x="398" y="5"/>
                  </a:lnTo>
                  <a:lnTo>
                    <a:pt x="384" y="6"/>
                  </a:lnTo>
                  <a:lnTo>
                    <a:pt x="371" y="8"/>
                  </a:lnTo>
                  <a:lnTo>
                    <a:pt x="361" y="9"/>
                  </a:lnTo>
                  <a:lnTo>
                    <a:pt x="353" y="12"/>
                  </a:lnTo>
                  <a:lnTo>
                    <a:pt x="364" y="11"/>
                  </a:lnTo>
                  <a:lnTo>
                    <a:pt x="374" y="10"/>
                  </a:lnTo>
                  <a:lnTo>
                    <a:pt x="388" y="9"/>
                  </a:lnTo>
                  <a:lnTo>
                    <a:pt x="411" y="8"/>
                  </a:lnTo>
                  <a:lnTo>
                    <a:pt x="441" y="7"/>
                  </a:lnTo>
                  <a:lnTo>
                    <a:pt x="489" y="5"/>
                  </a:lnTo>
                  <a:lnTo>
                    <a:pt x="503" y="6"/>
                  </a:lnTo>
                  <a:lnTo>
                    <a:pt x="512" y="7"/>
                  </a:lnTo>
                  <a:lnTo>
                    <a:pt x="517" y="8"/>
                  </a:lnTo>
                  <a:lnTo>
                    <a:pt x="520" y="9"/>
                  </a:lnTo>
                  <a:lnTo>
                    <a:pt x="523" y="12"/>
                  </a:lnTo>
                  <a:lnTo>
                    <a:pt x="524" y="14"/>
                  </a:lnTo>
                  <a:lnTo>
                    <a:pt x="524" y="17"/>
                  </a:lnTo>
                  <a:lnTo>
                    <a:pt x="523" y="21"/>
                  </a:lnTo>
                  <a:lnTo>
                    <a:pt x="504" y="60"/>
                  </a:lnTo>
                  <a:lnTo>
                    <a:pt x="499" y="66"/>
                  </a:lnTo>
                  <a:lnTo>
                    <a:pt x="496" y="69"/>
                  </a:lnTo>
                  <a:lnTo>
                    <a:pt x="493" y="71"/>
                  </a:lnTo>
                  <a:lnTo>
                    <a:pt x="490" y="73"/>
                  </a:lnTo>
                  <a:lnTo>
                    <a:pt x="485" y="75"/>
                  </a:lnTo>
                  <a:lnTo>
                    <a:pt x="480" y="75"/>
                  </a:lnTo>
                  <a:lnTo>
                    <a:pt x="472" y="76"/>
                  </a:lnTo>
                  <a:lnTo>
                    <a:pt x="460" y="76"/>
                  </a:lnTo>
                  <a:lnTo>
                    <a:pt x="435" y="76"/>
                  </a:lnTo>
                  <a:lnTo>
                    <a:pt x="397" y="77"/>
                  </a:lnTo>
                  <a:lnTo>
                    <a:pt x="367" y="77"/>
                  </a:lnTo>
                  <a:lnTo>
                    <a:pt x="329" y="77"/>
                  </a:lnTo>
                  <a:lnTo>
                    <a:pt x="287" y="77"/>
                  </a:lnTo>
                  <a:lnTo>
                    <a:pt x="241" y="77"/>
                  </a:lnTo>
                  <a:lnTo>
                    <a:pt x="217" y="77"/>
                  </a:lnTo>
                  <a:lnTo>
                    <a:pt x="206" y="77"/>
                  </a:lnTo>
                  <a:lnTo>
                    <a:pt x="183" y="78"/>
                  </a:lnTo>
                  <a:lnTo>
                    <a:pt x="155" y="79"/>
                  </a:lnTo>
                  <a:lnTo>
                    <a:pt x="132" y="81"/>
                  </a:lnTo>
                  <a:lnTo>
                    <a:pt x="110" y="83"/>
                  </a:lnTo>
                  <a:lnTo>
                    <a:pt x="70" y="87"/>
                  </a:lnTo>
                  <a:lnTo>
                    <a:pt x="59" y="89"/>
                  </a:lnTo>
                  <a:lnTo>
                    <a:pt x="55" y="91"/>
                  </a:lnTo>
                  <a:lnTo>
                    <a:pt x="49" y="94"/>
                  </a:lnTo>
                  <a:lnTo>
                    <a:pt x="45" y="98"/>
                  </a:lnTo>
                  <a:lnTo>
                    <a:pt x="41" y="102"/>
                  </a:lnTo>
                  <a:lnTo>
                    <a:pt x="38" y="107"/>
                  </a:lnTo>
                  <a:lnTo>
                    <a:pt x="36" y="114"/>
                  </a:lnTo>
                  <a:lnTo>
                    <a:pt x="34" y="121"/>
                  </a:lnTo>
                  <a:lnTo>
                    <a:pt x="38" y="121"/>
                  </a:lnTo>
                  <a:lnTo>
                    <a:pt x="38" y="140"/>
                  </a:lnTo>
                  <a:lnTo>
                    <a:pt x="39" y="150"/>
                  </a:lnTo>
                  <a:lnTo>
                    <a:pt x="40" y="153"/>
                  </a:lnTo>
                  <a:lnTo>
                    <a:pt x="33" y="158"/>
                  </a:lnTo>
                  <a:lnTo>
                    <a:pt x="33" y="163"/>
                  </a:lnTo>
                  <a:lnTo>
                    <a:pt x="36" y="166"/>
                  </a:lnTo>
                  <a:lnTo>
                    <a:pt x="39" y="168"/>
                  </a:lnTo>
                  <a:lnTo>
                    <a:pt x="40" y="170"/>
                  </a:lnTo>
                  <a:lnTo>
                    <a:pt x="25" y="172"/>
                  </a:lnTo>
                  <a:lnTo>
                    <a:pt x="17" y="174"/>
                  </a:lnTo>
                  <a:lnTo>
                    <a:pt x="9" y="177"/>
                  </a:lnTo>
                  <a:lnTo>
                    <a:pt x="2" y="180"/>
                  </a:lnTo>
                  <a:lnTo>
                    <a:pt x="0" y="191"/>
                  </a:lnTo>
                  <a:lnTo>
                    <a:pt x="12" y="217"/>
                  </a:lnTo>
                  <a:lnTo>
                    <a:pt x="15" y="222"/>
                  </a:lnTo>
                  <a:lnTo>
                    <a:pt x="19" y="226"/>
                  </a:lnTo>
                  <a:lnTo>
                    <a:pt x="24" y="228"/>
                  </a:lnTo>
                  <a:lnTo>
                    <a:pt x="32" y="230"/>
                  </a:lnTo>
                  <a:lnTo>
                    <a:pt x="69" y="232"/>
                  </a:lnTo>
                  <a:lnTo>
                    <a:pt x="95" y="232"/>
                  </a:lnTo>
                  <a:lnTo>
                    <a:pt x="130" y="235"/>
                  </a:lnTo>
                  <a:lnTo>
                    <a:pt x="160" y="238"/>
                  </a:lnTo>
                  <a:lnTo>
                    <a:pt x="181" y="242"/>
                  </a:lnTo>
                  <a:lnTo>
                    <a:pt x="211" y="243"/>
                  </a:lnTo>
                  <a:lnTo>
                    <a:pt x="242" y="245"/>
                  </a:lnTo>
                  <a:lnTo>
                    <a:pt x="279" y="246"/>
                  </a:lnTo>
                  <a:lnTo>
                    <a:pt x="341" y="247"/>
                  </a:lnTo>
                  <a:lnTo>
                    <a:pt x="430" y="250"/>
                  </a:lnTo>
                  <a:lnTo>
                    <a:pt x="443" y="207"/>
                  </a:lnTo>
                  <a:lnTo>
                    <a:pt x="453" y="192"/>
                  </a:lnTo>
                  <a:lnTo>
                    <a:pt x="465" y="178"/>
                  </a:lnTo>
                  <a:lnTo>
                    <a:pt x="477" y="168"/>
                  </a:lnTo>
                  <a:lnTo>
                    <a:pt x="491" y="161"/>
                  </a:lnTo>
                  <a:lnTo>
                    <a:pt x="513" y="155"/>
                  </a:lnTo>
                  <a:lnTo>
                    <a:pt x="538" y="152"/>
                  </a:lnTo>
                  <a:lnTo>
                    <a:pt x="561" y="153"/>
                  </a:lnTo>
                  <a:lnTo>
                    <a:pt x="580" y="156"/>
                  </a:lnTo>
                  <a:lnTo>
                    <a:pt x="596" y="162"/>
                  </a:lnTo>
                  <a:lnTo>
                    <a:pt x="604" y="167"/>
                  </a:lnTo>
                  <a:lnTo>
                    <a:pt x="610" y="173"/>
                  </a:lnTo>
                  <a:lnTo>
                    <a:pt x="619" y="185"/>
                  </a:lnTo>
                  <a:lnTo>
                    <a:pt x="626" y="200"/>
                  </a:lnTo>
                  <a:lnTo>
                    <a:pt x="630" y="215"/>
                  </a:lnTo>
                  <a:lnTo>
                    <a:pt x="630" y="232"/>
                  </a:lnTo>
                  <a:lnTo>
                    <a:pt x="626" y="255"/>
                  </a:lnTo>
                  <a:lnTo>
                    <a:pt x="1019" y="237"/>
                  </a:lnTo>
                  <a:lnTo>
                    <a:pt x="1026" y="226"/>
                  </a:lnTo>
                  <a:lnTo>
                    <a:pt x="1031" y="215"/>
                  </a:lnTo>
                  <a:lnTo>
                    <a:pt x="1034" y="206"/>
                  </a:lnTo>
                  <a:lnTo>
                    <a:pt x="1037" y="196"/>
                  </a:lnTo>
                  <a:lnTo>
                    <a:pt x="1039" y="186"/>
                  </a:lnTo>
                  <a:lnTo>
                    <a:pt x="1043" y="177"/>
                  </a:lnTo>
                  <a:lnTo>
                    <a:pt x="1048" y="169"/>
                  </a:lnTo>
                  <a:lnTo>
                    <a:pt x="1052" y="163"/>
                  </a:lnTo>
                  <a:lnTo>
                    <a:pt x="1059" y="158"/>
                  </a:lnTo>
                  <a:lnTo>
                    <a:pt x="1065" y="152"/>
                  </a:lnTo>
                  <a:lnTo>
                    <a:pt x="1071" y="149"/>
                  </a:lnTo>
                  <a:lnTo>
                    <a:pt x="1081" y="146"/>
                  </a:lnTo>
                  <a:lnTo>
                    <a:pt x="1095" y="144"/>
                  </a:lnTo>
                  <a:lnTo>
                    <a:pt x="1109" y="144"/>
                  </a:lnTo>
                  <a:lnTo>
                    <a:pt x="1123" y="146"/>
                  </a:lnTo>
                  <a:lnTo>
                    <a:pt x="1132" y="149"/>
                  </a:lnTo>
                  <a:lnTo>
                    <a:pt x="1140" y="154"/>
                  </a:lnTo>
                  <a:lnTo>
                    <a:pt x="1147" y="159"/>
                  </a:lnTo>
                  <a:lnTo>
                    <a:pt x="1153" y="167"/>
                  </a:lnTo>
                  <a:lnTo>
                    <a:pt x="1157" y="176"/>
                  </a:lnTo>
                  <a:lnTo>
                    <a:pt x="1159" y="182"/>
                  </a:lnTo>
                  <a:lnTo>
                    <a:pt x="1160" y="194"/>
                  </a:lnTo>
                  <a:lnTo>
                    <a:pt x="1161" y="203"/>
                  </a:lnTo>
                  <a:lnTo>
                    <a:pt x="1160" y="214"/>
                  </a:lnTo>
                  <a:lnTo>
                    <a:pt x="1161" y="227"/>
                  </a:lnTo>
                  <a:lnTo>
                    <a:pt x="1214" y="226"/>
                  </a:lnTo>
                  <a:lnTo>
                    <a:pt x="1218" y="224"/>
                  </a:lnTo>
                  <a:lnTo>
                    <a:pt x="1221" y="221"/>
                  </a:lnTo>
                  <a:lnTo>
                    <a:pt x="1224" y="212"/>
                  </a:lnTo>
                  <a:lnTo>
                    <a:pt x="1229" y="209"/>
                  </a:lnTo>
                  <a:lnTo>
                    <a:pt x="1236" y="206"/>
                  </a:lnTo>
                  <a:lnTo>
                    <a:pt x="1243" y="199"/>
                  </a:lnTo>
                  <a:lnTo>
                    <a:pt x="1244" y="186"/>
                  </a:lnTo>
                  <a:lnTo>
                    <a:pt x="1249" y="184"/>
                  </a:lnTo>
                  <a:lnTo>
                    <a:pt x="1247" y="173"/>
                  </a:lnTo>
                  <a:lnTo>
                    <a:pt x="1232" y="165"/>
                  </a:lnTo>
                </a:path>
              </a:pathLst>
            </a:custGeom>
            <a:solidFill>
              <a:srgbClr val="0000FF"/>
            </a:solidFill>
            <a:ln w="12700" cap="rnd">
              <a:solidFill>
                <a:srgbClr val="000000"/>
              </a:solidFill>
              <a:round/>
              <a:headEnd/>
              <a:tailEnd/>
            </a:ln>
          </p:spPr>
          <p:txBody>
            <a:bodyPr/>
            <a:lstStyle/>
            <a:p>
              <a:endParaRPr lang="en-US"/>
            </a:p>
          </p:txBody>
        </p:sp>
        <p:sp>
          <p:nvSpPr>
            <p:cNvPr id="22237" name="Freeform 84"/>
            <p:cNvSpPr>
              <a:spLocks/>
            </p:cNvSpPr>
            <p:nvPr/>
          </p:nvSpPr>
          <p:spPr bwMode="auto">
            <a:xfrm>
              <a:off x="3760" y="1661"/>
              <a:ext cx="90" cy="12"/>
            </a:xfrm>
            <a:custGeom>
              <a:avLst/>
              <a:gdLst>
                <a:gd name="T0" fmla="*/ 87 w 90"/>
                <a:gd name="T1" fmla="*/ 0 h 12"/>
                <a:gd name="T2" fmla="*/ 88 w 90"/>
                <a:gd name="T3" fmla="*/ 4 h 12"/>
                <a:gd name="T4" fmla="*/ 89 w 90"/>
                <a:gd name="T5" fmla="*/ 9 h 12"/>
                <a:gd name="T6" fmla="*/ 83 w 90"/>
                <a:gd name="T7" fmla="*/ 11 h 12"/>
                <a:gd name="T8" fmla="*/ 3 w 90"/>
                <a:gd name="T9" fmla="*/ 11 h 12"/>
                <a:gd name="T10" fmla="*/ 2 w 90"/>
                <a:gd name="T11" fmla="*/ 6 h 12"/>
                <a:gd name="T12" fmla="*/ 0 w 90"/>
                <a:gd name="T13" fmla="*/ 0 h 12"/>
                <a:gd name="T14" fmla="*/ 33 w 90"/>
                <a:gd name="T15" fmla="*/ 1 h 12"/>
                <a:gd name="T16" fmla="*/ 74 w 90"/>
                <a:gd name="T17" fmla="*/ 1 h 12"/>
                <a:gd name="T18" fmla="*/ 87 w 90"/>
                <a:gd name="T19" fmla="*/ 0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
                <a:gd name="T32" fmla="*/ 90 w 90"/>
                <a:gd name="T33" fmla="*/ 12 h 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
                  <a:moveTo>
                    <a:pt x="87" y="0"/>
                  </a:moveTo>
                  <a:lnTo>
                    <a:pt x="88" y="4"/>
                  </a:lnTo>
                  <a:lnTo>
                    <a:pt x="89" y="9"/>
                  </a:lnTo>
                  <a:lnTo>
                    <a:pt x="83" y="11"/>
                  </a:lnTo>
                  <a:lnTo>
                    <a:pt x="3" y="11"/>
                  </a:lnTo>
                  <a:lnTo>
                    <a:pt x="2" y="6"/>
                  </a:lnTo>
                  <a:lnTo>
                    <a:pt x="0" y="0"/>
                  </a:lnTo>
                  <a:lnTo>
                    <a:pt x="33" y="1"/>
                  </a:lnTo>
                  <a:lnTo>
                    <a:pt x="74" y="1"/>
                  </a:lnTo>
                  <a:lnTo>
                    <a:pt x="87"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2238" name="Group 85"/>
            <p:cNvGrpSpPr>
              <a:grpSpLocks/>
            </p:cNvGrpSpPr>
            <p:nvPr/>
          </p:nvGrpSpPr>
          <p:grpSpPr bwMode="auto">
            <a:xfrm>
              <a:off x="2640" y="1490"/>
              <a:ext cx="1205" cy="246"/>
              <a:chOff x="2640" y="1490"/>
              <a:chExt cx="1205" cy="246"/>
            </a:xfrm>
          </p:grpSpPr>
          <p:sp>
            <p:nvSpPr>
              <p:cNvPr id="22267" name="Freeform 86"/>
              <p:cNvSpPr>
                <a:spLocks/>
              </p:cNvSpPr>
              <p:nvPr/>
            </p:nvSpPr>
            <p:spPr bwMode="auto">
              <a:xfrm>
                <a:off x="2909" y="1603"/>
                <a:ext cx="906" cy="23"/>
              </a:xfrm>
              <a:custGeom>
                <a:avLst/>
                <a:gdLst>
                  <a:gd name="T0" fmla="*/ 905 w 906"/>
                  <a:gd name="T1" fmla="*/ 22 h 23"/>
                  <a:gd name="T2" fmla="*/ 878 w 906"/>
                  <a:gd name="T3" fmla="*/ 18 h 23"/>
                  <a:gd name="T4" fmla="*/ 851 w 906"/>
                  <a:gd name="T5" fmla="*/ 15 h 23"/>
                  <a:gd name="T6" fmla="*/ 824 w 906"/>
                  <a:gd name="T7" fmla="*/ 13 h 23"/>
                  <a:gd name="T8" fmla="*/ 750 w 906"/>
                  <a:gd name="T9" fmla="*/ 8 h 23"/>
                  <a:gd name="T10" fmla="*/ 638 w 906"/>
                  <a:gd name="T11" fmla="*/ 5 h 23"/>
                  <a:gd name="T12" fmla="*/ 314 w 906"/>
                  <a:gd name="T13" fmla="*/ 0 h 23"/>
                  <a:gd name="T14" fmla="*/ 198 w 906"/>
                  <a:gd name="T15" fmla="*/ 0 h 23"/>
                  <a:gd name="T16" fmla="*/ 26 w 906"/>
                  <a:gd name="T17" fmla="*/ 2 h 23"/>
                  <a:gd name="T18" fmla="*/ 0 w 906"/>
                  <a:gd name="T19" fmla="*/ 7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6"/>
                  <a:gd name="T31" fmla="*/ 0 h 23"/>
                  <a:gd name="T32" fmla="*/ 906 w 906"/>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6" h="23">
                    <a:moveTo>
                      <a:pt x="905" y="22"/>
                    </a:moveTo>
                    <a:lnTo>
                      <a:pt x="878" y="18"/>
                    </a:lnTo>
                    <a:lnTo>
                      <a:pt x="851" y="15"/>
                    </a:lnTo>
                    <a:lnTo>
                      <a:pt x="824" y="13"/>
                    </a:lnTo>
                    <a:lnTo>
                      <a:pt x="750" y="8"/>
                    </a:lnTo>
                    <a:lnTo>
                      <a:pt x="638" y="5"/>
                    </a:lnTo>
                    <a:lnTo>
                      <a:pt x="314" y="0"/>
                    </a:lnTo>
                    <a:lnTo>
                      <a:pt x="198" y="0"/>
                    </a:lnTo>
                    <a:lnTo>
                      <a:pt x="26" y="2"/>
                    </a:lnTo>
                    <a:lnTo>
                      <a:pt x="0" y="7"/>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68" name="Line 87"/>
              <p:cNvSpPr>
                <a:spLocks noChangeShapeType="1"/>
              </p:cNvSpPr>
              <p:nvPr/>
            </p:nvSpPr>
            <p:spPr bwMode="auto">
              <a:xfrm flipH="1">
                <a:off x="3754" y="1679"/>
                <a:ext cx="9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2269" name="Group 88"/>
              <p:cNvGrpSpPr>
                <a:grpSpLocks/>
              </p:cNvGrpSpPr>
              <p:nvPr/>
            </p:nvGrpSpPr>
            <p:grpSpPr bwMode="auto">
              <a:xfrm>
                <a:off x="2640" y="1490"/>
                <a:ext cx="1001" cy="246"/>
                <a:chOff x="2640" y="1490"/>
                <a:chExt cx="1001" cy="246"/>
              </a:xfrm>
            </p:grpSpPr>
            <p:sp>
              <p:nvSpPr>
                <p:cNvPr id="22270" name="Freeform 89"/>
                <p:cNvSpPr>
                  <a:spLocks/>
                </p:cNvSpPr>
                <p:nvPr/>
              </p:nvSpPr>
              <p:spPr bwMode="auto">
                <a:xfrm>
                  <a:off x="2788" y="1490"/>
                  <a:ext cx="342" cy="79"/>
                </a:xfrm>
                <a:custGeom>
                  <a:avLst/>
                  <a:gdLst>
                    <a:gd name="T0" fmla="*/ 190 w 342"/>
                    <a:gd name="T1" fmla="*/ 6 h 79"/>
                    <a:gd name="T2" fmla="*/ 222 w 342"/>
                    <a:gd name="T3" fmla="*/ 4 h 79"/>
                    <a:gd name="T4" fmla="*/ 259 w 342"/>
                    <a:gd name="T5" fmla="*/ 2 h 79"/>
                    <a:gd name="T6" fmla="*/ 298 w 342"/>
                    <a:gd name="T7" fmla="*/ 1 h 79"/>
                    <a:gd name="T8" fmla="*/ 314 w 342"/>
                    <a:gd name="T9" fmla="*/ 0 h 79"/>
                    <a:gd name="T10" fmla="*/ 323 w 342"/>
                    <a:gd name="T11" fmla="*/ 1 h 79"/>
                    <a:gd name="T12" fmla="*/ 331 w 342"/>
                    <a:gd name="T13" fmla="*/ 2 h 79"/>
                    <a:gd name="T14" fmla="*/ 336 w 342"/>
                    <a:gd name="T15" fmla="*/ 5 h 79"/>
                    <a:gd name="T16" fmla="*/ 340 w 342"/>
                    <a:gd name="T17" fmla="*/ 8 h 79"/>
                    <a:gd name="T18" fmla="*/ 341 w 342"/>
                    <a:gd name="T19" fmla="*/ 12 h 79"/>
                    <a:gd name="T20" fmla="*/ 341 w 342"/>
                    <a:gd name="T21" fmla="*/ 17 h 79"/>
                    <a:gd name="T22" fmla="*/ 322 w 342"/>
                    <a:gd name="T23" fmla="*/ 57 h 79"/>
                    <a:gd name="T24" fmla="*/ 319 w 342"/>
                    <a:gd name="T25" fmla="*/ 61 h 79"/>
                    <a:gd name="T26" fmla="*/ 316 w 342"/>
                    <a:gd name="T27" fmla="*/ 66 h 79"/>
                    <a:gd name="T28" fmla="*/ 313 w 342"/>
                    <a:gd name="T29" fmla="*/ 69 h 79"/>
                    <a:gd name="T30" fmla="*/ 308 w 342"/>
                    <a:gd name="T31" fmla="*/ 73 h 79"/>
                    <a:gd name="T32" fmla="*/ 301 w 342"/>
                    <a:gd name="T33" fmla="*/ 75 h 79"/>
                    <a:gd name="T34" fmla="*/ 294 w 342"/>
                    <a:gd name="T35" fmla="*/ 77 h 79"/>
                    <a:gd name="T36" fmla="*/ 284 w 342"/>
                    <a:gd name="T37" fmla="*/ 78 h 79"/>
                    <a:gd name="T38" fmla="*/ 184 w 342"/>
                    <a:gd name="T39" fmla="*/ 77 h 79"/>
                    <a:gd name="T40" fmla="*/ 131 w 342"/>
                    <a:gd name="T41" fmla="*/ 77 h 79"/>
                    <a:gd name="T42" fmla="*/ 82 w 342"/>
                    <a:gd name="T43" fmla="*/ 77 h 79"/>
                    <a:gd name="T44" fmla="*/ 0 w 342"/>
                    <a:gd name="T45" fmla="*/ 75 h 7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2"/>
                    <a:gd name="T70" fmla="*/ 0 h 79"/>
                    <a:gd name="T71" fmla="*/ 342 w 342"/>
                    <a:gd name="T72" fmla="*/ 79 h 7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2" h="79">
                      <a:moveTo>
                        <a:pt x="190" y="6"/>
                      </a:moveTo>
                      <a:lnTo>
                        <a:pt x="222" y="4"/>
                      </a:lnTo>
                      <a:lnTo>
                        <a:pt x="259" y="2"/>
                      </a:lnTo>
                      <a:lnTo>
                        <a:pt x="298" y="1"/>
                      </a:lnTo>
                      <a:lnTo>
                        <a:pt x="314" y="0"/>
                      </a:lnTo>
                      <a:lnTo>
                        <a:pt x="323" y="1"/>
                      </a:lnTo>
                      <a:lnTo>
                        <a:pt x="331" y="2"/>
                      </a:lnTo>
                      <a:lnTo>
                        <a:pt x="336" y="5"/>
                      </a:lnTo>
                      <a:lnTo>
                        <a:pt x="340" y="8"/>
                      </a:lnTo>
                      <a:lnTo>
                        <a:pt x="341" y="12"/>
                      </a:lnTo>
                      <a:lnTo>
                        <a:pt x="341" y="17"/>
                      </a:lnTo>
                      <a:lnTo>
                        <a:pt x="322" y="57"/>
                      </a:lnTo>
                      <a:lnTo>
                        <a:pt x="319" y="61"/>
                      </a:lnTo>
                      <a:lnTo>
                        <a:pt x="316" y="66"/>
                      </a:lnTo>
                      <a:lnTo>
                        <a:pt x="313" y="69"/>
                      </a:lnTo>
                      <a:lnTo>
                        <a:pt x="308" y="73"/>
                      </a:lnTo>
                      <a:lnTo>
                        <a:pt x="301" y="75"/>
                      </a:lnTo>
                      <a:lnTo>
                        <a:pt x="294" y="77"/>
                      </a:lnTo>
                      <a:lnTo>
                        <a:pt x="284" y="78"/>
                      </a:lnTo>
                      <a:lnTo>
                        <a:pt x="184" y="77"/>
                      </a:lnTo>
                      <a:lnTo>
                        <a:pt x="131" y="77"/>
                      </a:lnTo>
                      <a:lnTo>
                        <a:pt x="82" y="77"/>
                      </a:lnTo>
                      <a:lnTo>
                        <a:pt x="0" y="7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1" name="Freeform 90"/>
                <p:cNvSpPr>
                  <a:spLocks/>
                </p:cNvSpPr>
                <p:nvPr/>
              </p:nvSpPr>
              <p:spPr bwMode="auto">
                <a:xfrm>
                  <a:off x="3290" y="1576"/>
                  <a:ext cx="323" cy="158"/>
                </a:xfrm>
                <a:custGeom>
                  <a:avLst/>
                  <a:gdLst>
                    <a:gd name="T0" fmla="*/ 278 w 323"/>
                    <a:gd name="T1" fmla="*/ 0 h 158"/>
                    <a:gd name="T2" fmla="*/ 291 w 323"/>
                    <a:gd name="T3" fmla="*/ 9 h 158"/>
                    <a:gd name="T4" fmla="*/ 297 w 323"/>
                    <a:gd name="T5" fmla="*/ 14 h 158"/>
                    <a:gd name="T6" fmla="*/ 303 w 323"/>
                    <a:gd name="T7" fmla="*/ 19 h 158"/>
                    <a:gd name="T8" fmla="*/ 307 w 323"/>
                    <a:gd name="T9" fmla="*/ 24 h 158"/>
                    <a:gd name="T10" fmla="*/ 312 w 323"/>
                    <a:gd name="T11" fmla="*/ 29 h 158"/>
                    <a:gd name="T12" fmla="*/ 314 w 323"/>
                    <a:gd name="T13" fmla="*/ 34 h 158"/>
                    <a:gd name="T14" fmla="*/ 318 w 323"/>
                    <a:gd name="T15" fmla="*/ 50 h 158"/>
                    <a:gd name="T16" fmla="*/ 320 w 323"/>
                    <a:gd name="T17" fmla="*/ 66 h 158"/>
                    <a:gd name="T18" fmla="*/ 322 w 323"/>
                    <a:gd name="T19" fmla="*/ 79 h 158"/>
                    <a:gd name="T20" fmla="*/ 322 w 323"/>
                    <a:gd name="T21" fmla="*/ 87 h 158"/>
                    <a:gd name="T22" fmla="*/ 322 w 323"/>
                    <a:gd name="T23" fmla="*/ 100 h 158"/>
                    <a:gd name="T24" fmla="*/ 320 w 323"/>
                    <a:gd name="T25" fmla="*/ 111 h 158"/>
                    <a:gd name="T26" fmla="*/ 317 w 323"/>
                    <a:gd name="T27" fmla="*/ 122 h 158"/>
                    <a:gd name="T28" fmla="*/ 315 w 323"/>
                    <a:gd name="T29" fmla="*/ 130 h 158"/>
                    <a:gd name="T30" fmla="*/ 312 w 323"/>
                    <a:gd name="T31" fmla="*/ 137 h 158"/>
                    <a:gd name="T32" fmla="*/ 307 w 323"/>
                    <a:gd name="T33" fmla="*/ 145 h 158"/>
                    <a:gd name="T34" fmla="*/ 256 w 323"/>
                    <a:gd name="T35" fmla="*/ 147 h 158"/>
                    <a:gd name="T36" fmla="*/ 0 w 323"/>
                    <a:gd name="T37" fmla="*/ 157 h 158"/>
                    <a:gd name="T38" fmla="*/ 7 w 323"/>
                    <a:gd name="T39" fmla="*/ 125 h 158"/>
                    <a:gd name="T40" fmla="*/ 11 w 323"/>
                    <a:gd name="T41" fmla="*/ 92 h 158"/>
                    <a:gd name="T42" fmla="*/ 13 w 323"/>
                    <a:gd name="T43" fmla="*/ 30 h 158"/>
                    <a:gd name="T44" fmla="*/ 12 w 323"/>
                    <a:gd name="T45" fmla="*/ 24 h 158"/>
                    <a:gd name="T46" fmla="*/ 10 w 323"/>
                    <a:gd name="T47" fmla="*/ 18 h 158"/>
                    <a:gd name="T48" fmla="*/ 7 w 323"/>
                    <a:gd name="T49" fmla="*/ 12 h 158"/>
                    <a:gd name="T50" fmla="*/ 2 w 323"/>
                    <a:gd name="T51" fmla="*/ 9 h 15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23"/>
                    <a:gd name="T79" fmla="*/ 0 h 158"/>
                    <a:gd name="T80" fmla="*/ 323 w 323"/>
                    <a:gd name="T81" fmla="*/ 158 h 15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23" h="158">
                      <a:moveTo>
                        <a:pt x="278" y="0"/>
                      </a:moveTo>
                      <a:lnTo>
                        <a:pt x="291" y="9"/>
                      </a:lnTo>
                      <a:lnTo>
                        <a:pt x="297" y="14"/>
                      </a:lnTo>
                      <a:lnTo>
                        <a:pt x="303" y="19"/>
                      </a:lnTo>
                      <a:lnTo>
                        <a:pt x="307" y="24"/>
                      </a:lnTo>
                      <a:lnTo>
                        <a:pt x="312" y="29"/>
                      </a:lnTo>
                      <a:lnTo>
                        <a:pt x="314" y="34"/>
                      </a:lnTo>
                      <a:lnTo>
                        <a:pt x="318" y="50"/>
                      </a:lnTo>
                      <a:lnTo>
                        <a:pt x="320" y="66"/>
                      </a:lnTo>
                      <a:lnTo>
                        <a:pt x="322" y="79"/>
                      </a:lnTo>
                      <a:lnTo>
                        <a:pt x="322" y="87"/>
                      </a:lnTo>
                      <a:lnTo>
                        <a:pt x="322" y="100"/>
                      </a:lnTo>
                      <a:lnTo>
                        <a:pt x="320" y="111"/>
                      </a:lnTo>
                      <a:lnTo>
                        <a:pt x="317" y="122"/>
                      </a:lnTo>
                      <a:lnTo>
                        <a:pt x="315" y="130"/>
                      </a:lnTo>
                      <a:lnTo>
                        <a:pt x="312" y="137"/>
                      </a:lnTo>
                      <a:lnTo>
                        <a:pt x="307" y="145"/>
                      </a:lnTo>
                      <a:lnTo>
                        <a:pt x="256" y="147"/>
                      </a:lnTo>
                      <a:lnTo>
                        <a:pt x="0" y="157"/>
                      </a:lnTo>
                      <a:lnTo>
                        <a:pt x="7" y="125"/>
                      </a:lnTo>
                      <a:lnTo>
                        <a:pt x="11" y="92"/>
                      </a:lnTo>
                      <a:lnTo>
                        <a:pt x="13" y="30"/>
                      </a:lnTo>
                      <a:lnTo>
                        <a:pt x="12" y="24"/>
                      </a:lnTo>
                      <a:lnTo>
                        <a:pt x="10" y="18"/>
                      </a:lnTo>
                      <a:lnTo>
                        <a:pt x="7" y="12"/>
                      </a:lnTo>
                      <a:lnTo>
                        <a:pt x="2" y="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2" name="Freeform 91"/>
                <p:cNvSpPr>
                  <a:spLocks/>
                </p:cNvSpPr>
                <p:nvPr/>
              </p:nvSpPr>
              <p:spPr bwMode="auto">
                <a:xfrm>
                  <a:off x="3193" y="1498"/>
                  <a:ext cx="386" cy="96"/>
                </a:xfrm>
                <a:custGeom>
                  <a:avLst/>
                  <a:gdLst>
                    <a:gd name="T0" fmla="*/ 218 w 386"/>
                    <a:gd name="T1" fmla="*/ 11 h 96"/>
                    <a:gd name="T2" fmla="*/ 237 w 386"/>
                    <a:gd name="T3" fmla="*/ 18 h 96"/>
                    <a:gd name="T4" fmla="*/ 255 w 386"/>
                    <a:gd name="T5" fmla="*/ 26 h 96"/>
                    <a:gd name="T6" fmla="*/ 273 w 386"/>
                    <a:gd name="T7" fmla="*/ 35 h 96"/>
                    <a:gd name="T8" fmla="*/ 290 w 386"/>
                    <a:gd name="T9" fmla="*/ 43 h 96"/>
                    <a:gd name="T10" fmla="*/ 308 w 386"/>
                    <a:gd name="T11" fmla="*/ 51 h 96"/>
                    <a:gd name="T12" fmla="*/ 326 w 386"/>
                    <a:gd name="T13" fmla="*/ 60 h 96"/>
                    <a:gd name="T14" fmla="*/ 345 w 386"/>
                    <a:gd name="T15" fmla="*/ 69 h 96"/>
                    <a:gd name="T16" fmla="*/ 362 w 386"/>
                    <a:gd name="T17" fmla="*/ 78 h 96"/>
                    <a:gd name="T18" fmla="*/ 373 w 386"/>
                    <a:gd name="T19" fmla="*/ 85 h 96"/>
                    <a:gd name="T20" fmla="*/ 385 w 386"/>
                    <a:gd name="T21" fmla="*/ 94 h 96"/>
                    <a:gd name="T22" fmla="*/ 324 w 386"/>
                    <a:gd name="T23" fmla="*/ 95 h 96"/>
                    <a:gd name="T24" fmla="*/ 105 w 386"/>
                    <a:gd name="T25" fmla="*/ 93 h 96"/>
                    <a:gd name="T26" fmla="*/ 20 w 386"/>
                    <a:gd name="T27" fmla="*/ 92 h 96"/>
                    <a:gd name="T28" fmla="*/ 13 w 386"/>
                    <a:gd name="T29" fmla="*/ 91 h 96"/>
                    <a:gd name="T30" fmla="*/ 7 w 386"/>
                    <a:gd name="T31" fmla="*/ 90 h 96"/>
                    <a:gd name="T32" fmla="*/ 2 w 386"/>
                    <a:gd name="T33" fmla="*/ 87 h 96"/>
                    <a:gd name="T34" fmla="*/ 0 w 386"/>
                    <a:gd name="T35" fmla="*/ 82 h 96"/>
                    <a:gd name="T36" fmla="*/ 0 w 386"/>
                    <a:gd name="T37" fmla="*/ 78 h 96"/>
                    <a:gd name="T38" fmla="*/ 0 w 386"/>
                    <a:gd name="T39" fmla="*/ 74 h 96"/>
                    <a:gd name="T40" fmla="*/ 2 w 386"/>
                    <a:gd name="T41" fmla="*/ 70 h 96"/>
                    <a:gd name="T42" fmla="*/ 17 w 386"/>
                    <a:gd name="T43" fmla="*/ 18 h 96"/>
                    <a:gd name="T44" fmla="*/ 19 w 386"/>
                    <a:gd name="T45" fmla="*/ 14 h 96"/>
                    <a:gd name="T46" fmla="*/ 20 w 386"/>
                    <a:gd name="T47" fmla="*/ 10 h 96"/>
                    <a:gd name="T48" fmla="*/ 23 w 386"/>
                    <a:gd name="T49" fmla="*/ 6 h 96"/>
                    <a:gd name="T50" fmla="*/ 26 w 386"/>
                    <a:gd name="T51" fmla="*/ 4 h 96"/>
                    <a:gd name="T52" fmla="*/ 30 w 386"/>
                    <a:gd name="T53" fmla="*/ 2 h 96"/>
                    <a:gd name="T54" fmla="*/ 34 w 386"/>
                    <a:gd name="T55" fmla="*/ 1 h 96"/>
                    <a:gd name="T56" fmla="*/ 40 w 386"/>
                    <a:gd name="T57" fmla="*/ 0 h 96"/>
                    <a:gd name="T58" fmla="*/ 50 w 386"/>
                    <a:gd name="T59" fmla="*/ 0 h 96"/>
                    <a:gd name="T60" fmla="*/ 68 w 386"/>
                    <a:gd name="T61" fmla="*/ 0 h 9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86"/>
                    <a:gd name="T94" fmla="*/ 0 h 96"/>
                    <a:gd name="T95" fmla="*/ 386 w 386"/>
                    <a:gd name="T96" fmla="*/ 96 h 9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86" h="96">
                      <a:moveTo>
                        <a:pt x="218" y="11"/>
                      </a:moveTo>
                      <a:lnTo>
                        <a:pt x="237" y="18"/>
                      </a:lnTo>
                      <a:lnTo>
                        <a:pt x="255" y="26"/>
                      </a:lnTo>
                      <a:lnTo>
                        <a:pt x="273" y="35"/>
                      </a:lnTo>
                      <a:lnTo>
                        <a:pt x="290" y="43"/>
                      </a:lnTo>
                      <a:lnTo>
                        <a:pt x="308" y="51"/>
                      </a:lnTo>
                      <a:lnTo>
                        <a:pt x="326" y="60"/>
                      </a:lnTo>
                      <a:lnTo>
                        <a:pt x="345" y="69"/>
                      </a:lnTo>
                      <a:lnTo>
                        <a:pt x="362" y="78"/>
                      </a:lnTo>
                      <a:lnTo>
                        <a:pt x="373" y="85"/>
                      </a:lnTo>
                      <a:lnTo>
                        <a:pt x="385" y="94"/>
                      </a:lnTo>
                      <a:lnTo>
                        <a:pt x="324" y="95"/>
                      </a:lnTo>
                      <a:lnTo>
                        <a:pt x="105" y="93"/>
                      </a:lnTo>
                      <a:lnTo>
                        <a:pt x="20" y="92"/>
                      </a:lnTo>
                      <a:lnTo>
                        <a:pt x="13" y="91"/>
                      </a:lnTo>
                      <a:lnTo>
                        <a:pt x="7" y="90"/>
                      </a:lnTo>
                      <a:lnTo>
                        <a:pt x="2" y="87"/>
                      </a:lnTo>
                      <a:lnTo>
                        <a:pt x="0" y="82"/>
                      </a:lnTo>
                      <a:lnTo>
                        <a:pt x="0" y="78"/>
                      </a:lnTo>
                      <a:lnTo>
                        <a:pt x="0" y="74"/>
                      </a:lnTo>
                      <a:lnTo>
                        <a:pt x="2" y="70"/>
                      </a:lnTo>
                      <a:lnTo>
                        <a:pt x="17" y="18"/>
                      </a:lnTo>
                      <a:lnTo>
                        <a:pt x="19" y="14"/>
                      </a:lnTo>
                      <a:lnTo>
                        <a:pt x="20" y="10"/>
                      </a:lnTo>
                      <a:lnTo>
                        <a:pt x="23" y="6"/>
                      </a:lnTo>
                      <a:lnTo>
                        <a:pt x="26" y="4"/>
                      </a:lnTo>
                      <a:lnTo>
                        <a:pt x="30" y="2"/>
                      </a:lnTo>
                      <a:lnTo>
                        <a:pt x="34" y="1"/>
                      </a:lnTo>
                      <a:lnTo>
                        <a:pt x="40" y="0"/>
                      </a:lnTo>
                      <a:lnTo>
                        <a:pt x="50" y="0"/>
                      </a:lnTo>
                      <a:lnTo>
                        <a:pt x="68"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3" name="Line 92"/>
                <p:cNvSpPr>
                  <a:spLocks noChangeShapeType="1"/>
                </p:cNvSpPr>
                <p:nvPr/>
              </p:nvSpPr>
              <p:spPr bwMode="auto">
                <a:xfrm flipH="1">
                  <a:off x="3220" y="1681"/>
                  <a:ext cx="421" cy="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2274" name="Group 93"/>
                <p:cNvGrpSpPr>
                  <a:grpSpLocks/>
                </p:cNvGrpSpPr>
                <p:nvPr/>
              </p:nvGrpSpPr>
              <p:grpSpPr bwMode="auto">
                <a:xfrm>
                  <a:off x="2640" y="1568"/>
                  <a:ext cx="431" cy="168"/>
                  <a:chOff x="2640" y="1568"/>
                  <a:chExt cx="431" cy="168"/>
                </a:xfrm>
              </p:grpSpPr>
              <p:sp>
                <p:nvSpPr>
                  <p:cNvPr id="22275" name="Freeform 94"/>
                  <p:cNvSpPr>
                    <a:spLocks/>
                  </p:cNvSpPr>
                  <p:nvPr/>
                </p:nvSpPr>
                <p:spPr bwMode="auto">
                  <a:xfrm>
                    <a:off x="2851" y="1568"/>
                    <a:ext cx="220" cy="45"/>
                  </a:xfrm>
                  <a:custGeom>
                    <a:avLst/>
                    <a:gdLst>
                      <a:gd name="T0" fmla="*/ 219 w 220"/>
                      <a:gd name="T1" fmla="*/ 0 h 45"/>
                      <a:gd name="T2" fmla="*/ 136 w 220"/>
                      <a:gd name="T3" fmla="*/ 2 h 45"/>
                      <a:gd name="T4" fmla="*/ 102 w 220"/>
                      <a:gd name="T5" fmla="*/ 4 h 45"/>
                      <a:gd name="T6" fmla="*/ 77 w 220"/>
                      <a:gd name="T7" fmla="*/ 5 h 45"/>
                      <a:gd name="T8" fmla="*/ 56 w 220"/>
                      <a:gd name="T9" fmla="*/ 6 h 45"/>
                      <a:gd name="T10" fmla="*/ 35 w 220"/>
                      <a:gd name="T11" fmla="*/ 8 h 45"/>
                      <a:gd name="T12" fmla="*/ 26 w 220"/>
                      <a:gd name="T13" fmla="*/ 9 h 45"/>
                      <a:gd name="T14" fmla="*/ 18 w 220"/>
                      <a:gd name="T15" fmla="*/ 13 h 45"/>
                      <a:gd name="T16" fmla="*/ 14 w 220"/>
                      <a:gd name="T17" fmla="*/ 16 h 45"/>
                      <a:gd name="T18" fmla="*/ 9 w 220"/>
                      <a:gd name="T19" fmla="*/ 20 h 45"/>
                      <a:gd name="T20" fmla="*/ 6 w 220"/>
                      <a:gd name="T21" fmla="*/ 26 h 45"/>
                      <a:gd name="T22" fmla="*/ 3 w 220"/>
                      <a:gd name="T23" fmla="*/ 29 h 45"/>
                      <a:gd name="T24" fmla="*/ 2 w 220"/>
                      <a:gd name="T25" fmla="*/ 35 h 45"/>
                      <a:gd name="T26" fmla="*/ 0 w 220"/>
                      <a:gd name="T27" fmla="*/ 44 h 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0"/>
                      <a:gd name="T43" fmla="*/ 0 h 45"/>
                      <a:gd name="T44" fmla="*/ 220 w 220"/>
                      <a:gd name="T45" fmla="*/ 45 h 4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0" h="45">
                        <a:moveTo>
                          <a:pt x="219" y="0"/>
                        </a:moveTo>
                        <a:lnTo>
                          <a:pt x="136" y="2"/>
                        </a:lnTo>
                        <a:lnTo>
                          <a:pt x="102" y="4"/>
                        </a:lnTo>
                        <a:lnTo>
                          <a:pt x="77" y="5"/>
                        </a:lnTo>
                        <a:lnTo>
                          <a:pt x="56" y="6"/>
                        </a:lnTo>
                        <a:lnTo>
                          <a:pt x="35" y="8"/>
                        </a:lnTo>
                        <a:lnTo>
                          <a:pt x="26" y="9"/>
                        </a:lnTo>
                        <a:lnTo>
                          <a:pt x="18" y="13"/>
                        </a:lnTo>
                        <a:lnTo>
                          <a:pt x="14" y="16"/>
                        </a:lnTo>
                        <a:lnTo>
                          <a:pt x="9" y="20"/>
                        </a:lnTo>
                        <a:lnTo>
                          <a:pt x="6" y="26"/>
                        </a:lnTo>
                        <a:lnTo>
                          <a:pt x="3" y="29"/>
                        </a:lnTo>
                        <a:lnTo>
                          <a:pt x="2" y="35"/>
                        </a:lnTo>
                        <a:lnTo>
                          <a:pt x="0" y="4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6" name="Freeform 95"/>
                  <p:cNvSpPr>
                    <a:spLocks/>
                  </p:cNvSpPr>
                  <p:nvPr/>
                </p:nvSpPr>
                <p:spPr bwMode="auto">
                  <a:xfrm>
                    <a:off x="2920" y="1687"/>
                    <a:ext cx="21" cy="49"/>
                  </a:xfrm>
                  <a:custGeom>
                    <a:avLst/>
                    <a:gdLst>
                      <a:gd name="T0" fmla="*/ 20 w 21"/>
                      <a:gd name="T1" fmla="*/ 0 h 49"/>
                      <a:gd name="T2" fmla="*/ 20 w 21"/>
                      <a:gd name="T3" fmla="*/ 11 h 49"/>
                      <a:gd name="T4" fmla="*/ 19 w 21"/>
                      <a:gd name="T5" fmla="*/ 19 h 49"/>
                      <a:gd name="T6" fmla="*/ 18 w 21"/>
                      <a:gd name="T7" fmla="*/ 26 h 49"/>
                      <a:gd name="T8" fmla="*/ 16 w 21"/>
                      <a:gd name="T9" fmla="*/ 33 h 49"/>
                      <a:gd name="T10" fmla="*/ 12 w 21"/>
                      <a:gd name="T11" fmla="*/ 39 h 49"/>
                      <a:gd name="T12" fmla="*/ 8 w 21"/>
                      <a:gd name="T13" fmla="*/ 44 h 49"/>
                      <a:gd name="T14" fmla="*/ 0 w 21"/>
                      <a:gd name="T15" fmla="*/ 48 h 49"/>
                      <a:gd name="T16" fmla="*/ 0 60000 65536"/>
                      <a:gd name="T17" fmla="*/ 0 60000 65536"/>
                      <a:gd name="T18" fmla="*/ 0 60000 65536"/>
                      <a:gd name="T19" fmla="*/ 0 60000 65536"/>
                      <a:gd name="T20" fmla="*/ 0 60000 65536"/>
                      <a:gd name="T21" fmla="*/ 0 60000 65536"/>
                      <a:gd name="T22" fmla="*/ 0 60000 65536"/>
                      <a:gd name="T23" fmla="*/ 0 60000 65536"/>
                      <a:gd name="T24" fmla="*/ 0 w 21"/>
                      <a:gd name="T25" fmla="*/ 0 h 49"/>
                      <a:gd name="T26" fmla="*/ 21 w 21"/>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 h="49">
                        <a:moveTo>
                          <a:pt x="20" y="0"/>
                        </a:moveTo>
                        <a:lnTo>
                          <a:pt x="20" y="11"/>
                        </a:lnTo>
                        <a:lnTo>
                          <a:pt x="19" y="19"/>
                        </a:lnTo>
                        <a:lnTo>
                          <a:pt x="18" y="26"/>
                        </a:lnTo>
                        <a:lnTo>
                          <a:pt x="16" y="33"/>
                        </a:lnTo>
                        <a:lnTo>
                          <a:pt x="12" y="39"/>
                        </a:lnTo>
                        <a:lnTo>
                          <a:pt x="8" y="44"/>
                        </a:lnTo>
                        <a:lnTo>
                          <a:pt x="0" y="4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7" name="Freeform 96"/>
                  <p:cNvSpPr>
                    <a:spLocks/>
                  </p:cNvSpPr>
                  <p:nvPr/>
                </p:nvSpPr>
                <p:spPr bwMode="auto">
                  <a:xfrm>
                    <a:off x="2753" y="1685"/>
                    <a:ext cx="29" cy="47"/>
                  </a:xfrm>
                  <a:custGeom>
                    <a:avLst/>
                    <a:gdLst>
                      <a:gd name="T0" fmla="*/ 0 w 29"/>
                      <a:gd name="T1" fmla="*/ 0 h 47"/>
                      <a:gd name="T2" fmla="*/ 0 w 29"/>
                      <a:gd name="T3" fmla="*/ 5 h 47"/>
                      <a:gd name="T4" fmla="*/ 1 w 29"/>
                      <a:gd name="T5" fmla="*/ 13 h 47"/>
                      <a:gd name="T6" fmla="*/ 3 w 29"/>
                      <a:gd name="T7" fmla="*/ 20 h 47"/>
                      <a:gd name="T8" fmla="*/ 5 w 29"/>
                      <a:gd name="T9" fmla="*/ 28 h 47"/>
                      <a:gd name="T10" fmla="*/ 12 w 29"/>
                      <a:gd name="T11" fmla="*/ 34 h 47"/>
                      <a:gd name="T12" fmla="*/ 16 w 29"/>
                      <a:gd name="T13" fmla="*/ 39 h 47"/>
                      <a:gd name="T14" fmla="*/ 21 w 29"/>
                      <a:gd name="T15" fmla="*/ 43 h 47"/>
                      <a:gd name="T16" fmla="*/ 28 w 29"/>
                      <a:gd name="T17" fmla="*/ 46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
                      <a:gd name="T28" fmla="*/ 0 h 47"/>
                      <a:gd name="T29" fmla="*/ 29 w 29"/>
                      <a:gd name="T30" fmla="*/ 47 h 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 h="47">
                        <a:moveTo>
                          <a:pt x="0" y="0"/>
                        </a:moveTo>
                        <a:lnTo>
                          <a:pt x="0" y="5"/>
                        </a:lnTo>
                        <a:lnTo>
                          <a:pt x="1" y="13"/>
                        </a:lnTo>
                        <a:lnTo>
                          <a:pt x="3" y="20"/>
                        </a:lnTo>
                        <a:lnTo>
                          <a:pt x="5" y="28"/>
                        </a:lnTo>
                        <a:lnTo>
                          <a:pt x="12" y="34"/>
                        </a:lnTo>
                        <a:lnTo>
                          <a:pt x="16" y="39"/>
                        </a:lnTo>
                        <a:lnTo>
                          <a:pt x="21" y="43"/>
                        </a:lnTo>
                        <a:lnTo>
                          <a:pt x="28" y="46"/>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8" name="Freeform 97"/>
                  <p:cNvSpPr>
                    <a:spLocks/>
                  </p:cNvSpPr>
                  <p:nvPr/>
                </p:nvSpPr>
                <p:spPr bwMode="auto">
                  <a:xfrm>
                    <a:off x="2660" y="1577"/>
                    <a:ext cx="218" cy="1"/>
                  </a:xfrm>
                  <a:custGeom>
                    <a:avLst/>
                    <a:gdLst>
                      <a:gd name="T0" fmla="*/ 217 w 218"/>
                      <a:gd name="T1" fmla="*/ 0 h 1"/>
                      <a:gd name="T2" fmla="*/ 123 w 218"/>
                      <a:gd name="T3" fmla="*/ 0 h 1"/>
                      <a:gd name="T4" fmla="*/ 27 w 218"/>
                      <a:gd name="T5" fmla="*/ 0 h 1"/>
                      <a:gd name="T6" fmla="*/ 17 w 218"/>
                      <a:gd name="T7" fmla="*/ 0 h 1"/>
                      <a:gd name="T8" fmla="*/ 8 w 218"/>
                      <a:gd name="T9" fmla="*/ 0 h 1"/>
                      <a:gd name="T10" fmla="*/ 0 w 218"/>
                      <a:gd name="T11" fmla="*/ 0 h 1"/>
                      <a:gd name="T12" fmla="*/ 0 60000 65536"/>
                      <a:gd name="T13" fmla="*/ 0 60000 65536"/>
                      <a:gd name="T14" fmla="*/ 0 60000 65536"/>
                      <a:gd name="T15" fmla="*/ 0 60000 65536"/>
                      <a:gd name="T16" fmla="*/ 0 60000 65536"/>
                      <a:gd name="T17" fmla="*/ 0 60000 65536"/>
                      <a:gd name="T18" fmla="*/ 0 w 218"/>
                      <a:gd name="T19" fmla="*/ 0 h 1"/>
                      <a:gd name="T20" fmla="*/ 218 w 218"/>
                      <a:gd name="T21" fmla="*/ 1 h 1"/>
                    </a:gdLst>
                    <a:ahLst/>
                    <a:cxnLst>
                      <a:cxn ang="T12">
                        <a:pos x="T0" y="T1"/>
                      </a:cxn>
                      <a:cxn ang="T13">
                        <a:pos x="T2" y="T3"/>
                      </a:cxn>
                      <a:cxn ang="T14">
                        <a:pos x="T4" y="T5"/>
                      </a:cxn>
                      <a:cxn ang="T15">
                        <a:pos x="T6" y="T7"/>
                      </a:cxn>
                      <a:cxn ang="T16">
                        <a:pos x="T8" y="T9"/>
                      </a:cxn>
                      <a:cxn ang="T17">
                        <a:pos x="T10" y="T11"/>
                      </a:cxn>
                    </a:cxnLst>
                    <a:rect l="T18" t="T19" r="T20" b="T21"/>
                    <a:pathLst>
                      <a:path w="218" h="1">
                        <a:moveTo>
                          <a:pt x="217" y="0"/>
                        </a:moveTo>
                        <a:lnTo>
                          <a:pt x="123" y="0"/>
                        </a:lnTo>
                        <a:lnTo>
                          <a:pt x="27" y="0"/>
                        </a:lnTo>
                        <a:lnTo>
                          <a:pt x="17" y="0"/>
                        </a:lnTo>
                        <a:lnTo>
                          <a:pt x="8" y="0"/>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79" name="Freeform 98"/>
                  <p:cNvSpPr>
                    <a:spLocks/>
                  </p:cNvSpPr>
                  <p:nvPr/>
                </p:nvSpPr>
                <p:spPr bwMode="auto">
                  <a:xfrm>
                    <a:off x="2753" y="1690"/>
                    <a:ext cx="297" cy="6"/>
                  </a:xfrm>
                  <a:custGeom>
                    <a:avLst/>
                    <a:gdLst>
                      <a:gd name="T0" fmla="*/ 296 w 297"/>
                      <a:gd name="T1" fmla="*/ 2 h 6"/>
                      <a:gd name="T2" fmla="*/ 236 w 297"/>
                      <a:gd name="T3" fmla="*/ 3 h 6"/>
                      <a:gd name="T4" fmla="*/ 214 w 297"/>
                      <a:gd name="T5" fmla="*/ 3 h 6"/>
                      <a:gd name="T6" fmla="*/ 192 w 297"/>
                      <a:gd name="T7" fmla="*/ 3 h 6"/>
                      <a:gd name="T8" fmla="*/ 166 w 297"/>
                      <a:gd name="T9" fmla="*/ 4 h 6"/>
                      <a:gd name="T10" fmla="*/ 144 w 297"/>
                      <a:gd name="T11" fmla="*/ 4 h 6"/>
                      <a:gd name="T12" fmla="*/ 124 w 297"/>
                      <a:gd name="T13" fmla="*/ 5 h 6"/>
                      <a:gd name="T14" fmla="*/ 106 w 297"/>
                      <a:gd name="T15" fmla="*/ 5 h 6"/>
                      <a:gd name="T16" fmla="*/ 0 w 297"/>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7"/>
                      <a:gd name="T28" fmla="*/ 0 h 6"/>
                      <a:gd name="T29" fmla="*/ 297 w 297"/>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7" h="6">
                        <a:moveTo>
                          <a:pt x="296" y="2"/>
                        </a:moveTo>
                        <a:lnTo>
                          <a:pt x="236" y="3"/>
                        </a:lnTo>
                        <a:lnTo>
                          <a:pt x="214" y="3"/>
                        </a:lnTo>
                        <a:lnTo>
                          <a:pt x="192" y="3"/>
                        </a:lnTo>
                        <a:lnTo>
                          <a:pt x="166" y="4"/>
                        </a:lnTo>
                        <a:lnTo>
                          <a:pt x="144" y="4"/>
                        </a:lnTo>
                        <a:lnTo>
                          <a:pt x="124" y="5"/>
                        </a:lnTo>
                        <a:lnTo>
                          <a:pt x="106" y="5"/>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80" name="Freeform 99"/>
                  <p:cNvSpPr>
                    <a:spLocks/>
                  </p:cNvSpPr>
                  <p:nvPr/>
                </p:nvSpPr>
                <p:spPr bwMode="auto">
                  <a:xfrm>
                    <a:off x="2640" y="1658"/>
                    <a:ext cx="304" cy="9"/>
                  </a:xfrm>
                  <a:custGeom>
                    <a:avLst/>
                    <a:gdLst>
                      <a:gd name="T0" fmla="*/ 303 w 304"/>
                      <a:gd name="T1" fmla="*/ 8 h 9"/>
                      <a:gd name="T2" fmla="*/ 195 w 304"/>
                      <a:gd name="T3" fmla="*/ 8 h 9"/>
                      <a:gd name="T4" fmla="*/ 0 w 304"/>
                      <a:gd name="T5" fmla="*/ 0 h 9"/>
                      <a:gd name="T6" fmla="*/ 0 60000 65536"/>
                      <a:gd name="T7" fmla="*/ 0 60000 65536"/>
                      <a:gd name="T8" fmla="*/ 0 60000 65536"/>
                      <a:gd name="T9" fmla="*/ 0 w 304"/>
                      <a:gd name="T10" fmla="*/ 0 h 9"/>
                      <a:gd name="T11" fmla="*/ 304 w 304"/>
                      <a:gd name="T12" fmla="*/ 9 h 9"/>
                    </a:gdLst>
                    <a:ahLst/>
                    <a:cxnLst>
                      <a:cxn ang="T6">
                        <a:pos x="T0" y="T1"/>
                      </a:cxn>
                      <a:cxn ang="T7">
                        <a:pos x="T2" y="T3"/>
                      </a:cxn>
                      <a:cxn ang="T8">
                        <a:pos x="T4" y="T5"/>
                      </a:cxn>
                    </a:cxnLst>
                    <a:rect l="T9" t="T10" r="T11" b="T12"/>
                    <a:pathLst>
                      <a:path w="304" h="9">
                        <a:moveTo>
                          <a:pt x="303" y="8"/>
                        </a:moveTo>
                        <a:lnTo>
                          <a:pt x="195" y="8"/>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sp>
          <p:nvSpPr>
            <p:cNvPr id="22239" name="Freeform 100"/>
            <p:cNvSpPr>
              <a:spLocks/>
            </p:cNvSpPr>
            <p:nvPr/>
          </p:nvSpPr>
          <p:spPr bwMode="auto">
            <a:xfrm>
              <a:off x="3219" y="1663"/>
              <a:ext cx="426" cy="18"/>
            </a:xfrm>
            <a:custGeom>
              <a:avLst/>
              <a:gdLst>
                <a:gd name="T0" fmla="*/ 425 w 426"/>
                <a:gd name="T1" fmla="*/ 0 h 18"/>
                <a:gd name="T2" fmla="*/ 216 w 426"/>
                <a:gd name="T3" fmla="*/ 2 h 18"/>
                <a:gd name="T4" fmla="*/ 0 w 426"/>
                <a:gd name="T5" fmla="*/ 5 h 18"/>
                <a:gd name="T6" fmla="*/ 4 w 426"/>
                <a:gd name="T7" fmla="*/ 11 h 18"/>
                <a:gd name="T8" fmla="*/ 7 w 426"/>
                <a:gd name="T9" fmla="*/ 17 h 18"/>
                <a:gd name="T10" fmla="*/ 198 w 426"/>
                <a:gd name="T11" fmla="*/ 15 h 18"/>
                <a:gd name="T12" fmla="*/ 419 w 426"/>
                <a:gd name="T13" fmla="*/ 12 h 18"/>
                <a:gd name="T14" fmla="*/ 425 w 426"/>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426"/>
                <a:gd name="T25" fmla="*/ 0 h 18"/>
                <a:gd name="T26" fmla="*/ 426 w 426"/>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6" h="18">
                  <a:moveTo>
                    <a:pt x="425" y="0"/>
                  </a:moveTo>
                  <a:lnTo>
                    <a:pt x="216" y="2"/>
                  </a:lnTo>
                  <a:lnTo>
                    <a:pt x="0" y="5"/>
                  </a:lnTo>
                  <a:lnTo>
                    <a:pt x="4" y="11"/>
                  </a:lnTo>
                  <a:lnTo>
                    <a:pt x="7" y="17"/>
                  </a:lnTo>
                  <a:lnTo>
                    <a:pt x="198" y="15"/>
                  </a:lnTo>
                  <a:lnTo>
                    <a:pt x="419" y="12"/>
                  </a:lnTo>
                  <a:lnTo>
                    <a:pt x="425"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40" name="Freeform 101"/>
            <p:cNvSpPr>
              <a:spLocks/>
            </p:cNvSpPr>
            <p:nvPr/>
          </p:nvSpPr>
          <p:spPr bwMode="auto">
            <a:xfrm>
              <a:off x="2604" y="1661"/>
              <a:ext cx="460" cy="29"/>
            </a:xfrm>
            <a:custGeom>
              <a:avLst/>
              <a:gdLst>
                <a:gd name="T0" fmla="*/ 459 w 460"/>
                <a:gd name="T1" fmla="*/ 8 h 29"/>
                <a:gd name="T2" fmla="*/ 348 w 460"/>
                <a:gd name="T3" fmla="*/ 11 h 29"/>
                <a:gd name="T4" fmla="*/ 288 w 460"/>
                <a:gd name="T5" fmla="*/ 12 h 29"/>
                <a:gd name="T6" fmla="*/ 172 w 460"/>
                <a:gd name="T7" fmla="*/ 12 h 29"/>
                <a:gd name="T8" fmla="*/ 29 w 460"/>
                <a:gd name="T9" fmla="*/ 7 h 29"/>
                <a:gd name="T10" fmla="*/ 25 w 460"/>
                <a:gd name="T11" fmla="*/ 7 h 29"/>
                <a:gd name="T12" fmla="*/ 22 w 460"/>
                <a:gd name="T13" fmla="*/ 6 h 29"/>
                <a:gd name="T14" fmla="*/ 19 w 460"/>
                <a:gd name="T15" fmla="*/ 5 h 29"/>
                <a:gd name="T16" fmla="*/ 22 w 460"/>
                <a:gd name="T17" fmla="*/ 3 h 29"/>
                <a:gd name="T18" fmla="*/ 28 w 460"/>
                <a:gd name="T19" fmla="*/ 0 h 29"/>
                <a:gd name="T20" fmla="*/ 24 w 460"/>
                <a:gd name="T21" fmla="*/ 0 h 29"/>
                <a:gd name="T22" fmla="*/ 7 w 460"/>
                <a:gd name="T23" fmla="*/ 5 h 29"/>
                <a:gd name="T24" fmla="*/ 1 w 460"/>
                <a:gd name="T25" fmla="*/ 7 h 29"/>
                <a:gd name="T26" fmla="*/ 0 w 460"/>
                <a:gd name="T27" fmla="*/ 11 h 29"/>
                <a:gd name="T28" fmla="*/ 4 w 460"/>
                <a:gd name="T29" fmla="*/ 15 h 29"/>
                <a:gd name="T30" fmla="*/ 9 w 460"/>
                <a:gd name="T31" fmla="*/ 17 h 29"/>
                <a:gd name="T32" fmla="*/ 14 w 460"/>
                <a:gd name="T33" fmla="*/ 18 h 29"/>
                <a:gd name="T34" fmla="*/ 22 w 460"/>
                <a:gd name="T35" fmla="*/ 19 h 29"/>
                <a:gd name="T36" fmla="*/ 253 w 460"/>
                <a:gd name="T37" fmla="*/ 28 h 29"/>
                <a:gd name="T38" fmla="*/ 444 w 460"/>
                <a:gd name="T39" fmla="*/ 24 h 29"/>
                <a:gd name="T40" fmla="*/ 459 w 460"/>
                <a:gd name="T41" fmla="*/ 8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60"/>
                <a:gd name="T64" fmla="*/ 0 h 29"/>
                <a:gd name="T65" fmla="*/ 460 w 460"/>
                <a:gd name="T66" fmla="*/ 29 h 2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60" h="29">
                  <a:moveTo>
                    <a:pt x="459" y="8"/>
                  </a:moveTo>
                  <a:lnTo>
                    <a:pt x="348" y="11"/>
                  </a:lnTo>
                  <a:lnTo>
                    <a:pt x="288" y="12"/>
                  </a:lnTo>
                  <a:lnTo>
                    <a:pt x="172" y="12"/>
                  </a:lnTo>
                  <a:lnTo>
                    <a:pt x="29" y="7"/>
                  </a:lnTo>
                  <a:lnTo>
                    <a:pt x="25" y="7"/>
                  </a:lnTo>
                  <a:lnTo>
                    <a:pt x="22" y="6"/>
                  </a:lnTo>
                  <a:lnTo>
                    <a:pt x="19" y="5"/>
                  </a:lnTo>
                  <a:lnTo>
                    <a:pt x="22" y="3"/>
                  </a:lnTo>
                  <a:lnTo>
                    <a:pt x="28" y="0"/>
                  </a:lnTo>
                  <a:lnTo>
                    <a:pt x="24" y="0"/>
                  </a:lnTo>
                  <a:lnTo>
                    <a:pt x="7" y="5"/>
                  </a:lnTo>
                  <a:lnTo>
                    <a:pt x="1" y="7"/>
                  </a:lnTo>
                  <a:lnTo>
                    <a:pt x="0" y="11"/>
                  </a:lnTo>
                  <a:lnTo>
                    <a:pt x="4" y="15"/>
                  </a:lnTo>
                  <a:lnTo>
                    <a:pt x="9" y="17"/>
                  </a:lnTo>
                  <a:lnTo>
                    <a:pt x="14" y="18"/>
                  </a:lnTo>
                  <a:lnTo>
                    <a:pt x="22" y="19"/>
                  </a:lnTo>
                  <a:lnTo>
                    <a:pt x="253" y="28"/>
                  </a:lnTo>
                  <a:lnTo>
                    <a:pt x="444" y="24"/>
                  </a:lnTo>
                  <a:lnTo>
                    <a:pt x="459" y="8"/>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2241" name="Group 102"/>
            <p:cNvGrpSpPr>
              <a:grpSpLocks/>
            </p:cNvGrpSpPr>
            <p:nvPr/>
          </p:nvGrpSpPr>
          <p:grpSpPr bwMode="auto">
            <a:xfrm>
              <a:off x="2631" y="1610"/>
              <a:ext cx="308" cy="52"/>
              <a:chOff x="2631" y="1610"/>
              <a:chExt cx="308" cy="52"/>
            </a:xfrm>
          </p:grpSpPr>
          <p:sp>
            <p:nvSpPr>
              <p:cNvPr id="22258" name="Freeform 103"/>
              <p:cNvSpPr>
                <a:spLocks/>
              </p:cNvSpPr>
              <p:nvPr/>
            </p:nvSpPr>
            <p:spPr bwMode="auto">
              <a:xfrm>
                <a:off x="2634" y="1610"/>
                <a:ext cx="305" cy="52"/>
              </a:xfrm>
              <a:custGeom>
                <a:avLst/>
                <a:gdLst>
                  <a:gd name="T0" fmla="*/ 304 w 305"/>
                  <a:gd name="T1" fmla="*/ 49 h 52"/>
                  <a:gd name="T2" fmla="*/ 289 w 305"/>
                  <a:gd name="T3" fmla="*/ 20 h 52"/>
                  <a:gd name="T4" fmla="*/ 283 w 305"/>
                  <a:gd name="T5" fmla="*/ 0 h 52"/>
                  <a:gd name="T6" fmla="*/ 4 w 305"/>
                  <a:gd name="T7" fmla="*/ 0 h 52"/>
                  <a:gd name="T8" fmla="*/ 6 w 305"/>
                  <a:gd name="T9" fmla="*/ 26 h 52"/>
                  <a:gd name="T10" fmla="*/ 6 w 305"/>
                  <a:gd name="T11" fmla="*/ 30 h 52"/>
                  <a:gd name="T12" fmla="*/ 6 w 305"/>
                  <a:gd name="T13" fmla="*/ 34 h 52"/>
                  <a:gd name="T14" fmla="*/ 0 w 305"/>
                  <a:gd name="T15" fmla="*/ 37 h 52"/>
                  <a:gd name="T16" fmla="*/ 0 w 305"/>
                  <a:gd name="T17" fmla="*/ 44 h 52"/>
                  <a:gd name="T18" fmla="*/ 129 w 305"/>
                  <a:gd name="T19" fmla="*/ 49 h 52"/>
                  <a:gd name="T20" fmla="*/ 219 w 305"/>
                  <a:gd name="T21" fmla="*/ 51 h 52"/>
                  <a:gd name="T22" fmla="*/ 304 w 305"/>
                  <a:gd name="T23" fmla="*/ 49 h 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5"/>
                  <a:gd name="T37" fmla="*/ 0 h 52"/>
                  <a:gd name="T38" fmla="*/ 305 w 305"/>
                  <a:gd name="T39" fmla="*/ 52 h 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5" h="52">
                    <a:moveTo>
                      <a:pt x="304" y="49"/>
                    </a:moveTo>
                    <a:lnTo>
                      <a:pt x="289" y="20"/>
                    </a:lnTo>
                    <a:lnTo>
                      <a:pt x="283" y="0"/>
                    </a:lnTo>
                    <a:lnTo>
                      <a:pt x="4" y="0"/>
                    </a:lnTo>
                    <a:lnTo>
                      <a:pt x="6" y="26"/>
                    </a:lnTo>
                    <a:lnTo>
                      <a:pt x="6" y="30"/>
                    </a:lnTo>
                    <a:lnTo>
                      <a:pt x="6" y="34"/>
                    </a:lnTo>
                    <a:lnTo>
                      <a:pt x="0" y="37"/>
                    </a:lnTo>
                    <a:lnTo>
                      <a:pt x="0" y="44"/>
                    </a:lnTo>
                    <a:lnTo>
                      <a:pt x="129" y="49"/>
                    </a:lnTo>
                    <a:lnTo>
                      <a:pt x="219" y="51"/>
                    </a:lnTo>
                    <a:lnTo>
                      <a:pt x="304" y="49"/>
                    </a:lnTo>
                  </a:path>
                </a:pathLst>
              </a:custGeom>
              <a:solidFill>
                <a:srgbClr val="800000"/>
              </a:solidFill>
              <a:ln w="12700" cap="rnd">
                <a:solidFill>
                  <a:srgbClr val="000000"/>
                </a:solidFill>
                <a:round/>
                <a:headEnd/>
                <a:tailEnd/>
              </a:ln>
            </p:spPr>
            <p:txBody>
              <a:bodyPr/>
              <a:lstStyle/>
              <a:p>
                <a:endParaRPr lang="en-US"/>
              </a:p>
            </p:txBody>
          </p:sp>
          <p:grpSp>
            <p:nvGrpSpPr>
              <p:cNvPr id="22259" name="Group 104"/>
              <p:cNvGrpSpPr>
                <a:grpSpLocks/>
              </p:cNvGrpSpPr>
              <p:nvPr/>
            </p:nvGrpSpPr>
            <p:grpSpPr bwMode="auto">
              <a:xfrm>
                <a:off x="2631" y="1614"/>
                <a:ext cx="296" cy="27"/>
                <a:chOff x="2631" y="1614"/>
                <a:chExt cx="296" cy="27"/>
              </a:xfrm>
            </p:grpSpPr>
            <p:sp>
              <p:nvSpPr>
                <p:cNvPr id="22260" name="Line 105"/>
                <p:cNvSpPr>
                  <a:spLocks noChangeShapeType="1"/>
                </p:cNvSpPr>
                <p:nvPr/>
              </p:nvSpPr>
              <p:spPr bwMode="auto">
                <a:xfrm flipH="1">
                  <a:off x="2631" y="1614"/>
                  <a:ext cx="29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1" name="Line 106"/>
                <p:cNvSpPr>
                  <a:spLocks noChangeShapeType="1"/>
                </p:cNvSpPr>
                <p:nvPr/>
              </p:nvSpPr>
              <p:spPr bwMode="auto">
                <a:xfrm flipH="1">
                  <a:off x="2633" y="1616"/>
                  <a:ext cx="29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2" name="Line 107"/>
                <p:cNvSpPr>
                  <a:spLocks noChangeShapeType="1"/>
                </p:cNvSpPr>
                <p:nvPr/>
              </p:nvSpPr>
              <p:spPr bwMode="auto">
                <a:xfrm flipH="1">
                  <a:off x="2633" y="1621"/>
                  <a:ext cx="29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3" name="Line 108"/>
                <p:cNvSpPr>
                  <a:spLocks noChangeShapeType="1"/>
                </p:cNvSpPr>
                <p:nvPr/>
              </p:nvSpPr>
              <p:spPr bwMode="auto">
                <a:xfrm flipH="1" flipV="1">
                  <a:off x="2633" y="1620"/>
                  <a:ext cx="291" cy="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4" name="Line 109"/>
                <p:cNvSpPr>
                  <a:spLocks noChangeShapeType="1"/>
                </p:cNvSpPr>
                <p:nvPr/>
              </p:nvSpPr>
              <p:spPr bwMode="auto">
                <a:xfrm flipH="1">
                  <a:off x="2633" y="1628"/>
                  <a:ext cx="29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5" name="Freeform 110"/>
                <p:cNvSpPr>
                  <a:spLocks/>
                </p:cNvSpPr>
                <p:nvPr/>
              </p:nvSpPr>
              <p:spPr bwMode="auto">
                <a:xfrm>
                  <a:off x="2639" y="1632"/>
                  <a:ext cx="286" cy="1"/>
                </a:xfrm>
                <a:custGeom>
                  <a:avLst/>
                  <a:gdLst>
                    <a:gd name="T0" fmla="*/ 285 w 286"/>
                    <a:gd name="T1" fmla="*/ 0 h 1"/>
                    <a:gd name="T2" fmla="*/ 233 w 286"/>
                    <a:gd name="T3" fmla="*/ 0 h 1"/>
                    <a:gd name="T4" fmla="*/ 215 w 286"/>
                    <a:gd name="T5" fmla="*/ 0 h 1"/>
                    <a:gd name="T6" fmla="*/ 0 w 286"/>
                    <a:gd name="T7" fmla="*/ 0 h 1"/>
                    <a:gd name="T8" fmla="*/ 0 60000 65536"/>
                    <a:gd name="T9" fmla="*/ 0 60000 65536"/>
                    <a:gd name="T10" fmla="*/ 0 60000 65536"/>
                    <a:gd name="T11" fmla="*/ 0 60000 65536"/>
                    <a:gd name="T12" fmla="*/ 0 w 286"/>
                    <a:gd name="T13" fmla="*/ 0 h 1"/>
                    <a:gd name="T14" fmla="*/ 286 w 286"/>
                    <a:gd name="T15" fmla="*/ 1 h 1"/>
                  </a:gdLst>
                  <a:ahLst/>
                  <a:cxnLst>
                    <a:cxn ang="T8">
                      <a:pos x="T0" y="T1"/>
                    </a:cxn>
                    <a:cxn ang="T9">
                      <a:pos x="T2" y="T3"/>
                    </a:cxn>
                    <a:cxn ang="T10">
                      <a:pos x="T4" y="T5"/>
                    </a:cxn>
                    <a:cxn ang="T11">
                      <a:pos x="T6" y="T7"/>
                    </a:cxn>
                  </a:cxnLst>
                  <a:rect l="T12" t="T13" r="T14" b="T15"/>
                  <a:pathLst>
                    <a:path w="286" h="1">
                      <a:moveTo>
                        <a:pt x="285" y="0"/>
                      </a:moveTo>
                      <a:lnTo>
                        <a:pt x="233" y="0"/>
                      </a:lnTo>
                      <a:lnTo>
                        <a:pt x="215" y="0"/>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66" name="Freeform 111"/>
                <p:cNvSpPr>
                  <a:spLocks/>
                </p:cNvSpPr>
                <p:nvPr/>
              </p:nvSpPr>
              <p:spPr bwMode="auto">
                <a:xfrm>
                  <a:off x="2639" y="1637"/>
                  <a:ext cx="288" cy="4"/>
                </a:xfrm>
                <a:custGeom>
                  <a:avLst/>
                  <a:gdLst>
                    <a:gd name="T0" fmla="*/ 287 w 288"/>
                    <a:gd name="T1" fmla="*/ 1 h 4"/>
                    <a:gd name="T2" fmla="*/ 239 w 288"/>
                    <a:gd name="T3" fmla="*/ 3 h 4"/>
                    <a:gd name="T4" fmla="*/ 212 w 288"/>
                    <a:gd name="T5" fmla="*/ 3 h 4"/>
                    <a:gd name="T6" fmla="*/ 0 w 288"/>
                    <a:gd name="T7" fmla="*/ 0 h 4"/>
                    <a:gd name="T8" fmla="*/ 0 60000 65536"/>
                    <a:gd name="T9" fmla="*/ 0 60000 65536"/>
                    <a:gd name="T10" fmla="*/ 0 60000 65536"/>
                    <a:gd name="T11" fmla="*/ 0 60000 65536"/>
                    <a:gd name="T12" fmla="*/ 0 w 288"/>
                    <a:gd name="T13" fmla="*/ 0 h 4"/>
                    <a:gd name="T14" fmla="*/ 288 w 288"/>
                    <a:gd name="T15" fmla="*/ 4 h 4"/>
                  </a:gdLst>
                  <a:ahLst/>
                  <a:cxnLst>
                    <a:cxn ang="T8">
                      <a:pos x="T0" y="T1"/>
                    </a:cxn>
                    <a:cxn ang="T9">
                      <a:pos x="T2" y="T3"/>
                    </a:cxn>
                    <a:cxn ang="T10">
                      <a:pos x="T4" y="T5"/>
                    </a:cxn>
                    <a:cxn ang="T11">
                      <a:pos x="T6" y="T7"/>
                    </a:cxn>
                  </a:cxnLst>
                  <a:rect l="T12" t="T13" r="T14" b="T15"/>
                  <a:pathLst>
                    <a:path w="288" h="4">
                      <a:moveTo>
                        <a:pt x="287" y="1"/>
                      </a:moveTo>
                      <a:lnTo>
                        <a:pt x="239" y="3"/>
                      </a:lnTo>
                      <a:lnTo>
                        <a:pt x="212" y="3"/>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22242" name="Group 112"/>
            <p:cNvGrpSpPr>
              <a:grpSpLocks/>
            </p:cNvGrpSpPr>
            <p:nvPr/>
          </p:nvGrpSpPr>
          <p:grpSpPr bwMode="auto">
            <a:xfrm>
              <a:off x="2638" y="1587"/>
              <a:ext cx="168" cy="133"/>
              <a:chOff x="2638" y="1587"/>
              <a:chExt cx="168" cy="133"/>
            </a:xfrm>
          </p:grpSpPr>
          <p:sp>
            <p:nvSpPr>
              <p:cNvPr id="22253" name="Freeform 113"/>
              <p:cNvSpPr>
                <a:spLocks/>
              </p:cNvSpPr>
              <p:nvPr/>
            </p:nvSpPr>
            <p:spPr bwMode="auto">
              <a:xfrm>
                <a:off x="2669" y="1681"/>
                <a:ext cx="20" cy="39"/>
              </a:xfrm>
              <a:custGeom>
                <a:avLst/>
                <a:gdLst>
                  <a:gd name="T0" fmla="*/ 1 w 20"/>
                  <a:gd name="T1" fmla="*/ 0 h 39"/>
                  <a:gd name="T2" fmla="*/ 0 w 20"/>
                  <a:gd name="T3" fmla="*/ 7 h 39"/>
                  <a:gd name="T4" fmla="*/ 2 w 20"/>
                  <a:gd name="T5" fmla="*/ 16 h 39"/>
                  <a:gd name="T6" fmla="*/ 5 w 20"/>
                  <a:gd name="T7" fmla="*/ 23 h 39"/>
                  <a:gd name="T8" fmla="*/ 7 w 20"/>
                  <a:gd name="T9" fmla="*/ 29 h 39"/>
                  <a:gd name="T10" fmla="*/ 12 w 20"/>
                  <a:gd name="T11" fmla="*/ 34 h 39"/>
                  <a:gd name="T12" fmla="*/ 19 w 20"/>
                  <a:gd name="T13" fmla="*/ 38 h 39"/>
                  <a:gd name="T14" fmla="*/ 19 w 20"/>
                  <a:gd name="T15" fmla="*/ 1 h 39"/>
                  <a:gd name="T16" fmla="*/ 1 w 20"/>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39"/>
                  <a:gd name="T29" fmla="*/ 20 w 20"/>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39">
                    <a:moveTo>
                      <a:pt x="1" y="0"/>
                    </a:moveTo>
                    <a:lnTo>
                      <a:pt x="0" y="7"/>
                    </a:lnTo>
                    <a:lnTo>
                      <a:pt x="2" y="16"/>
                    </a:lnTo>
                    <a:lnTo>
                      <a:pt x="5" y="23"/>
                    </a:lnTo>
                    <a:lnTo>
                      <a:pt x="7" y="29"/>
                    </a:lnTo>
                    <a:lnTo>
                      <a:pt x="12" y="34"/>
                    </a:lnTo>
                    <a:lnTo>
                      <a:pt x="19" y="38"/>
                    </a:lnTo>
                    <a:lnTo>
                      <a:pt x="19" y="1"/>
                    </a:lnTo>
                    <a:lnTo>
                      <a:pt x="1" y="0"/>
                    </a:lnTo>
                  </a:path>
                </a:pathLst>
              </a:custGeom>
              <a:solidFill>
                <a:srgbClr val="3F3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2254" name="Group 114"/>
              <p:cNvGrpSpPr>
                <a:grpSpLocks/>
              </p:cNvGrpSpPr>
              <p:nvPr/>
            </p:nvGrpSpPr>
            <p:grpSpPr bwMode="auto">
              <a:xfrm>
                <a:off x="2638" y="1587"/>
                <a:ext cx="168" cy="128"/>
                <a:chOff x="2638" y="1587"/>
                <a:chExt cx="168" cy="128"/>
              </a:xfrm>
            </p:grpSpPr>
            <p:sp>
              <p:nvSpPr>
                <p:cNvPr id="22255" name="Freeform 115"/>
                <p:cNvSpPr>
                  <a:spLocks/>
                </p:cNvSpPr>
                <p:nvPr/>
              </p:nvSpPr>
              <p:spPr bwMode="auto">
                <a:xfrm>
                  <a:off x="2768" y="1693"/>
                  <a:ext cx="38" cy="22"/>
                </a:xfrm>
                <a:custGeom>
                  <a:avLst/>
                  <a:gdLst>
                    <a:gd name="T0" fmla="*/ 29 w 38"/>
                    <a:gd name="T1" fmla="*/ 1 h 22"/>
                    <a:gd name="T2" fmla="*/ 29 w 38"/>
                    <a:gd name="T3" fmla="*/ 7 h 22"/>
                    <a:gd name="T4" fmla="*/ 30 w 38"/>
                    <a:gd name="T5" fmla="*/ 11 h 22"/>
                    <a:gd name="T6" fmla="*/ 33 w 38"/>
                    <a:gd name="T7" fmla="*/ 16 h 22"/>
                    <a:gd name="T8" fmla="*/ 37 w 38"/>
                    <a:gd name="T9" fmla="*/ 21 h 22"/>
                    <a:gd name="T10" fmla="*/ 7 w 38"/>
                    <a:gd name="T11" fmla="*/ 19 h 22"/>
                    <a:gd name="T12" fmla="*/ 3 w 38"/>
                    <a:gd name="T13" fmla="*/ 16 h 22"/>
                    <a:gd name="T14" fmla="*/ 1 w 38"/>
                    <a:gd name="T15" fmla="*/ 12 h 22"/>
                    <a:gd name="T16" fmla="*/ 0 w 38"/>
                    <a:gd name="T17" fmla="*/ 7 h 22"/>
                    <a:gd name="T18" fmla="*/ 0 w 38"/>
                    <a:gd name="T19" fmla="*/ 4 h 22"/>
                    <a:gd name="T20" fmla="*/ 0 w 38"/>
                    <a:gd name="T21" fmla="*/ 0 h 22"/>
                    <a:gd name="T22" fmla="*/ 29 w 38"/>
                    <a:gd name="T23" fmla="*/ 1 h 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
                    <a:gd name="T37" fmla="*/ 0 h 22"/>
                    <a:gd name="T38" fmla="*/ 38 w 38"/>
                    <a:gd name="T39" fmla="*/ 22 h 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 h="22">
                      <a:moveTo>
                        <a:pt x="29" y="1"/>
                      </a:moveTo>
                      <a:lnTo>
                        <a:pt x="29" y="7"/>
                      </a:lnTo>
                      <a:lnTo>
                        <a:pt x="30" y="11"/>
                      </a:lnTo>
                      <a:lnTo>
                        <a:pt x="33" y="16"/>
                      </a:lnTo>
                      <a:lnTo>
                        <a:pt x="37" y="21"/>
                      </a:lnTo>
                      <a:lnTo>
                        <a:pt x="7" y="19"/>
                      </a:lnTo>
                      <a:lnTo>
                        <a:pt x="3" y="16"/>
                      </a:lnTo>
                      <a:lnTo>
                        <a:pt x="1" y="12"/>
                      </a:lnTo>
                      <a:lnTo>
                        <a:pt x="0" y="7"/>
                      </a:lnTo>
                      <a:lnTo>
                        <a:pt x="0" y="4"/>
                      </a:lnTo>
                      <a:lnTo>
                        <a:pt x="0" y="0"/>
                      </a:lnTo>
                      <a:lnTo>
                        <a:pt x="29" y="1"/>
                      </a:lnTo>
                    </a:path>
                  </a:pathLst>
                </a:custGeom>
                <a:solidFill>
                  <a:srgbClr val="FF9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56" name="Freeform 116"/>
                <p:cNvSpPr>
                  <a:spLocks/>
                </p:cNvSpPr>
                <p:nvPr/>
              </p:nvSpPr>
              <p:spPr bwMode="auto">
                <a:xfrm>
                  <a:off x="2638" y="1685"/>
                  <a:ext cx="25" cy="19"/>
                </a:xfrm>
                <a:custGeom>
                  <a:avLst/>
                  <a:gdLst>
                    <a:gd name="T0" fmla="*/ 20 w 25"/>
                    <a:gd name="T1" fmla="*/ 1 h 19"/>
                    <a:gd name="T2" fmla="*/ 20 w 25"/>
                    <a:gd name="T3" fmla="*/ 5 h 19"/>
                    <a:gd name="T4" fmla="*/ 19 w 25"/>
                    <a:gd name="T5" fmla="*/ 8 h 19"/>
                    <a:gd name="T6" fmla="*/ 21 w 25"/>
                    <a:gd name="T7" fmla="*/ 14 h 19"/>
                    <a:gd name="T8" fmla="*/ 24 w 25"/>
                    <a:gd name="T9" fmla="*/ 18 h 19"/>
                    <a:gd name="T10" fmla="*/ 5 w 25"/>
                    <a:gd name="T11" fmla="*/ 17 h 19"/>
                    <a:gd name="T12" fmla="*/ 2 w 25"/>
                    <a:gd name="T13" fmla="*/ 14 h 19"/>
                    <a:gd name="T14" fmla="*/ 1 w 25"/>
                    <a:gd name="T15" fmla="*/ 10 h 19"/>
                    <a:gd name="T16" fmla="*/ 0 w 25"/>
                    <a:gd name="T17" fmla="*/ 5 h 19"/>
                    <a:gd name="T18" fmla="*/ 0 w 25"/>
                    <a:gd name="T19" fmla="*/ 0 h 19"/>
                    <a:gd name="T20" fmla="*/ 20 w 25"/>
                    <a:gd name="T21" fmla="*/ 1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19"/>
                    <a:gd name="T35" fmla="*/ 25 w 25"/>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19">
                      <a:moveTo>
                        <a:pt x="20" y="1"/>
                      </a:moveTo>
                      <a:lnTo>
                        <a:pt x="20" y="5"/>
                      </a:lnTo>
                      <a:lnTo>
                        <a:pt x="19" y="8"/>
                      </a:lnTo>
                      <a:lnTo>
                        <a:pt x="21" y="14"/>
                      </a:lnTo>
                      <a:lnTo>
                        <a:pt x="24" y="18"/>
                      </a:lnTo>
                      <a:lnTo>
                        <a:pt x="5" y="17"/>
                      </a:lnTo>
                      <a:lnTo>
                        <a:pt x="2" y="14"/>
                      </a:lnTo>
                      <a:lnTo>
                        <a:pt x="1" y="10"/>
                      </a:lnTo>
                      <a:lnTo>
                        <a:pt x="0" y="5"/>
                      </a:lnTo>
                      <a:lnTo>
                        <a:pt x="0" y="0"/>
                      </a:lnTo>
                      <a:lnTo>
                        <a:pt x="20" y="1"/>
                      </a:lnTo>
                    </a:path>
                  </a:pathLst>
                </a:custGeom>
                <a:solidFill>
                  <a:srgbClr val="FF9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57" name="Oval 117"/>
                <p:cNvSpPr>
                  <a:spLocks noChangeArrowheads="1"/>
                </p:cNvSpPr>
                <p:nvPr/>
              </p:nvSpPr>
              <p:spPr bwMode="auto">
                <a:xfrm>
                  <a:off x="2727" y="1587"/>
                  <a:ext cx="18" cy="15"/>
                </a:xfrm>
                <a:prstGeom prst="ellipse">
                  <a:avLst/>
                </a:prstGeom>
                <a:solidFill>
                  <a:srgbClr val="9F9F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22243" name="Group 118"/>
            <p:cNvGrpSpPr>
              <a:grpSpLocks/>
            </p:cNvGrpSpPr>
            <p:nvPr/>
          </p:nvGrpSpPr>
          <p:grpSpPr bwMode="auto">
            <a:xfrm>
              <a:off x="3243" y="1500"/>
              <a:ext cx="78" cy="86"/>
              <a:chOff x="3243" y="1500"/>
              <a:chExt cx="78" cy="86"/>
            </a:xfrm>
          </p:grpSpPr>
          <p:sp>
            <p:nvSpPr>
              <p:cNvPr id="22251" name="Freeform 119"/>
              <p:cNvSpPr>
                <a:spLocks/>
              </p:cNvSpPr>
              <p:nvPr/>
            </p:nvSpPr>
            <p:spPr bwMode="auto">
              <a:xfrm>
                <a:off x="3243" y="1500"/>
                <a:ext cx="78" cy="86"/>
              </a:xfrm>
              <a:custGeom>
                <a:avLst/>
                <a:gdLst>
                  <a:gd name="T0" fmla="*/ 29 w 78"/>
                  <a:gd name="T1" fmla="*/ 0 h 86"/>
                  <a:gd name="T2" fmla="*/ 36 w 78"/>
                  <a:gd name="T3" fmla="*/ 10 h 86"/>
                  <a:gd name="T4" fmla="*/ 44 w 78"/>
                  <a:gd name="T5" fmla="*/ 21 h 86"/>
                  <a:gd name="T6" fmla="*/ 51 w 78"/>
                  <a:gd name="T7" fmla="*/ 31 h 86"/>
                  <a:gd name="T8" fmla="*/ 58 w 78"/>
                  <a:gd name="T9" fmla="*/ 42 h 86"/>
                  <a:gd name="T10" fmla="*/ 64 w 78"/>
                  <a:gd name="T11" fmla="*/ 52 h 86"/>
                  <a:gd name="T12" fmla="*/ 67 w 78"/>
                  <a:gd name="T13" fmla="*/ 57 h 86"/>
                  <a:gd name="T14" fmla="*/ 70 w 78"/>
                  <a:gd name="T15" fmla="*/ 64 h 86"/>
                  <a:gd name="T16" fmla="*/ 74 w 78"/>
                  <a:gd name="T17" fmla="*/ 75 h 86"/>
                  <a:gd name="T18" fmla="*/ 77 w 78"/>
                  <a:gd name="T19" fmla="*/ 85 h 86"/>
                  <a:gd name="T20" fmla="*/ 59 w 78"/>
                  <a:gd name="T21" fmla="*/ 85 h 86"/>
                  <a:gd name="T22" fmla="*/ 44 w 78"/>
                  <a:gd name="T23" fmla="*/ 84 h 86"/>
                  <a:gd name="T24" fmla="*/ 41 w 78"/>
                  <a:gd name="T25" fmla="*/ 73 h 86"/>
                  <a:gd name="T26" fmla="*/ 36 w 78"/>
                  <a:gd name="T27" fmla="*/ 60 h 86"/>
                  <a:gd name="T28" fmla="*/ 31 w 78"/>
                  <a:gd name="T29" fmla="*/ 51 h 86"/>
                  <a:gd name="T30" fmla="*/ 25 w 78"/>
                  <a:gd name="T31" fmla="*/ 39 h 86"/>
                  <a:gd name="T32" fmla="*/ 16 w 78"/>
                  <a:gd name="T33" fmla="*/ 24 h 86"/>
                  <a:gd name="T34" fmla="*/ 0 w 78"/>
                  <a:gd name="T35" fmla="*/ 0 h 86"/>
                  <a:gd name="T36" fmla="*/ 29 w 78"/>
                  <a:gd name="T37" fmla="*/ 0 h 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86"/>
                  <a:gd name="T59" fmla="*/ 78 w 78"/>
                  <a:gd name="T60" fmla="*/ 86 h 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86">
                    <a:moveTo>
                      <a:pt x="29" y="0"/>
                    </a:moveTo>
                    <a:lnTo>
                      <a:pt x="36" y="10"/>
                    </a:lnTo>
                    <a:lnTo>
                      <a:pt x="44" y="21"/>
                    </a:lnTo>
                    <a:lnTo>
                      <a:pt x="51" y="31"/>
                    </a:lnTo>
                    <a:lnTo>
                      <a:pt x="58" y="42"/>
                    </a:lnTo>
                    <a:lnTo>
                      <a:pt x="64" y="52"/>
                    </a:lnTo>
                    <a:lnTo>
                      <a:pt x="67" y="57"/>
                    </a:lnTo>
                    <a:lnTo>
                      <a:pt x="70" y="64"/>
                    </a:lnTo>
                    <a:lnTo>
                      <a:pt x="74" y="75"/>
                    </a:lnTo>
                    <a:lnTo>
                      <a:pt x="77" y="85"/>
                    </a:lnTo>
                    <a:lnTo>
                      <a:pt x="59" y="85"/>
                    </a:lnTo>
                    <a:lnTo>
                      <a:pt x="44" y="84"/>
                    </a:lnTo>
                    <a:lnTo>
                      <a:pt x="41" y="73"/>
                    </a:lnTo>
                    <a:lnTo>
                      <a:pt x="36" y="60"/>
                    </a:lnTo>
                    <a:lnTo>
                      <a:pt x="31" y="51"/>
                    </a:lnTo>
                    <a:lnTo>
                      <a:pt x="25" y="39"/>
                    </a:lnTo>
                    <a:lnTo>
                      <a:pt x="16" y="24"/>
                    </a:lnTo>
                    <a:lnTo>
                      <a:pt x="0" y="0"/>
                    </a:lnTo>
                    <a:lnTo>
                      <a:pt x="29" y="0"/>
                    </a:lnTo>
                  </a:path>
                </a:pathLst>
              </a:custGeom>
              <a:solidFill>
                <a:srgbClr val="5F5F5F"/>
              </a:solidFill>
              <a:ln w="12700" cap="rnd">
                <a:solidFill>
                  <a:srgbClr val="000000"/>
                </a:solidFill>
                <a:round/>
                <a:headEnd/>
                <a:tailEnd/>
              </a:ln>
            </p:spPr>
            <p:txBody>
              <a:bodyPr/>
              <a:lstStyle/>
              <a:p>
                <a:endParaRPr lang="en-US"/>
              </a:p>
            </p:txBody>
          </p:sp>
          <p:sp>
            <p:nvSpPr>
              <p:cNvPr id="22252" name="Freeform 120"/>
              <p:cNvSpPr>
                <a:spLocks/>
              </p:cNvSpPr>
              <p:nvPr/>
            </p:nvSpPr>
            <p:spPr bwMode="auto">
              <a:xfrm>
                <a:off x="3274" y="1504"/>
                <a:ext cx="34" cy="78"/>
              </a:xfrm>
              <a:custGeom>
                <a:avLst/>
                <a:gdLst>
                  <a:gd name="T0" fmla="*/ 0 w 34"/>
                  <a:gd name="T1" fmla="*/ 0 h 78"/>
                  <a:gd name="T2" fmla="*/ 8 w 34"/>
                  <a:gd name="T3" fmla="*/ 13 h 78"/>
                  <a:gd name="T4" fmla="*/ 14 w 34"/>
                  <a:gd name="T5" fmla="*/ 22 h 78"/>
                  <a:gd name="T6" fmla="*/ 20 w 34"/>
                  <a:gd name="T7" fmla="*/ 33 h 78"/>
                  <a:gd name="T8" fmla="*/ 24 w 34"/>
                  <a:gd name="T9" fmla="*/ 40 h 78"/>
                  <a:gd name="T10" fmla="*/ 27 w 34"/>
                  <a:gd name="T11" fmla="*/ 47 h 78"/>
                  <a:gd name="T12" fmla="*/ 30 w 34"/>
                  <a:gd name="T13" fmla="*/ 54 h 78"/>
                  <a:gd name="T14" fmla="*/ 32 w 34"/>
                  <a:gd name="T15" fmla="*/ 59 h 78"/>
                  <a:gd name="T16" fmla="*/ 33 w 34"/>
                  <a:gd name="T17" fmla="*/ 65 h 78"/>
                  <a:gd name="T18" fmla="*/ 33 w 34"/>
                  <a:gd name="T19" fmla="*/ 71 h 78"/>
                  <a:gd name="T20" fmla="*/ 33 w 34"/>
                  <a:gd name="T21" fmla="*/ 77 h 78"/>
                  <a:gd name="T22" fmla="*/ 28 w 34"/>
                  <a:gd name="T23" fmla="*/ 77 h 78"/>
                  <a:gd name="T24" fmla="*/ 30 w 34"/>
                  <a:gd name="T25" fmla="*/ 70 h 78"/>
                  <a:gd name="T26" fmla="*/ 30 w 34"/>
                  <a:gd name="T27" fmla="*/ 65 h 78"/>
                  <a:gd name="T28" fmla="*/ 29 w 34"/>
                  <a:gd name="T29" fmla="*/ 57 h 78"/>
                  <a:gd name="T30" fmla="*/ 27 w 34"/>
                  <a:gd name="T31" fmla="*/ 50 h 78"/>
                  <a:gd name="T32" fmla="*/ 24 w 34"/>
                  <a:gd name="T33" fmla="*/ 42 h 78"/>
                  <a:gd name="T34" fmla="*/ 12 w 34"/>
                  <a:gd name="T35" fmla="*/ 21 h 78"/>
                  <a:gd name="T36" fmla="*/ 2 w 34"/>
                  <a:gd name="T37" fmla="*/ 5 h 78"/>
                  <a:gd name="T38" fmla="*/ 0 w 34"/>
                  <a:gd name="T39" fmla="*/ 0 h 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
                  <a:gd name="T61" fmla="*/ 0 h 78"/>
                  <a:gd name="T62" fmla="*/ 34 w 34"/>
                  <a:gd name="T63" fmla="*/ 78 h 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 h="78">
                    <a:moveTo>
                      <a:pt x="0" y="0"/>
                    </a:moveTo>
                    <a:lnTo>
                      <a:pt x="8" y="13"/>
                    </a:lnTo>
                    <a:lnTo>
                      <a:pt x="14" y="22"/>
                    </a:lnTo>
                    <a:lnTo>
                      <a:pt x="20" y="33"/>
                    </a:lnTo>
                    <a:lnTo>
                      <a:pt x="24" y="40"/>
                    </a:lnTo>
                    <a:lnTo>
                      <a:pt x="27" y="47"/>
                    </a:lnTo>
                    <a:lnTo>
                      <a:pt x="30" y="54"/>
                    </a:lnTo>
                    <a:lnTo>
                      <a:pt x="32" y="59"/>
                    </a:lnTo>
                    <a:lnTo>
                      <a:pt x="33" y="65"/>
                    </a:lnTo>
                    <a:lnTo>
                      <a:pt x="33" y="71"/>
                    </a:lnTo>
                    <a:lnTo>
                      <a:pt x="33" y="77"/>
                    </a:lnTo>
                    <a:lnTo>
                      <a:pt x="28" y="77"/>
                    </a:lnTo>
                    <a:lnTo>
                      <a:pt x="30" y="70"/>
                    </a:lnTo>
                    <a:lnTo>
                      <a:pt x="30" y="65"/>
                    </a:lnTo>
                    <a:lnTo>
                      <a:pt x="29" y="57"/>
                    </a:lnTo>
                    <a:lnTo>
                      <a:pt x="27" y="50"/>
                    </a:lnTo>
                    <a:lnTo>
                      <a:pt x="24" y="42"/>
                    </a:lnTo>
                    <a:lnTo>
                      <a:pt x="12" y="21"/>
                    </a:lnTo>
                    <a:lnTo>
                      <a:pt x="2" y="5"/>
                    </a:lnTo>
                    <a:lnTo>
                      <a:pt x="0"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244" name="Group 121"/>
            <p:cNvGrpSpPr>
              <a:grpSpLocks/>
            </p:cNvGrpSpPr>
            <p:nvPr/>
          </p:nvGrpSpPr>
          <p:grpSpPr bwMode="auto">
            <a:xfrm>
              <a:off x="3318" y="1564"/>
              <a:ext cx="260" cy="54"/>
              <a:chOff x="3318" y="1564"/>
              <a:chExt cx="260" cy="54"/>
            </a:xfrm>
          </p:grpSpPr>
          <p:grpSp>
            <p:nvGrpSpPr>
              <p:cNvPr id="22245" name="Group 122"/>
              <p:cNvGrpSpPr>
                <a:grpSpLocks/>
              </p:cNvGrpSpPr>
              <p:nvPr/>
            </p:nvGrpSpPr>
            <p:grpSpPr bwMode="auto">
              <a:xfrm>
                <a:off x="3318" y="1612"/>
                <a:ext cx="26" cy="6"/>
                <a:chOff x="3318" y="1612"/>
                <a:chExt cx="26" cy="6"/>
              </a:xfrm>
            </p:grpSpPr>
            <p:sp>
              <p:nvSpPr>
                <p:cNvPr id="22249" name="Freeform 123"/>
                <p:cNvSpPr>
                  <a:spLocks/>
                </p:cNvSpPr>
                <p:nvPr/>
              </p:nvSpPr>
              <p:spPr bwMode="auto">
                <a:xfrm>
                  <a:off x="3318" y="1612"/>
                  <a:ext cx="26" cy="6"/>
                </a:xfrm>
                <a:custGeom>
                  <a:avLst/>
                  <a:gdLst>
                    <a:gd name="T0" fmla="*/ 24 w 26"/>
                    <a:gd name="T1" fmla="*/ 0 h 6"/>
                    <a:gd name="T2" fmla="*/ 25 w 26"/>
                    <a:gd name="T3" fmla="*/ 3 h 6"/>
                    <a:gd name="T4" fmla="*/ 25 w 26"/>
                    <a:gd name="T5" fmla="*/ 5 h 6"/>
                    <a:gd name="T6" fmla="*/ 0 w 26"/>
                    <a:gd name="T7" fmla="*/ 5 h 6"/>
                    <a:gd name="T8" fmla="*/ 0 w 26"/>
                    <a:gd name="T9" fmla="*/ 2 h 6"/>
                    <a:gd name="T10" fmla="*/ 0 w 26"/>
                    <a:gd name="T11" fmla="*/ 0 h 6"/>
                    <a:gd name="T12" fmla="*/ 24 w 26"/>
                    <a:gd name="T13" fmla="*/ 0 h 6"/>
                    <a:gd name="T14" fmla="*/ 0 60000 65536"/>
                    <a:gd name="T15" fmla="*/ 0 60000 65536"/>
                    <a:gd name="T16" fmla="*/ 0 60000 65536"/>
                    <a:gd name="T17" fmla="*/ 0 60000 65536"/>
                    <a:gd name="T18" fmla="*/ 0 60000 65536"/>
                    <a:gd name="T19" fmla="*/ 0 60000 65536"/>
                    <a:gd name="T20" fmla="*/ 0 60000 65536"/>
                    <a:gd name="T21" fmla="*/ 0 w 26"/>
                    <a:gd name="T22" fmla="*/ 0 h 6"/>
                    <a:gd name="T23" fmla="*/ 26 w 2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 h="6">
                      <a:moveTo>
                        <a:pt x="24" y="0"/>
                      </a:moveTo>
                      <a:lnTo>
                        <a:pt x="25" y="3"/>
                      </a:lnTo>
                      <a:lnTo>
                        <a:pt x="25" y="5"/>
                      </a:lnTo>
                      <a:lnTo>
                        <a:pt x="0" y="5"/>
                      </a:lnTo>
                      <a:lnTo>
                        <a:pt x="0" y="2"/>
                      </a:lnTo>
                      <a:lnTo>
                        <a:pt x="0" y="0"/>
                      </a:lnTo>
                      <a:lnTo>
                        <a:pt x="24" y="0"/>
                      </a:lnTo>
                    </a:path>
                  </a:pathLst>
                </a:custGeom>
                <a:solidFill>
                  <a:srgbClr val="80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50" name="Freeform 124"/>
                <p:cNvSpPr>
                  <a:spLocks/>
                </p:cNvSpPr>
                <p:nvPr/>
              </p:nvSpPr>
              <p:spPr bwMode="auto">
                <a:xfrm>
                  <a:off x="3318" y="1614"/>
                  <a:ext cx="26" cy="1"/>
                </a:xfrm>
                <a:custGeom>
                  <a:avLst/>
                  <a:gdLst>
                    <a:gd name="T0" fmla="*/ 25 w 26"/>
                    <a:gd name="T1" fmla="*/ 0 h 1"/>
                    <a:gd name="T2" fmla="*/ 0 w 26"/>
                    <a:gd name="T3" fmla="*/ 0 h 1"/>
                    <a:gd name="T4" fmla="*/ 25 w 26"/>
                    <a:gd name="T5" fmla="*/ 0 h 1"/>
                    <a:gd name="T6" fmla="*/ 0 60000 65536"/>
                    <a:gd name="T7" fmla="*/ 0 60000 65536"/>
                    <a:gd name="T8" fmla="*/ 0 60000 65536"/>
                    <a:gd name="T9" fmla="*/ 0 w 26"/>
                    <a:gd name="T10" fmla="*/ 0 h 1"/>
                    <a:gd name="T11" fmla="*/ 26 w 26"/>
                    <a:gd name="T12" fmla="*/ 1 h 1"/>
                  </a:gdLst>
                  <a:ahLst/>
                  <a:cxnLst>
                    <a:cxn ang="T6">
                      <a:pos x="T0" y="T1"/>
                    </a:cxn>
                    <a:cxn ang="T7">
                      <a:pos x="T2" y="T3"/>
                    </a:cxn>
                    <a:cxn ang="T8">
                      <a:pos x="T4" y="T5"/>
                    </a:cxn>
                  </a:cxnLst>
                  <a:rect l="T9" t="T10" r="T11" b="T12"/>
                  <a:pathLst>
                    <a:path w="26" h="1">
                      <a:moveTo>
                        <a:pt x="25" y="0"/>
                      </a:moveTo>
                      <a:lnTo>
                        <a:pt x="0" y="0"/>
                      </a:lnTo>
                      <a:lnTo>
                        <a:pt x="25" y="0"/>
                      </a:lnTo>
                    </a:path>
                  </a:pathLst>
                </a:custGeom>
                <a:solidFill>
                  <a:srgbClr val="9F9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246" name="Group 125"/>
              <p:cNvGrpSpPr>
                <a:grpSpLocks/>
              </p:cNvGrpSpPr>
              <p:nvPr/>
            </p:nvGrpSpPr>
            <p:grpSpPr bwMode="auto">
              <a:xfrm>
                <a:off x="3529" y="1564"/>
                <a:ext cx="49" cy="35"/>
                <a:chOff x="3529" y="1564"/>
                <a:chExt cx="49" cy="35"/>
              </a:xfrm>
            </p:grpSpPr>
            <p:sp>
              <p:nvSpPr>
                <p:cNvPr id="22247" name="Freeform 126"/>
                <p:cNvSpPr>
                  <a:spLocks/>
                </p:cNvSpPr>
                <p:nvPr/>
              </p:nvSpPr>
              <p:spPr bwMode="auto">
                <a:xfrm>
                  <a:off x="3529" y="1564"/>
                  <a:ext cx="49" cy="35"/>
                </a:xfrm>
                <a:custGeom>
                  <a:avLst/>
                  <a:gdLst>
                    <a:gd name="T0" fmla="*/ 44 w 49"/>
                    <a:gd name="T1" fmla="*/ 15 h 35"/>
                    <a:gd name="T2" fmla="*/ 31 w 49"/>
                    <a:gd name="T3" fmla="*/ 5 h 35"/>
                    <a:gd name="T4" fmla="*/ 27 w 49"/>
                    <a:gd name="T5" fmla="*/ 3 h 35"/>
                    <a:gd name="T6" fmla="*/ 22 w 49"/>
                    <a:gd name="T7" fmla="*/ 1 h 35"/>
                    <a:gd name="T8" fmla="*/ 7 w 49"/>
                    <a:gd name="T9" fmla="*/ 0 h 35"/>
                    <a:gd name="T10" fmla="*/ 2 w 49"/>
                    <a:gd name="T11" fmla="*/ 1 h 35"/>
                    <a:gd name="T12" fmla="*/ 0 w 49"/>
                    <a:gd name="T13" fmla="*/ 27 h 35"/>
                    <a:gd name="T14" fmla="*/ 4 w 49"/>
                    <a:gd name="T15" fmla="*/ 31 h 35"/>
                    <a:gd name="T16" fmla="*/ 11 w 49"/>
                    <a:gd name="T17" fmla="*/ 33 h 35"/>
                    <a:gd name="T18" fmla="*/ 24 w 49"/>
                    <a:gd name="T19" fmla="*/ 34 h 35"/>
                    <a:gd name="T20" fmla="*/ 33 w 49"/>
                    <a:gd name="T21" fmla="*/ 32 h 35"/>
                    <a:gd name="T22" fmla="*/ 47 w 49"/>
                    <a:gd name="T23" fmla="*/ 22 h 35"/>
                    <a:gd name="T24" fmla="*/ 48 w 49"/>
                    <a:gd name="T25" fmla="*/ 19 h 35"/>
                    <a:gd name="T26" fmla="*/ 44 w 49"/>
                    <a:gd name="T27" fmla="*/ 15 h 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9"/>
                    <a:gd name="T43" fmla="*/ 0 h 35"/>
                    <a:gd name="T44" fmla="*/ 49 w 49"/>
                    <a:gd name="T45" fmla="*/ 35 h 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9" h="35">
                      <a:moveTo>
                        <a:pt x="44" y="15"/>
                      </a:moveTo>
                      <a:lnTo>
                        <a:pt x="31" y="5"/>
                      </a:lnTo>
                      <a:lnTo>
                        <a:pt x="27" y="3"/>
                      </a:lnTo>
                      <a:lnTo>
                        <a:pt x="22" y="1"/>
                      </a:lnTo>
                      <a:lnTo>
                        <a:pt x="7" y="0"/>
                      </a:lnTo>
                      <a:lnTo>
                        <a:pt x="2" y="1"/>
                      </a:lnTo>
                      <a:lnTo>
                        <a:pt x="0" y="27"/>
                      </a:lnTo>
                      <a:lnTo>
                        <a:pt x="4" y="31"/>
                      </a:lnTo>
                      <a:lnTo>
                        <a:pt x="11" y="33"/>
                      </a:lnTo>
                      <a:lnTo>
                        <a:pt x="24" y="34"/>
                      </a:lnTo>
                      <a:lnTo>
                        <a:pt x="33" y="32"/>
                      </a:lnTo>
                      <a:lnTo>
                        <a:pt x="47" y="22"/>
                      </a:lnTo>
                      <a:lnTo>
                        <a:pt x="48" y="19"/>
                      </a:lnTo>
                      <a:lnTo>
                        <a:pt x="44" y="15"/>
                      </a:lnTo>
                    </a:path>
                  </a:pathLst>
                </a:custGeom>
                <a:solidFill>
                  <a:srgbClr val="C0C0C0"/>
                </a:solidFill>
                <a:ln w="12700" cap="rnd">
                  <a:solidFill>
                    <a:srgbClr val="000000"/>
                  </a:solidFill>
                  <a:round/>
                  <a:headEnd/>
                  <a:tailEnd/>
                </a:ln>
              </p:spPr>
              <p:txBody>
                <a:bodyPr/>
                <a:lstStyle/>
                <a:p>
                  <a:endParaRPr lang="en-US"/>
                </a:p>
              </p:txBody>
            </p:sp>
            <p:sp>
              <p:nvSpPr>
                <p:cNvPr id="22248" name="Freeform 127"/>
                <p:cNvSpPr>
                  <a:spLocks/>
                </p:cNvSpPr>
                <p:nvPr/>
              </p:nvSpPr>
              <p:spPr bwMode="auto">
                <a:xfrm>
                  <a:off x="3529" y="1582"/>
                  <a:ext cx="49" cy="17"/>
                </a:xfrm>
                <a:custGeom>
                  <a:avLst/>
                  <a:gdLst>
                    <a:gd name="T0" fmla="*/ 48 w 49"/>
                    <a:gd name="T1" fmla="*/ 0 h 17"/>
                    <a:gd name="T2" fmla="*/ 38 w 49"/>
                    <a:gd name="T3" fmla="*/ 2 h 17"/>
                    <a:gd name="T4" fmla="*/ 28 w 49"/>
                    <a:gd name="T5" fmla="*/ 5 h 17"/>
                    <a:gd name="T6" fmla="*/ 21 w 49"/>
                    <a:gd name="T7" fmla="*/ 5 h 17"/>
                    <a:gd name="T8" fmla="*/ 11 w 49"/>
                    <a:gd name="T9" fmla="*/ 6 h 17"/>
                    <a:gd name="T10" fmla="*/ 4 w 49"/>
                    <a:gd name="T11" fmla="*/ 4 h 17"/>
                    <a:gd name="T12" fmla="*/ 1 w 49"/>
                    <a:gd name="T13" fmla="*/ 0 h 17"/>
                    <a:gd name="T14" fmla="*/ 0 w 49"/>
                    <a:gd name="T15" fmla="*/ 9 h 17"/>
                    <a:gd name="T16" fmla="*/ 4 w 49"/>
                    <a:gd name="T17" fmla="*/ 13 h 17"/>
                    <a:gd name="T18" fmla="*/ 11 w 49"/>
                    <a:gd name="T19" fmla="*/ 15 h 17"/>
                    <a:gd name="T20" fmla="*/ 23 w 49"/>
                    <a:gd name="T21" fmla="*/ 16 h 17"/>
                    <a:gd name="T22" fmla="*/ 33 w 49"/>
                    <a:gd name="T23" fmla="*/ 14 h 17"/>
                    <a:gd name="T24" fmla="*/ 45 w 49"/>
                    <a:gd name="T25" fmla="*/ 5 h 17"/>
                    <a:gd name="T26" fmla="*/ 47 w 49"/>
                    <a:gd name="T27" fmla="*/ 3 h 17"/>
                    <a:gd name="T28" fmla="*/ 48 w 49"/>
                    <a:gd name="T29" fmla="*/ 0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
                    <a:gd name="T46" fmla="*/ 0 h 17"/>
                    <a:gd name="T47" fmla="*/ 49 w 49"/>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 h="17">
                      <a:moveTo>
                        <a:pt x="48" y="0"/>
                      </a:moveTo>
                      <a:lnTo>
                        <a:pt x="38" y="2"/>
                      </a:lnTo>
                      <a:lnTo>
                        <a:pt x="28" y="5"/>
                      </a:lnTo>
                      <a:lnTo>
                        <a:pt x="21" y="5"/>
                      </a:lnTo>
                      <a:lnTo>
                        <a:pt x="11" y="6"/>
                      </a:lnTo>
                      <a:lnTo>
                        <a:pt x="4" y="4"/>
                      </a:lnTo>
                      <a:lnTo>
                        <a:pt x="1" y="0"/>
                      </a:lnTo>
                      <a:lnTo>
                        <a:pt x="0" y="9"/>
                      </a:lnTo>
                      <a:lnTo>
                        <a:pt x="4" y="13"/>
                      </a:lnTo>
                      <a:lnTo>
                        <a:pt x="11" y="15"/>
                      </a:lnTo>
                      <a:lnTo>
                        <a:pt x="23" y="16"/>
                      </a:lnTo>
                      <a:lnTo>
                        <a:pt x="33" y="14"/>
                      </a:lnTo>
                      <a:lnTo>
                        <a:pt x="45" y="5"/>
                      </a:lnTo>
                      <a:lnTo>
                        <a:pt x="47" y="3"/>
                      </a:lnTo>
                      <a:lnTo>
                        <a:pt x="48" y="0"/>
                      </a:lnTo>
                    </a:path>
                  </a:pathLst>
                </a:custGeom>
                <a:solidFill>
                  <a:srgbClr val="9F9F9F"/>
                </a:solidFill>
                <a:ln w="12700" cap="rnd">
                  <a:solidFill>
                    <a:srgbClr val="000000"/>
                  </a:solidFill>
                  <a:round/>
                  <a:headEnd/>
                  <a:tailEnd/>
                </a:ln>
              </p:spPr>
              <p:txBody>
                <a:bodyPr/>
                <a:lstStyle/>
                <a:p>
                  <a:endParaRPr lang="en-US"/>
                </a:p>
              </p:txBody>
            </p:sp>
          </p:grpSp>
        </p:grpSp>
      </p:grpSp>
      <p:grpSp>
        <p:nvGrpSpPr>
          <p:cNvPr id="21509" name="Group 128"/>
          <p:cNvGrpSpPr>
            <a:grpSpLocks/>
          </p:cNvGrpSpPr>
          <p:nvPr/>
        </p:nvGrpSpPr>
        <p:grpSpPr bwMode="auto">
          <a:xfrm>
            <a:off x="5097463" y="1444625"/>
            <a:ext cx="847725" cy="788988"/>
            <a:chOff x="3532" y="1031"/>
            <a:chExt cx="587" cy="564"/>
          </a:xfrm>
        </p:grpSpPr>
        <p:grpSp>
          <p:nvGrpSpPr>
            <p:cNvPr id="22208" name="Group 129"/>
            <p:cNvGrpSpPr>
              <a:grpSpLocks/>
            </p:cNvGrpSpPr>
            <p:nvPr/>
          </p:nvGrpSpPr>
          <p:grpSpPr bwMode="auto">
            <a:xfrm>
              <a:off x="3532" y="1031"/>
              <a:ext cx="587" cy="564"/>
              <a:chOff x="3532" y="1031"/>
              <a:chExt cx="587" cy="564"/>
            </a:xfrm>
          </p:grpSpPr>
          <p:grpSp>
            <p:nvGrpSpPr>
              <p:cNvPr id="22210" name="Group 130"/>
              <p:cNvGrpSpPr>
                <a:grpSpLocks/>
              </p:cNvGrpSpPr>
              <p:nvPr/>
            </p:nvGrpSpPr>
            <p:grpSpPr bwMode="auto">
              <a:xfrm>
                <a:off x="3532" y="1031"/>
                <a:ext cx="587" cy="564"/>
                <a:chOff x="3532" y="1031"/>
                <a:chExt cx="587" cy="564"/>
              </a:xfrm>
            </p:grpSpPr>
            <p:sp>
              <p:nvSpPr>
                <p:cNvPr id="22225" name="Freeform 131"/>
                <p:cNvSpPr>
                  <a:spLocks/>
                </p:cNvSpPr>
                <p:nvPr/>
              </p:nvSpPr>
              <p:spPr bwMode="auto">
                <a:xfrm>
                  <a:off x="3585" y="1178"/>
                  <a:ext cx="352" cy="341"/>
                </a:xfrm>
                <a:custGeom>
                  <a:avLst/>
                  <a:gdLst>
                    <a:gd name="T0" fmla="*/ 351 w 352"/>
                    <a:gd name="T1" fmla="*/ 1 h 341"/>
                    <a:gd name="T2" fmla="*/ 0 w 352"/>
                    <a:gd name="T3" fmla="*/ 0 h 341"/>
                    <a:gd name="T4" fmla="*/ 0 w 352"/>
                    <a:gd name="T5" fmla="*/ 305 h 341"/>
                    <a:gd name="T6" fmla="*/ 1 w 352"/>
                    <a:gd name="T7" fmla="*/ 311 h 341"/>
                    <a:gd name="T8" fmla="*/ 5 w 352"/>
                    <a:gd name="T9" fmla="*/ 316 h 341"/>
                    <a:gd name="T10" fmla="*/ 8 w 352"/>
                    <a:gd name="T11" fmla="*/ 320 h 341"/>
                    <a:gd name="T12" fmla="*/ 13 w 352"/>
                    <a:gd name="T13" fmla="*/ 325 h 341"/>
                    <a:gd name="T14" fmla="*/ 20 w 352"/>
                    <a:gd name="T15" fmla="*/ 331 h 341"/>
                    <a:gd name="T16" fmla="*/ 32 w 352"/>
                    <a:gd name="T17" fmla="*/ 340 h 341"/>
                    <a:gd name="T18" fmla="*/ 113 w 352"/>
                    <a:gd name="T19" fmla="*/ 340 h 341"/>
                    <a:gd name="T20" fmla="*/ 271 w 352"/>
                    <a:gd name="T21" fmla="*/ 340 h 341"/>
                    <a:gd name="T22" fmla="*/ 351 w 352"/>
                    <a:gd name="T23" fmla="*/ 339 h 341"/>
                    <a:gd name="T24" fmla="*/ 351 w 352"/>
                    <a:gd name="T25" fmla="*/ 1 h 3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2"/>
                    <a:gd name="T40" fmla="*/ 0 h 341"/>
                    <a:gd name="T41" fmla="*/ 352 w 352"/>
                    <a:gd name="T42" fmla="*/ 341 h 3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2" h="341">
                      <a:moveTo>
                        <a:pt x="351" y="1"/>
                      </a:moveTo>
                      <a:lnTo>
                        <a:pt x="0" y="0"/>
                      </a:lnTo>
                      <a:lnTo>
                        <a:pt x="0" y="305"/>
                      </a:lnTo>
                      <a:lnTo>
                        <a:pt x="1" y="311"/>
                      </a:lnTo>
                      <a:lnTo>
                        <a:pt x="5" y="316"/>
                      </a:lnTo>
                      <a:lnTo>
                        <a:pt x="8" y="320"/>
                      </a:lnTo>
                      <a:lnTo>
                        <a:pt x="13" y="325"/>
                      </a:lnTo>
                      <a:lnTo>
                        <a:pt x="20" y="331"/>
                      </a:lnTo>
                      <a:lnTo>
                        <a:pt x="32" y="340"/>
                      </a:lnTo>
                      <a:lnTo>
                        <a:pt x="113" y="340"/>
                      </a:lnTo>
                      <a:lnTo>
                        <a:pt x="271" y="340"/>
                      </a:lnTo>
                      <a:lnTo>
                        <a:pt x="351" y="339"/>
                      </a:lnTo>
                      <a:lnTo>
                        <a:pt x="351" y="1"/>
                      </a:lnTo>
                    </a:path>
                  </a:pathLst>
                </a:custGeom>
                <a:solidFill>
                  <a:srgbClr val="20202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6" name="Freeform 132"/>
                <p:cNvSpPr>
                  <a:spLocks/>
                </p:cNvSpPr>
                <p:nvPr/>
              </p:nvSpPr>
              <p:spPr bwMode="auto">
                <a:xfrm>
                  <a:off x="3617" y="1519"/>
                  <a:ext cx="492" cy="55"/>
                </a:xfrm>
                <a:custGeom>
                  <a:avLst/>
                  <a:gdLst>
                    <a:gd name="T0" fmla="*/ 0 w 492"/>
                    <a:gd name="T1" fmla="*/ 0 h 55"/>
                    <a:gd name="T2" fmla="*/ 86 w 492"/>
                    <a:gd name="T3" fmla="*/ 54 h 55"/>
                    <a:gd name="T4" fmla="*/ 491 w 492"/>
                    <a:gd name="T5" fmla="*/ 54 h 55"/>
                    <a:gd name="T6" fmla="*/ 384 w 492"/>
                    <a:gd name="T7" fmla="*/ 0 h 55"/>
                    <a:gd name="T8" fmla="*/ 0 w 492"/>
                    <a:gd name="T9" fmla="*/ 0 h 55"/>
                    <a:gd name="T10" fmla="*/ 0 60000 65536"/>
                    <a:gd name="T11" fmla="*/ 0 60000 65536"/>
                    <a:gd name="T12" fmla="*/ 0 60000 65536"/>
                    <a:gd name="T13" fmla="*/ 0 60000 65536"/>
                    <a:gd name="T14" fmla="*/ 0 60000 65536"/>
                    <a:gd name="T15" fmla="*/ 0 w 492"/>
                    <a:gd name="T16" fmla="*/ 0 h 55"/>
                    <a:gd name="T17" fmla="*/ 492 w 492"/>
                    <a:gd name="T18" fmla="*/ 55 h 55"/>
                  </a:gdLst>
                  <a:ahLst/>
                  <a:cxnLst>
                    <a:cxn ang="T10">
                      <a:pos x="T0" y="T1"/>
                    </a:cxn>
                    <a:cxn ang="T11">
                      <a:pos x="T2" y="T3"/>
                    </a:cxn>
                    <a:cxn ang="T12">
                      <a:pos x="T4" y="T5"/>
                    </a:cxn>
                    <a:cxn ang="T13">
                      <a:pos x="T6" y="T7"/>
                    </a:cxn>
                    <a:cxn ang="T14">
                      <a:pos x="T8" y="T9"/>
                    </a:cxn>
                  </a:cxnLst>
                  <a:rect l="T15" t="T16" r="T17" b="T18"/>
                  <a:pathLst>
                    <a:path w="492" h="55">
                      <a:moveTo>
                        <a:pt x="0" y="0"/>
                      </a:moveTo>
                      <a:lnTo>
                        <a:pt x="86" y="54"/>
                      </a:lnTo>
                      <a:lnTo>
                        <a:pt x="491" y="54"/>
                      </a:lnTo>
                      <a:lnTo>
                        <a:pt x="384" y="0"/>
                      </a:lnTo>
                      <a:lnTo>
                        <a:pt x="0" y="0"/>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7" name="Freeform 133"/>
                <p:cNvSpPr>
                  <a:spLocks/>
                </p:cNvSpPr>
                <p:nvPr/>
              </p:nvSpPr>
              <p:spPr bwMode="auto">
                <a:xfrm>
                  <a:off x="3532" y="1031"/>
                  <a:ext cx="577" cy="42"/>
                </a:xfrm>
                <a:custGeom>
                  <a:avLst/>
                  <a:gdLst>
                    <a:gd name="T0" fmla="*/ 0 w 577"/>
                    <a:gd name="T1" fmla="*/ 0 h 42"/>
                    <a:gd name="T2" fmla="*/ 192 w 577"/>
                    <a:gd name="T3" fmla="*/ 41 h 42"/>
                    <a:gd name="T4" fmla="*/ 576 w 577"/>
                    <a:gd name="T5" fmla="*/ 41 h 42"/>
                    <a:gd name="T6" fmla="*/ 384 w 577"/>
                    <a:gd name="T7" fmla="*/ 0 h 42"/>
                    <a:gd name="T8" fmla="*/ 0 w 577"/>
                    <a:gd name="T9" fmla="*/ 0 h 42"/>
                    <a:gd name="T10" fmla="*/ 0 60000 65536"/>
                    <a:gd name="T11" fmla="*/ 0 60000 65536"/>
                    <a:gd name="T12" fmla="*/ 0 60000 65536"/>
                    <a:gd name="T13" fmla="*/ 0 60000 65536"/>
                    <a:gd name="T14" fmla="*/ 0 60000 65536"/>
                    <a:gd name="T15" fmla="*/ 0 w 577"/>
                    <a:gd name="T16" fmla="*/ 0 h 42"/>
                    <a:gd name="T17" fmla="*/ 577 w 577"/>
                    <a:gd name="T18" fmla="*/ 42 h 42"/>
                  </a:gdLst>
                  <a:ahLst/>
                  <a:cxnLst>
                    <a:cxn ang="T10">
                      <a:pos x="T0" y="T1"/>
                    </a:cxn>
                    <a:cxn ang="T11">
                      <a:pos x="T2" y="T3"/>
                    </a:cxn>
                    <a:cxn ang="T12">
                      <a:pos x="T4" y="T5"/>
                    </a:cxn>
                    <a:cxn ang="T13">
                      <a:pos x="T6" y="T7"/>
                    </a:cxn>
                    <a:cxn ang="T14">
                      <a:pos x="T8" y="T9"/>
                    </a:cxn>
                  </a:cxnLst>
                  <a:rect l="T15" t="T16" r="T17" b="T18"/>
                  <a:pathLst>
                    <a:path w="577" h="42">
                      <a:moveTo>
                        <a:pt x="0" y="0"/>
                      </a:moveTo>
                      <a:lnTo>
                        <a:pt x="192" y="41"/>
                      </a:lnTo>
                      <a:lnTo>
                        <a:pt x="576" y="41"/>
                      </a:lnTo>
                      <a:lnTo>
                        <a:pt x="384" y="0"/>
                      </a:lnTo>
                      <a:lnTo>
                        <a:pt x="0" y="0"/>
                      </a:lnTo>
                    </a:path>
                  </a:pathLst>
                </a:custGeom>
                <a:solidFill>
                  <a:srgbClr val="FF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8" name="Freeform 134"/>
                <p:cNvSpPr>
                  <a:spLocks/>
                </p:cNvSpPr>
                <p:nvPr/>
              </p:nvSpPr>
              <p:spPr bwMode="auto">
                <a:xfrm>
                  <a:off x="3714" y="1073"/>
                  <a:ext cx="405" cy="13"/>
                </a:xfrm>
                <a:custGeom>
                  <a:avLst/>
                  <a:gdLst>
                    <a:gd name="T0" fmla="*/ 11 w 405"/>
                    <a:gd name="T1" fmla="*/ 0 h 13"/>
                    <a:gd name="T2" fmla="*/ 393 w 405"/>
                    <a:gd name="T3" fmla="*/ 0 h 13"/>
                    <a:gd name="T4" fmla="*/ 404 w 405"/>
                    <a:gd name="T5" fmla="*/ 12 h 13"/>
                    <a:gd name="T6" fmla="*/ 0 w 405"/>
                    <a:gd name="T7" fmla="*/ 12 h 13"/>
                    <a:gd name="T8" fmla="*/ 11 w 405"/>
                    <a:gd name="T9" fmla="*/ 0 h 13"/>
                    <a:gd name="T10" fmla="*/ 0 60000 65536"/>
                    <a:gd name="T11" fmla="*/ 0 60000 65536"/>
                    <a:gd name="T12" fmla="*/ 0 60000 65536"/>
                    <a:gd name="T13" fmla="*/ 0 60000 65536"/>
                    <a:gd name="T14" fmla="*/ 0 60000 65536"/>
                    <a:gd name="T15" fmla="*/ 0 w 405"/>
                    <a:gd name="T16" fmla="*/ 0 h 13"/>
                    <a:gd name="T17" fmla="*/ 405 w 405"/>
                    <a:gd name="T18" fmla="*/ 13 h 13"/>
                  </a:gdLst>
                  <a:ahLst/>
                  <a:cxnLst>
                    <a:cxn ang="T10">
                      <a:pos x="T0" y="T1"/>
                    </a:cxn>
                    <a:cxn ang="T11">
                      <a:pos x="T2" y="T3"/>
                    </a:cxn>
                    <a:cxn ang="T12">
                      <a:pos x="T4" y="T5"/>
                    </a:cxn>
                    <a:cxn ang="T13">
                      <a:pos x="T6" y="T7"/>
                    </a:cxn>
                    <a:cxn ang="T14">
                      <a:pos x="T8" y="T9"/>
                    </a:cxn>
                  </a:cxnLst>
                  <a:rect l="T15" t="T16" r="T17" b="T18"/>
                  <a:pathLst>
                    <a:path w="405" h="13">
                      <a:moveTo>
                        <a:pt x="11" y="0"/>
                      </a:moveTo>
                      <a:lnTo>
                        <a:pt x="393" y="0"/>
                      </a:lnTo>
                      <a:lnTo>
                        <a:pt x="404" y="12"/>
                      </a:lnTo>
                      <a:lnTo>
                        <a:pt x="0" y="12"/>
                      </a:lnTo>
                      <a:lnTo>
                        <a:pt x="11" y="0"/>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9" name="Freeform 135"/>
                <p:cNvSpPr>
                  <a:spLocks/>
                </p:cNvSpPr>
                <p:nvPr/>
              </p:nvSpPr>
              <p:spPr bwMode="auto">
                <a:xfrm>
                  <a:off x="3714" y="1087"/>
                  <a:ext cx="405" cy="125"/>
                </a:xfrm>
                <a:custGeom>
                  <a:avLst/>
                  <a:gdLst>
                    <a:gd name="T0" fmla="*/ 0 w 405"/>
                    <a:gd name="T1" fmla="*/ 0 h 125"/>
                    <a:gd name="T2" fmla="*/ 0 w 405"/>
                    <a:gd name="T3" fmla="*/ 124 h 125"/>
                    <a:gd name="T4" fmla="*/ 404 w 405"/>
                    <a:gd name="T5" fmla="*/ 124 h 125"/>
                    <a:gd name="T6" fmla="*/ 404 w 405"/>
                    <a:gd name="T7" fmla="*/ 0 h 125"/>
                    <a:gd name="T8" fmla="*/ 0 w 405"/>
                    <a:gd name="T9" fmla="*/ 0 h 125"/>
                    <a:gd name="T10" fmla="*/ 0 60000 65536"/>
                    <a:gd name="T11" fmla="*/ 0 60000 65536"/>
                    <a:gd name="T12" fmla="*/ 0 60000 65536"/>
                    <a:gd name="T13" fmla="*/ 0 60000 65536"/>
                    <a:gd name="T14" fmla="*/ 0 60000 65536"/>
                    <a:gd name="T15" fmla="*/ 0 w 405"/>
                    <a:gd name="T16" fmla="*/ 0 h 125"/>
                    <a:gd name="T17" fmla="*/ 405 w 405"/>
                    <a:gd name="T18" fmla="*/ 125 h 125"/>
                  </a:gdLst>
                  <a:ahLst/>
                  <a:cxnLst>
                    <a:cxn ang="T10">
                      <a:pos x="T0" y="T1"/>
                    </a:cxn>
                    <a:cxn ang="T11">
                      <a:pos x="T2" y="T3"/>
                    </a:cxn>
                    <a:cxn ang="T12">
                      <a:pos x="T4" y="T5"/>
                    </a:cxn>
                    <a:cxn ang="T13">
                      <a:pos x="T6" y="T7"/>
                    </a:cxn>
                    <a:cxn ang="T14">
                      <a:pos x="T8" y="T9"/>
                    </a:cxn>
                  </a:cxnLst>
                  <a:rect l="T15" t="T16" r="T17" b="T18"/>
                  <a:pathLst>
                    <a:path w="405" h="125">
                      <a:moveTo>
                        <a:pt x="0" y="0"/>
                      </a:moveTo>
                      <a:lnTo>
                        <a:pt x="0" y="124"/>
                      </a:lnTo>
                      <a:lnTo>
                        <a:pt x="404" y="124"/>
                      </a:lnTo>
                      <a:lnTo>
                        <a:pt x="404" y="0"/>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30" name="Freeform 136"/>
                <p:cNvSpPr>
                  <a:spLocks/>
                </p:cNvSpPr>
                <p:nvPr/>
              </p:nvSpPr>
              <p:spPr bwMode="auto">
                <a:xfrm>
                  <a:off x="3714" y="1214"/>
                  <a:ext cx="395" cy="46"/>
                </a:xfrm>
                <a:custGeom>
                  <a:avLst/>
                  <a:gdLst>
                    <a:gd name="T0" fmla="*/ 0 w 395"/>
                    <a:gd name="T1" fmla="*/ 0 h 46"/>
                    <a:gd name="T2" fmla="*/ 394 w 395"/>
                    <a:gd name="T3" fmla="*/ 0 h 46"/>
                    <a:gd name="T4" fmla="*/ 394 w 395"/>
                    <a:gd name="T5" fmla="*/ 45 h 46"/>
                    <a:gd name="T6" fmla="*/ 0 w 395"/>
                    <a:gd name="T7" fmla="*/ 45 h 46"/>
                    <a:gd name="T8" fmla="*/ 0 w 395"/>
                    <a:gd name="T9" fmla="*/ 0 h 46"/>
                    <a:gd name="T10" fmla="*/ 0 60000 65536"/>
                    <a:gd name="T11" fmla="*/ 0 60000 65536"/>
                    <a:gd name="T12" fmla="*/ 0 60000 65536"/>
                    <a:gd name="T13" fmla="*/ 0 60000 65536"/>
                    <a:gd name="T14" fmla="*/ 0 60000 65536"/>
                    <a:gd name="T15" fmla="*/ 0 w 395"/>
                    <a:gd name="T16" fmla="*/ 0 h 46"/>
                    <a:gd name="T17" fmla="*/ 395 w 395"/>
                    <a:gd name="T18" fmla="*/ 46 h 46"/>
                  </a:gdLst>
                  <a:ahLst/>
                  <a:cxnLst>
                    <a:cxn ang="T10">
                      <a:pos x="T0" y="T1"/>
                    </a:cxn>
                    <a:cxn ang="T11">
                      <a:pos x="T2" y="T3"/>
                    </a:cxn>
                    <a:cxn ang="T12">
                      <a:pos x="T4" y="T5"/>
                    </a:cxn>
                    <a:cxn ang="T13">
                      <a:pos x="T6" y="T7"/>
                    </a:cxn>
                    <a:cxn ang="T14">
                      <a:pos x="T8" y="T9"/>
                    </a:cxn>
                  </a:cxnLst>
                  <a:rect l="T15" t="T16" r="T17" b="T18"/>
                  <a:pathLst>
                    <a:path w="395" h="46">
                      <a:moveTo>
                        <a:pt x="0" y="0"/>
                      </a:moveTo>
                      <a:lnTo>
                        <a:pt x="394" y="0"/>
                      </a:lnTo>
                      <a:lnTo>
                        <a:pt x="394" y="45"/>
                      </a:lnTo>
                      <a:lnTo>
                        <a:pt x="0" y="45"/>
                      </a:lnTo>
                      <a:lnTo>
                        <a:pt x="0"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31" name="Freeform 137"/>
                <p:cNvSpPr>
                  <a:spLocks/>
                </p:cNvSpPr>
                <p:nvPr/>
              </p:nvSpPr>
              <p:spPr bwMode="auto">
                <a:xfrm>
                  <a:off x="3585" y="1178"/>
                  <a:ext cx="126" cy="82"/>
                </a:xfrm>
                <a:custGeom>
                  <a:avLst/>
                  <a:gdLst>
                    <a:gd name="T0" fmla="*/ 125 w 126"/>
                    <a:gd name="T1" fmla="*/ 34 h 82"/>
                    <a:gd name="T2" fmla="*/ 125 w 126"/>
                    <a:gd name="T3" fmla="*/ 81 h 82"/>
                    <a:gd name="T4" fmla="*/ 0 w 126"/>
                    <a:gd name="T5" fmla="*/ 41 h 82"/>
                    <a:gd name="T6" fmla="*/ 0 w 126"/>
                    <a:gd name="T7" fmla="*/ 14 h 82"/>
                    <a:gd name="T8" fmla="*/ 1 w 126"/>
                    <a:gd name="T9" fmla="*/ 9 h 82"/>
                    <a:gd name="T10" fmla="*/ 3 w 126"/>
                    <a:gd name="T11" fmla="*/ 5 h 82"/>
                    <a:gd name="T12" fmla="*/ 6 w 126"/>
                    <a:gd name="T13" fmla="*/ 2 h 82"/>
                    <a:gd name="T14" fmla="*/ 11 w 126"/>
                    <a:gd name="T15" fmla="*/ 0 h 82"/>
                    <a:gd name="T16" fmla="*/ 125 w 126"/>
                    <a:gd name="T17" fmla="*/ 34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
                    <a:gd name="T28" fmla="*/ 0 h 82"/>
                    <a:gd name="T29" fmla="*/ 126 w 126"/>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 h="82">
                      <a:moveTo>
                        <a:pt x="125" y="34"/>
                      </a:moveTo>
                      <a:lnTo>
                        <a:pt x="125" y="81"/>
                      </a:lnTo>
                      <a:lnTo>
                        <a:pt x="0" y="41"/>
                      </a:lnTo>
                      <a:lnTo>
                        <a:pt x="0" y="14"/>
                      </a:lnTo>
                      <a:lnTo>
                        <a:pt x="1" y="9"/>
                      </a:lnTo>
                      <a:lnTo>
                        <a:pt x="3" y="5"/>
                      </a:lnTo>
                      <a:lnTo>
                        <a:pt x="6" y="2"/>
                      </a:lnTo>
                      <a:lnTo>
                        <a:pt x="11" y="0"/>
                      </a:lnTo>
                      <a:lnTo>
                        <a:pt x="125" y="34"/>
                      </a:lnTo>
                    </a:path>
                  </a:pathLst>
                </a:custGeom>
                <a:solidFill>
                  <a:srgbClr val="A0A0A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32" name="Freeform 138"/>
                <p:cNvSpPr>
                  <a:spLocks/>
                </p:cNvSpPr>
                <p:nvPr/>
              </p:nvSpPr>
              <p:spPr bwMode="auto">
                <a:xfrm>
                  <a:off x="3532" y="1031"/>
                  <a:ext cx="191" cy="564"/>
                </a:xfrm>
                <a:custGeom>
                  <a:avLst/>
                  <a:gdLst>
                    <a:gd name="T0" fmla="*/ 0 w 191"/>
                    <a:gd name="T1" fmla="*/ 0 h 564"/>
                    <a:gd name="T2" fmla="*/ 190 w 191"/>
                    <a:gd name="T3" fmla="*/ 42 h 564"/>
                    <a:gd name="T4" fmla="*/ 179 w 191"/>
                    <a:gd name="T5" fmla="*/ 55 h 564"/>
                    <a:gd name="T6" fmla="*/ 179 w 191"/>
                    <a:gd name="T7" fmla="*/ 181 h 564"/>
                    <a:gd name="T8" fmla="*/ 63 w 191"/>
                    <a:gd name="T9" fmla="*/ 146 h 564"/>
                    <a:gd name="T10" fmla="*/ 57 w 191"/>
                    <a:gd name="T11" fmla="*/ 149 h 564"/>
                    <a:gd name="T12" fmla="*/ 53 w 191"/>
                    <a:gd name="T13" fmla="*/ 154 h 564"/>
                    <a:gd name="T14" fmla="*/ 52 w 191"/>
                    <a:gd name="T15" fmla="*/ 160 h 564"/>
                    <a:gd name="T16" fmla="*/ 52 w 191"/>
                    <a:gd name="T17" fmla="*/ 188 h 564"/>
                    <a:gd name="T18" fmla="*/ 52 w 191"/>
                    <a:gd name="T19" fmla="*/ 452 h 564"/>
                    <a:gd name="T20" fmla="*/ 54 w 191"/>
                    <a:gd name="T21" fmla="*/ 457 h 564"/>
                    <a:gd name="T22" fmla="*/ 57 w 191"/>
                    <a:gd name="T23" fmla="*/ 462 h 564"/>
                    <a:gd name="T24" fmla="*/ 60 w 191"/>
                    <a:gd name="T25" fmla="*/ 466 h 564"/>
                    <a:gd name="T26" fmla="*/ 66 w 191"/>
                    <a:gd name="T27" fmla="*/ 472 h 564"/>
                    <a:gd name="T28" fmla="*/ 72 w 191"/>
                    <a:gd name="T29" fmla="*/ 477 h 564"/>
                    <a:gd name="T30" fmla="*/ 84 w 191"/>
                    <a:gd name="T31" fmla="*/ 487 h 564"/>
                    <a:gd name="T32" fmla="*/ 169 w 191"/>
                    <a:gd name="T33" fmla="*/ 542 h 564"/>
                    <a:gd name="T34" fmla="*/ 169 w 191"/>
                    <a:gd name="T35" fmla="*/ 563 h 564"/>
                    <a:gd name="T36" fmla="*/ 0 w 191"/>
                    <a:gd name="T37" fmla="*/ 487 h 564"/>
                    <a:gd name="T38" fmla="*/ 0 w 191"/>
                    <a:gd name="T39" fmla="*/ 0 h 5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91"/>
                    <a:gd name="T61" fmla="*/ 0 h 564"/>
                    <a:gd name="T62" fmla="*/ 191 w 191"/>
                    <a:gd name="T63" fmla="*/ 564 h 5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91" h="564">
                      <a:moveTo>
                        <a:pt x="0" y="0"/>
                      </a:moveTo>
                      <a:lnTo>
                        <a:pt x="190" y="42"/>
                      </a:lnTo>
                      <a:lnTo>
                        <a:pt x="179" y="55"/>
                      </a:lnTo>
                      <a:lnTo>
                        <a:pt x="179" y="181"/>
                      </a:lnTo>
                      <a:lnTo>
                        <a:pt x="63" y="146"/>
                      </a:lnTo>
                      <a:lnTo>
                        <a:pt x="57" y="149"/>
                      </a:lnTo>
                      <a:lnTo>
                        <a:pt x="53" y="154"/>
                      </a:lnTo>
                      <a:lnTo>
                        <a:pt x="52" y="160"/>
                      </a:lnTo>
                      <a:lnTo>
                        <a:pt x="52" y="188"/>
                      </a:lnTo>
                      <a:lnTo>
                        <a:pt x="52" y="452"/>
                      </a:lnTo>
                      <a:lnTo>
                        <a:pt x="54" y="457"/>
                      </a:lnTo>
                      <a:lnTo>
                        <a:pt x="57" y="462"/>
                      </a:lnTo>
                      <a:lnTo>
                        <a:pt x="60" y="466"/>
                      </a:lnTo>
                      <a:lnTo>
                        <a:pt x="66" y="472"/>
                      </a:lnTo>
                      <a:lnTo>
                        <a:pt x="72" y="477"/>
                      </a:lnTo>
                      <a:lnTo>
                        <a:pt x="84" y="487"/>
                      </a:lnTo>
                      <a:lnTo>
                        <a:pt x="169" y="542"/>
                      </a:lnTo>
                      <a:lnTo>
                        <a:pt x="169" y="563"/>
                      </a:lnTo>
                      <a:lnTo>
                        <a:pt x="0" y="487"/>
                      </a:lnTo>
                      <a:lnTo>
                        <a:pt x="0" y="0"/>
                      </a:lnTo>
                    </a:path>
                  </a:pathLst>
                </a:custGeom>
                <a:solidFill>
                  <a:srgbClr val="C0C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33" name="Freeform 139"/>
                <p:cNvSpPr>
                  <a:spLocks/>
                </p:cNvSpPr>
                <p:nvPr/>
              </p:nvSpPr>
              <p:spPr bwMode="auto">
                <a:xfrm>
                  <a:off x="3532" y="1045"/>
                  <a:ext cx="173" cy="540"/>
                </a:xfrm>
                <a:custGeom>
                  <a:avLst/>
                  <a:gdLst>
                    <a:gd name="T0" fmla="*/ 0 w 173"/>
                    <a:gd name="T1" fmla="*/ 0 h 540"/>
                    <a:gd name="T2" fmla="*/ 167 w 173"/>
                    <a:gd name="T3" fmla="*/ 38 h 540"/>
                    <a:gd name="T4" fmla="*/ 167 w 173"/>
                    <a:gd name="T5" fmla="*/ 154 h 540"/>
                    <a:gd name="T6" fmla="*/ 71 w 173"/>
                    <a:gd name="T7" fmla="*/ 126 h 540"/>
                    <a:gd name="T8" fmla="*/ 66 w 173"/>
                    <a:gd name="T9" fmla="*/ 125 h 540"/>
                    <a:gd name="T10" fmla="*/ 60 w 173"/>
                    <a:gd name="T11" fmla="*/ 125 h 540"/>
                    <a:gd name="T12" fmla="*/ 55 w 173"/>
                    <a:gd name="T13" fmla="*/ 126 h 540"/>
                    <a:gd name="T14" fmla="*/ 52 w 173"/>
                    <a:gd name="T15" fmla="*/ 128 h 540"/>
                    <a:gd name="T16" fmla="*/ 48 w 173"/>
                    <a:gd name="T17" fmla="*/ 132 h 540"/>
                    <a:gd name="T18" fmla="*/ 47 w 173"/>
                    <a:gd name="T19" fmla="*/ 137 h 540"/>
                    <a:gd name="T20" fmla="*/ 46 w 173"/>
                    <a:gd name="T21" fmla="*/ 141 h 540"/>
                    <a:gd name="T22" fmla="*/ 46 w 173"/>
                    <a:gd name="T23" fmla="*/ 145 h 540"/>
                    <a:gd name="T24" fmla="*/ 46 w 173"/>
                    <a:gd name="T25" fmla="*/ 163 h 540"/>
                    <a:gd name="T26" fmla="*/ 46 w 173"/>
                    <a:gd name="T27" fmla="*/ 401 h 540"/>
                    <a:gd name="T28" fmla="*/ 46 w 173"/>
                    <a:gd name="T29" fmla="*/ 437 h 540"/>
                    <a:gd name="T30" fmla="*/ 46 w 173"/>
                    <a:gd name="T31" fmla="*/ 446 h 540"/>
                    <a:gd name="T32" fmla="*/ 48 w 173"/>
                    <a:gd name="T33" fmla="*/ 452 h 540"/>
                    <a:gd name="T34" fmla="*/ 51 w 173"/>
                    <a:gd name="T35" fmla="*/ 457 h 540"/>
                    <a:gd name="T36" fmla="*/ 54 w 173"/>
                    <a:gd name="T37" fmla="*/ 461 h 540"/>
                    <a:gd name="T38" fmla="*/ 58 w 173"/>
                    <a:gd name="T39" fmla="*/ 464 h 540"/>
                    <a:gd name="T40" fmla="*/ 62 w 173"/>
                    <a:gd name="T41" fmla="*/ 468 h 540"/>
                    <a:gd name="T42" fmla="*/ 172 w 173"/>
                    <a:gd name="T43" fmla="*/ 539 h 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3"/>
                    <a:gd name="T67" fmla="*/ 0 h 540"/>
                    <a:gd name="T68" fmla="*/ 173 w 173"/>
                    <a:gd name="T69" fmla="*/ 540 h 5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3" h="540">
                      <a:moveTo>
                        <a:pt x="0" y="0"/>
                      </a:moveTo>
                      <a:lnTo>
                        <a:pt x="167" y="38"/>
                      </a:lnTo>
                      <a:lnTo>
                        <a:pt x="167" y="154"/>
                      </a:lnTo>
                      <a:lnTo>
                        <a:pt x="71" y="126"/>
                      </a:lnTo>
                      <a:lnTo>
                        <a:pt x="66" y="125"/>
                      </a:lnTo>
                      <a:lnTo>
                        <a:pt x="60" y="125"/>
                      </a:lnTo>
                      <a:lnTo>
                        <a:pt x="55" y="126"/>
                      </a:lnTo>
                      <a:lnTo>
                        <a:pt x="52" y="128"/>
                      </a:lnTo>
                      <a:lnTo>
                        <a:pt x="48" y="132"/>
                      </a:lnTo>
                      <a:lnTo>
                        <a:pt x="47" y="137"/>
                      </a:lnTo>
                      <a:lnTo>
                        <a:pt x="46" y="141"/>
                      </a:lnTo>
                      <a:lnTo>
                        <a:pt x="46" y="145"/>
                      </a:lnTo>
                      <a:lnTo>
                        <a:pt x="46" y="163"/>
                      </a:lnTo>
                      <a:lnTo>
                        <a:pt x="46" y="401"/>
                      </a:lnTo>
                      <a:lnTo>
                        <a:pt x="46" y="437"/>
                      </a:lnTo>
                      <a:lnTo>
                        <a:pt x="46" y="446"/>
                      </a:lnTo>
                      <a:lnTo>
                        <a:pt x="48" y="452"/>
                      </a:lnTo>
                      <a:lnTo>
                        <a:pt x="51" y="457"/>
                      </a:lnTo>
                      <a:lnTo>
                        <a:pt x="54" y="461"/>
                      </a:lnTo>
                      <a:lnTo>
                        <a:pt x="58" y="464"/>
                      </a:lnTo>
                      <a:lnTo>
                        <a:pt x="62" y="468"/>
                      </a:lnTo>
                      <a:lnTo>
                        <a:pt x="172" y="539"/>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34" name="Freeform 140"/>
                <p:cNvSpPr>
                  <a:spLocks/>
                </p:cNvSpPr>
                <p:nvPr/>
              </p:nvSpPr>
              <p:spPr bwMode="auto">
                <a:xfrm>
                  <a:off x="3704" y="1575"/>
                  <a:ext cx="405" cy="20"/>
                </a:xfrm>
                <a:custGeom>
                  <a:avLst/>
                  <a:gdLst>
                    <a:gd name="T0" fmla="*/ 0 w 405"/>
                    <a:gd name="T1" fmla="*/ 0 h 20"/>
                    <a:gd name="T2" fmla="*/ 0 w 405"/>
                    <a:gd name="T3" fmla="*/ 19 h 20"/>
                    <a:gd name="T4" fmla="*/ 404 w 405"/>
                    <a:gd name="T5" fmla="*/ 19 h 20"/>
                    <a:gd name="T6" fmla="*/ 404 w 405"/>
                    <a:gd name="T7" fmla="*/ 0 h 20"/>
                    <a:gd name="T8" fmla="*/ 0 w 405"/>
                    <a:gd name="T9" fmla="*/ 0 h 20"/>
                    <a:gd name="T10" fmla="*/ 0 60000 65536"/>
                    <a:gd name="T11" fmla="*/ 0 60000 65536"/>
                    <a:gd name="T12" fmla="*/ 0 60000 65536"/>
                    <a:gd name="T13" fmla="*/ 0 60000 65536"/>
                    <a:gd name="T14" fmla="*/ 0 60000 65536"/>
                    <a:gd name="T15" fmla="*/ 0 w 405"/>
                    <a:gd name="T16" fmla="*/ 0 h 20"/>
                    <a:gd name="T17" fmla="*/ 405 w 405"/>
                    <a:gd name="T18" fmla="*/ 20 h 20"/>
                  </a:gdLst>
                  <a:ahLst/>
                  <a:cxnLst>
                    <a:cxn ang="T10">
                      <a:pos x="T0" y="T1"/>
                    </a:cxn>
                    <a:cxn ang="T11">
                      <a:pos x="T2" y="T3"/>
                    </a:cxn>
                    <a:cxn ang="T12">
                      <a:pos x="T4" y="T5"/>
                    </a:cxn>
                    <a:cxn ang="T13">
                      <a:pos x="T6" y="T7"/>
                    </a:cxn>
                    <a:cxn ang="T14">
                      <a:pos x="T8" y="T9"/>
                    </a:cxn>
                  </a:cxnLst>
                  <a:rect l="T15" t="T16" r="T17" b="T18"/>
                  <a:pathLst>
                    <a:path w="405" h="20">
                      <a:moveTo>
                        <a:pt x="0" y="0"/>
                      </a:moveTo>
                      <a:lnTo>
                        <a:pt x="0" y="19"/>
                      </a:lnTo>
                      <a:lnTo>
                        <a:pt x="404" y="19"/>
                      </a:lnTo>
                      <a:lnTo>
                        <a:pt x="404" y="0"/>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211" name="Group 141"/>
              <p:cNvGrpSpPr>
                <a:grpSpLocks/>
              </p:cNvGrpSpPr>
              <p:nvPr/>
            </p:nvGrpSpPr>
            <p:grpSpPr bwMode="auto">
              <a:xfrm>
                <a:off x="3731" y="1095"/>
                <a:ext cx="344" cy="109"/>
                <a:chOff x="3731" y="1095"/>
                <a:chExt cx="344" cy="109"/>
              </a:xfrm>
            </p:grpSpPr>
            <p:sp>
              <p:nvSpPr>
                <p:cNvPr id="22218" name="Freeform 142"/>
                <p:cNvSpPr>
                  <a:spLocks/>
                </p:cNvSpPr>
                <p:nvPr/>
              </p:nvSpPr>
              <p:spPr bwMode="auto">
                <a:xfrm>
                  <a:off x="3762" y="1095"/>
                  <a:ext cx="313" cy="98"/>
                </a:xfrm>
                <a:custGeom>
                  <a:avLst/>
                  <a:gdLst>
                    <a:gd name="T0" fmla="*/ 0 w 313"/>
                    <a:gd name="T1" fmla="*/ 0 h 98"/>
                    <a:gd name="T2" fmla="*/ 312 w 313"/>
                    <a:gd name="T3" fmla="*/ 0 h 98"/>
                    <a:gd name="T4" fmla="*/ 312 w 313"/>
                    <a:gd name="T5" fmla="*/ 97 h 98"/>
                    <a:gd name="T6" fmla="*/ 0 w 313"/>
                    <a:gd name="T7" fmla="*/ 97 h 98"/>
                    <a:gd name="T8" fmla="*/ 0 w 313"/>
                    <a:gd name="T9" fmla="*/ 0 h 98"/>
                    <a:gd name="T10" fmla="*/ 0 60000 65536"/>
                    <a:gd name="T11" fmla="*/ 0 60000 65536"/>
                    <a:gd name="T12" fmla="*/ 0 60000 65536"/>
                    <a:gd name="T13" fmla="*/ 0 60000 65536"/>
                    <a:gd name="T14" fmla="*/ 0 60000 65536"/>
                    <a:gd name="T15" fmla="*/ 0 w 313"/>
                    <a:gd name="T16" fmla="*/ 0 h 98"/>
                    <a:gd name="T17" fmla="*/ 313 w 313"/>
                    <a:gd name="T18" fmla="*/ 98 h 98"/>
                  </a:gdLst>
                  <a:ahLst/>
                  <a:cxnLst>
                    <a:cxn ang="T10">
                      <a:pos x="T0" y="T1"/>
                    </a:cxn>
                    <a:cxn ang="T11">
                      <a:pos x="T2" y="T3"/>
                    </a:cxn>
                    <a:cxn ang="T12">
                      <a:pos x="T4" y="T5"/>
                    </a:cxn>
                    <a:cxn ang="T13">
                      <a:pos x="T6" y="T7"/>
                    </a:cxn>
                    <a:cxn ang="T14">
                      <a:pos x="T8" y="T9"/>
                    </a:cxn>
                  </a:cxnLst>
                  <a:rect l="T15" t="T16" r="T17" b="T18"/>
                  <a:pathLst>
                    <a:path w="313" h="98">
                      <a:moveTo>
                        <a:pt x="0" y="0"/>
                      </a:moveTo>
                      <a:lnTo>
                        <a:pt x="312" y="0"/>
                      </a:lnTo>
                      <a:lnTo>
                        <a:pt x="312" y="97"/>
                      </a:lnTo>
                      <a:lnTo>
                        <a:pt x="0" y="97"/>
                      </a:lnTo>
                      <a:lnTo>
                        <a:pt x="0" y="0"/>
                      </a:lnTo>
                    </a:path>
                  </a:pathLst>
                </a:custGeom>
                <a:solidFill>
                  <a:srgbClr val="201000"/>
                </a:solidFill>
                <a:ln w="12700" cap="rnd">
                  <a:solidFill>
                    <a:srgbClr val="000000"/>
                  </a:solidFill>
                  <a:round/>
                  <a:headEnd/>
                  <a:tailEnd/>
                </a:ln>
              </p:spPr>
              <p:txBody>
                <a:bodyPr/>
                <a:lstStyle/>
                <a:p>
                  <a:endParaRPr lang="en-US"/>
                </a:p>
              </p:txBody>
            </p:sp>
            <p:grpSp>
              <p:nvGrpSpPr>
                <p:cNvPr id="22219" name="Group 143"/>
                <p:cNvGrpSpPr>
                  <a:grpSpLocks/>
                </p:cNvGrpSpPr>
                <p:nvPr/>
              </p:nvGrpSpPr>
              <p:grpSpPr bwMode="auto">
                <a:xfrm>
                  <a:off x="3731" y="1200"/>
                  <a:ext cx="340" cy="4"/>
                  <a:chOff x="3731" y="1200"/>
                  <a:chExt cx="340" cy="4"/>
                </a:xfrm>
              </p:grpSpPr>
              <p:sp>
                <p:nvSpPr>
                  <p:cNvPr id="22220" name="Freeform 144"/>
                  <p:cNvSpPr>
                    <a:spLocks/>
                  </p:cNvSpPr>
                  <p:nvPr/>
                </p:nvSpPr>
                <p:spPr bwMode="auto">
                  <a:xfrm>
                    <a:off x="3731" y="1200"/>
                    <a:ext cx="19" cy="4"/>
                  </a:xfrm>
                  <a:custGeom>
                    <a:avLst/>
                    <a:gdLst>
                      <a:gd name="T0" fmla="*/ 0 w 19"/>
                      <a:gd name="T1" fmla="*/ 0 h 4"/>
                      <a:gd name="T2" fmla="*/ 18 w 19"/>
                      <a:gd name="T3" fmla="*/ 0 h 4"/>
                      <a:gd name="T4" fmla="*/ 18 w 19"/>
                      <a:gd name="T5" fmla="*/ 3 h 4"/>
                      <a:gd name="T6" fmla="*/ 0 w 19"/>
                      <a:gd name="T7" fmla="*/ 3 h 4"/>
                      <a:gd name="T8" fmla="*/ 0 w 19"/>
                      <a:gd name="T9" fmla="*/ 0 h 4"/>
                      <a:gd name="T10" fmla="*/ 0 60000 65536"/>
                      <a:gd name="T11" fmla="*/ 0 60000 65536"/>
                      <a:gd name="T12" fmla="*/ 0 60000 65536"/>
                      <a:gd name="T13" fmla="*/ 0 60000 65536"/>
                      <a:gd name="T14" fmla="*/ 0 60000 65536"/>
                      <a:gd name="T15" fmla="*/ 0 w 19"/>
                      <a:gd name="T16" fmla="*/ 0 h 4"/>
                      <a:gd name="T17" fmla="*/ 19 w 19"/>
                      <a:gd name="T18" fmla="*/ 4 h 4"/>
                    </a:gdLst>
                    <a:ahLst/>
                    <a:cxnLst>
                      <a:cxn ang="T10">
                        <a:pos x="T0" y="T1"/>
                      </a:cxn>
                      <a:cxn ang="T11">
                        <a:pos x="T2" y="T3"/>
                      </a:cxn>
                      <a:cxn ang="T12">
                        <a:pos x="T4" y="T5"/>
                      </a:cxn>
                      <a:cxn ang="T13">
                        <a:pos x="T6" y="T7"/>
                      </a:cxn>
                      <a:cxn ang="T14">
                        <a:pos x="T8" y="T9"/>
                      </a:cxn>
                    </a:cxnLst>
                    <a:rect l="T15" t="T16" r="T17" b="T18"/>
                    <a:pathLst>
                      <a:path w="19" h="4">
                        <a:moveTo>
                          <a:pt x="0" y="0"/>
                        </a:moveTo>
                        <a:lnTo>
                          <a:pt x="18" y="0"/>
                        </a:lnTo>
                        <a:lnTo>
                          <a:pt x="18" y="3"/>
                        </a:lnTo>
                        <a:lnTo>
                          <a:pt x="0" y="3"/>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1" name="Freeform 145"/>
                  <p:cNvSpPr>
                    <a:spLocks/>
                  </p:cNvSpPr>
                  <p:nvPr/>
                </p:nvSpPr>
                <p:spPr bwMode="auto">
                  <a:xfrm>
                    <a:off x="3774" y="1200"/>
                    <a:ext cx="41" cy="4"/>
                  </a:xfrm>
                  <a:custGeom>
                    <a:avLst/>
                    <a:gdLst>
                      <a:gd name="T0" fmla="*/ 0 w 41"/>
                      <a:gd name="T1" fmla="*/ 0 h 4"/>
                      <a:gd name="T2" fmla="*/ 40 w 41"/>
                      <a:gd name="T3" fmla="*/ 0 h 4"/>
                      <a:gd name="T4" fmla="*/ 40 w 41"/>
                      <a:gd name="T5" fmla="*/ 3 h 4"/>
                      <a:gd name="T6" fmla="*/ 0 w 41"/>
                      <a:gd name="T7" fmla="*/ 3 h 4"/>
                      <a:gd name="T8" fmla="*/ 0 w 41"/>
                      <a:gd name="T9" fmla="*/ 0 h 4"/>
                      <a:gd name="T10" fmla="*/ 0 60000 65536"/>
                      <a:gd name="T11" fmla="*/ 0 60000 65536"/>
                      <a:gd name="T12" fmla="*/ 0 60000 65536"/>
                      <a:gd name="T13" fmla="*/ 0 60000 65536"/>
                      <a:gd name="T14" fmla="*/ 0 60000 65536"/>
                      <a:gd name="T15" fmla="*/ 0 w 41"/>
                      <a:gd name="T16" fmla="*/ 0 h 4"/>
                      <a:gd name="T17" fmla="*/ 41 w 41"/>
                      <a:gd name="T18" fmla="*/ 4 h 4"/>
                    </a:gdLst>
                    <a:ahLst/>
                    <a:cxnLst>
                      <a:cxn ang="T10">
                        <a:pos x="T0" y="T1"/>
                      </a:cxn>
                      <a:cxn ang="T11">
                        <a:pos x="T2" y="T3"/>
                      </a:cxn>
                      <a:cxn ang="T12">
                        <a:pos x="T4" y="T5"/>
                      </a:cxn>
                      <a:cxn ang="T13">
                        <a:pos x="T6" y="T7"/>
                      </a:cxn>
                      <a:cxn ang="T14">
                        <a:pos x="T8" y="T9"/>
                      </a:cxn>
                    </a:cxnLst>
                    <a:rect l="T15" t="T16" r="T17" b="T18"/>
                    <a:pathLst>
                      <a:path w="41" h="4">
                        <a:moveTo>
                          <a:pt x="0" y="0"/>
                        </a:moveTo>
                        <a:lnTo>
                          <a:pt x="40" y="0"/>
                        </a:lnTo>
                        <a:lnTo>
                          <a:pt x="40" y="3"/>
                        </a:lnTo>
                        <a:lnTo>
                          <a:pt x="0" y="3"/>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2" name="Freeform 146"/>
                  <p:cNvSpPr>
                    <a:spLocks/>
                  </p:cNvSpPr>
                  <p:nvPr/>
                </p:nvSpPr>
                <p:spPr bwMode="auto">
                  <a:xfrm>
                    <a:off x="3837" y="1200"/>
                    <a:ext cx="41" cy="4"/>
                  </a:xfrm>
                  <a:custGeom>
                    <a:avLst/>
                    <a:gdLst>
                      <a:gd name="T0" fmla="*/ 0 w 41"/>
                      <a:gd name="T1" fmla="*/ 0 h 4"/>
                      <a:gd name="T2" fmla="*/ 40 w 41"/>
                      <a:gd name="T3" fmla="*/ 0 h 4"/>
                      <a:gd name="T4" fmla="*/ 40 w 41"/>
                      <a:gd name="T5" fmla="*/ 3 h 4"/>
                      <a:gd name="T6" fmla="*/ 0 w 41"/>
                      <a:gd name="T7" fmla="*/ 3 h 4"/>
                      <a:gd name="T8" fmla="*/ 0 w 41"/>
                      <a:gd name="T9" fmla="*/ 0 h 4"/>
                      <a:gd name="T10" fmla="*/ 0 60000 65536"/>
                      <a:gd name="T11" fmla="*/ 0 60000 65536"/>
                      <a:gd name="T12" fmla="*/ 0 60000 65536"/>
                      <a:gd name="T13" fmla="*/ 0 60000 65536"/>
                      <a:gd name="T14" fmla="*/ 0 60000 65536"/>
                      <a:gd name="T15" fmla="*/ 0 w 41"/>
                      <a:gd name="T16" fmla="*/ 0 h 4"/>
                      <a:gd name="T17" fmla="*/ 41 w 41"/>
                      <a:gd name="T18" fmla="*/ 4 h 4"/>
                    </a:gdLst>
                    <a:ahLst/>
                    <a:cxnLst>
                      <a:cxn ang="T10">
                        <a:pos x="T0" y="T1"/>
                      </a:cxn>
                      <a:cxn ang="T11">
                        <a:pos x="T2" y="T3"/>
                      </a:cxn>
                      <a:cxn ang="T12">
                        <a:pos x="T4" y="T5"/>
                      </a:cxn>
                      <a:cxn ang="T13">
                        <a:pos x="T6" y="T7"/>
                      </a:cxn>
                      <a:cxn ang="T14">
                        <a:pos x="T8" y="T9"/>
                      </a:cxn>
                    </a:cxnLst>
                    <a:rect l="T15" t="T16" r="T17" b="T18"/>
                    <a:pathLst>
                      <a:path w="41" h="4">
                        <a:moveTo>
                          <a:pt x="0" y="0"/>
                        </a:moveTo>
                        <a:lnTo>
                          <a:pt x="40" y="0"/>
                        </a:lnTo>
                        <a:lnTo>
                          <a:pt x="40" y="3"/>
                        </a:lnTo>
                        <a:lnTo>
                          <a:pt x="0" y="3"/>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3" name="Freeform 147"/>
                  <p:cNvSpPr>
                    <a:spLocks/>
                  </p:cNvSpPr>
                  <p:nvPr/>
                </p:nvSpPr>
                <p:spPr bwMode="auto">
                  <a:xfrm>
                    <a:off x="3901" y="1200"/>
                    <a:ext cx="41" cy="4"/>
                  </a:xfrm>
                  <a:custGeom>
                    <a:avLst/>
                    <a:gdLst>
                      <a:gd name="T0" fmla="*/ 0 w 41"/>
                      <a:gd name="T1" fmla="*/ 0 h 4"/>
                      <a:gd name="T2" fmla="*/ 40 w 41"/>
                      <a:gd name="T3" fmla="*/ 0 h 4"/>
                      <a:gd name="T4" fmla="*/ 40 w 41"/>
                      <a:gd name="T5" fmla="*/ 3 h 4"/>
                      <a:gd name="T6" fmla="*/ 0 w 41"/>
                      <a:gd name="T7" fmla="*/ 3 h 4"/>
                      <a:gd name="T8" fmla="*/ 0 w 41"/>
                      <a:gd name="T9" fmla="*/ 0 h 4"/>
                      <a:gd name="T10" fmla="*/ 0 60000 65536"/>
                      <a:gd name="T11" fmla="*/ 0 60000 65536"/>
                      <a:gd name="T12" fmla="*/ 0 60000 65536"/>
                      <a:gd name="T13" fmla="*/ 0 60000 65536"/>
                      <a:gd name="T14" fmla="*/ 0 60000 65536"/>
                      <a:gd name="T15" fmla="*/ 0 w 41"/>
                      <a:gd name="T16" fmla="*/ 0 h 4"/>
                      <a:gd name="T17" fmla="*/ 41 w 41"/>
                      <a:gd name="T18" fmla="*/ 4 h 4"/>
                    </a:gdLst>
                    <a:ahLst/>
                    <a:cxnLst>
                      <a:cxn ang="T10">
                        <a:pos x="T0" y="T1"/>
                      </a:cxn>
                      <a:cxn ang="T11">
                        <a:pos x="T2" y="T3"/>
                      </a:cxn>
                      <a:cxn ang="T12">
                        <a:pos x="T4" y="T5"/>
                      </a:cxn>
                      <a:cxn ang="T13">
                        <a:pos x="T6" y="T7"/>
                      </a:cxn>
                      <a:cxn ang="T14">
                        <a:pos x="T8" y="T9"/>
                      </a:cxn>
                    </a:cxnLst>
                    <a:rect l="T15" t="T16" r="T17" b="T18"/>
                    <a:pathLst>
                      <a:path w="41" h="4">
                        <a:moveTo>
                          <a:pt x="0" y="0"/>
                        </a:moveTo>
                        <a:lnTo>
                          <a:pt x="40" y="0"/>
                        </a:lnTo>
                        <a:lnTo>
                          <a:pt x="40" y="3"/>
                        </a:lnTo>
                        <a:lnTo>
                          <a:pt x="0" y="3"/>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24" name="Freeform 148"/>
                  <p:cNvSpPr>
                    <a:spLocks/>
                  </p:cNvSpPr>
                  <p:nvPr/>
                </p:nvSpPr>
                <p:spPr bwMode="auto">
                  <a:xfrm>
                    <a:off x="3977" y="1200"/>
                    <a:ext cx="94" cy="4"/>
                  </a:xfrm>
                  <a:custGeom>
                    <a:avLst/>
                    <a:gdLst>
                      <a:gd name="T0" fmla="*/ 0 w 94"/>
                      <a:gd name="T1" fmla="*/ 0 h 4"/>
                      <a:gd name="T2" fmla="*/ 93 w 94"/>
                      <a:gd name="T3" fmla="*/ 0 h 4"/>
                      <a:gd name="T4" fmla="*/ 93 w 94"/>
                      <a:gd name="T5" fmla="*/ 3 h 4"/>
                      <a:gd name="T6" fmla="*/ 0 w 94"/>
                      <a:gd name="T7" fmla="*/ 3 h 4"/>
                      <a:gd name="T8" fmla="*/ 0 w 94"/>
                      <a:gd name="T9" fmla="*/ 0 h 4"/>
                      <a:gd name="T10" fmla="*/ 0 60000 65536"/>
                      <a:gd name="T11" fmla="*/ 0 60000 65536"/>
                      <a:gd name="T12" fmla="*/ 0 60000 65536"/>
                      <a:gd name="T13" fmla="*/ 0 60000 65536"/>
                      <a:gd name="T14" fmla="*/ 0 60000 65536"/>
                      <a:gd name="T15" fmla="*/ 0 w 94"/>
                      <a:gd name="T16" fmla="*/ 0 h 4"/>
                      <a:gd name="T17" fmla="*/ 94 w 94"/>
                      <a:gd name="T18" fmla="*/ 4 h 4"/>
                    </a:gdLst>
                    <a:ahLst/>
                    <a:cxnLst>
                      <a:cxn ang="T10">
                        <a:pos x="T0" y="T1"/>
                      </a:cxn>
                      <a:cxn ang="T11">
                        <a:pos x="T2" y="T3"/>
                      </a:cxn>
                      <a:cxn ang="T12">
                        <a:pos x="T4" y="T5"/>
                      </a:cxn>
                      <a:cxn ang="T13">
                        <a:pos x="T6" y="T7"/>
                      </a:cxn>
                      <a:cxn ang="T14">
                        <a:pos x="T8" y="T9"/>
                      </a:cxn>
                    </a:cxnLst>
                    <a:rect l="T15" t="T16" r="T17" b="T18"/>
                    <a:pathLst>
                      <a:path w="94" h="4">
                        <a:moveTo>
                          <a:pt x="0" y="0"/>
                        </a:moveTo>
                        <a:lnTo>
                          <a:pt x="93" y="0"/>
                        </a:lnTo>
                        <a:lnTo>
                          <a:pt x="93" y="3"/>
                        </a:lnTo>
                        <a:lnTo>
                          <a:pt x="0" y="3"/>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2212" name="Group 149"/>
              <p:cNvGrpSpPr>
                <a:grpSpLocks/>
              </p:cNvGrpSpPr>
              <p:nvPr/>
            </p:nvGrpSpPr>
            <p:grpSpPr bwMode="auto">
              <a:xfrm>
                <a:off x="3726" y="1221"/>
                <a:ext cx="361" cy="32"/>
                <a:chOff x="3726" y="1221"/>
                <a:chExt cx="361" cy="32"/>
              </a:xfrm>
            </p:grpSpPr>
            <p:sp>
              <p:nvSpPr>
                <p:cNvPr id="22213" name="Freeform 150"/>
                <p:cNvSpPr>
                  <a:spLocks/>
                </p:cNvSpPr>
                <p:nvPr/>
              </p:nvSpPr>
              <p:spPr bwMode="auto">
                <a:xfrm>
                  <a:off x="3726" y="1221"/>
                  <a:ext cx="83" cy="32"/>
                </a:xfrm>
                <a:custGeom>
                  <a:avLst/>
                  <a:gdLst>
                    <a:gd name="T0" fmla="*/ 0 w 83"/>
                    <a:gd name="T1" fmla="*/ 0 h 32"/>
                    <a:gd name="T2" fmla="*/ 0 w 83"/>
                    <a:gd name="T3" fmla="*/ 31 h 32"/>
                    <a:gd name="T4" fmla="*/ 82 w 83"/>
                    <a:gd name="T5" fmla="*/ 31 h 32"/>
                    <a:gd name="T6" fmla="*/ 82 w 83"/>
                    <a:gd name="T7" fmla="*/ 0 h 32"/>
                    <a:gd name="T8" fmla="*/ 0 w 83"/>
                    <a:gd name="T9" fmla="*/ 0 h 32"/>
                    <a:gd name="T10" fmla="*/ 0 60000 65536"/>
                    <a:gd name="T11" fmla="*/ 0 60000 65536"/>
                    <a:gd name="T12" fmla="*/ 0 60000 65536"/>
                    <a:gd name="T13" fmla="*/ 0 60000 65536"/>
                    <a:gd name="T14" fmla="*/ 0 60000 65536"/>
                    <a:gd name="T15" fmla="*/ 0 w 83"/>
                    <a:gd name="T16" fmla="*/ 0 h 32"/>
                    <a:gd name="T17" fmla="*/ 83 w 83"/>
                    <a:gd name="T18" fmla="*/ 32 h 32"/>
                  </a:gdLst>
                  <a:ahLst/>
                  <a:cxnLst>
                    <a:cxn ang="T10">
                      <a:pos x="T0" y="T1"/>
                    </a:cxn>
                    <a:cxn ang="T11">
                      <a:pos x="T2" y="T3"/>
                    </a:cxn>
                    <a:cxn ang="T12">
                      <a:pos x="T4" y="T5"/>
                    </a:cxn>
                    <a:cxn ang="T13">
                      <a:pos x="T6" y="T7"/>
                    </a:cxn>
                    <a:cxn ang="T14">
                      <a:pos x="T8" y="T9"/>
                    </a:cxn>
                  </a:cxnLst>
                  <a:rect l="T15" t="T16" r="T17" b="T18"/>
                  <a:pathLst>
                    <a:path w="83" h="32">
                      <a:moveTo>
                        <a:pt x="0" y="0"/>
                      </a:moveTo>
                      <a:lnTo>
                        <a:pt x="0" y="31"/>
                      </a:lnTo>
                      <a:lnTo>
                        <a:pt x="82" y="31"/>
                      </a:lnTo>
                      <a:lnTo>
                        <a:pt x="82" y="0"/>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14" name="Freeform 151"/>
                <p:cNvSpPr>
                  <a:spLocks/>
                </p:cNvSpPr>
                <p:nvPr/>
              </p:nvSpPr>
              <p:spPr bwMode="auto">
                <a:xfrm>
                  <a:off x="3832" y="1221"/>
                  <a:ext cx="40" cy="25"/>
                </a:xfrm>
                <a:custGeom>
                  <a:avLst/>
                  <a:gdLst>
                    <a:gd name="T0" fmla="*/ 0 w 40"/>
                    <a:gd name="T1" fmla="*/ 0 h 25"/>
                    <a:gd name="T2" fmla="*/ 0 w 40"/>
                    <a:gd name="T3" fmla="*/ 24 h 25"/>
                    <a:gd name="T4" fmla="*/ 39 w 40"/>
                    <a:gd name="T5" fmla="*/ 24 h 25"/>
                    <a:gd name="T6" fmla="*/ 39 w 40"/>
                    <a:gd name="T7" fmla="*/ 0 h 25"/>
                    <a:gd name="T8" fmla="*/ 0 w 40"/>
                    <a:gd name="T9" fmla="*/ 0 h 25"/>
                    <a:gd name="T10" fmla="*/ 0 60000 65536"/>
                    <a:gd name="T11" fmla="*/ 0 60000 65536"/>
                    <a:gd name="T12" fmla="*/ 0 60000 65536"/>
                    <a:gd name="T13" fmla="*/ 0 60000 65536"/>
                    <a:gd name="T14" fmla="*/ 0 60000 65536"/>
                    <a:gd name="T15" fmla="*/ 0 w 40"/>
                    <a:gd name="T16" fmla="*/ 0 h 25"/>
                    <a:gd name="T17" fmla="*/ 40 w 40"/>
                    <a:gd name="T18" fmla="*/ 25 h 25"/>
                  </a:gdLst>
                  <a:ahLst/>
                  <a:cxnLst>
                    <a:cxn ang="T10">
                      <a:pos x="T0" y="T1"/>
                    </a:cxn>
                    <a:cxn ang="T11">
                      <a:pos x="T2" y="T3"/>
                    </a:cxn>
                    <a:cxn ang="T12">
                      <a:pos x="T4" y="T5"/>
                    </a:cxn>
                    <a:cxn ang="T13">
                      <a:pos x="T6" y="T7"/>
                    </a:cxn>
                    <a:cxn ang="T14">
                      <a:pos x="T8" y="T9"/>
                    </a:cxn>
                  </a:cxnLst>
                  <a:rect l="T15" t="T16" r="T17" b="T18"/>
                  <a:pathLst>
                    <a:path w="40" h="25">
                      <a:moveTo>
                        <a:pt x="0" y="0"/>
                      </a:moveTo>
                      <a:lnTo>
                        <a:pt x="0" y="24"/>
                      </a:lnTo>
                      <a:lnTo>
                        <a:pt x="39" y="24"/>
                      </a:lnTo>
                      <a:lnTo>
                        <a:pt x="39" y="0"/>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15" name="Freeform 152"/>
                <p:cNvSpPr>
                  <a:spLocks/>
                </p:cNvSpPr>
                <p:nvPr/>
              </p:nvSpPr>
              <p:spPr bwMode="auto">
                <a:xfrm>
                  <a:off x="3907" y="1221"/>
                  <a:ext cx="40" cy="25"/>
                </a:xfrm>
                <a:custGeom>
                  <a:avLst/>
                  <a:gdLst>
                    <a:gd name="T0" fmla="*/ 0 w 40"/>
                    <a:gd name="T1" fmla="*/ 0 h 25"/>
                    <a:gd name="T2" fmla="*/ 0 w 40"/>
                    <a:gd name="T3" fmla="*/ 24 h 25"/>
                    <a:gd name="T4" fmla="*/ 39 w 40"/>
                    <a:gd name="T5" fmla="*/ 24 h 25"/>
                    <a:gd name="T6" fmla="*/ 39 w 40"/>
                    <a:gd name="T7" fmla="*/ 0 h 25"/>
                    <a:gd name="T8" fmla="*/ 0 w 40"/>
                    <a:gd name="T9" fmla="*/ 0 h 25"/>
                    <a:gd name="T10" fmla="*/ 0 60000 65536"/>
                    <a:gd name="T11" fmla="*/ 0 60000 65536"/>
                    <a:gd name="T12" fmla="*/ 0 60000 65536"/>
                    <a:gd name="T13" fmla="*/ 0 60000 65536"/>
                    <a:gd name="T14" fmla="*/ 0 60000 65536"/>
                    <a:gd name="T15" fmla="*/ 0 w 40"/>
                    <a:gd name="T16" fmla="*/ 0 h 25"/>
                    <a:gd name="T17" fmla="*/ 40 w 40"/>
                    <a:gd name="T18" fmla="*/ 25 h 25"/>
                  </a:gdLst>
                  <a:ahLst/>
                  <a:cxnLst>
                    <a:cxn ang="T10">
                      <a:pos x="T0" y="T1"/>
                    </a:cxn>
                    <a:cxn ang="T11">
                      <a:pos x="T2" y="T3"/>
                    </a:cxn>
                    <a:cxn ang="T12">
                      <a:pos x="T4" y="T5"/>
                    </a:cxn>
                    <a:cxn ang="T13">
                      <a:pos x="T6" y="T7"/>
                    </a:cxn>
                    <a:cxn ang="T14">
                      <a:pos x="T8" y="T9"/>
                    </a:cxn>
                  </a:cxnLst>
                  <a:rect l="T15" t="T16" r="T17" b="T18"/>
                  <a:pathLst>
                    <a:path w="40" h="25">
                      <a:moveTo>
                        <a:pt x="0" y="0"/>
                      </a:moveTo>
                      <a:lnTo>
                        <a:pt x="0" y="24"/>
                      </a:lnTo>
                      <a:lnTo>
                        <a:pt x="39" y="24"/>
                      </a:lnTo>
                      <a:lnTo>
                        <a:pt x="39" y="0"/>
                      </a:lnTo>
                      <a:lnTo>
                        <a:pt x="0" y="0"/>
                      </a:lnTo>
                    </a:path>
                  </a:pathLst>
                </a:custGeom>
                <a:solidFill>
                  <a:srgbClr val="2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16" name="Freeform 153"/>
                <p:cNvSpPr>
                  <a:spLocks/>
                </p:cNvSpPr>
                <p:nvPr/>
              </p:nvSpPr>
              <p:spPr bwMode="auto">
                <a:xfrm>
                  <a:off x="3972" y="1221"/>
                  <a:ext cx="115" cy="12"/>
                </a:xfrm>
                <a:custGeom>
                  <a:avLst/>
                  <a:gdLst>
                    <a:gd name="T0" fmla="*/ 0 w 115"/>
                    <a:gd name="T1" fmla="*/ 0 h 12"/>
                    <a:gd name="T2" fmla="*/ 0 w 115"/>
                    <a:gd name="T3" fmla="*/ 11 h 12"/>
                    <a:gd name="T4" fmla="*/ 114 w 115"/>
                    <a:gd name="T5" fmla="*/ 11 h 12"/>
                    <a:gd name="T6" fmla="*/ 114 w 115"/>
                    <a:gd name="T7" fmla="*/ 0 h 12"/>
                    <a:gd name="T8" fmla="*/ 0 w 115"/>
                    <a:gd name="T9" fmla="*/ 0 h 12"/>
                    <a:gd name="T10" fmla="*/ 0 60000 65536"/>
                    <a:gd name="T11" fmla="*/ 0 60000 65536"/>
                    <a:gd name="T12" fmla="*/ 0 60000 65536"/>
                    <a:gd name="T13" fmla="*/ 0 60000 65536"/>
                    <a:gd name="T14" fmla="*/ 0 60000 65536"/>
                    <a:gd name="T15" fmla="*/ 0 w 115"/>
                    <a:gd name="T16" fmla="*/ 0 h 12"/>
                    <a:gd name="T17" fmla="*/ 115 w 115"/>
                    <a:gd name="T18" fmla="*/ 12 h 12"/>
                  </a:gdLst>
                  <a:ahLst/>
                  <a:cxnLst>
                    <a:cxn ang="T10">
                      <a:pos x="T0" y="T1"/>
                    </a:cxn>
                    <a:cxn ang="T11">
                      <a:pos x="T2" y="T3"/>
                    </a:cxn>
                    <a:cxn ang="T12">
                      <a:pos x="T4" y="T5"/>
                    </a:cxn>
                    <a:cxn ang="T13">
                      <a:pos x="T6" y="T7"/>
                    </a:cxn>
                    <a:cxn ang="T14">
                      <a:pos x="T8" y="T9"/>
                    </a:cxn>
                  </a:cxnLst>
                  <a:rect l="T15" t="T16" r="T17" b="T18"/>
                  <a:pathLst>
                    <a:path w="115" h="12">
                      <a:moveTo>
                        <a:pt x="0" y="0"/>
                      </a:moveTo>
                      <a:lnTo>
                        <a:pt x="0" y="11"/>
                      </a:lnTo>
                      <a:lnTo>
                        <a:pt x="114" y="11"/>
                      </a:lnTo>
                      <a:lnTo>
                        <a:pt x="114" y="0"/>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17" name="Freeform 154"/>
                <p:cNvSpPr>
                  <a:spLocks/>
                </p:cNvSpPr>
                <p:nvPr/>
              </p:nvSpPr>
              <p:spPr bwMode="auto">
                <a:xfrm>
                  <a:off x="3747" y="1227"/>
                  <a:ext cx="41" cy="19"/>
                </a:xfrm>
                <a:custGeom>
                  <a:avLst/>
                  <a:gdLst>
                    <a:gd name="T0" fmla="*/ 0 w 41"/>
                    <a:gd name="T1" fmla="*/ 0 h 19"/>
                    <a:gd name="T2" fmla="*/ 0 w 41"/>
                    <a:gd name="T3" fmla="*/ 18 h 19"/>
                    <a:gd name="T4" fmla="*/ 40 w 41"/>
                    <a:gd name="T5" fmla="*/ 18 h 19"/>
                    <a:gd name="T6" fmla="*/ 40 w 41"/>
                    <a:gd name="T7" fmla="*/ 0 h 19"/>
                    <a:gd name="T8" fmla="*/ 0 w 41"/>
                    <a:gd name="T9" fmla="*/ 0 h 19"/>
                    <a:gd name="T10" fmla="*/ 0 60000 65536"/>
                    <a:gd name="T11" fmla="*/ 0 60000 65536"/>
                    <a:gd name="T12" fmla="*/ 0 60000 65536"/>
                    <a:gd name="T13" fmla="*/ 0 60000 65536"/>
                    <a:gd name="T14" fmla="*/ 0 60000 65536"/>
                    <a:gd name="T15" fmla="*/ 0 w 41"/>
                    <a:gd name="T16" fmla="*/ 0 h 19"/>
                    <a:gd name="T17" fmla="*/ 41 w 41"/>
                    <a:gd name="T18" fmla="*/ 19 h 19"/>
                  </a:gdLst>
                  <a:ahLst/>
                  <a:cxnLst>
                    <a:cxn ang="T10">
                      <a:pos x="T0" y="T1"/>
                    </a:cxn>
                    <a:cxn ang="T11">
                      <a:pos x="T2" y="T3"/>
                    </a:cxn>
                    <a:cxn ang="T12">
                      <a:pos x="T4" y="T5"/>
                    </a:cxn>
                    <a:cxn ang="T13">
                      <a:pos x="T6" y="T7"/>
                    </a:cxn>
                    <a:cxn ang="T14">
                      <a:pos x="T8" y="T9"/>
                    </a:cxn>
                  </a:cxnLst>
                  <a:rect l="T15" t="T16" r="T17" b="T18"/>
                  <a:pathLst>
                    <a:path w="41" h="19">
                      <a:moveTo>
                        <a:pt x="0" y="0"/>
                      </a:moveTo>
                      <a:lnTo>
                        <a:pt x="0" y="18"/>
                      </a:lnTo>
                      <a:lnTo>
                        <a:pt x="40" y="18"/>
                      </a:lnTo>
                      <a:lnTo>
                        <a:pt x="40" y="0"/>
                      </a:lnTo>
                      <a:lnTo>
                        <a:pt x="0" y="0"/>
                      </a:lnTo>
                    </a:path>
                  </a:pathLst>
                </a:custGeom>
                <a:solidFill>
                  <a:srgbClr val="4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22209" name="Freeform 155"/>
            <p:cNvSpPr>
              <a:spLocks/>
            </p:cNvSpPr>
            <p:nvPr/>
          </p:nvSpPr>
          <p:spPr bwMode="auto">
            <a:xfrm>
              <a:off x="3947" y="1537"/>
              <a:ext cx="101" cy="29"/>
            </a:xfrm>
            <a:custGeom>
              <a:avLst/>
              <a:gdLst>
                <a:gd name="T0" fmla="*/ 0 w 101"/>
                <a:gd name="T1" fmla="*/ 28 h 29"/>
                <a:gd name="T2" fmla="*/ 24 w 101"/>
                <a:gd name="T3" fmla="*/ 27 h 29"/>
                <a:gd name="T4" fmla="*/ 32 w 101"/>
                <a:gd name="T5" fmla="*/ 27 h 29"/>
                <a:gd name="T6" fmla="*/ 43 w 101"/>
                <a:gd name="T7" fmla="*/ 26 h 29"/>
                <a:gd name="T8" fmla="*/ 52 w 101"/>
                <a:gd name="T9" fmla="*/ 25 h 29"/>
                <a:gd name="T10" fmla="*/ 61 w 101"/>
                <a:gd name="T11" fmla="*/ 24 h 29"/>
                <a:gd name="T12" fmla="*/ 69 w 101"/>
                <a:gd name="T13" fmla="*/ 22 h 29"/>
                <a:gd name="T14" fmla="*/ 76 w 101"/>
                <a:gd name="T15" fmla="*/ 20 h 29"/>
                <a:gd name="T16" fmla="*/ 82 w 101"/>
                <a:gd name="T17" fmla="*/ 18 h 29"/>
                <a:gd name="T18" fmla="*/ 89 w 101"/>
                <a:gd name="T19" fmla="*/ 15 h 29"/>
                <a:gd name="T20" fmla="*/ 95 w 101"/>
                <a:gd name="T21" fmla="*/ 12 h 29"/>
                <a:gd name="T22" fmla="*/ 97 w 101"/>
                <a:gd name="T23" fmla="*/ 10 h 29"/>
                <a:gd name="T24" fmla="*/ 100 w 101"/>
                <a:gd name="T25" fmla="*/ 7 h 29"/>
                <a:gd name="T26" fmla="*/ 86 w 101"/>
                <a:gd name="T27" fmla="*/ 0 h 29"/>
                <a:gd name="T28" fmla="*/ 0 w 101"/>
                <a:gd name="T29" fmla="*/ 28 h 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1"/>
                <a:gd name="T46" fmla="*/ 0 h 29"/>
                <a:gd name="T47" fmla="*/ 101 w 101"/>
                <a:gd name="T48" fmla="*/ 29 h 2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1" h="29">
                  <a:moveTo>
                    <a:pt x="0" y="28"/>
                  </a:moveTo>
                  <a:lnTo>
                    <a:pt x="24" y="27"/>
                  </a:lnTo>
                  <a:lnTo>
                    <a:pt x="32" y="27"/>
                  </a:lnTo>
                  <a:lnTo>
                    <a:pt x="43" y="26"/>
                  </a:lnTo>
                  <a:lnTo>
                    <a:pt x="52" y="25"/>
                  </a:lnTo>
                  <a:lnTo>
                    <a:pt x="61" y="24"/>
                  </a:lnTo>
                  <a:lnTo>
                    <a:pt x="69" y="22"/>
                  </a:lnTo>
                  <a:lnTo>
                    <a:pt x="76" y="20"/>
                  </a:lnTo>
                  <a:lnTo>
                    <a:pt x="82" y="18"/>
                  </a:lnTo>
                  <a:lnTo>
                    <a:pt x="89" y="15"/>
                  </a:lnTo>
                  <a:lnTo>
                    <a:pt x="95" y="12"/>
                  </a:lnTo>
                  <a:lnTo>
                    <a:pt x="97" y="10"/>
                  </a:lnTo>
                  <a:lnTo>
                    <a:pt x="100" y="7"/>
                  </a:lnTo>
                  <a:lnTo>
                    <a:pt x="86" y="0"/>
                  </a:lnTo>
                  <a:lnTo>
                    <a:pt x="0" y="28"/>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510" name="Group 156"/>
          <p:cNvGrpSpPr>
            <a:grpSpLocks/>
          </p:cNvGrpSpPr>
          <p:nvPr/>
        </p:nvGrpSpPr>
        <p:grpSpPr bwMode="auto">
          <a:xfrm>
            <a:off x="5246688" y="1738313"/>
            <a:ext cx="776287" cy="434975"/>
            <a:chOff x="3635" y="1241"/>
            <a:chExt cx="538" cy="310"/>
          </a:xfrm>
        </p:grpSpPr>
        <p:grpSp>
          <p:nvGrpSpPr>
            <p:cNvPr id="22172" name="Group 157"/>
            <p:cNvGrpSpPr>
              <a:grpSpLocks/>
            </p:cNvGrpSpPr>
            <p:nvPr/>
          </p:nvGrpSpPr>
          <p:grpSpPr bwMode="auto">
            <a:xfrm>
              <a:off x="3985" y="1291"/>
              <a:ext cx="188" cy="193"/>
              <a:chOff x="3985" y="1291"/>
              <a:chExt cx="188" cy="193"/>
            </a:xfrm>
          </p:grpSpPr>
          <p:sp>
            <p:nvSpPr>
              <p:cNvPr id="22206" name="Freeform 158"/>
              <p:cNvSpPr>
                <a:spLocks/>
              </p:cNvSpPr>
              <p:nvPr/>
            </p:nvSpPr>
            <p:spPr bwMode="auto">
              <a:xfrm>
                <a:off x="3985" y="1291"/>
                <a:ext cx="188" cy="193"/>
              </a:xfrm>
              <a:custGeom>
                <a:avLst/>
                <a:gdLst>
                  <a:gd name="T0" fmla="*/ 20 w 188"/>
                  <a:gd name="T1" fmla="*/ 0 h 193"/>
                  <a:gd name="T2" fmla="*/ 86 w 188"/>
                  <a:gd name="T3" fmla="*/ 0 h 193"/>
                  <a:gd name="T4" fmla="*/ 102 w 188"/>
                  <a:gd name="T5" fmla="*/ 2 h 193"/>
                  <a:gd name="T6" fmla="*/ 111 w 188"/>
                  <a:gd name="T7" fmla="*/ 3 h 193"/>
                  <a:gd name="T8" fmla="*/ 121 w 188"/>
                  <a:gd name="T9" fmla="*/ 7 h 193"/>
                  <a:gd name="T10" fmla="*/ 128 w 188"/>
                  <a:gd name="T11" fmla="*/ 11 h 193"/>
                  <a:gd name="T12" fmla="*/ 133 w 188"/>
                  <a:gd name="T13" fmla="*/ 14 h 193"/>
                  <a:gd name="T14" fmla="*/ 138 w 188"/>
                  <a:gd name="T15" fmla="*/ 20 h 193"/>
                  <a:gd name="T16" fmla="*/ 144 w 188"/>
                  <a:gd name="T17" fmla="*/ 27 h 193"/>
                  <a:gd name="T18" fmla="*/ 147 w 188"/>
                  <a:gd name="T19" fmla="*/ 34 h 193"/>
                  <a:gd name="T20" fmla="*/ 150 w 188"/>
                  <a:gd name="T21" fmla="*/ 40 h 193"/>
                  <a:gd name="T22" fmla="*/ 167 w 188"/>
                  <a:gd name="T23" fmla="*/ 82 h 193"/>
                  <a:gd name="T24" fmla="*/ 177 w 188"/>
                  <a:gd name="T25" fmla="*/ 114 h 193"/>
                  <a:gd name="T26" fmla="*/ 185 w 188"/>
                  <a:gd name="T27" fmla="*/ 147 h 193"/>
                  <a:gd name="T28" fmla="*/ 187 w 188"/>
                  <a:gd name="T29" fmla="*/ 162 h 193"/>
                  <a:gd name="T30" fmla="*/ 187 w 188"/>
                  <a:gd name="T31" fmla="*/ 168 h 193"/>
                  <a:gd name="T32" fmla="*/ 186 w 188"/>
                  <a:gd name="T33" fmla="*/ 174 h 193"/>
                  <a:gd name="T34" fmla="*/ 185 w 188"/>
                  <a:gd name="T35" fmla="*/ 180 h 193"/>
                  <a:gd name="T36" fmla="*/ 183 w 188"/>
                  <a:gd name="T37" fmla="*/ 184 h 193"/>
                  <a:gd name="T38" fmla="*/ 178 w 188"/>
                  <a:gd name="T39" fmla="*/ 188 h 193"/>
                  <a:gd name="T40" fmla="*/ 173 w 188"/>
                  <a:gd name="T41" fmla="*/ 190 h 193"/>
                  <a:gd name="T42" fmla="*/ 168 w 188"/>
                  <a:gd name="T43" fmla="*/ 191 h 193"/>
                  <a:gd name="T44" fmla="*/ 162 w 188"/>
                  <a:gd name="T45" fmla="*/ 192 h 193"/>
                  <a:gd name="T46" fmla="*/ 156 w 188"/>
                  <a:gd name="T47" fmla="*/ 192 h 193"/>
                  <a:gd name="T48" fmla="*/ 150 w 188"/>
                  <a:gd name="T49" fmla="*/ 192 h 193"/>
                  <a:gd name="T50" fmla="*/ 148 w 188"/>
                  <a:gd name="T51" fmla="*/ 188 h 193"/>
                  <a:gd name="T52" fmla="*/ 147 w 188"/>
                  <a:gd name="T53" fmla="*/ 183 h 193"/>
                  <a:gd name="T54" fmla="*/ 147 w 188"/>
                  <a:gd name="T55" fmla="*/ 180 h 193"/>
                  <a:gd name="T56" fmla="*/ 108 w 188"/>
                  <a:gd name="T57" fmla="*/ 73 h 193"/>
                  <a:gd name="T58" fmla="*/ 102 w 188"/>
                  <a:gd name="T59" fmla="*/ 62 h 193"/>
                  <a:gd name="T60" fmla="*/ 99 w 188"/>
                  <a:gd name="T61" fmla="*/ 57 h 193"/>
                  <a:gd name="T62" fmla="*/ 95 w 188"/>
                  <a:gd name="T63" fmla="*/ 52 h 193"/>
                  <a:gd name="T64" fmla="*/ 89 w 188"/>
                  <a:gd name="T65" fmla="*/ 48 h 193"/>
                  <a:gd name="T66" fmla="*/ 79 w 188"/>
                  <a:gd name="T67" fmla="*/ 46 h 193"/>
                  <a:gd name="T68" fmla="*/ 64 w 188"/>
                  <a:gd name="T69" fmla="*/ 45 h 193"/>
                  <a:gd name="T70" fmla="*/ 0 w 188"/>
                  <a:gd name="T71" fmla="*/ 45 h 193"/>
                  <a:gd name="T72" fmla="*/ 0 w 188"/>
                  <a:gd name="T73" fmla="*/ 0 h 193"/>
                  <a:gd name="T74" fmla="*/ 20 w 188"/>
                  <a:gd name="T75" fmla="*/ 0 h 1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8"/>
                  <a:gd name="T115" fmla="*/ 0 h 193"/>
                  <a:gd name="T116" fmla="*/ 188 w 188"/>
                  <a:gd name="T117" fmla="*/ 193 h 1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8" h="193">
                    <a:moveTo>
                      <a:pt x="20" y="0"/>
                    </a:moveTo>
                    <a:lnTo>
                      <a:pt x="86" y="0"/>
                    </a:lnTo>
                    <a:lnTo>
                      <a:pt x="102" y="2"/>
                    </a:lnTo>
                    <a:lnTo>
                      <a:pt x="111" y="3"/>
                    </a:lnTo>
                    <a:lnTo>
                      <a:pt x="121" y="7"/>
                    </a:lnTo>
                    <a:lnTo>
                      <a:pt x="128" y="11"/>
                    </a:lnTo>
                    <a:lnTo>
                      <a:pt x="133" y="14"/>
                    </a:lnTo>
                    <a:lnTo>
                      <a:pt x="138" y="20"/>
                    </a:lnTo>
                    <a:lnTo>
                      <a:pt x="144" y="27"/>
                    </a:lnTo>
                    <a:lnTo>
                      <a:pt x="147" y="34"/>
                    </a:lnTo>
                    <a:lnTo>
                      <a:pt x="150" y="40"/>
                    </a:lnTo>
                    <a:lnTo>
                      <a:pt x="167" y="82"/>
                    </a:lnTo>
                    <a:lnTo>
                      <a:pt x="177" y="114"/>
                    </a:lnTo>
                    <a:lnTo>
                      <a:pt x="185" y="147"/>
                    </a:lnTo>
                    <a:lnTo>
                      <a:pt x="187" y="162"/>
                    </a:lnTo>
                    <a:lnTo>
                      <a:pt x="187" y="168"/>
                    </a:lnTo>
                    <a:lnTo>
                      <a:pt x="186" y="174"/>
                    </a:lnTo>
                    <a:lnTo>
                      <a:pt x="185" y="180"/>
                    </a:lnTo>
                    <a:lnTo>
                      <a:pt x="183" y="184"/>
                    </a:lnTo>
                    <a:lnTo>
                      <a:pt x="178" y="188"/>
                    </a:lnTo>
                    <a:lnTo>
                      <a:pt x="173" y="190"/>
                    </a:lnTo>
                    <a:lnTo>
                      <a:pt x="168" y="191"/>
                    </a:lnTo>
                    <a:lnTo>
                      <a:pt x="162" y="192"/>
                    </a:lnTo>
                    <a:lnTo>
                      <a:pt x="156" y="192"/>
                    </a:lnTo>
                    <a:lnTo>
                      <a:pt x="150" y="192"/>
                    </a:lnTo>
                    <a:lnTo>
                      <a:pt x="148" y="188"/>
                    </a:lnTo>
                    <a:lnTo>
                      <a:pt x="147" y="183"/>
                    </a:lnTo>
                    <a:lnTo>
                      <a:pt x="147" y="180"/>
                    </a:lnTo>
                    <a:lnTo>
                      <a:pt x="108" y="73"/>
                    </a:lnTo>
                    <a:lnTo>
                      <a:pt x="102" y="62"/>
                    </a:lnTo>
                    <a:lnTo>
                      <a:pt x="99" y="57"/>
                    </a:lnTo>
                    <a:lnTo>
                      <a:pt x="95" y="52"/>
                    </a:lnTo>
                    <a:lnTo>
                      <a:pt x="89" y="48"/>
                    </a:lnTo>
                    <a:lnTo>
                      <a:pt x="79" y="46"/>
                    </a:lnTo>
                    <a:lnTo>
                      <a:pt x="64" y="45"/>
                    </a:lnTo>
                    <a:lnTo>
                      <a:pt x="0" y="45"/>
                    </a:lnTo>
                    <a:lnTo>
                      <a:pt x="0" y="0"/>
                    </a:lnTo>
                    <a:lnTo>
                      <a:pt x="20" y="0"/>
                    </a:lnTo>
                  </a:path>
                </a:pathLst>
              </a:custGeom>
              <a:solidFill>
                <a:srgbClr val="202020"/>
              </a:solidFill>
              <a:ln w="12700" cap="rnd">
                <a:solidFill>
                  <a:srgbClr val="000000"/>
                </a:solidFill>
                <a:round/>
                <a:headEnd/>
                <a:tailEnd/>
              </a:ln>
            </p:spPr>
            <p:txBody>
              <a:bodyPr/>
              <a:lstStyle/>
              <a:p>
                <a:endParaRPr lang="en-US"/>
              </a:p>
            </p:txBody>
          </p:sp>
          <p:sp>
            <p:nvSpPr>
              <p:cNvPr id="22207" name="Freeform 159"/>
              <p:cNvSpPr>
                <a:spLocks/>
              </p:cNvSpPr>
              <p:nvPr/>
            </p:nvSpPr>
            <p:spPr bwMode="auto">
              <a:xfrm>
                <a:off x="3985" y="1298"/>
                <a:ext cx="151" cy="32"/>
              </a:xfrm>
              <a:custGeom>
                <a:avLst/>
                <a:gdLst>
                  <a:gd name="T0" fmla="*/ 0 w 151"/>
                  <a:gd name="T1" fmla="*/ 0 h 32"/>
                  <a:gd name="T2" fmla="*/ 88 w 151"/>
                  <a:gd name="T3" fmla="*/ 0 h 32"/>
                  <a:gd name="T4" fmla="*/ 96 w 151"/>
                  <a:gd name="T5" fmla="*/ 1 h 32"/>
                  <a:gd name="T6" fmla="*/ 106 w 151"/>
                  <a:gd name="T7" fmla="*/ 2 h 32"/>
                  <a:gd name="T8" fmla="*/ 113 w 151"/>
                  <a:gd name="T9" fmla="*/ 4 h 32"/>
                  <a:gd name="T10" fmla="*/ 119 w 151"/>
                  <a:gd name="T11" fmla="*/ 6 h 32"/>
                  <a:gd name="T12" fmla="*/ 127 w 151"/>
                  <a:gd name="T13" fmla="*/ 10 h 32"/>
                  <a:gd name="T14" fmla="*/ 132 w 151"/>
                  <a:gd name="T15" fmla="*/ 13 h 32"/>
                  <a:gd name="T16" fmla="*/ 137 w 151"/>
                  <a:gd name="T17" fmla="*/ 17 h 32"/>
                  <a:gd name="T18" fmla="*/ 140 w 151"/>
                  <a:gd name="T19" fmla="*/ 19 h 32"/>
                  <a:gd name="T20" fmla="*/ 144 w 151"/>
                  <a:gd name="T21" fmla="*/ 23 h 32"/>
                  <a:gd name="T22" fmla="*/ 147 w 151"/>
                  <a:gd name="T23" fmla="*/ 27 h 32"/>
                  <a:gd name="T24" fmla="*/ 150 w 151"/>
                  <a:gd name="T25" fmla="*/ 31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1"/>
                  <a:gd name="T40" fmla="*/ 0 h 32"/>
                  <a:gd name="T41" fmla="*/ 151 w 151"/>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1" h="32">
                    <a:moveTo>
                      <a:pt x="0" y="0"/>
                    </a:moveTo>
                    <a:lnTo>
                      <a:pt x="88" y="0"/>
                    </a:lnTo>
                    <a:lnTo>
                      <a:pt x="96" y="1"/>
                    </a:lnTo>
                    <a:lnTo>
                      <a:pt x="106" y="2"/>
                    </a:lnTo>
                    <a:lnTo>
                      <a:pt x="113" y="4"/>
                    </a:lnTo>
                    <a:lnTo>
                      <a:pt x="119" y="6"/>
                    </a:lnTo>
                    <a:lnTo>
                      <a:pt x="127" y="10"/>
                    </a:lnTo>
                    <a:lnTo>
                      <a:pt x="132" y="13"/>
                    </a:lnTo>
                    <a:lnTo>
                      <a:pt x="137" y="17"/>
                    </a:lnTo>
                    <a:lnTo>
                      <a:pt x="140" y="19"/>
                    </a:lnTo>
                    <a:lnTo>
                      <a:pt x="144" y="23"/>
                    </a:lnTo>
                    <a:lnTo>
                      <a:pt x="147" y="27"/>
                    </a:lnTo>
                    <a:lnTo>
                      <a:pt x="150" y="31"/>
                    </a:lnTo>
                  </a:path>
                </a:pathLst>
              </a:custGeom>
              <a:noFill/>
              <a:ln w="12700" cap="rnd">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2173" name="Group 160"/>
            <p:cNvGrpSpPr>
              <a:grpSpLocks/>
            </p:cNvGrpSpPr>
            <p:nvPr/>
          </p:nvGrpSpPr>
          <p:grpSpPr bwMode="auto">
            <a:xfrm>
              <a:off x="3635" y="1241"/>
              <a:ext cx="428" cy="310"/>
              <a:chOff x="3635" y="1241"/>
              <a:chExt cx="428" cy="310"/>
            </a:xfrm>
          </p:grpSpPr>
          <p:sp>
            <p:nvSpPr>
              <p:cNvPr id="22203" name="Freeform 161"/>
              <p:cNvSpPr>
                <a:spLocks/>
              </p:cNvSpPr>
              <p:nvPr/>
            </p:nvSpPr>
            <p:spPr bwMode="auto">
              <a:xfrm>
                <a:off x="3635" y="1264"/>
                <a:ext cx="428" cy="287"/>
              </a:xfrm>
              <a:custGeom>
                <a:avLst/>
                <a:gdLst>
                  <a:gd name="T0" fmla="*/ 66 w 428"/>
                  <a:gd name="T1" fmla="*/ 35 h 287"/>
                  <a:gd name="T2" fmla="*/ 59 w 428"/>
                  <a:gd name="T3" fmla="*/ 70 h 287"/>
                  <a:gd name="T4" fmla="*/ 52 w 428"/>
                  <a:gd name="T5" fmla="*/ 76 h 287"/>
                  <a:gd name="T6" fmla="*/ 46 w 428"/>
                  <a:gd name="T7" fmla="*/ 86 h 287"/>
                  <a:gd name="T8" fmla="*/ 1 w 428"/>
                  <a:gd name="T9" fmla="*/ 193 h 287"/>
                  <a:gd name="T10" fmla="*/ 0 w 428"/>
                  <a:gd name="T11" fmla="*/ 204 h 287"/>
                  <a:gd name="T12" fmla="*/ 2 w 428"/>
                  <a:gd name="T13" fmla="*/ 216 h 287"/>
                  <a:gd name="T14" fmla="*/ 7 w 428"/>
                  <a:gd name="T15" fmla="*/ 229 h 287"/>
                  <a:gd name="T16" fmla="*/ 15 w 428"/>
                  <a:gd name="T17" fmla="*/ 241 h 287"/>
                  <a:gd name="T18" fmla="*/ 27 w 428"/>
                  <a:gd name="T19" fmla="*/ 252 h 287"/>
                  <a:gd name="T20" fmla="*/ 43 w 428"/>
                  <a:gd name="T21" fmla="*/ 263 h 287"/>
                  <a:gd name="T22" fmla="*/ 63 w 428"/>
                  <a:gd name="T23" fmla="*/ 271 h 287"/>
                  <a:gd name="T24" fmla="*/ 84 w 428"/>
                  <a:gd name="T25" fmla="*/ 276 h 287"/>
                  <a:gd name="T26" fmla="*/ 104 w 428"/>
                  <a:gd name="T27" fmla="*/ 279 h 287"/>
                  <a:gd name="T28" fmla="*/ 130 w 428"/>
                  <a:gd name="T29" fmla="*/ 282 h 287"/>
                  <a:gd name="T30" fmla="*/ 156 w 428"/>
                  <a:gd name="T31" fmla="*/ 284 h 287"/>
                  <a:gd name="T32" fmla="*/ 186 w 428"/>
                  <a:gd name="T33" fmla="*/ 286 h 287"/>
                  <a:gd name="T34" fmla="*/ 215 w 428"/>
                  <a:gd name="T35" fmla="*/ 286 h 287"/>
                  <a:gd name="T36" fmla="*/ 248 w 428"/>
                  <a:gd name="T37" fmla="*/ 286 h 287"/>
                  <a:gd name="T38" fmla="*/ 286 w 428"/>
                  <a:gd name="T39" fmla="*/ 284 h 287"/>
                  <a:gd name="T40" fmla="*/ 325 w 428"/>
                  <a:gd name="T41" fmla="*/ 279 h 287"/>
                  <a:gd name="T42" fmla="*/ 357 w 428"/>
                  <a:gd name="T43" fmla="*/ 273 h 287"/>
                  <a:gd name="T44" fmla="*/ 380 w 428"/>
                  <a:gd name="T45" fmla="*/ 265 h 287"/>
                  <a:gd name="T46" fmla="*/ 398 w 428"/>
                  <a:gd name="T47" fmla="*/ 254 h 287"/>
                  <a:gd name="T48" fmla="*/ 414 w 428"/>
                  <a:gd name="T49" fmla="*/ 238 h 287"/>
                  <a:gd name="T50" fmla="*/ 424 w 428"/>
                  <a:gd name="T51" fmla="*/ 221 h 287"/>
                  <a:gd name="T52" fmla="*/ 427 w 428"/>
                  <a:gd name="T53" fmla="*/ 202 h 287"/>
                  <a:gd name="T54" fmla="*/ 425 w 428"/>
                  <a:gd name="T55" fmla="*/ 184 h 287"/>
                  <a:gd name="T56" fmla="*/ 374 w 428"/>
                  <a:gd name="T57" fmla="*/ 78 h 287"/>
                  <a:gd name="T58" fmla="*/ 366 w 428"/>
                  <a:gd name="T59" fmla="*/ 69 h 287"/>
                  <a:gd name="T60" fmla="*/ 363 w 428"/>
                  <a:gd name="T61" fmla="*/ 35 h 287"/>
                  <a:gd name="T62" fmla="*/ 33 w 428"/>
                  <a:gd name="T63" fmla="*/ 0 h 2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8"/>
                  <a:gd name="T97" fmla="*/ 0 h 287"/>
                  <a:gd name="T98" fmla="*/ 428 w 428"/>
                  <a:gd name="T99" fmla="*/ 287 h 28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8" h="287">
                    <a:moveTo>
                      <a:pt x="33" y="0"/>
                    </a:moveTo>
                    <a:lnTo>
                      <a:pt x="66" y="35"/>
                    </a:lnTo>
                    <a:lnTo>
                      <a:pt x="66" y="67"/>
                    </a:lnTo>
                    <a:lnTo>
                      <a:pt x="59" y="70"/>
                    </a:lnTo>
                    <a:lnTo>
                      <a:pt x="54" y="73"/>
                    </a:lnTo>
                    <a:lnTo>
                      <a:pt x="52" y="76"/>
                    </a:lnTo>
                    <a:lnTo>
                      <a:pt x="49" y="79"/>
                    </a:lnTo>
                    <a:lnTo>
                      <a:pt x="46" y="86"/>
                    </a:lnTo>
                    <a:lnTo>
                      <a:pt x="3" y="185"/>
                    </a:lnTo>
                    <a:lnTo>
                      <a:pt x="1" y="193"/>
                    </a:lnTo>
                    <a:lnTo>
                      <a:pt x="0" y="198"/>
                    </a:lnTo>
                    <a:lnTo>
                      <a:pt x="0" y="204"/>
                    </a:lnTo>
                    <a:lnTo>
                      <a:pt x="1" y="211"/>
                    </a:lnTo>
                    <a:lnTo>
                      <a:pt x="2" y="216"/>
                    </a:lnTo>
                    <a:lnTo>
                      <a:pt x="4" y="223"/>
                    </a:lnTo>
                    <a:lnTo>
                      <a:pt x="7" y="229"/>
                    </a:lnTo>
                    <a:lnTo>
                      <a:pt x="10" y="235"/>
                    </a:lnTo>
                    <a:lnTo>
                      <a:pt x="15" y="241"/>
                    </a:lnTo>
                    <a:lnTo>
                      <a:pt x="20" y="246"/>
                    </a:lnTo>
                    <a:lnTo>
                      <a:pt x="27" y="252"/>
                    </a:lnTo>
                    <a:lnTo>
                      <a:pt x="34" y="258"/>
                    </a:lnTo>
                    <a:lnTo>
                      <a:pt x="43" y="263"/>
                    </a:lnTo>
                    <a:lnTo>
                      <a:pt x="52" y="267"/>
                    </a:lnTo>
                    <a:lnTo>
                      <a:pt x="63" y="271"/>
                    </a:lnTo>
                    <a:lnTo>
                      <a:pt x="73" y="273"/>
                    </a:lnTo>
                    <a:lnTo>
                      <a:pt x="84" y="276"/>
                    </a:lnTo>
                    <a:lnTo>
                      <a:pt x="94" y="277"/>
                    </a:lnTo>
                    <a:lnTo>
                      <a:pt x="104" y="279"/>
                    </a:lnTo>
                    <a:lnTo>
                      <a:pt x="117" y="281"/>
                    </a:lnTo>
                    <a:lnTo>
                      <a:pt x="130" y="282"/>
                    </a:lnTo>
                    <a:lnTo>
                      <a:pt x="144" y="284"/>
                    </a:lnTo>
                    <a:lnTo>
                      <a:pt x="156" y="284"/>
                    </a:lnTo>
                    <a:lnTo>
                      <a:pt x="171" y="285"/>
                    </a:lnTo>
                    <a:lnTo>
                      <a:pt x="186" y="286"/>
                    </a:lnTo>
                    <a:lnTo>
                      <a:pt x="202" y="286"/>
                    </a:lnTo>
                    <a:lnTo>
                      <a:pt x="215" y="286"/>
                    </a:lnTo>
                    <a:lnTo>
                      <a:pt x="232" y="286"/>
                    </a:lnTo>
                    <a:lnTo>
                      <a:pt x="248" y="286"/>
                    </a:lnTo>
                    <a:lnTo>
                      <a:pt x="268" y="285"/>
                    </a:lnTo>
                    <a:lnTo>
                      <a:pt x="286" y="284"/>
                    </a:lnTo>
                    <a:lnTo>
                      <a:pt x="307" y="281"/>
                    </a:lnTo>
                    <a:lnTo>
                      <a:pt x="325" y="279"/>
                    </a:lnTo>
                    <a:lnTo>
                      <a:pt x="342" y="276"/>
                    </a:lnTo>
                    <a:lnTo>
                      <a:pt x="357" y="273"/>
                    </a:lnTo>
                    <a:lnTo>
                      <a:pt x="368" y="269"/>
                    </a:lnTo>
                    <a:lnTo>
                      <a:pt x="380" y="265"/>
                    </a:lnTo>
                    <a:lnTo>
                      <a:pt x="390" y="260"/>
                    </a:lnTo>
                    <a:lnTo>
                      <a:pt x="398" y="254"/>
                    </a:lnTo>
                    <a:lnTo>
                      <a:pt x="408" y="246"/>
                    </a:lnTo>
                    <a:lnTo>
                      <a:pt x="414" y="238"/>
                    </a:lnTo>
                    <a:lnTo>
                      <a:pt x="419" y="231"/>
                    </a:lnTo>
                    <a:lnTo>
                      <a:pt x="424" y="221"/>
                    </a:lnTo>
                    <a:lnTo>
                      <a:pt x="427" y="211"/>
                    </a:lnTo>
                    <a:lnTo>
                      <a:pt x="427" y="202"/>
                    </a:lnTo>
                    <a:lnTo>
                      <a:pt x="427" y="193"/>
                    </a:lnTo>
                    <a:lnTo>
                      <a:pt x="425" y="184"/>
                    </a:lnTo>
                    <a:lnTo>
                      <a:pt x="377" y="84"/>
                    </a:lnTo>
                    <a:lnTo>
                      <a:pt x="374" y="78"/>
                    </a:lnTo>
                    <a:lnTo>
                      <a:pt x="370" y="73"/>
                    </a:lnTo>
                    <a:lnTo>
                      <a:pt x="366" y="69"/>
                    </a:lnTo>
                    <a:lnTo>
                      <a:pt x="363" y="66"/>
                    </a:lnTo>
                    <a:lnTo>
                      <a:pt x="363" y="35"/>
                    </a:lnTo>
                    <a:lnTo>
                      <a:pt x="395" y="0"/>
                    </a:lnTo>
                    <a:lnTo>
                      <a:pt x="33" y="0"/>
                    </a:lnTo>
                  </a:path>
                </a:pathLst>
              </a:custGeom>
              <a:solidFill>
                <a:srgbClr val="00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04" name="Freeform 162"/>
              <p:cNvSpPr>
                <a:spLocks/>
              </p:cNvSpPr>
              <p:nvPr/>
            </p:nvSpPr>
            <p:spPr bwMode="auto">
              <a:xfrm>
                <a:off x="3648" y="1269"/>
                <a:ext cx="405" cy="274"/>
              </a:xfrm>
              <a:custGeom>
                <a:avLst/>
                <a:gdLst>
                  <a:gd name="T0" fmla="*/ 61 w 405"/>
                  <a:gd name="T1" fmla="*/ 33 h 274"/>
                  <a:gd name="T2" fmla="*/ 56 w 405"/>
                  <a:gd name="T3" fmla="*/ 70 h 274"/>
                  <a:gd name="T4" fmla="*/ 50 w 405"/>
                  <a:gd name="T5" fmla="*/ 75 h 274"/>
                  <a:gd name="T6" fmla="*/ 43 w 405"/>
                  <a:gd name="T7" fmla="*/ 84 h 274"/>
                  <a:gd name="T8" fmla="*/ 1 w 405"/>
                  <a:gd name="T9" fmla="*/ 185 h 274"/>
                  <a:gd name="T10" fmla="*/ 0 w 405"/>
                  <a:gd name="T11" fmla="*/ 195 h 274"/>
                  <a:gd name="T12" fmla="*/ 2 w 405"/>
                  <a:gd name="T13" fmla="*/ 207 h 274"/>
                  <a:gd name="T14" fmla="*/ 7 w 405"/>
                  <a:gd name="T15" fmla="*/ 219 h 274"/>
                  <a:gd name="T16" fmla="*/ 14 w 405"/>
                  <a:gd name="T17" fmla="*/ 230 h 274"/>
                  <a:gd name="T18" fmla="*/ 24 w 405"/>
                  <a:gd name="T19" fmla="*/ 241 h 274"/>
                  <a:gd name="T20" fmla="*/ 40 w 405"/>
                  <a:gd name="T21" fmla="*/ 251 h 274"/>
                  <a:gd name="T22" fmla="*/ 59 w 405"/>
                  <a:gd name="T23" fmla="*/ 259 h 274"/>
                  <a:gd name="T24" fmla="*/ 79 w 405"/>
                  <a:gd name="T25" fmla="*/ 263 h 274"/>
                  <a:gd name="T26" fmla="*/ 98 w 405"/>
                  <a:gd name="T27" fmla="*/ 267 h 274"/>
                  <a:gd name="T28" fmla="*/ 122 w 405"/>
                  <a:gd name="T29" fmla="*/ 269 h 274"/>
                  <a:gd name="T30" fmla="*/ 148 w 405"/>
                  <a:gd name="T31" fmla="*/ 271 h 274"/>
                  <a:gd name="T32" fmla="*/ 175 w 405"/>
                  <a:gd name="T33" fmla="*/ 273 h 274"/>
                  <a:gd name="T34" fmla="*/ 203 w 405"/>
                  <a:gd name="T35" fmla="*/ 273 h 274"/>
                  <a:gd name="T36" fmla="*/ 235 w 405"/>
                  <a:gd name="T37" fmla="*/ 273 h 274"/>
                  <a:gd name="T38" fmla="*/ 270 w 405"/>
                  <a:gd name="T39" fmla="*/ 271 h 274"/>
                  <a:gd name="T40" fmla="*/ 307 w 405"/>
                  <a:gd name="T41" fmla="*/ 267 h 274"/>
                  <a:gd name="T42" fmla="*/ 338 w 405"/>
                  <a:gd name="T43" fmla="*/ 261 h 274"/>
                  <a:gd name="T44" fmla="*/ 360 w 405"/>
                  <a:gd name="T45" fmla="*/ 253 h 274"/>
                  <a:gd name="T46" fmla="*/ 377 w 405"/>
                  <a:gd name="T47" fmla="*/ 243 h 274"/>
                  <a:gd name="T48" fmla="*/ 392 w 405"/>
                  <a:gd name="T49" fmla="*/ 228 h 274"/>
                  <a:gd name="T50" fmla="*/ 401 w 405"/>
                  <a:gd name="T51" fmla="*/ 212 h 274"/>
                  <a:gd name="T52" fmla="*/ 404 w 405"/>
                  <a:gd name="T53" fmla="*/ 194 h 274"/>
                  <a:gd name="T54" fmla="*/ 402 w 405"/>
                  <a:gd name="T55" fmla="*/ 176 h 274"/>
                  <a:gd name="T56" fmla="*/ 355 w 405"/>
                  <a:gd name="T57" fmla="*/ 76 h 274"/>
                  <a:gd name="T58" fmla="*/ 346 w 405"/>
                  <a:gd name="T59" fmla="*/ 68 h 274"/>
                  <a:gd name="T60" fmla="*/ 343 w 405"/>
                  <a:gd name="T61" fmla="*/ 33 h 274"/>
                  <a:gd name="T62" fmla="*/ 31 w 405"/>
                  <a:gd name="T63" fmla="*/ 0 h 2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05"/>
                  <a:gd name="T97" fmla="*/ 0 h 274"/>
                  <a:gd name="T98" fmla="*/ 405 w 405"/>
                  <a:gd name="T99" fmla="*/ 274 h 27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05" h="274">
                    <a:moveTo>
                      <a:pt x="31" y="0"/>
                    </a:moveTo>
                    <a:lnTo>
                      <a:pt x="61" y="33"/>
                    </a:lnTo>
                    <a:lnTo>
                      <a:pt x="62" y="66"/>
                    </a:lnTo>
                    <a:lnTo>
                      <a:pt x="56" y="70"/>
                    </a:lnTo>
                    <a:lnTo>
                      <a:pt x="52" y="72"/>
                    </a:lnTo>
                    <a:lnTo>
                      <a:pt x="50" y="75"/>
                    </a:lnTo>
                    <a:lnTo>
                      <a:pt x="47" y="78"/>
                    </a:lnTo>
                    <a:lnTo>
                      <a:pt x="43" y="84"/>
                    </a:lnTo>
                    <a:lnTo>
                      <a:pt x="2" y="178"/>
                    </a:lnTo>
                    <a:lnTo>
                      <a:pt x="1" y="185"/>
                    </a:lnTo>
                    <a:lnTo>
                      <a:pt x="0" y="190"/>
                    </a:lnTo>
                    <a:lnTo>
                      <a:pt x="0" y="195"/>
                    </a:lnTo>
                    <a:lnTo>
                      <a:pt x="1" y="202"/>
                    </a:lnTo>
                    <a:lnTo>
                      <a:pt x="2" y="207"/>
                    </a:lnTo>
                    <a:lnTo>
                      <a:pt x="4" y="213"/>
                    </a:lnTo>
                    <a:lnTo>
                      <a:pt x="7" y="219"/>
                    </a:lnTo>
                    <a:lnTo>
                      <a:pt x="10" y="225"/>
                    </a:lnTo>
                    <a:lnTo>
                      <a:pt x="14" y="230"/>
                    </a:lnTo>
                    <a:lnTo>
                      <a:pt x="19" y="236"/>
                    </a:lnTo>
                    <a:lnTo>
                      <a:pt x="24" y="241"/>
                    </a:lnTo>
                    <a:lnTo>
                      <a:pt x="31" y="246"/>
                    </a:lnTo>
                    <a:lnTo>
                      <a:pt x="40" y="251"/>
                    </a:lnTo>
                    <a:lnTo>
                      <a:pt x="49" y="256"/>
                    </a:lnTo>
                    <a:lnTo>
                      <a:pt x="59" y="259"/>
                    </a:lnTo>
                    <a:lnTo>
                      <a:pt x="69" y="260"/>
                    </a:lnTo>
                    <a:lnTo>
                      <a:pt x="79" y="263"/>
                    </a:lnTo>
                    <a:lnTo>
                      <a:pt x="88" y="265"/>
                    </a:lnTo>
                    <a:lnTo>
                      <a:pt x="98" y="267"/>
                    </a:lnTo>
                    <a:lnTo>
                      <a:pt x="110" y="268"/>
                    </a:lnTo>
                    <a:lnTo>
                      <a:pt x="122" y="269"/>
                    </a:lnTo>
                    <a:lnTo>
                      <a:pt x="136" y="271"/>
                    </a:lnTo>
                    <a:lnTo>
                      <a:pt x="148" y="271"/>
                    </a:lnTo>
                    <a:lnTo>
                      <a:pt x="162" y="272"/>
                    </a:lnTo>
                    <a:lnTo>
                      <a:pt x="175" y="273"/>
                    </a:lnTo>
                    <a:lnTo>
                      <a:pt x="191" y="273"/>
                    </a:lnTo>
                    <a:lnTo>
                      <a:pt x="203" y="273"/>
                    </a:lnTo>
                    <a:lnTo>
                      <a:pt x="219" y="273"/>
                    </a:lnTo>
                    <a:lnTo>
                      <a:pt x="235" y="273"/>
                    </a:lnTo>
                    <a:lnTo>
                      <a:pt x="254" y="272"/>
                    </a:lnTo>
                    <a:lnTo>
                      <a:pt x="270" y="271"/>
                    </a:lnTo>
                    <a:lnTo>
                      <a:pt x="291" y="269"/>
                    </a:lnTo>
                    <a:lnTo>
                      <a:pt x="307" y="267"/>
                    </a:lnTo>
                    <a:lnTo>
                      <a:pt x="324" y="264"/>
                    </a:lnTo>
                    <a:lnTo>
                      <a:pt x="338" y="261"/>
                    </a:lnTo>
                    <a:lnTo>
                      <a:pt x="348" y="257"/>
                    </a:lnTo>
                    <a:lnTo>
                      <a:pt x="360" y="253"/>
                    </a:lnTo>
                    <a:lnTo>
                      <a:pt x="370" y="248"/>
                    </a:lnTo>
                    <a:lnTo>
                      <a:pt x="377" y="243"/>
                    </a:lnTo>
                    <a:lnTo>
                      <a:pt x="386" y="235"/>
                    </a:lnTo>
                    <a:lnTo>
                      <a:pt x="392" y="228"/>
                    </a:lnTo>
                    <a:lnTo>
                      <a:pt x="396" y="221"/>
                    </a:lnTo>
                    <a:lnTo>
                      <a:pt x="401" y="212"/>
                    </a:lnTo>
                    <a:lnTo>
                      <a:pt x="404" y="202"/>
                    </a:lnTo>
                    <a:lnTo>
                      <a:pt x="404" y="194"/>
                    </a:lnTo>
                    <a:lnTo>
                      <a:pt x="404" y="185"/>
                    </a:lnTo>
                    <a:lnTo>
                      <a:pt x="402" y="176"/>
                    </a:lnTo>
                    <a:lnTo>
                      <a:pt x="358" y="82"/>
                    </a:lnTo>
                    <a:lnTo>
                      <a:pt x="355" y="76"/>
                    </a:lnTo>
                    <a:lnTo>
                      <a:pt x="351" y="71"/>
                    </a:lnTo>
                    <a:lnTo>
                      <a:pt x="346" y="68"/>
                    </a:lnTo>
                    <a:lnTo>
                      <a:pt x="343" y="66"/>
                    </a:lnTo>
                    <a:lnTo>
                      <a:pt x="343" y="33"/>
                    </a:lnTo>
                    <a:lnTo>
                      <a:pt x="374" y="0"/>
                    </a:lnTo>
                    <a:lnTo>
                      <a:pt x="31" y="0"/>
                    </a:lnTo>
                  </a:path>
                </a:pathLst>
              </a:custGeom>
              <a:solidFill>
                <a:srgbClr val="40F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05" name="Oval 163"/>
              <p:cNvSpPr>
                <a:spLocks noChangeArrowheads="1"/>
              </p:cNvSpPr>
              <p:nvPr/>
            </p:nvSpPr>
            <p:spPr bwMode="auto">
              <a:xfrm>
                <a:off x="3668" y="1241"/>
                <a:ext cx="363" cy="46"/>
              </a:xfrm>
              <a:prstGeom prst="ellipse">
                <a:avLst/>
              </a:prstGeom>
              <a:solidFill>
                <a:srgbClr val="004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174" name="Group 164"/>
            <p:cNvGrpSpPr>
              <a:grpSpLocks/>
            </p:cNvGrpSpPr>
            <p:nvPr/>
          </p:nvGrpSpPr>
          <p:grpSpPr bwMode="auto">
            <a:xfrm>
              <a:off x="3648" y="1274"/>
              <a:ext cx="406" cy="269"/>
              <a:chOff x="3648" y="1274"/>
              <a:chExt cx="406" cy="269"/>
            </a:xfrm>
          </p:grpSpPr>
          <p:grpSp>
            <p:nvGrpSpPr>
              <p:cNvPr id="22175" name="Group 165"/>
              <p:cNvGrpSpPr>
                <a:grpSpLocks/>
              </p:cNvGrpSpPr>
              <p:nvPr/>
            </p:nvGrpSpPr>
            <p:grpSpPr bwMode="auto">
              <a:xfrm>
                <a:off x="3648" y="1352"/>
                <a:ext cx="405" cy="191"/>
                <a:chOff x="3648" y="1352"/>
                <a:chExt cx="405" cy="191"/>
              </a:xfrm>
            </p:grpSpPr>
            <p:sp>
              <p:nvSpPr>
                <p:cNvPr id="22201" name="Freeform 166"/>
                <p:cNvSpPr>
                  <a:spLocks/>
                </p:cNvSpPr>
                <p:nvPr/>
              </p:nvSpPr>
              <p:spPr bwMode="auto">
                <a:xfrm>
                  <a:off x="3648" y="1372"/>
                  <a:ext cx="405" cy="171"/>
                </a:xfrm>
                <a:custGeom>
                  <a:avLst/>
                  <a:gdLst>
                    <a:gd name="T0" fmla="*/ 36 w 405"/>
                    <a:gd name="T1" fmla="*/ 0 h 171"/>
                    <a:gd name="T2" fmla="*/ 2 w 405"/>
                    <a:gd name="T3" fmla="*/ 75 h 171"/>
                    <a:gd name="T4" fmla="*/ 1 w 405"/>
                    <a:gd name="T5" fmla="*/ 83 h 171"/>
                    <a:gd name="T6" fmla="*/ 0 w 405"/>
                    <a:gd name="T7" fmla="*/ 87 h 171"/>
                    <a:gd name="T8" fmla="*/ 0 w 405"/>
                    <a:gd name="T9" fmla="*/ 93 h 171"/>
                    <a:gd name="T10" fmla="*/ 1 w 405"/>
                    <a:gd name="T11" fmla="*/ 99 h 171"/>
                    <a:gd name="T12" fmla="*/ 2 w 405"/>
                    <a:gd name="T13" fmla="*/ 105 h 171"/>
                    <a:gd name="T14" fmla="*/ 4 w 405"/>
                    <a:gd name="T15" fmla="*/ 111 h 171"/>
                    <a:gd name="T16" fmla="*/ 7 w 405"/>
                    <a:gd name="T17" fmla="*/ 117 h 171"/>
                    <a:gd name="T18" fmla="*/ 10 w 405"/>
                    <a:gd name="T19" fmla="*/ 122 h 171"/>
                    <a:gd name="T20" fmla="*/ 14 w 405"/>
                    <a:gd name="T21" fmla="*/ 128 h 171"/>
                    <a:gd name="T22" fmla="*/ 19 w 405"/>
                    <a:gd name="T23" fmla="*/ 133 h 171"/>
                    <a:gd name="T24" fmla="*/ 24 w 405"/>
                    <a:gd name="T25" fmla="*/ 138 h 171"/>
                    <a:gd name="T26" fmla="*/ 31 w 405"/>
                    <a:gd name="T27" fmla="*/ 144 h 171"/>
                    <a:gd name="T28" fmla="*/ 40 w 405"/>
                    <a:gd name="T29" fmla="*/ 148 h 171"/>
                    <a:gd name="T30" fmla="*/ 49 w 405"/>
                    <a:gd name="T31" fmla="*/ 153 h 171"/>
                    <a:gd name="T32" fmla="*/ 59 w 405"/>
                    <a:gd name="T33" fmla="*/ 156 h 171"/>
                    <a:gd name="T34" fmla="*/ 69 w 405"/>
                    <a:gd name="T35" fmla="*/ 157 h 171"/>
                    <a:gd name="T36" fmla="*/ 79 w 405"/>
                    <a:gd name="T37" fmla="*/ 160 h 171"/>
                    <a:gd name="T38" fmla="*/ 88 w 405"/>
                    <a:gd name="T39" fmla="*/ 162 h 171"/>
                    <a:gd name="T40" fmla="*/ 98 w 405"/>
                    <a:gd name="T41" fmla="*/ 164 h 171"/>
                    <a:gd name="T42" fmla="*/ 110 w 405"/>
                    <a:gd name="T43" fmla="*/ 165 h 171"/>
                    <a:gd name="T44" fmla="*/ 122 w 405"/>
                    <a:gd name="T45" fmla="*/ 166 h 171"/>
                    <a:gd name="T46" fmla="*/ 136 w 405"/>
                    <a:gd name="T47" fmla="*/ 168 h 171"/>
                    <a:gd name="T48" fmla="*/ 148 w 405"/>
                    <a:gd name="T49" fmla="*/ 168 h 171"/>
                    <a:gd name="T50" fmla="*/ 162 w 405"/>
                    <a:gd name="T51" fmla="*/ 169 h 171"/>
                    <a:gd name="T52" fmla="*/ 175 w 405"/>
                    <a:gd name="T53" fmla="*/ 170 h 171"/>
                    <a:gd name="T54" fmla="*/ 191 w 405"/>
                    <a:gd name="T55" fmla="*/ 170 h 171"/>
                    <a:gd name="T56" fmla="*/ 203 w 405"/>
                    <a:gd name="T57" fmla="*/ 170 h 171"/>
                    <a:gd name="T58" fmla="*/ 219 w 405"/>
                    <a:gd name="T59" fmla="*/ 170 h 171"/>
                    <a:gd name="T60" fmla="*/ 235 w 405"/>
                    <a:gd name="T61" fmla="*/ 170 h 171"/>
                    <a:gd name="T62" fmla="*/ 254 w 405"/>
                    <a:gd name="T63" fmla="*/ 169 h 171"/>
                    <a:gd name="T64" fmla="*/ 270 w 405"/>
                    <a:gd name="T65" fmla="*/ 168 h 171"/>
                    <a:gd name="T66" fmla="*/ 291 w 405"/>
                    <a:gd name="T67" fmla="*/ 166 h 171"/>
                    <a:gd name="T68" fmla="*/ 307 w 405"/>
                    <a:gd name="T69" fmla="*/ 164 h 171"/>
                    <a:gd name="T70" fmla="*/ 324 w 405"/>
                    <a:gd name="T71" fmla="*/ 161 h 171"/>
                    <a:gd name="T72" fmla="*/ 338 w 405"/>
                    <a:gd name="T73" fmla="*/ 158 h 171"/>
                    <a:gd name="T74" fmla="*/ 348 w 405"/>
                    <a:gd name="T75" fmla="*/ 154 h 171"/>
                    <a:gd name="T76" fmla="*/ 360 w 405"/>
                    <a:gd name="T77" fmla="*/ 150 h 171"/>
                    <a:gd name="T78" fmla="*/ 370 w 405"/>
                    <a:gd name="T79" fmla="*/ 145 h 171"/>
                    <a:gd name="T80" fmla="*/ 377 w 405"/>
                    <a:gd name="T81" fmla="*/ 140 h 171"/>
                    <a:gd name="T82" fmla="*/ 386 w 405"/>
                    <a:gd name="T83" fmla="*/ 132 h 171"/>
                    <a:gd name="T84" fmla="*/ 392 w 405"/>
                    <a:gd name="T85" fmla="*/ 125 h 171"/>
                    <a:gd name="T86" fmla="*/ 396 w 405"/>
                    <a:gd name="T87" fmla="*/ 119 h 171"/>
                    <a:gd name="T88" fmla="*/ 401 w 405"/>
                    <a:gd name="T89" fmla="*/ 109 h 171"/>
                    <a:gd name="T90" fmla="*/ 404 w 405"/>
                    <a:gd name="T91" fmla="*/ 99 h 171"/>
                    <a:gd name="T92" fmla="*/ 404 w 405"/>
                    <a:gd name="T93" fmla="*/ 91 h 171"/>
                    <a:gd name="T94" fmla="*/ 404 w 405"/>
                    <a:gd name="T95" fmla="*/ 83 h 171"/>
                    <a:gd name="T96" fmla="*/ 402 w 405"/>
                    <a:gd name="T97" fmla="*/ 74 h 171"/>
                    <a:gd name="T98" fmla="*/ 367 w 405"/>
                    <a:gd name="T99" fmla="*/ 0 h 171"/>
                    <a:gd name="T100" fmla="*/ 36 w 405"/>
                    <a:gd name="T101" fmla="*/ 0 h 1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05"/>
                    <a:gd name="T154" fmla="*/ 0 h 171"/>
                    <a:gd name="T155" fmla="*/ 405 w 405"/>
                    <a:gd name="T156" fmla="*/ 171 h 1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05" h="171">
                      <a:moveTo>
                        <a:pt x="36" y="0"/>
                      </a:moveTo>
                      <a:lnTo>
                        <a:pt x="2" y="75"/>
                      </a:lnTo>
                      <a:lnTo>
                        <a:pt x="1" y="83"/>
                      </a:lnTo>
                      <a:lnTo>
                        <a:pt x="0" y="87"/>
                      </a:lnTo>
                      <a:lnTo>
                        <a:pt x="0" y="93"/>
                      </a:lnTo>
                      <a:lnTo>
                        <a:pt x="1" y="99"/>
                      </a:lnTo>
                      <a:lnTo>
                        <a:pt x="2" y="105"/>
                      </a:lnTo>
                      <a:lnTo>
                        <a:pt x="4" y="111"/>
                      </a:lnTo>
                      <a:lnTo>
                        <a:pt x="7" y="117"/>
                      </a:lnTo>
                      <a:lnTo>
                        <a:pt x="10" y="122"/>
                      </a:lnTo>
                      <a:lnTo>
                        <a:pt x="14" y="128"/>
                      </a:lnTo>
                      <a:lnTo>
                        <a:pt x="19" y="133"/>
                      </a:lnTo>
                      <a:lnTo>
                        <a:pt x="24" y="138"/>
                      </a:lnTo>
                      <a:lnTo>
                        <a:pt x="31" y="144"/>
                      </a:lnTo>
                      <a:lnTo>
                        <a:pt x="40" y="148"/>
                      </a:lnTo>
                      <a:lnTo>
                        <a:pt x="49" y="153"/>
                      </a:lnTo>
                      <a:lnTo>
                        <a:pt x="59" y="156"/>
                      </a:lnTo>
                      <a:lnTo>
                        <a:pt x="69" y="157"/>
                      </a:lnTo>
                      <a:lnTo>
                        <a:pt x="79" y="160"/>
                      </a:lnTo>
                      <a:lnTo>
                        <a:pt x="88" y="162"/>
                      </a:lnTo>
                      <a:lnTo>
                        <a:pt x="98" y="164"/>
                      </a:lnTo>
                      <a:lnTo>
                        <a:pt x="110" y="165"/>
                      </a:lnTo>
                      <a:lnTo>
                        <a:pt x="122" y="166"/>
                      </a:lnTo>
                      <a:lnTo>
                        <a:pt x="136" y="168"/>
                      </a:lnTo>
                      <a:lnTo>
                        <a:pt x="148" y="168"/>
                      </a:lnTo>
                      <a:lnTo>
                        <a:pt x="162" y="169"/>
                      </a:lnTo>
                      <a:lnTo>
                        <a:pt x="175" y="170"/>
                      </a:lnTo>
                      <a:lnTo>
                        <a:pt x="191" y="170"/>
                      </a:lnTo>
                      <a:lnTo>
                        <a:pt x="203" y="170"/>
                      </a:lnTo>
                      <a:lnTo>
                        <a:pt x="219" y="170"/>
                      </a:lnTo>
                      <a:lnTo>
                        <a:pt x="235" y="170"/>
                      </a:lnTo>
                      <a:lnTo>
                        <a:pt x="254" y="169"/>
                      </a:lnTo>
                      <a:lnTo>
                        <a:pt x="270" y="168"/>
                      </a:lnTo>
                      <a:lnTo>
                        <a:pt x="291" y="166"/>
                      </a:lnTo>
                      <a:lnTo>
                        <a:pt x="307" y="164"/>
                      </a:lnTo>
                      <a:lnTo>
                        <a:pt x="324" y="161"/>
                      </a:lnTo>
                      <a:lnTo>
                        <a:pt x="338" y="158"/>
                      </a:lnTo>
                      <a:lnTo>
                        <a:pt x="348" y="154"/>
                      </a:lnTo>
                      <a:lnTo>
                        <a:pt x="360" y="150"/>
                      </a:lnTo>
                      <a:lnTo>
                        <a:pt x="370" y="145"/>
                      </a:lnTo>
                      <a:lnTo>
                        <a:pt x="377" y="140"/>
                      </a:lnTo>
                      <a:lnTo>
                        <a:pt x="386" y="132"/>
                      </a:lnTo>
                      <a:lnTo>
                        <a:pt x="392" y="125"/>
                      </a:lnTo>
                      <a:lnTo>
                        <a:pt x="396" y="119"/>
                      </a:lnTo>
                      <a:lnTo>
                        <a:pt x="401" y="109"/>
                      </a:lnTo>
                      <a:lnTo>
                        <a:pt x="404" y="99"/>
                      </a:lnTo>
                      <a:lnTo>
                        <a:pt x="404" y="91"/>
                      </a:lnTo>
                      <a:lnTo>
                        <a:pt x="404" y="83"/>
                      </a:lnTo>
                      <a:lnTo>
                        <a:pt x="402" y="74"/>
                      </a:lnTo>
                      <a:lnTo>
                        <a:pt x="367" y="0"/>
                      </a:lnTo>
                      <a:lnTo>
                        <a:pt x="36" y="0"/>
                      </a:lnTo>
                    </a:path>
                  </a:pathLst>
                </a:custGeom>
                <a:solidFill>
                  <a:srgbClr val="603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02" name="Oval 167"/>
                <p:cNvSpPr>
                  <a:spLocks noChangeArrowheads="1"/>
                </p:cNvSpPr>
                <p:nvPr/>
              </p:nvSpPr>
              <p:spPr bwMode="auto">
                <a:xfrm>
                  <a:off x="3685" y="1352"/>
                  <a:ext cx="331" cy="38"/>
                </a:xfrm>
                <a:prstGeom prst="ellipse">
                  <a:avLst/>
                </a:prstGeom>
                <a:solidFill>
                  <a:srgbClr val="201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2176" name="Group 168"/>
              <p:cNvGrpSpPr>
                <a:grpSpLocks/>
              </p:cNvGrpSpPr>
              <p:nvPr/>
            </p:nvGrpSpPr>
            <p:grpSpPr bwMode="auto">
              <a:xfrm>
                <a:off x="3648" y="1274"/>
                <a:ext cx="405" cy="269"/>
                <a:chOff x="3648" y="1274"/>
                <a:chExt cx="405" cy="269"/>
              </a:xfrm>
            </p:grpSpPr>
            <p:sp>
              <p:nvSpPr>
                <p:cNvPr id="22197" name="Freeform 169"/>
                <p:cNvSpPr>
                  <a:spLocks/>
                </p:cNvSpPr>
                <p:nvPr/>
              </p:nvSpPr>
              <p:spPr bwMode="auto">
                <a:xfrm>
                  <a:off x="3749" y="1287"/>
                  <a:ext cx="87" cy="256"/>
                </a:xfrm>
                <a:custGeom>
                  <a:avLst/>
                  <a:gdLst>
                    <a:gd name="T0" fmla="*/ 47 w 87"/>
                    <a:gd name="T1" fmla="*/ 0 h 256"/>
                    <a:gd name="T2" fmla="*/ 38 w 87"/>
                    <a:gd name="T3" fmla="*/ 0 h 256"/>
                    <a:gd name="T4" fmla="*/ 41 w 87"/>
                    <a:gd name="T5" fmla="*/ 11 h 256"/>
                    <a:gd name="T6" fmla="*/ 40 w 87"/>
                    <a:gd name="T7" fmla="*/ 22 h 256"/>
                    <a:gd name="T8" fmla="*/ 38 w 87"/>
                    <a:gd name="T9" fmla="*/ 34 h 256"/>
                    <a:gd name="T10" fmla="*/ 34 w 87"/>
                    <a:gd name="T11" fmla="*/ 52 h 256"/>
                    <a:gd name="T12" fmla="*/ 31 w 87"/>
                    <a:gd name="T13" fmla="*/ 66 h 256"/>
                    <a:gd name="T14" fmla="*/ 23 w 87"/>
                    <a:gd name="T15" fmla="*/ 78 h 256"/>
                    <a:gd name="T16" fmla="*/ 27 w 87"/>
                    <a:gd name="T17" fmla="*/ 94 h 256"/>
                    <a:gd name="T18" fmla="*/ 25 w 87"/>
                    <a:gd name="T19" fmla="*/ 109 h 256"/>
                    <a:gd name="T20" fmla="*/ 18 w 87"/>
                    <a:gd name="T21" fmla="*/ 126 h 256"/>
                    <a:gd name="T22" fmla="*/ 13 w 87"/>
                    <a:gd name="T23" fmla="*/ 149 h 256"/>
                    <a:gd name="T24" fmla="*/ 6 w 87"/>
                    <a:gd name="T25" fmla="*/ 174 h 256"/>
                    <a:gd name="T26" fmla="*/ 4 w 87"/>
                    <a:gd name="T27" fmla="*/ 188 h 256"/>
                    <a:gd name="T28" fmla="*/ 9 w 87"/>
                    <a:gd name="T29" fmla="*/ 210 h 256"/>
                    <a:gd name="T30" fmla="*/ 5 w 87"/>
                    <a:gd name="T31" fmla="*/ 223 h 256"/>
                    <a:gd name="T32" fmla="*/ 0 w 87"/>
                    <a:gd name="T33" fmla="*/ 235 h 256"/>
                    <a:gd name="T34" fmla="*/ 4 w 87"/>
                    <a:gd name="T35" fmla="*/ 247 h 256"/>
                    <a:gd name="T36" fmla="*/ 22 w 87"/>
                    <a:gd name="T37" fmla="*/ 252 h 256"/>
                    <a:gd name="T38" fmla="*/ 46 w 87"/>
                    <a:gd name="T39" fmla="*/ 254 h 256"/>
                    <a:gd name="T40" fmla="*/ 67 w 87"/>
                    <a:gd name="T41" fmla="*/ 253 h 256"/>
                    <a:gd name="T42" fmla="*/ 73 w 87"/>
                    <a:gd name="T43" fmla="*/ 238 h 256"/>
                    <a:gd name="T44" fmla="*/ 75 w 87"/>
                    <a:gd name="T45" fmla="*/ 225 h 256"/>
                    <a:gd name="T46" fmla="*/ 68 w 87"/>
                    <a:gd name="T47" fmla="*/ 211 h 256"/>
                    <a:gd name="T48" fmla="*/ 76 w 87"/>
                    <a:gd name="T49" fmla="*/ 200 h 256"/>
                    <a:gd name="T50" fmla="*/ 80 w 87"/>
                    <a:gd name="T51" fmla="*/ 194 h 256"/>
                    <a:gd name="T52" fmla="*/ 75 w 87"/>
                    <a:gd name="T53" fmla="*/ 184 h 256"/>
                    <a:gd name="T54" fmla="*/ 75 w 87"/>
                    <a:gd name="T55" fmla="*/ 162 h 256"/>
                    <a:gd name="T56" fmla="*/ 76 w 87"/>
                    <a:gd name="T57" fmla="*/ 146 h 256"/>
                    <a:gd name="T58" fmla="*/ 80 w 87"/>
                    <a:gd name="T59" fmla="*/ 126 h 256"/>
                    <a:gd name="T60" fmla="*/ 80 w 87"/>
                    <a:gd name="T61" fmla="*/ 105 h 256"/>
                    <a:gd name="T62" fmla="*/ 80 w 87"/>
                    <a:gd name="T63" fmla="*/ 88 h 256"/>
                    <a:gd name="T64" fmla="*/ 86 w 87"/>
                    <a:gd name="T65" fmla="*/ 77 h 256"/>
                    <a:gd name="T66" fmla="*/ 80 w 87"/>
                    <a:gd name="T67" fmla="*/ 59 h 256"/>
                    <a:gd name="T68" fmla="*/ 80 w 87"/>
                    <a:gd name="T69" fmla="*/ 46 h 256"/>
                    <a:gd name="T70" fmla="*/ 80 w 87"/>
                    <a:gd name="T71" fmla="*/ 29 h 256"/>
                    <a:gd name="T72" fmla="*/ 82 w 87"/>
                    <a:gd name="T73" fmla="*/ 17 h 256"/>
                    <a:gd name="T74" fmla="*/ 82 w 87"/>
                    <a:gd name="T75" fmla="*/ 3 h 256"/>
                    <a:gd name="T76" fmla="*/ 75 w 87"/>
                    <a:gd name="T77" fmla="*/ 1 h 256"/>
                    <a:gd name="T78" fmla="*/ 67 w 87"/>
                    <a:gd name="T79" fmla="*/ 1 h 256"/>
                    <a:gd name="T80" fmla="*/ 59 w 87"/>
                    <a:gd name="T81" fmla="*/ 1 h 2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
                    <a:gd name="T124" fmla="*/ 0 h 256"/>
                    <a:gd name="T125" fmla="*/ 87 w 87"/>
                    <a:gd name="T126" fmla="*/ 256 h 25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 h="256">
                      <a:moveTo>
                        <a:pt x="53" y="0"/>
                      </a:moveTo>
                      <a:lnTo>
                        <a:pt x="47" y="0"/>
                      </a:lnTo>
                      <a:lnTo>
                        <a:pt x="42" y="0"/>
                      </a:lnTo>
                      <a:lnTo>
                        <a:pt x="38" y="0"/>
                      </a:lnTo>
                      <a:lnTo>
                        <a:pt x="37" y="5"/>
                      </a:lnTo>
                      <a:lnTo>
                        <a:pt x="41" y="11"/>
                      </a:lnTo>
                      <a:lnTo>
                        <a:pt x="33" y="16"/>
                      </a:lnTo>
                      <a:lnTo>
                        <a:pt x="40" y="22"/>
                      </a:lnTo>
                      <a:lnTo>
                        <a:pt x="37" y="29"/>
                      </a:lnTo>
                      <a:lnTo>
                        <a:pt x="38" y="34"/>
                      </a:lnTo>
                      <a:lnTo>
                        <a:pt x="29" y="45"/>
                      </a:lnTo>
                      <a:lnTo>
                        <a:pt x="34" y="52"/>
                      </a:lnTo>
                      <a:lnTo>
                        <a:pt x="33" y="60"/>
                      </a:lnTo>
                      <a:lnTo>
                        <a:pt x="31" y="66"/>
                      </a:lnTo>
                      <a:lnTo>
                        <a:pt x="31" y="73"/>
                      </a:lnTo>
                      <a:lnTo>
                        <a:pt x="23" y="78"/>
                      </a:lnTo>
                      <a:lnTo>
                        <a:pt x="29" y="87"/>
                      </a:lnTo>
                      <a:lnTo>
                        <a:pt x="27" y="94"/>
                      </a:lnTo>
                      <a:lnTo>
                        <a:pt x="19" y="100"/>
                      </a:lnTo>
                      <a:lnTo>
                        <a:pt x="25" y="109"/>
                      </a:lnTo>
                      <a:lnTo>
                        <a:pt x="22" y="117"/>
                      </a:lnTo>
                      <a:lnTo>
                        <a:pt x="18" y="126"/>
                      </a:lnTo>
                      <a:lnTo>
                        <a:pt x="22" y="136"/>
                      </a:lnTo>
                      <a:lnTo>
                        <a:pt x="13" y="149"/>
                      </a:lnTo>
                      <a:lnTo>
                        <a:pt x="18" y="163"/>
                      </a:lnTo>
                      <a:lnTo>
                        <a:pt x="6" y="174"/>
                      </a:lnTo>
                      <a:lnTo>
                        <a:pt x="14" y="180"/>
                      </a:lnTo>
                      <a:lnTo>
                        <a:pt x="4" y="188"/>
                      </a:lnTo>
                      <a:lnTo>
                        <a:pt x="4" y="202"/>
                      </a:lnTo>
                      <a:lnTo>
                        <a:pt x="9" y="210"/>
                      </a:lnTo>
                      <a:lnTo>
                        <a:pt x="1" y="214"/>
                      </a:lnTo>
                      <a:lnTo>
                        <a:pt x="5" y="223"/>
                      </a:lnTo>
                      <a:lnTo>
                        <a:pt x="0" y="230"/>
                      </a:lnTo>
                      <a:lnTo>
                        <a:pt x="0" y="235"/>
                      </a:lnTo>
                      <a:lnTo>
                        <a:pt x="1" y="244"/>
                      </a:lnTo>
                      <a:lnTo>
                        <a:pt x="4" y="247"/>
                      </a:lnTo>
                      <a:lnTo>
                        <a:pt x="10" y="251"/>
                      </a:lnTo>
                      <a:lnTo>
                        <a:pt x="22" y="252"/>
                      </a:lnTo>
                      <a:lnTo>
                        <a:pt x="34" y="253"/>
                      </a:lnTo>
                      <a:lnTo>
                        <a:pt x="46" y="254"/>
                      </a:lnTo>
                      <a:lnTo>
                        <a:pt x="59" y="255"/>
                      </a:lnTo>
                      <a:lnTo>
                        <a:pt x="67" y="253"/>
                      </a:lnTo>
                      <a:lnTo>
                        <a:pt x="72" y="247"/>
                      </a:lnTo>
                      <a:lnTo>
                        <a:pt x="73" y="238"/>
                      </a:lnTo>
                      <a:lnTo>
                        <a:pt x="68" y="230"/>
                      </a:lnTo>
                      <a:lnTo>
                        <a:pt x="75" y="225"/>
                      </a:lnTo>
                      <a:lnTo>
                        <a:pt x="72" y="215"/>
                      </a:lnTo>
                      <a:lnTo>
                        <a:pt x="68" y="211"/>
                      </a:lnTo>
                      <a:lnTo>
                        <a:pt x="72" y="207"/>
                      </a:lnTo>
                      <a:lnTo>
                        <a:pt x="76" y="200"/>
                      </a:lnTo>
                      <a:lnTo>
                        <a:pt x="71" y="197"/>
                      </a:lnTo>
                      <a:lnTo>
                        <a:pt x="80" y="194"/>
                      </a:lnTo>
                      <a:lnTo>
                        <a:pt x="75" y="189"/>
                      </a:lnTo>
                      <a:lnTo>
                        <a:pt x="75" y="184"/>
                      </a:lnTo>
                      <a:lnTo>
                        <a:pt x="80" y="177"/>
                      </a:lnTo>
                      <a:lnTo>
                        <a:pt x="75" y="162"/>
                      </a:lnTo>
                      <a:lnTo>
                        <a:pt x="71" y="155"/>
                      </a:lnTo>
                      <a:lnTo>
                        <a:pt x="76" y="146"/>
                      </a:lnTo>
                      <a:lnTo>
                        <a:pt x="76" y="138"/>
                      </a:lnTo>
                      <a:lnTo>
                        <a:pt x="80" y="126"/>
                      </a:lnTo>
                      <a:lnTo>
                        <a:pt x="82" y="116"/>
                      </a:lnTo>
                      <a:lnTo>
                        <a:pt x="80" y="105"/>
                      </a:lnTo>
                      <a:lnTo>
                        <a:pt x="84" y="95"/>
                      </a:lnTo>
                      <a:lnTo>
                        <a:pt x="80" y="88"/>
                      </a:lnTo>
                      <a:lnTo>
                        <a:pt x="77" y="82"/>
                      </a:lnTo>
                      <a:lnTo>
                        <a:pt x="86" y="77"/>
                      </a:lnTo>
                      <a:lnTo>
                        <a:pt x="82" y="67"/>
                      </a:lnTo>
                      <a:lnTo>
                        <a:pt x="80" y="59"/>
                      </a:lnTo>
                      <a:lnTo>
                        <a:pt x="81" y="53"/>
                      </a:lnTo>
                      <a:lnTo>
                        <a:pt x="80" y="46"/>
                      </a:lnTo>
                      <a:lnTo>
                        <a:pt x="85" y="35"/>
                      </a:lnTo>
                      <a:lnTo>
                        <a:pt x="80" y="29"/>
                      </a:lnTo>
                      <a:lnTo>
                        <a:pt x="78" y="23"/>
                      </a:lnTo>
                      <a:lnTo>
                        <a:pt x="82" y="17"/>
                      </a:lnTo>
                      <a:lnTo>
                        <a:pt x="78" y="10"/>
                      </a:lnTo>
                      <a:lnTo>
                        <a:pt x="82" y="3"/>
                      </a:lnTo>
                      <a:lnTo>
                        <a:pt x="78" y="1"/>
                      </a:lnTo>
                      <a:lnTo>
                        <a:pt x="75" y="1"/>
                      </a:lnTo>
                      <a:lnTo>
                        <a:pt x="71" y="1"/>
                      </a:lnTo>
                      <a:lnTo>
                        <a:pt x="67" y="1"/>
                      </a:lnTo>
                      <a:lnTo>
                        <a:pt x="64" y="1"/>
                      </a:lnTo>
                      <a:lnTo>
                        <a:pt x="59" y="1"/>
                      </a:lnTo>
                      <a:lnTo>
                        <a:pt x="53" y="0"/>
                      </a:lnTo>
                    </a:path>
                  </a:pathLst>
                </a:custGeom>
                <a:solidFill>
                  <a:srgbClr val="808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8" name="Freeform 170"/>
                <p:cNvSpPr>
                  <a:spLocks/>
                </p:cNvSpPr>
                <p:nvPr/>
              </p:nvSpPr>
              <p:spPr bwMode="auto">
                <a:xfrm>
                  <a:off x="3648" y="1275"/>
                  <a:ext cx="84" cy="255"/>
                </a:xfrm>
                <a:custGeom>
                  <a:avLst/>
                  <a:gdLst>
                    <a:gd name="T0" fmla="*/ 59 w 84"/>
                    <a:gd name="T1" fmla="*/ 28 h 255"/>
                    <a:gd name="T2" fmla="*/ 54 w 84"/>
                    <a:gd name="T3" fmla="*/ 64 h 255"/>
                    <a:gd name="T4" fmla="*/ 48 w 84"/>
                    <a:gd name="T5" fmla="*/ 70 h 255"/>
                    <a:gd name="T6" fmla="*/ 42 w 84"/>
                    <a:gd name="T7" fmla="*/ 79 h 255"/>
                    <a:gd name="T8" fmla="*/ 1 w 84"/>
                    <a:gd name="T9" fmla="*/ 181 h 255"/>
                    <a:gd name="T10" fmla="*/ 0 w 84"/>
                    <a:gd name="T11" fmla="*/ 190 h 255"/>
                    <a:gd name="T12" fmla="*/ 2 w 84"/>
                    <a:gd name="T13" fmla="*/ 202 h 255"/>
                    <a:gd name="T14" fmla="*/ 6 w 84"/>
                    <a:gd name="T15" fmla="*/ 215 h 255"/>
                    <a:gd name="T16" fmla="*/ 13 w 84"/>
                    <a:gd name="T17" fmla="*/ 225 h 255"/>
                    <a:gd name="T18" fmla="*/ 24 w 84"/>
                    <a:gd name="T19" fmla="*/ 236 h 255"/>
                    <a:gd name="T20" fmla="*/ 39 w 84"/>
                    <a:gd name="T21" fmla="*/ 246 h 255"/>
                    <a:gd name="T22" fmla="*/ 57 w 84"/>
                    <a:gd name="T23" fmla="*/ 254 h 255"/>
                    <a:gd name="T24" fmla="*/ 47 w 84"/>
                    <a:gd name="T25" fmla="*/ 241 h 255"/>
                    <a:gd name="T26" fmla="*/ 43 w 84"/>
                    <a:gd name="T27" fmla="*/ 229 h 255"/>
                    <a:gd name="T28" fmla="*/ 42 w 84"/>
                    <a:gd name="T29" fmla="*/ 219 h 255"/>
                    <a:gd name="T30" fmla="*/ 39 w 84"/>
                    <a:gd name="T31" fmla="*/ 207 h 255"/>
                    <a:gd name="T32" fmla="*/ 39 w 84"/>
                    <a:gd name="T33" fmla="*/ 193 h 255"/>
                    <a:gd name="T34" fmla="*/ 39 w 84"/>
                    <a:gd name="T35" fmla="*/ 178 h 255"/>
                    <a:gd name="T36" fmla="*/ 41 w 84"/>
                    <a:gd name="T37" fmla="*/ 162 h 255"/>
                    <a:gd name="T38" fmla="*/ 56 w 84"/>
                    <a:gd name="T39" fmla="*/ 142 h 255"/>
                    <a:gd name="T40" fmla="*/ 46 w 84"/>
                    <a:gd name="T41" fmla="*/ 129 h 255"/>
                    <a:gd name="T42" fmla="*/ 52 w 84"/>
                    <a:gd name="T43" fmla="*/ 115 h 255"/>
                    <a:gd name="T44" fmla="*/ 56 w 84"/>
                    <a:gd name="T45" fmla="*/ 100 h 255"/>
                    <a:gd name="T46" fmla="*/ 57 w 84"/>
                    <a:gd name="T47" fmla="*/ 91 h 255"/>
                    <a:gd name="T48" fmla="*/ 60 w 84"/>
                    <a:gd name="T49" fmla="*/ 79 h 255"/>
                    <a:gd name="T50" fmla="*/ 68 w 84"/>
                    <a:gd name="T51" fmla="*/ 71 h 255"/>
                    <a:gd name="T52" fmla="*/ 74 w 84"/>
                    <a:gd name="T53" fmla="*/ 60 h 255"/>
                    <a:gd name="T54" fmla="*/ 79 w 84"/>
                    <a:gd name="T55" fmla="*/ 49 h 255"/>
                    <a:gd name="T56" fmla="*/ 74 w 84"/>
                    <a:gd name="T57" fmla="*/ 30 h 255"/>
                    <a:gd name="T58" fmla="*/ 68 w 84"/>
                    <a:gd name="T59" fmla="*/ 24 h 255"/>
                    <a:gd name="T60" fmla="*/ 62 w 84"/>
                    <a:gd name="T61" fmla="*/ 11 h 255"/>
                    <a:gd name="T62" fmla="*/ 57 w 84"/>
                    <a:gd name="T63" fmla="*/ 5 h 255"/>
                    <a:gd name="T64" fmla="*/ 45 w 84"/>
                    <a:gd name="T65" fmla="*/ 2 h 255"/>
                    <a:gd name="T66" fmla="*/ 35 w 84"/>
                    <a:gd name="T67" fmla="*/ 0 h 2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4"/>
                    <a:gd name="T103" fmla="*/ 0 h 255"/>
                    <a:gd name="T104" fmla="*/ 84 w 84"/>
                    <a:gd name="T105" fmla="*/ 255 h 2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4" h="255">
                      <a:moveTo>
                        <a:pt x="35" y="0"/>
                      </a:moveTo>
                      <a:lnTo>
                        <a:pt x="59" y="28"/>
                      </a:lnTo>
                      <a:lnTo>
                        <a:pt x="60" y="61"/>
                      </a:lnTo>
                      <a:lnTo>
                        <a:pt x="54" y="64"/>
                      </a:lnTo>
                      <a:lnTo>
                        <a:pt x="50" y="67"/>
                      </a:lnTo>
                      <a:lnTo>
                        <a:pt x="48" y="70"/>
                      </a:lnTo>
                      <a:lnTo>
                        <a:pt x="45" y="73"/>
                      </a:lnTo>
                      <a:lnTo>
                        <a:pt x="42" y="79"/>
                      </a:lnTo>
                      <a:lnTo>
                        <a:pt x="2" y="173"/>
                      </a:lnTo>
                      <a:lnTo>
                        <a:pt x="1" y="181"/>
                      </a:lnTo>
                      <a:lnTo>
                        <a:pt x="0" y="185"/>
                      </a:lnTo>
                      <a:lnTo>
                        <a:pt x="0" y="190"/>
                      </a:lnTo>
                      <a:lnTo>
                        <a:pt x="1" y="197"/>
                      </a:lnTo>
                      <a:lnTo>
                        <a:pt x="2" y="202"/>
                      </a:lnTo>
                      <a:lnTo>
                        <a:pt x="4" y="209"/>
                      </a:lnTo>
                      <a:lnTo>
                        <a:pt x="6" y="215"/>
                      </a:lnTo>
                      <a:lnTo>
                        <a:pt x="9" y="220"/>
                      </a:lnTo>
                      <a:lnTo>
                        <a:pt x="13" y="225"/>
                      </a:lnTo>
                      <a:lnTo>
                        <a:pt x="18" y="231"/>
                      </a:lnTo>
                      <a:lnTo>
                        <a:pt x="24" y="236"/>
                      </a:lnTo>
                      <a:lnTo>
                        <a:pt x="30" y="242"/>
                      </a:lnTo>
                      <a:lnTo>
                        <a:pt x="39" y="246"/>
                      </a:lnTo>
                      <a:lnTo>
                        <a:pt x="47" y="251"/>
                      </a:lnTo>
                      <a:lnTo>
                        <a:pt x="57" y="254"/>
                      </a:lnTo>
                      <a:lnTo>
                        <a:pt x="52" y="247"/>
                      </a:lnTo>
                      <a:lnTo>
                        <a:pt x="47" y="241"/>
                      </a:lnTo>
                      <a:lnTo>
                        <a:pt x="52" y="235"/>
                      </a:lnTo>
                      <a:lnTo>
                        <a:pt x="43" y="229"/>
                      </a:lnTo>
                      <a:lnTo>
                        <a:pt x="52" y="224"/>
                      </a:lnTo>
                      <a:lnTo>
                        <a:pt x="42" y="219"/>
                      </a:lnTo>
                      <a:lnTo>
                        <a:pt x="50" y="213"/>
                      </a:lnTo>
                      <a:lnTo>
                        <a:pt x="39" y="207"/>
                      </a:lnTo>
                      <a:lnTo>
                        <a:pt x="50" y="200"/>
                      </a:lnTo>
                      <a:lnTo>
                        <a:pt x="39" y="193"/>
                      </a:lnTo>
                      <a:lnTo>
                        <a:pt x="47" y="185"/>
                      </a:lnTo>
                      <a:lnTo>
                        <a:pt x="39" y="178"/>
                      </a:lnTo>
                      <a:lnTo>
                        <a:pt x="50" y="172"/>
                      </a:lnTo>
                      <a:lnTo>
                        <a:pt x="41" y="162"/>
                      </a:lnTo>
                      <a:lnTo>
                        <a:pt x="59" y="155"/>
                      </a:lnTo>
                      <a:lnTo>
                        <a:pt x="56" y="142"/>
                      </a:lnTo>
                      <a:lnTo>
                        <a:pt x="64" y="137"/>
                      </a:lnTo>
                      <a:lnTo>
                        <a:pt x="46" y="129"/>
                      </a:lnTo>
                      <a:lnTo>
                        <a:pt x="60" y="121"/>
                      </a:lnTo>
                      <a:lnTo>
                        <a:pt x="52" y="115"/>
                      </a:lnTo>
                      <a:lnTo>
                        <a:pt x="64" y="107"/>
                      </a:lnTo>
                      <a:lnTo>
                        <a:pt x="56" y="100"/>
                      </a:lnTo>
                      <a:lnTo>
                        <a:pt x="66" y="95"/>
                      </a:lnTo>
                      <a:lnTo>
                        <a:pt x="57" y="91"/>
                      </a:lnTo>
                      <a:lnTo>
                        <a:pt x="70" y="84"/>
                      </a:lnTo>
                      <a:lnTo>
                        <a:pt x="60" y="79"/>
                      </a:lnTo>
                      <a:lnTo>
                        <a:pt x="71" y="75"/>
                      </a:lnTo>
                      <a:lnTo>
                        <a:pt x="68" y="71"/>
                      </a:lnTo>
                      <a:lnTo>
                        <a:pt x="74" y="65"/>
                      </a:lnTo>
                      <a:lnTo>
                        <a:pt x="74" y="60"/>
                      </a:lnTo>
                      <a:lnTo>
                        <a:pt x="71" y="55"/>
                      </a:lnTo>
                      <a:lnTo>
                        <a:pt x="79" y="49"/>
                      </a:lnTo>
                      <a:lnTo>
                        <a:pt x="75" y="36"/>
                      </a:lnTo>
                      <a:lnTo>
                        <a:pt x="74" y="30"/>
                      </a:lnTo>
                      <a:lnTo>
                        <a:pt x="83" y="26"/>
                      </a:lnTo>
                      <a:lnTo>
                        <a:pt x="68" y="24"/>
                      </a:lnTo>
                      <a:lnTo>
                        <a:pt x="71" y="18"/>
                      </a:lnTo>
                      <a:lnTo>
                        <a:pt x="62" y="11"/>
                      </a:lnTo>
                      <a:lnTo>
                        <a:pt x="61" y="6"/>
                      </a:lnTo>
                      <a:lnTo>
                        <a:pt x="57" y="5"/>
                      </a:lnTo>
                      <a:lnTo>
                        <a:pt x="52" y="4"/>
                      </a:lnTo>
                      <a:lnTo>
                        <a:pt x="45" y="2"/>
                      </a:lnTo>
                      <a:lnTo>
                        <a:pt x="41" y="2"/>
                      </a:lnTo>
                      <a:lnTo>
                        <a:pt x="35" y="0"/>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9" name="Freeform 171"/>
                <p:cNvSpPr>
                  <a:spLocks/>
                </p:cNvSpPr>
                <p:nvPr/>
              </p:nvSpPr>
              <p:spPr bwMode="auto">
                <a:xfrm>
                  <a:off x="3958" y="1274"/>
                  <a:ext cx="95" cy="263"/>
                </a:xfrm>
                <a:custGeom>
                  <a:avLst/>
                  <a:gdLst>
                    <a:gd name="T0" fmla="*/ 18 w 95"/>
                    <a:gd name="T1" fmla="*/ 8 h 263"/>
                    <a:gd name="T2" fmla="*/ 0 w 95"/>
                    <a:gd name="T3" fmla="*/ 18 h 263"/>
                    <a:gd name="T4" fmla="*/ 3 w 95"/>
                    <a:gd name="T5" fmla="*/ 28 h 263"/>
                    <a:gd name="T6" fmla="*/ 17 w 95"/>
                    <a:gd name="T7" fmla="*/ 67 h 263"/>
                    <a:gd name="T8" fmla="*/ 22 w 95"/>
                    <a:gd name="T9" fmla="*/ 75 h 263"/>
                    <a:gd name="T10" fmla="*/ 22 w 95"/>
                    <a:gd name="T11" fmla="*/ 81 h 263"/>
                    <a:gd name="T12" fmla="*/ 23 w 95"/>
                    <a:gd name="T13" fmla="*/ 89 h 263"/>
                    <a:gd name="T14" fmla="*/ 13 w 95"/>
                    <a:gd name="T15" fmla="*/ 98 h 263"/>
                    <a:gd name="T16" fmla="*/ 18 w 95"/>
                    <a:gd name="T17" fmla="*/ 106 h 263"/>
                    <a:gd name="T18" fmla="*/ 19 w 95"/>
                    <a:gd name="T19" fmla="*/ 115 h 263"/>
                    <a:gd name="T20" fmla="*/ 22 w 95"/>
                    <a:gd name="T21" fmla="*/ 124 h 263"/>
                    <a:gd name="T22" fmla="*/ 24 w 95"/>
                    <a:gd name="T23" fmla="*/ 136 h 263"/>
                    <a:gd name="T24" fmla="*/ 28 w 95"/>
                    <a:gd name="T25" fmla="*/ 145 h 263"/>
                    <a:gd name="T26" fmla="*/ 24 w 95"/>
                    <a:gd name="T27" fmla="*/ 157 h 263"/>
                    <a:gd name="T28" fmla="*/ 29 w 95"/>
                    <a:gd name="T29" fmla="*/ 163 h 263"/>
                    <a:gd name="T30" fmla="*/ 37 w 95"/>
                    <a:gd name="T31" fmla="*/ 175 h 263"/>
                    <a:gd name="T32" fmla="*/ 37 w 95"/>
                    <a:gd name="T33" fmla="*/ 186 h 263"/>
                    <a:gd name="T34" fmla="*/ 25 w 95"/>
                    <a:gd name="T35" fmla="*/ 193 h 263"/>
                    <a:gd name="T36" fmla="*/ 42 w 95"/>
                    <a:gd name="T37" fmla="*/ 199 h 263"/>
                    <a:gd name="T38" fmla="*/ 36 w 95"/>
                    <a:gd name="T39" fmla="*/ 207 h 263"/>
                    <a:gd name="T40" fmla="*/ 36 w 95"/>
                    <a:gd name="T41" fmla="*/ 217 h 263"/>
                    <a:gd name="T42" fmla="*/ 25 w 95"/>
                    <a:gd name="T43" fmla="*/ 224 h 263"/>
                    <a:gd name="T44" fmla="*/ 33 w 95"/>
                    <a:gd name="T45" fmla="*/ 229 h 263"/>
                    <a:gd name="T46" fmla="*/ 32 w 95"/>
                    <a:gd name="T47" fmla="*/ 235 h 263"/>
                    <a:gd name="T48" fmla="*/ 35 w 95"/>
                    <a:gd name="T49" fmla="*/ 241 h 263"/>
                    <a:gd name="T50" fmla="*/ 25 w 95"/>
                    <a:gd name="T51" fmla="*/ 248 h 263"/>
                    <a:gd name="T52" fmla="*/ 13 w 95"/>
                    <a:gd name="T53" fmla="*/ 253 h 263"/>
                    <a:gd name="T54" fmla="*/ 0 w 95"/>
                    <a:gd name="T55" fmla="*/ 262 h 263"/>
                    <a:gd name="T56" fmla="*/ 30 w 95"/>
                    <a:gd name="T57" fmla="*/ 256 h 263"/>
                    <a:gd name="T58" fmla="*/ 52 w 95"/>
                    <a:gd name="T59" fmla="*/ 249 h 263"/>
                    <a:gd name="T60" fmla="*/ 68 w 95"/>
                    <a:gd name="T61" fmla="*/ 238 h 263"/>
                    <a:gd name="T62" fmla="*/ 82 w 95"/>
                    <a:gd name="T63" fmla="*/ 223 h 263"/>
                    <a:gd name="T64" fmla="*/ 91 w 95"/>
                    <a:gd name="T65" fmla="*/ 207 h 263"/>
                    <a:gd name="T66" fmla="*/ 94 w 95"/>
                    <a:gd name="T67" fmla="*/ 189 h 263"/>
                    <a:gd name="T68" fmla="*/ 92 w 95"/>
                    <a:gd name="T69" fmla="*/ 172 h 263"/>
                    <a:gd name="T70" fmla="*/ 46 w 95"/>
                    <a:gd name="T71" fmla="*/ 71 h 263"/>
                    <a:gd name="T72" fmla="*/ 38 w 95"/>
                    <a:gd name="T73" fmla="*/ 63 h 263"/>
                    <a:gd name="T74" fmla="*/ 35 w 95"/>
                    <a:gd name="T75" fmla="*/ 28 h 263"/>
                    <a:gd name="T76" fmla="*/ 57 w 95"/>
                    <a:gd name="T77" fmla="*/ 1 h 263"/>
                    <a:gd name="T78" fmla="*/ 49 w 95"/>
                    <a:gd name="T79" fmla="*/ 3 h 263"/>
                    <a:gd name="T80" fmla="*/ 37 w 95"/>
                    <a:gd name="T81" fmla="*/ 5 h 263"/>
                    <a:gd name="T82" fmla="*/ 28 w 95"/>
                    <a:gd name="T83" fmla="*/ 7 h 263"/>
                    <a:gd name="T84" fmla="*/ 22 w 95"/>
                    <a:gd name="T85" fmla="*/ 8 h 26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5"/>
                    <a:gd name="T130" fmla="*/ 0 h 263"/>
                    <a:gd name="T131" fmla="*/ 95 w 95"/>
                    <a:gd name="T132" fmla="*/ 263 h 26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5" h="263">
                      <a:moveTo>
                        <a:pt x="22" y="8"/>
                      </a:moveTo>
                      <a:lnTo>
                        <a:pt x="18" y="8"/>
                      </a:lnTo>
                      <a:lnTo>
                        <a:pt x="10" y="14"/>
                      </a:lnTo>
                      <a:lnTo>
                        <a:pt x="0" y="18"/>
                      </a:lnTo>
                      <a:lnTo>
                        <a:pt x="12" y="24"/>
                      </a:lnTo>
                      <a:lnTo>
                        <a:pt x="3" y="28"/>
                      </a:lnTo>
                      <a:lnTo>
                        <a:pt x="13" y="36"/>
                      </a:lnTo>
                      <a:lnTo>
                        <a:pt x="17" y="67"/>
                      </a:lnTo>
                      <a:lnTo>
                        <a:pt x="11" y="71"/>
                      </a:lnTo>
                      <a:lnTo>
                        <a:pt x="22" y="75"/>
                      </a:lnTo>
                      <a:lnTo>
                        <a:pt x="13" y="78"/>
                      </a:lnTo>
                      <a:lnTo>
                        <a:pt x="22" y="81"/>
                      </a:lnTo>
                      <a:lnTo>
                        <a:pt x="10" y="87"/>
                      </a:lnTo>
                      <a:lnTo>
                        <a:pt x="23" y="89"/>
                      </a:lnTo>
                      <a:lnTo>
                        <a:pt x="14" y="93"/>
                      </a:lnTo>
                      <a:lnTo>
                        <a:pt x="13" y="98"/>
                      </a:lnTo>
                      <a:lnTo>
                        <a:pt x="27" y="102"/>
                      </a:lnTo>
                      <a:lnTo>
                        <a:pt x="18" y="106"/>
                      </a:lnTo>
                      <a:lnTo>
                        <a:pt x="32" y="110"/>
                      </a:lnTo>
                      <a:lnTo>
                        <a:pt x="19" y="115"/>
                      </a:lnTo>
                      <a:lnTo>
                        <a:pt x="32" y="118"/>
                      </a:lnTo>
                      <a:lnTo>
                        <a:pt x="22" y="124"/>
                      </a:lnTo>
                      <a:lnTo>
                        <a:pt x="35" y="129"/>
                      </a:lnTo>
                      <a:lnTo>
                        <a:pt x="24" y="136"/>
                      </a:lnTo>
                      <a:lnTo>
                        <a:pt x="37" y="137"/>
                      </a:lnTo>
                      <a:lnTo>
                        <a:pt x="28" y="145"/>
                      </a:lnTo>
                      <a:lnTo>
                        <a:pt x="37" y="150"/>
                      </a:lnTo>
                      <a:lnTo>
                        <a:pt x="24" y="157"/>
                      </a:lnTo>
                      <a:lnTo>
                        <a:pt x="38" y="160"/>
                      </a:lnTo>
                      <a:lnTo>
                        <a:pt x="29" y="163"/>
                      </a:lnTo>
                      <a:lnTo>
                        <a:pt x="27" y="170"/>
                      </a:lnTo>
                      <a:lnTo>
                        <a:pt x="37" y="175"/>
                      </a:lnTo>
                      <a:lnTo>
                        <a:pt x="27" y="181"/>
                      </a:lnTo>
                      <a:lnTo>
                        <a:pt x="37" y="186"/>
                      </a:lnTo>
                      <a:lnTo>
                        <a:pt x="31" y="190"/>
                      </a:lnTo>
                      <a:lnTo>
                        <a:pt x="25" y="193"/>
                      </a:lnTo>
                      <a:lnTo>
                        <a:pt x="31" y="197"/>
                      </a:lnTo>
                      <a:lnTo>
                        <a:pt x="42" y="199"/>
                      </a:lnTo>
                      <a:lnTo>
                        <a:pt x="24" y="203"/>
                      </a:lnTo>
                      <a:lnTo>
                        <a:pt x="36" y="207"/>
                      </a:lnTo>
                      <a:lnTo>
                        <a:pt x="25" y="211"/>
                      </a:lnTo>
                      <a:lnTo>
                        <a:pt x="36" y="217"/>
                      </a:lnTo>
                      <a:lnTo>
                        <a:pt x="28" y="219"/>
                      </a:lnTo>
                      <a:lnTo>
                        <a:pt x="25" y="224"/>
                      </a:lnTo>
                      <a:lnTo>
                        <a:pt x="27" y="229"/>
                      </a:lnTo>
                      <a:lnTo>
                        <a:pt x="33" y="229"/>
                      </a:lnTo>
                      <a:lnTo>
                        <a:pt x="25" y="235"/>
                      </a:lnTo>
                      <a:lnTo>
                        <a:pt x="32" y="235"/>
                      </a:lnTo>
                      <a:lnTo>
                        <a:pt x="20" y="240"/>
                      </a:lnTo>
                      <a:lnTo>
                        <a:pt x="35" y="241"/>
                      </a:lnTo>
                      <a:lnTo>
                        <a:pt x="19" y="245"/>
                      </a:lnTo>
                      <a:lnTo>
                        <a:pt x="25" y="248"/>
                      </a:lnTo>
                      <a:lnTo>
                        <a:pt x="19" y="250"/>
                      </a:lnTo>
                      <a:lnTo>
                        <a:pt x="13" y="253"/>
                      </a:lnTo>
                      <a:lnTo>
                        <a:pt x="26" y="253"/>
                      </a:lnTo>
                      <a:lnTo>
                        <a:pt x="0" y="262"/>
                      </a:lnTo>
                      <a:lnTo>
                        <a:pt x="17" y="259"/>
                      </a:lnTo>
                      <a:lnTo>
                        <a:pt x="30" y="256"/>
                      </a:lnTo>
                      <a:lnTo>
                        <a:pt x="39" y="253"/>
                      </a:lnTo>
                      <a:lnTo>
                        <a:pt x="52" y="249"/>
                      </a:lnTo>
                      <a:lnTo>
                        <a:pt x="61" y="243"/>
                      </a:lnTo>
                      <a:lnTo>
                        <a:pt x="68" y="238"/>
                      </a:lnTo>
                      <a:lnTo>
                        <a:pt x="76" y="230"/>
                      </a:lnTo>
                      <a:lnTo>
                        <a:pt x="82" y="223"/>
                      </a:lnTo>
                      <a:lnTo>
                        <a:pt x="87" y="217"/>
                      </a:lnTo>
                      <a:lnTo>
                        <a:pt x="91" y="207"/>
                      </a:lnTo>
                      <a:lnTo>
                        <a:pt x="94" y="197"/>
                      </a:lnTo>
                      <a:lnTo>
                        <a:pt x="94" y="189"/>
                      </a:lnTo>
                      <a:lnTo>
                        <a:pt x="94" y="180"/>
                      </a:lnTo>
                      <a:lnTo>
                        <a:pt x="92" y="172"/>
                      </a:lnTo>
                      <a:lnTo>
                        <a:pt x="49" y="77"/>
                      </a:lnTo>
                      <a:lnTo>
                        <a:pt x="46" y="71"/>
                      </a:lnTo>
                      <a:lnTo>
                        <a:pt x="42" y="66"/>
                      </a:lnTo>
                      <a:lnTo>
                        <a:pt x="38" y="63"/>
                      </a:lnTo>
                      <a:lnTo>
                        <a:pt x="35" y="61"/>
                      </a:lnTo>
                      <a:lnTo>
                        <a:pt x="35" y="28"/>
                      </a:lnTo>
                      <a:lnTo>
                        <a:pt x="60" y="0"/>
                      </a:lnTo>
                      <a:lnTo>
                        <a:pt x="57" y="1"/>
                      </a:lnTo>
                      <a:lnTo>
                        <a:pt x="54" y="2"/>
                      </a:lnTo>
                      <a:lnTo>
                        <a:pt x="49" y="3"/>
                      </a:lnTo>
                      <a:lnTo>
                        <a:pt x="43" y="4"/>
                      </a:lnTo>
                      <a:lnTo>
                        <a:pt x="37" y="5"/>
                      </a:lnTo>
                      <a:lnTo>
                        <a:pt x="32" y="6"/>
                      </a:lnTo>
                      <a:lnTo>
                        <a:pt x="28" y="7"/>
                      </a:lnTo>
                      <a:lnTo>
                        <a:pt x="24" y="7"/>
                      </a:lnTo>
                      <a:lnTo>
                        <a:pt x="22" y="8"/>
                      </a:lnTo>
                    </a:path>
                  </a:pathLst>
                </a:custGeom>
                <a:solidFill>
                  <a:srgbClr val="404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200" name="Freeform 172"/>
                <p:cNvSpPr>
                  <a:spLocks/>
                </p:cNvSpPr>
                <p:nvPr/>
              </p:nvSpPr>
              <p:spPr bwMode="auto">
                <a:xfrm>
                  <a:off x="3893" y="1287"/>
                  <a:ext cx="48" cy="256"/>
                </a:xfrm>
                <a:custGeom>
                  <a:avLst/>
                  <a:gdLst>
                    <a:gd name="T0" fmla="*/ 17 w 48"/>
                    <a:gd name="T1" fmla="*/ 0 h 256"/>
                    <a:gd name="T2" fmla="*/ 14 w 48"/>
                    <a:gd name="T3" fmla="*/ 1 h 256"/>
                    <a:gd name="T4" fmla="*/ 3 w 48"/>
                    <a:gd name="T5" fmla="*/ 30 h 256"/>
                    <a:gd name="T6" fmla="*/ 1 w 48"/>
                    <a:gd name="T7" fmla="*/ 57 h 256"/>
                    <a:gd name="T8" fmla="*/ 6 w 48"/>
                    <a:gd name="T9" fmla="*/ 68 h 256"/>
                    <a:gd name="T10" fmla="*/ 12 w 48"/>
                    <a:gd name="T11" fmla="*/ 75 h 256"/>
                    <a:gd name="T12" fmla="*/ 14 w 48"/>
                    <a:gd name="T13" fmla="*/ 82 h 256"/>
                    <a:gd name="T14" fmla="*/ 34 w 48"/>
                    <a:gd name="T15" fmla="*/ 218 h 256"/>
                    <a:gd name="T16" fmla="*/ 32 w 48"/>
                    <a:gd name="T17" fmla="*/ 228 h 256"/>
                    <a:gd name="T18" fmla="*/ 27 w 48"/>
                    <a:gd name="T19" fmla="*/ 237 h 256"/>
                    <a:gd name="T20" fmla="*/ 22 w 48"/>
                    <a:gd name="T21" fmla="*/ 241 h 256"/>
                    <a:gd name="T22" fmla="*/ 14 w 48"/>
                    <a:gd name="T23" fmla="*/ 247 h 256"/>
                    <a:gd name="T24" fmla="*/ 8 w 48"/>
                    <a:gd name="T25" fmla="*/ 251 h 256"/>
                    <a:gd name="T26" fmla="*/ 0 w 48"/>
                    <a:gd name="T27" fmla="*/ 255 h 256"/>
                    <a:gd name="T28" fmla="*/ 10 w 48"/>
                    <a:gd name="T29" fmla="*/ 255 h 256"/>
                    <a:gd name="T30" fmla="*/ 20 w 48"/>
                    <a:gd name="T31" fmla="*/ 254 h 256"/>
                    <a:gd name="T32" fmla="*/ 32 w 48"/>
                    <a:gd name="T33" fmla="*/ 246 h 256"/>
                    <a:gd name="T34" fmla="*/ 41 w 48"/>
                    <a:gd name="T35" fmla="*/ 238 h 256"/>
                    <a:gd name="T36" fmla="*/ 44 w 48"/>
                    <a:gd name="T37" fmla="*/ 232 h 256"/>
                    <a:gd name="T38" fmla="*/ 47 w 48"/>
                    <a:gd name="T39" fmla="*/ 220 h 256"/>
                    <a:gd name="T40" fmla="*/ 47 w 48"/>
                    <a:gd name="T41" fmla="*/ 206 h 256"/>
                    <a:gd name="T42" fmla="*/ 25 w 48"/>
                    <a:gd name="T43" fmla="*/ 81 h 256"/>
                    <a:gd name="T44" fmla="*/ 23 w 48"/>
                    <a:gd name="T45" fmla="*/ 73 h 256"/>
                    <a:gd name="T46" fmla="*/ 16 w 48"/>
                    <a:gd name="T47" fmla="*/ 64 h 256"/>
                    <a:gd name="T48" fmla="*/ 14 w 48"/>
                    <a:gd name="T49" fmla="*/ 58 h 256"/>
                    <a:gd name="T50" fmla="*/ 14 w 48"/>
                    <a:gd name="T51" fmla="*/ 30 h 256"/>
                    <a:gd name="T52" fmla="*/ 26 w 48"/>
                    <a:gd name="T53" fmla="*/ 0 h 256"/>
                    <a:gd name="T54" fmla="*/ 23 w 48"/>
                    <a:gd name="T55" fmla="*/ 0 h 256"/>
                    <a:gd name="T56" fmla="*/ 20 w 48"/>
                    <a:gd name="T57" fmla="*/ 0 h 256"/>
                    <a:gd name="T58" fmla="*/ 17 w 48"/>
                    <a:gd name="T59" fmla="*/ 0 h 2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8"/>
                    <a:gd name="T91" fmla="*/ 0 h 256"/>
                    <a:gd name="T92" fmla="*/ 48 w 48"/>
                    <a:gd name="T93" fmla="*/ 256 h 2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8" h="256">
                      <a:moveTo>
                        <a:pt x="17" y="0"/>
                      </a:moveTo>
                      <a:lnTo>
                        <a:pt x="14" y="1"/>
                      </a:lnTo>
                      <a:lnTo>
                        <a:pt x="3" y="30"/>
                      </a:lnTo>
                      <a:lnTo>
                        <a:pt x="1" y="57"/>
                      </a:lnTo>
                      <a:lnTo>
                        <a:pt x="6" y="68"/>
                      </a:lnTo>
                      <a:lnTo>
                        <a:pt x="12" y="75"/>
                      </a:lnTo>
                      <a:lnTo>
                        <a:pt x="14" y="82"/>
                      </a:lnTo>
                      <a:lnTo>
                        <a:pt x="34" y="218"/>
                      </a:lnTo>
                      <a:lnTo>
                        <a:pt x="32" y="228"/>
                      </a:lnTo>
                      <a:lnTo>
                        <a:pt x="27" y="237"/>
                      </a:lnTo>
                      <a:lnTo>
                        <a:pt x="22" y="241"/>
                      </a:lnTo>
                      <a:lnTo>
                        <a:pt x="14" y="247"/>
                      </a:lnTo>
                      <a:lnTo>
                        <a:pt x="8" y="251"/>
                      </a:lnTo>
                      <a:lnTo>
                        <a:pt x="0" y="255"/>
                      </a:lnTo>
                      <a:lnTo>
                        <a:pt x="10" y="255"/>
                      </a:lnTo>
                      <a:lnTo>
                        <a:pt x="20" y="254"/>
                      </a:lnTo>
                      <a:lnTo>
                        <a:pt x="32" y="246"/>
                      </a:lnTo>
                      <a:lnTo>
                        <a:pt x="41" y="238"/>
                      </a:lnTo>
                      <a:lnTo>
                        <a:pt x="44" y="232"/>
                      </a:lnTo>
                      <a:lnTo>
                        <a:pt x="47" y="220"/>
                      </a:lnTo>
                      <a:lnTo>
                        <a:pt x="47" y="206"/>
                      </a:lnTo>
                      <a:lnTo>
                        <a:pt x="25" y="81"/>
                      </a:lnTo>
                      <a:lnTo>
                        <a:pt x="23" y="73"/>
                      </a:lnTo>
                      <a:lnTo>
                        <a:pt x="16" y="64"/>
                      </a:lnTo>
                      <a:lnTo>
                        <a:pt x="14" y="58"/>
                      </a:lnTo>
                      <a:lnTo>
                        <a:pt x="14" y="30"/>
                      </a:lnTo>
                      <a:lnTo>
                        <a:pt x="26" y="0"/>
                      </a:lnTo>
                      <a:lnTo>
                        <a:pt x="23" y="0"/>
                      </a:lnTo>
                      <a:lnTo>
                        <a:pt x="20" y="0"/>
                      </a:lnTo>
                      <a:lnTo>
                        <a:pt x="17"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177" name="Group 173"/>
              <p:cNvGrpSpPr>
                <a:grpSpLocks/>
              </p:cNvGrpSpPr>
              <p:nvPr/>
            </p:nvGrpSpPr>
            <p:grpSpPr bwMode="auto">
              <a:xfrm>
                <a:off x="3648" y="1301"/>
                <a:ext cx="406" cy="171"/>
                <a:chOff x="3648" y="1301"/>
                <a:chExt cx="406" cy="171"/>
              </a:xfrm>
            </p:grpSpPr>
            <p:grpSp>
              <p:nvGrpSpPr>
                <p:cNvPr id="22178" name="Group 174"/>
                <p:cNvGrpSpPr>
                  <a:grpSpLocks/>
                </p:cNvGrpSpPr>
                <p:nvPr/>
              </p:nvGrpSpPr>
              <p:grpSpPr bwMode="auto">
                <a:xfrm>
                  <a:off x="3648" y="1400"/>
                  <a:ext cx="406" cy="72"/>
                  <a:chOff x="3648" y="1400"/>
                  <a:chExt cx="406" cy="72"/>
                </a:xfrm>
              </p:grpSpPr>
              <p:grpSp>
                <p:nvGrpSpPr>
                  <p:cNvPr id="22189" name="Group 175"/>
                  <p:cNvGrpSpPr>
                    <a:grpSpLocks/>
                  </p:cNvGrpSpPr>
                  <p:nvPr/>
                </p:nvGrpSpPr>
                <p:grpSpPr bwMode="auto">
                  <a:xfrm>
                    <a:off x="3648" y="1400"/>
                    <a:ext cx="406" cy="72"/>
                    <a:chOff x="3648" y="1400"/>
                    <a:chExt cx="406" cy="72"/>
                  </a:xfrm>
                </p:grpSpPr>
                <p:sp>
                  <p:nvSpPr>
                    <p:cNvPr id="22195" name="Freeform 176"/>
                    <p:cNvSpPr>
                      <a:spLocks/>
                    </p:cNvSpPr>
                    <p:nvPr/>
                  </p:nvSpPr>
                  <p:spPr bwMode="auto">
                    <a:xfrm>
                      <a:off x="3648" y="1400"/>
                      <a:ext cx="201" cy="72"/>
                    </a:xfrm>
                    <a:custGeom>
                      <a:avLst/>
                      <a:gdLst>
                        <a:gd name="T0" fmla="*/ 14 w 201"/>
                        <a:gd name="T1" fmla="*/ 0 h 72"/>
                        <a:gd name="T2" fmla="*/ 15 w 201"/>
                        <a:gd name="T3" fmla="*/ 3 h 72"/>
                        <a:gd name="T4" fmla="*/ 17 w 201"/>
                        <a:gd name="T5" fmla="*/ 4 h 72"/>
                        <a:gd name="T6" fmla="*/ 19 w 201"/>
                        <a:gd name="T7" fmla="*/ 6 h 72"/>
                        <a:gd name="T8" fmla="*/ 22 w 201"/>
                        <a:gd name="T9" fmla="*/ 8 h 72"/>
                        <a:gd name="T10" fmla="*/ 25 w 201"/>
                        <a:gd name="T11" fmla="*/ 10 h 72"/>
                        <a:gd name="T12" fmla="*/ 30 w 201"/>
                        <a:gd name="T13" fmla="*/ 11 h 72"/>
                        <a:gd name="T14" fmla="*/ 34 w 201"/>
                        <a:gd name="T15" fmla="*/ 13 h 72"/>
                        <a:gd name="T16" fmla="*/ 40 w 201"/>
                        <a:gd name="T17" fmla="*/ 14 h 72"/>
                        <a:gd name="T18" fmla="*/ 46 w 201"/>
                        <a:gd name="T19" fmla="*/ 16 h 72"/>
                        <a:gd name="T20" fmla="*/ 53 w 201"/>
                        <a:gd name="T21" fmla="*/ 17 h 72"/>
                        <a:gd name="T22" fmla="*/ 61 w 201"/>
                        <a:gd name="T23" fmla="*/ 18 h 72"/>
                        <a:gd name="T24" fmla="*/ 71 w 201"/>
                        <a:gd name="T25" fmla="*/ 20 h 72"/>
                        <a:gd name="T26" fmla="*/ 81 w 201"/>
                        <a:gd name="T27" fmla="*/ 21 h 72"/>
                        <a:gd name="T28" fmla="*/ 91 w 201"/>
                        <a:gd name="T29" fmla="*/ 22 h 72"/>
                        <a:gd name="T30" fmla="*/ 105 w 201"/>
                        <a:gd name="T31" fmla="*/ 23 h 72"/>
                        <a:gd name="T32" fmla="*/ 119 w 201"/>
                        <a:gd name="T33" fmla="*/ 24 h 72"/>
                        <a:gd name="T34" fmla="*/ 131 w 201"/>
                        <a:gd name="T35" fmla="*/ 25 h 72"/>
                        <a:gd name="T36" fmla="*/ 150 w 201"/>
                        <a:gd name="T37" fmla="*/ 26 h 72"/>
                        <a:gd name="T38" fmla="*/ 169 w 201"/>
                        <a:gd name="T39" fmla="*/ 26 h 72"/>
                        <a:gd name="T40" fmla="*/ 194 w 201"/>
                        <a:gd name="T41" fmla="*/ 27 h 72"/>
                        <a:gd name="T42" fmla="*/ 200 w 201"/>
                        <a:gd name="T43" fmla="*/ 27 h 72"/>
                        <a:gd name="T44" fmla="*/ 200 w 201"/>
                        <a:gd name="T45" fmla="*/ 71 h 72"/>
                        <a:gd name="T46" fmla="*/ 185 w 201"/>
                        <a:gd name="T47" fmla="*/ 71 h 72"/>
                        <a:gd name="T48" fmla="*/ 168 w 201"/>
                        <a:gd name="T49" fmla="*/ 71 h 72"/>
                        <a:gd name="T50" fmla="*/ 152 w 201"/>
                        <a:gd name="T51" fmla="*/ 70 h 72"/>
                        <a:gd name="T52" fmla="*/ 134 w 201"/>
                        <a:gd name="T53" fmla="*/ 69 h 72"/>
                        <a:gd name="T54" fmla="*/ 117 w 201"/>
                        <a:gd name="T55" fmla="*/ 68 h 72"/>
                        <a:gd name="T56" fmla="*/ 101 w 201"/>
                        <a:gd name="T57" fmla="*/ 66 h 72"/>
                        <a:gd name="T58" fmla="*/ 89 w 201"/>
                        <a:gd name="T59" fmla="*/ 65 h 72"/>
                        <a:gd name="T60" fmla="*/ 73 w 201"/>
                        <a:gd name="T61" fmla="*/ 63 h 72"/>
                        <a:gd name="T62" fmla="*/ 59 w 201"/>
                        <a:gd name="T63" fmla="*/ 60 h 72"/>
                        <a:gd name="T64" fmla="*/ 48 w 201"/>
                        <a:gd name="T65" fmla="*/ 58 h 72"/>
                        <a:gd name="T66" fmla="*/ 35 w 201"/>
                        <a:gd name="T67" fmla="*/ 55 h 72"/>
                        <a:gd name="T68" fmla="*/ 25 w 201"/>
                        <a:gd name="T69" fmla="*/ 52 h 72"/>
                        <a:gd name="T70" fmla="*/ 18 w 201"/>
                        <a:gd name="T71" fmla="*/ 50 h 72"/>
                        <a:gd name="T72" fmla="*/ 12 w 201"/>
                        <a:gd name="T73" fmla="*/ 47 h 72"/>
                        <a:gd name="T74" fmla="*/ 8 w 201"/>
                        <a:gd name="T75" fmla="*/ 45 h 72"/>
                        <a:gd name="T76" fmla="*/ 5 w 201"/>
                        <a:gd name="T77" fmla="*/ 43 h 72"/>
                        <a:gd name="T78" fmla="*/ 3 w 201"/>
                        <a:gd name="T79" fmla="*/ 41 h 72"/>
                        <a:gd name="T80" fmla="*/ 2 w 201"/>
                        <a:gd name="T81" fmla="*/ 39 h 72"/>
                        <a:gd name="T82" fmla="*/ 0 w 201"/>
                        <a:gd name="T83" fmla="*/ 36 h 72"/>
                        <a:gd name="T84" fmla="*/ 0 w 201"/>
                        <a:gd name="T85" fmla="*/ 34 h 72"/>
                        <a:gd name="T86" fmla="*/ 0 w 201"/>
                        <a:gd name="T87" fmla="*/ 31 h 72"/>
                        <a:gd name="T88" fmla="*/ 14 w 201"/>
                        <a:gd name="T89" fmla="*/ 0 h 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1"/>
                        <a:gd name="T136" fmla="*/ 0 h 72"/>
                        <a:gd name="T137" fmla="*/ 201 w 201"/>
                        <a:gd name="T138" fmla="*/ 72 h 7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1" h="72">
                          <a:moveTo>
                            <a:pt x="14" y="0"/>
                          </a:moveTo>
                          <a:lnTo>
                            <a:pt x="15" y="3"/>
                          </a:lnTo>
                          <a:lnTo>
                            <a:pt x="17" y="4"/>
                          </a:lnTo>
                          <a:lnTo>
                            <a:pt x="19" y="6"/>
                          </a:lnTo>
                          <a:lnTo>
                            <a:pt x="22" y="8"/>
                          </a:lnTo>
                          <a:lnTo>
                            <a:pt x="25" y="10"/>
                          </a:lnTo>
                          <a:lnTo>
                            <a:pt x="30" y="11"/>
                          </a:lnTo>
                          <a:lnTo>
                            <a:pt x="34" y="13"/>
                          </a:lnTo>
                          <a:lnTo>
                            <a:pt x="40" y="14"/>
                          </a:lnTo>
                          <a:lnTo>
                            <a:pt x="46" y="16"/>
                          </a:lnTo>
                          <a:lnTo>
                            <a:pt x="53" y="17"/>
                          </a:lnTo>
                          <a:lnTo>
                            <a:pt x="61" y="18"/>
                          </a:lnTo>
                          <a:lnTo>
                            <a:pt x="71" y="20"/>
                          </a:lnTo>
                          <a:lnTo>
                            <a:pt x="81" y="21"/>
                          </a:lnTo>
                          <a:lnTo>
                            <a:pt x="91" y="22"/>
                          </a:lnTo>
                          <a:lnTo>
                            <a:pt x="105" y="23"/>
                          </a:lnTo>
                          <a:lnTo>
                            <a:pt x="119" y="24"/>
                          </a:lnTo>
                          <a:lnTo>
                            <a:pt x="131" y="25"/>
                          </a:lnTo>
                          <a:lnTo>
                            <a:pt x="150" y="26"/>
                          </a:lnTo>
                          <a:lnTo>
                            <a:pt x="169" y="26"/>
                          </a:lnTo>
                          <a:lnTo>
                            <a:pt x="194" y="27"/>
                          </a:lnTo>
                          <a:lnTo>
                            <a:pt x="200" y="27"/>
                          </a:lnTo>
                          <a:lnTo>
                            <a:pt x="200" y="71"/>
                          </a:lnTo>
                          <a:lnTo>
                            <a:pt x="185" y="71"/>
                          </a:lnTo>
                          <a:lnTo>
                            <a:pt x="168" y="71"/>
                          </a:lnTo>
                          <a:lnTo>
                            <a:pt x="152" y="70"/>
                          </a:lnTo>
                          <a:lnTo>
                            <a:pt x="134" y="69"/>
                          </a:lnTo>
                          <a:lnTo>
                            <a:pt x="117" y="68"/>
                          </a:lnTo>
                          <a:lnTo>
                            <a:pt x="101" y="66"/>
                          </a:lnTo>
                          <a:lnTo>
                            <a:pt x="89" y="65"/>
                          </a:lnTo>
                          <a:lnTo>
                            <a:pt x="73" y="63"/>
                          </a:lnTo>
                          <a:lnTo>
                            <a:pt x="59" y="60"/>
                          </a:lnTo>
                          <a:lnTo>
                            <a:pt x="48" y="58"/>
                          </a:lnTo>
                          <a:lnTo>
                            <a:pt x="35" y="55"/>
                          </a:lnTo>
                          <a:lnTo>
                            <a:pt x="25" y="52"/>
                          </a:lnTo>
                          <a:lnTo>
                            <a:pt x="18" y="50"/>
                          </a:lnTo>
                          <a:lnTo>
                            <a:pt x="12" y="47"/>
                          </a:lnTo>
                          <a:lnTo>
                            <a:pt x="8" y="45"/>
                          </a:lnTo>
                          <a:lnTo>
                            <a:pt x="5" y="43"/>
                          </a:lnTo>
                          <a:lnTo>
                            <a:pt x="3" y="41"/>
                          </a:lnTo>
                          <a:lnTo>
                            <a:pt x="2" y="39"/>
                          </a:lnTo>
                          <a:lnTo>
                            <a:pt x="0" y="36"/>
                          </a:lnTo>
                          <a:lnTo>
                            <a:pt x="0" y="34"/>
                          </a:lnTo>
                          <a:lnTo>
                            <a:pt x="0" y="31"/>
                          </a:lnTo>
                          <a:lnTo>
                            <a:pt x="14" y="0"/>
                          </a:lnTo>
                        </a:path>
                      </a:pathLst>
                    </a:custGeom>
                    <a:solidFill>
                      <a:srgbClr val="FFA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6" name="Freeform 177"/>
                    <p:cNvSpPr>
                      <a:spLocks/>
                    </p:cNvSpPr>
                    <p:nvPr/>
                  </p:nvSpPr>
                  <p:spPr bwMode="auto">
                    <a:xfrm>
                      <a:off x="3831" y="1400"/>
                      <a:ext cx="223" cy="72"/>
                    </a:xfrm>
                    <a:custGeom>
                      <a:avLst/>
                      <a:gdLst>
                        <a:gd name="T0" fmla="*/ 208 w 223"/>
                        <a:gd name="T1" fmla="*/ 0 h 72"/>
                        <a:gd name="T2" fmla="*/ 206 w 223"/>
                        <a:gd name="T3" fmla="*/ 3 h 72"/>
                        <a:gd name="T4" fmla="*/ 205 w 223"/>
                        <a:gd name="T5" fmla="*/ 4 h 72"/>
                        <a:gd name="T6" fmla="*/ 203 w 223"/>
                        <a:gd name="T7" fmla="*/ 6 h 72"/>
                        <a:gd name="T8" fmla="*/ 200 w 223"/>
                        <a:gd name="T9" fmla="*/ 8 h 72"/>
                        <a:gd name="T10" fmla="*/ 196 w 223"/>
                        <a:gd name="T11" fmla="*/ 10 h 72"/>
                        <a:gd name="T12" fmla="*/ 192 w 223"/>
                        <a:gd name="T13" fmla="*/ 11 h 72"/>
                        <a:gd name="T14" fmla="*/ 187 w 223"/>
                        <a:gd name="T15" fmla="*/ 13 h 72"/>
                        <a:gd name="T16" fmla="*/ 182 w 223"/>
                        <a:gd name="T17" fmla="*/ 14 h 72"/>
                        <a:gd name="T18" fmla="*/ 175 w 223"/>
                        <a:gd name="T19" fmla="*/ 16 h 72"/>
                        <a:gd name="T20" fmla="*/ 168 w 223"/>
                        <a:gd name="T21" fmla="*/ 17 h 72"/>
                        <a:gd name="T22" fmla="*/ 160 w 223"/>
                        <a:gd name="T23" fmla="*/ 18 h 72"/>
                        <a:gd name="T24" fmla="*/ 151 w 223"/>
                        <a:gd name="T25" fmla="*/ 20 h 72"/>
                        <a:gd name="T26" fmla="*/ 140 w 223"/>
                        <a:gd name="T27" fmla="*/ 21 h 72"/>
                        <a:gd name="T28" fmla="*/ 130 w 223"/>
                        <a:gd name="T29" fmla="*/ 22 h 72"/>
                        <a:gd name="T30" fmla="*/ 116 w 223"/>
                        <a:gd name="T31" fmla="*/ 23 h 72"/>
                        <a:gd name="T32" fmla="*/ 103 w 223"/>
                        <a:gd name="T33" fmla="*/ 24 h 72"/>
                        <a:gd name="T34" fmla="*/ 90 w 223"/>
                        <a:gd name="T35" fmla="*/ 25 h 72"/>
                        <a:gd name="T36" fmla="*/ 71 w 223"/>
                        <a:gd name="T37" fmla="*/ 26 h 72"/>
                        <a:gd name="T38" fmla="*/ 52 w 223"/>
                        <a:gd name="T39" fmla="*/ 26 h 72"/>
                        <a:gd name="T40" fmla="*/ 26 w 223"/>
                        <a:gd name="T41" fmla="*/ 27 h 72"/>
                        <a:gd name="T42" fmla="*/ 21 w 223"/>
                        <a:gd name="T43" fmla="*/ 27 h 72"/>
                        <a:gd name="T44" fmla="*/ 0 w 223"/>
                        <a:gd name="T45" fmla="*/ 27 h 72"/>
                        <a:gd name="T46" fmla="*/ 0 w 223"/>
                        <a:gd name="T47" fmla="*/ 71 h 72"/>
                        <a:gd name="T48" fmla="*/ 21 w 223"/>
                        <a:gd name="T49" fmla="*/ 71 h 72"/>
                        <a:gd name="T50" fmla="*/ 36 w 223"/>
                        <a:gd name="T51" fmla="*/ 71 h 72"/>
                        <a:gd name="T52" fmla="*/ 52 w 223"/>
                        <a:gd name="T53" fmla="*/ 71 h 72"/>
                        <a:gd name="T54" fmla="*/ 69 w 223"/>
                        <a:gd name="T55" fmla="*/ 70 h 72"/>
                        <a:gd name="T56" fmla="*/ 86 w 223"/>
                        <a:gd name="T57" fmla="*/ 69 h 72"/>
                        <a:gd name="T58" fmla="*/ 105 w 223"/>
                        <a:gd name="T59" fmla="*/ 68 h 72"/>
                        <a:gd name="T60" fmla="*/ 121 w 223"/>
                        <a:gd name="T61" fmla="*/ 67 h 72"/>
                        <a:gd name="T62" fmla="*/ 133 w 223"/>
                        <a:gd name="T63" fmla="*/ 65 h 72"/>
                        <a:gd name="T64" fmla="*/ 148 w 223"/>
                        <a:gd name="T65" fmla="*/ 63 h 72"/>
                        <a:gd name="T66" fmla="*/ 163 w 223"/>
                        <a:gd name="T67" fmla="*/ 61 h 72"/>
                        <a:gd name="T68" fmla="*/ 174 w 223"/>
                        <a:gd name="T69" fmla="*/ 58 h 72"/>
                        <a:gd name="T70" fmla="*/ 186 w 223"/>
                        <a:gd name="T71" fmla="*/ 55 h 72"/>
                        <a:gd name="T72" fmla="*/ 197 w 223"/>
                        <a:gd name="T73" fmla="*/ 53 h 72"/>
                        <a:gd name="T74" fmla="*/ 204 w 223"/>
                        <a:gd name="T75" fmla="*/ 50 h 72"/>
                        <a:gd name="T76" fmla="*/ 210 w 223"/>
                        <a:gd name="T77" fmla="*/ 47 h 72"/>
                        <a:gd name="T78" fmla="*/ 214 w 223"/>
                        <a:gd name="T79" fmla="*/ 45 h 72"/>
                        <a:gd name="T80" fmla="*/ 217 w 223"/>
                        <a:gd name="T81" fmla="*/ 43 h 72"/>
                        <a:gd name="T82" fmla="*/ 219 w 223"/>
                        <a:gd name="T83" fmla="*/ 41 h 72"/>
                        <a:gd name="T84" fmla="*/ 220 w 223"/>
                        <a:gd name="T85" fmla="*/ 39 h 72"/>
                        <a:gd name="T86" fmla="*/ 222 w 223"/>
                        <a:gd name="T87" fmla="*/ 36 h 72"/>
                        <a:gd name="T88" fmla="*/ 222 w 223"/>
                        <a:gd name="T89" fmla="*/ 35 h 72"/>
                        <a:gd name="T90" fmla="*/ 222 w 223"/>
                        <a:gd name="T91" fmla="*/ 31 h 72"/>
                        <a:gd name="T92" fmla="*/ 208 w 223"/>
                        <a:gd name="T93" fmla="*/ 0 h 7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23"/>
                        <a:gd name="T142" fmla="*/ 0 h 72"/>
                        <a:gd name="T143" fmla="*/ 223 w 223"/>
                        <a:gd name="T144" fmla="*/ 72 h 7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23" h="72">
                          <a:moveTo>
                            <a:pt x="208" y="0"/>
                          </a:moveTo>
                          <a:lnTo>
                            <a:pt x="206" y="3"/>
                          </a:lnTo>
                          <a:lnTo>
                            <a:pt x="205" y="4"/>
                          </a:lnTo>
                          <a:lnTo>
                            <a:pt x="203" y="6"/>
                          </a:lnTo>
                          <a:lnTo>
                            <a:pt x="200" y="8"/>
                          </a:lnTo>
                          <a:lnTo>
                            <a:pt x="196" y="10"/>
                          </a:lnTo>
                          <a:lnTo>
                            <a:pt x="192" y="11"/>
                          </a:lnTo>
                          <a:lnTo>
                            <a:pt x="187" y="13"/>
                          </a:lnTo>
                          <a:lnTo>
                            <a:pt x="182" y="14"/>
                          </a:lnTo>
                          <a:lnTo>
                            <a:pt x="175" y="16"/>
                          </a:lnTo>
                          <a:lnTo>
                            <a:pt x="168" y="17"/>
                          </a:lnTo>
                          <a:lnTo>
                            <a:pt x="160" y="18"/>
                          </a:lnTo>
                          <a:lnTo>
                            <a:pt x="151" y="20"/>
                          </a:lnTo>
                          <a:lnTo>
                            <a:pt x="140" y="21"/>
                          </a:lnTo>
                          <a:lnTo>
                            <a:pt x="130" y="22"/>
                          </a:lnTo>
                          <a:lnTo>
                            <a:pt x="116" y="23"/>
                          </a:lnTo>
                          <a:lnTo>
                            <a:pt x="103" y="24"/>
                          </a:lnTo>
                          <a:lnTo>
                            <a:pt x="90" y="25"/>
                          </a:lnTo>
                          <a:lnTo>
                            <a:pt x="71" y="26"/>
                          </a:lnTo>
                          <a:lnTo>
                            <a:pt x="52" y="26"/>
                          </a:lnTo>
                          <a:lnTo>
                            <a:pt x="26" y="27"/>
                          </a:lnTo>
                          <a:lnTo>
                            <a:pt x="21" y="27"/>
                          </a:lnTo>
                          <a:lnTo>
                            <a:pt x="0" y="27"/>
                          </a:lnTo>
                          <a:lnTo>
                            <a:pt x="0" y="71"/>
                          </a:lnTo>
                          <a:lnTo>
                            <a:pt x="21" y="71"/>
                          </a:lnTo>
                          <a:lnTo>
                            <a:pt x="36" y="71"/>
                          </a:lnTo>
                          <a:lnTo>
                            <a:pt x="52" y="71"/>
                          </a:lnTo>
                          <a:lnTo>
                            <a:pt x="69" y="70"/>
                          </a:lnTo>
                          <a:lnTo>
                            <a:pt x="86" y="69"/>
                          </a:lnTo>
                          <a:lnTo>
                            <a:pt x="105" y="68"/>
                          </a:lnTo>
                          <a:lnTo>
                            <a:pt x="121" y="67"/>
                          </a:lnTo>
                          <a:lnTo>
                            <a:pt x="133" y="65"/>
                          </a:lnTo>
                          <a:lnTo>
                            <a:pt x="148" y="63"/>
                          </a:lnTo>
                          <a:lnTo>
                            <a:pt x="163" y="61"/>
                          </a:lnTo>
                          <a:lnTo>
                            <a:pt x="174" y="58"/>
                          </a:lnTo>
                          <a:lnTo>
                            <a:pt x="186" y="55"/>
                          </a:lnTo>
                          <a:lnTo>
                            <a:pt x="197" y="53"/>
                          </a:lnTo>
                          <a:lnTo>
                            <a:pt x="204" y="50"/>
                          </a:lnTo>
                          <a:lnTo>
                            <a:pt x="210" y="47"/>
                          </a:lnTo>
                          <a:lnTo>
                            <a:pt x="214" y="45"/>
                          </a:lnTo>
                          <a:lnTo>
                            <a:pt x="217" y="43"/>
                          </a:lnTo>
                          <a:lnTo>
                            <a:pt x="219" y="41"/>
                          </a:lnTo>
                          <a:lnTo>
                            <a:pt x="220" y="39"/>
                          </a:lnTo>
                          <a:lnTo>
                            <a:pt x="222" y="36"/>
                          </a:lnTo>
                          <a:lnTo>
                            <a:pt x="222" y="35"/>
                          </a:lnTo>
                          <a:lnTo>
                            <a:pt x="222" y="31"/>
                          </a:lnTo>
                          <a:lnTo>
                            <a:pt x="208" y="0"/>
                          </a:lnTo>
                        </a:path>
                      </a:pathLst>
                    </a:custGeom>
                    <a:solidFill>
                      <a:srgbClr val="E07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190" name="Group 178"/>
                  <p:cNvGrpSpPr>
                    <a:grpSpLocks/>
                  </p:cNvGrpSpPr>
                  <p:nvPr/>
                </p:nvGrpSpPr>
                <p:grpSpPr bwMode="auto">
                  <a:xfrm>
                    <a:off x="3648" y="1400"/>
                    <a:ext cx="388" cy="69"/>
                    <a:chOff x="3648" y="1400"/>
                    <a:chExt cx="388" cy="69"/>
                  </a:xfrm>
                </p:grpSpPr>
                <p:sp>
                  <p:nvSpPr>
                    <p:cNvPr id="22191" name="Freeform 179"/>
                    <p:cNvSpPr>
                      <a:spLocks/>
                    </p:cNvSpPr>
                    <p:nvPr/>
                  </p:nvSpPr>
                  <p:spPr bwMode="auto">
                    <a:xfrm>
                      <a:off x="3945" y="1414"/>
                      <a:ext cx="91" cy="53"/>
                    </a:xfrm>
                    <a:custGeom>
                      <a:avLst/>
                      <a:gdLst>
                        <a:gd name="T0" fmla="*/ 73 w 91"/>
                        <a:gd name="T1" fmla="*/ 0 h 53"/>
                        <a:gd name="T2" fmla="*/ 61 w 91"/>
                        <a:gd name="T3" fmla="*/ 3 h 53"/>
                        <a:gd name="T4" fmla="*/ 54 w 91"/>
                        <a:gd name="T5" fmla="*/ 4 h 53"/>
                        <a:gd name="T6" fmla="*/ 46 w 91"/>
                        <a:gd name="T7" fmla="*/ 5 h 53"/>
                        <a:gd name="T8" fmla="*/ 37 w 91"/>
                        <a:gd name="T9" fmla="*/ 7 h 53"/>
                        <a:gd name="T10" fmla="*/ 26 w 91"/>
                        <a:gd name="T11" fmla="*/ 8 h 53"/>
                        <a:gd name="T12" fmla="*/ 16 w 91"/>
                        <a:gd name="T13" fmla="*/ 9 h 53"/>
                        <a:gd name="T14" fmla="*/ 0 w 91"/>
                        <a:gd name="T15" fmla="*/ 10 h 53"/>
                        <a:gd name="T16" fmla="*/ 7 w 91"/>
                        <a:gd name="T17" fmla="*/ 52 h 53"/>
                        <a:gd name="T18" fmla="*/ 19 w 91"/>
                        <a:gd name="T19" fmla="*/ 51 h 53"/>
                        <a:gd name="T20" fmla="*/ 34 w 91"/>
                        <a:gd name="T21" fmla="*/ 49 h 53"/>
                        <a:gd name="T22" fmla="*/ 49 w 91"/>
                        <a:gd name="T23" fmla="*/ 46 h 53"/>
                        <a:gd name="T24" fmla="*/ 60 w 91"/>
                        <a:gd name="T25" fmla="*/ 44 h 53"/>
                        <a:gd name="T26" fmla="*/ 72 w 91"/>
                        <a:gd name="T27" fmla="*/ 41 h 53"/>
                        <a:gd name="T28" fmla="*/ 83 w 91"/>
                        <a:gd name="T29" fmla="*/ 39 h 53"/>
                        <a:gd name="T30" fmla="*/ 90 w 91"/>
                        <a:gd name="T31" fmla="*/ 36 h 53"/>
                        <a:gd name="T32" fmla="*/ 73 w 91"/>
                        <a:gd name="T33" fmla="*/ 0 h 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1"/>
                        <a:gd name="T52" fmla="*/ 0 h 53"/>
                        <a:gd name="T53" fmla="*/ 91 w 91"/>
                        <a:gd name="T54" fmla="*/ 53 h 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1" h="53">
                          <a:moveTo>
                            <a:pt x="73" y="0"/>
                          </a:moveTo>
                          <a:lnTo>
                            <a:pt x="61" y="3"/>
                          </a:lnTo>
                          <a:lnTo>
                            <a:pt x="54" y="4"/>
                          </a:lnTo>
                          <a:lnTo>
                            <a:pt x="46" y="5"/>
                          </a:lnTo>
                          <a:lnTo>
                            <a:pt x="37" y="7"/>
                          </a:lnTo>
                          <a:lnTo>
                            <a:pt x="26" y="8"/>
                          </a:lnTo>
                          <a:lnTo>
                            <a:pt x="16" y="9"/>
                          </a:lnTo>
                          <a:lnTo>
                            <a:pt x="0" y="10"/>
                          </a:lnTo>
                          <a:lnTo>
                            <a:pt x="7" y="52"/>
                          </a:lnTo>
                          <a:lnTo>
                            <a:pt x="19" y="51"/>
                          </a:lnTo>
                          <a:lnTo>
                            <a:pt x="34" y="49"/>
                          </a:lnTo>
                          <a:lnTo>
                            <a:pt x="49" y="46"/>
                          </a:lnTo>
                          <a:lnTo>
                            <a:pt x="60" y="44"/>
                          </a:lnTo>
                          <a:lnTo>
                            <a:pt x="72" y="41"/>
                          </a:lnTo>
                          <a:lnTo>
                            <a:pt x="83" y="39"/>
                          </a:lnTo>
                          <a:lnTo>
                            <a:pt x="90" y="36"/>
                          </a:lnTo>
                          <a:lnTo>
                            <a:pt x="73" y="0"/>
                          </a:lnTo>
                        </a:path>
                      </a:pathLst>
                    </a:custGeom>
                    <a:solidFill>
                      <a:srgbClr val="FF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2" name="Freeform 180"/>
                    <p:cNvSpPr>
                      <a:spLocks/>
                    </p:cNvSpPr>
                    <p:nvPr/>
                  </p:nvSpPr>
                  <p:spPr bwMode="auto">
                    <a:xfrm>
                      <a:off x="3918" y="1425"/>
                      <a:ext cx="17" cy="44"/>
                    </a:xfrm>
                    <a:custGeom>
                      <a:avLst/>
                      <a:gdLst>
                        <a:gd name="T0" fmla="*/ 11 w 17"/>
                        <a:gd name="T1" fmla="*/ 0 h 44"/>
                        <a:gd name="T2" fmla="*/ 0 w 17"/>
                        <a:gd name="T3" fmla="*/ 1 h 44"/>
                        <a:gd name="T4" fmla="*/ 5 w 17"/>
                        <a:gd name="T5" fmla="*/ 43 h 44"/>
                        <a:gd name="T6" fmla="*/ 16 w 17"/>
                        <a:gd name="T7" fmla="*/ 42 h 44"/>
                        <a:gd name="T8" fmla="*/ 11 w 17"/>
                        <a:gd name="T9" fmla="*/ 0 h 44"/>
                        <a:gd name="T10" fmla="*/ 0 60000 65536"/>
                        <a:gd name="T11" fmla="*/ 0 60000 65536"/>
                        <a:gd name="T12" fmla="*/ 0 60000 65536"/>
                        <a:gd name="T13" fmla="*/ 0 60000 65536"/>
                        <a:gd name="T14" fmla="*/ 0 60000 65536"/>
                        <a:gd name="T15" fmla="*/ 0 w 17"/>
                        <a:gd name="T16" fmla="*/ 0 h 44"/>
                        <a:gd name="T17" fmla="*/ 17 w 17"/>
                        <a:gd name="T18" fmla="*/ 44 h 44"/>
                      </a:gdLst>
                      <a:ahLst/>
                      <a:cxnLst>
                        <a:cxn ang="T10">
                          <a:pos x="T0" y="T1"/>
                        </a:cxn>
                        <a:cxn ang="T11">
                          <a:pos x="T2" y="T3"/>
                        </a:cxn>
                        <a:cxn ang="T12">
                          <a:pos x="T4" y="T5"/>
                        </a:cxn>
                        <a:cxn ang="T13">
                          <a:pos x="T6" y="T7"/>
                        </a:cxn>
                        <a:cxn ang="T14">
                          <a:pos x="T8" y="T9"/>
                        </a:cxn>
                      </a:cxnLst>
                      <a:rect l="T15" t="T16" r="T17" b="T18"/>
                      <a:pathLst>
                        <a:path w="17" h="44">
                          <a:moveTo>
                            <a:pt x="11" y="0"/>
                          </a:moveTo>
                          <a:lnTo>
                            <a:pt x="0" y="1"/>
                          </a:lnTo>
                          <a:lnTo>
                            <a:pt x="5" y="43"/>
                          </a:lnTo>
                          <a:lnTo>
                            <a:pt x="16" y="42"/>
                          </a:lnTo>
                          <a:lnTo>
                            <a:pt x="11" y="0"/>
                          </a:lnTo>
                        </a:path>
                      </a:pathLst>
                    </a:custGeom>
                    <a:solidFill>
                      <a:srgbClr val="FFE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3" name="Freeform 181"/>
                    <p:cNvSpPr>
                      <a:spLocks/>
                    </p:cNvSpPr>
                    <p:nvPr/>
                  </p:nvSpPr>
                  <p:spPr bwMode="auto">
                    <a:xfrm>
                      <a:off x="3696" y="1419"/>
                      <a:ext cx="70" cy="49"/>
                    </a:xfrm>
                    <a:custGeom>
                      <a:avLst/>
                      <a:gdLst>
                        <a:gd name="T0" fmla="*/ 13 w 70"/>
                        <a:gd name="T1" fmla="*/ 0 h 49"/>
                        <a:gd name="T2" fmla="*/ 22 w 70"/>
                        <a:gd name="T3" fmla="*/ 2 h 49"/>
                        <a:gd name="T4" fmla="*/ 32 w 70"/>
                        <a:gd name="T5" fmla="*/ 3 h 49"/>
                        <a:gd name="T6" fmla="*/ 42 w 70"/>
                        <a:gd name="T7" fmla="*/ 4 h 49"/>
                        <a:gd name="T8" fmla="*/ 56 w 70"/>
                        <a:gd name="T9" fmla="*/ 5 h 49"/>
                        <a:gd name="T10" fmla="*/ 69 w 70"/>
                        <a:gd name="T11" fmla="*/ 6 h 49"/>
                        <a:gd name="T12" fmla="*/ 63 w 70"/>
                        <a:gd name="T13" fmla="*/ 48 h 49"/>
                        <a:gd name="T14" fmla="*/ 52 w 70"/>
                        <a:gd name="T15" fmla="*/ 47 h 49"/>
                        <a:gd name="T16" fmla="*/ 40 w 70"/>
                        <a:gd name="T17" fmla="*/ 46 h 49"/>
                        <a:gd name="T18" fmla="*/ 25 w 70"/>
                        <a:gd name="T19" fmla="*/ 43 h 49"/>
                        <a:gd name="T20" fmla="*/ 11 w 70"/>
                        <a:gd name="T21" fmla="*/ 41 h 49"/>
                        <a:gd name="T22" fmla="*/ 0 w 70"/>
                        <a:gd name="T23" fmla="*/ 39 h 49"/>
                        <a:gd name="T24" fmla="*/ 13 w 70"/>
                        <a:gd name="T25" fmla="*/ 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49"/>
                        <a:gd name="T41" fmla="*/ 70 w 70"/>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49">
                          <a:moveTo>
                            <a:pt x="13" y="0"/>
                          </a:moveTo>
                          <a:lnTo>
                            <a:pt x="22" y="2"/>
                          </a:lnTo>
                          <a:lnTo>
                            <a:pt x="32" y="3"/>
                          </a:lnTo>
                          <a:lnTo>
                            <a:pt x="42" y="4"/>
                          </a:lnTo>
                          <a:lnTo>
                            <a:pt x="56" y="5"/>
                          </a:lnTo>
                          <a:lnTo>
                            <a:pt x="69" y="6"/>
                          </a:lnTo>
                          <a:lnTo>
                            <a:pt x="63" y="48"/>
                          </a:lnTo>
                          <a:lnTo>
                            <a:pt x="52" y="47"/>
                          </a:lnTo>
                          <a:lnTo>
                            <a:pt x="40" y="46"/>
                          </a:lnTo>
                          <a:lnTo>
                            <a:pt x="25" y="43"/>
                          </a:lnTo>
                          <a:lnTo>
                            <a:pt x="11" y="41"/>
                          </a:lnTo>
                          <a:lnTo>
                            <a:pt x="0" y="39"/>
                          </a:lnTo>
                          <a:lnTo>
                            <a:pt x="13" y="0"/>
                          </a:lnTo>
                        </a:path>
                      </a:pathLst>
                    </a:custGeom>
                    <a:solidFill>
                      <a:srgbClr val="E07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94" name="Freeform 182"/>
                    <p:cNvSpPr>
                      <a:spLocks/>
                    </p:cNvSpPr>
                    <p:nvPr/>
                  </p:nvSpPr>
                  <p:spPr bwMode="auto">
                    <a:xfrm>
                      <a:off x="3648" y="1400"/>
                      <a:ext cx="60" cy="58"/>
                    </a:xfrm>
                    <a:custGeom>
                      <a:avLst/>
                      <a:gdLst>
                        <a:gd name="T0" fmla="*/ 13 w 60"/>
                        <a:gd name="T1" fmla="*/ 0 h 58"/>
                        <a:gd name="T2" fmla="*/ 15 w 60"/>
                        <a:gd name="T3" fmla="*/ 3 h 58"/>
                        <a:gd name="T4" fmla="*/ 16 w 60"/>
                        <a:gd name="T5" fmla="*/ 4 h 58"/>
                        <a:gd name="T6" fmla="*/ 18 w 60"/>
                        <a:gd name="T7" fmla="*/ 6 h 58"/>
                        <a:gd name="T8" fmla="*/ 21 w 60"/>
                        <a:gd name="T9" fmla="*/ 8 h 58"/>
                        <a:gd name="T10" fmla="*/ 24 w 60"/>
                        <a:gd name="T11" fmla="*/ 10 h 58"/>
                        <a:gd name="T12" fmla="*/ 28 w 60"/>
                        <a:gd name="T13" fmla="*/ 11 h 58"/>
                        <a:gd name="T14" fmla="*/ 33 w 60"/>
                        <a:gd name="T15" fmla="*/ 13 h 58"/>
                        <a:gd name="T16" fmla="*/ 39 w 60"/>
                        <a:gd name="T17" fmla="*/ 14 h 58"/>
                        <a:gd name="T18" fmla="*/ 44 w 60"/>
                        <a:gd name="T19" fmla="*/ 15 h 58"/>
                        <a:gd name="T20" fmla="*/ 51 w 60"/>
                        <a:gd name="T21" fmla="*/ 16 h 58"/>
                        <a:gd name="T22" fmla="*/ 59 w 60"/>
                        <a:gd name="T23" fmla="*/ 18 h 58"/>
                        <a:gd name="T24" fmla="*/ 46 w 60"/>
                        <a:gd name="T25" fmla="*/ 57 h 58"/>
                        <a:gd name="T26" fmla="*/ 34 w 60"/>
                        <a:gd name="T27" fmla="*/ 54 h 58"/>
                        <a:gd name="T28" fmla="*/ 24 w 60"/>
                        <a:gd name="T29" fmla="*/ 51 h 58"/>
                        <a:gd name="T30" fmla="*/ 17 w 60"/>
                        <a:gd name="T31" fmla="*/ 49 h 58"/>
                        <a:gd name="T32" fmla="*/ 12 w 60"/>
                        <a:gd name="T33" fmla="*/ 46 h 58"/>
                        <a:gd name="T34" fmla="*/ 8 w 60"/>
                        <a:gd name="T35" fmla="*/ 44 h 58"/>
                        <a:gd name="T36" fmla="*/ 5 w 60"/>
                        <a:gd name="T37" fmla="*/ 42 h 58"/>
                        <a:gd name="T38" fmla="*/ 3 w 60"/>
                        <a:gd name="T39" fmla="*/ 40 h 58"/>
                        <a:gd name="T40" fmla="*/ 2 w 60"/>
                        <a:gd name="T41" fmla="*/ 38 h 58"/>
                        <a:gd name="T42" fmla="*/ 0 w 60"/>
                        <a:gd name="T43" fmla="*/ 35 h 58"/>
                        <a:gd name="T44" fmla="*/ 0 w 60"/>
                        <a:gd name="T45" fmla="*/ 34 h 58"/>
                        <a:gd name="T46" fmla="*/ 0 w 60"/>
                        <a:gd name="T47" fmla="*/ 31 h 58"/>
                        <a:gd name="T48" fmla="*/ 13 w 60"/>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0"/>
                        <a:gd name="T76" fmla="*/ 0 h 58"/>
                        <a:gd name="T77" fmla="*/ 60 w 60"/>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0" h="58">
                          <a:moveTo>
                            <a:pt x="13" y="0"/>
                          </a:moveTo>
                          <a:lnTo>
                            <a:pt x="15" y="3"/>
                          </a:lnTo>
                          <a:lnTo>
                            <a:pt x="16" y="4"/>
                          </a:lnTo>
                          <a:lnTo>
                            <a:pt x="18" y="6"/>
                          </a:lnTo>
                          <a:lnTo>
                            <a:pt x="21" y="8"/>
                          </a:lnTo>
                          <a:lnTo>
                            <a:pt x="24" y="10"/>
                          </a:lnTo>
                          <a:lnTo>
                            <a:pt x="28" y="11"/>
                          </a:lnTo>
                          <a:lnTo>
                            <a:pt x="33" y="13"/>
                          </a:lnTo>
                          <a:lnTo>
                            <a:pt x="39" y="14"/>
                          </a:lnTo>
                          <a:lnTo>
                            <a:pt x="44" y="15"/>
                          </a:lnTo>
                          <a:lnTo>
                            <a:pt x="51" y="16"/>
                          </a:lnTo>
                          <a:lnTo>
                            <a:pt x="59" y="18"/>
                          </a:lnTo>
                          <a:lnTo>
                            <a:pt x="46" y="57"/>
                          </a:lnTo>
                          <a:lnTo>
                            <a:pt x="34" y="54"/>
                          </a:lnTo>
                          <a:lnTo>
                            <a:pt x="24" y="51"/>
                          </a:lnTo>
                          <a:lnTo>
                            <a:pt x="17" y="49"/>
                          </a:lnTo>
                          <a:lnTo>
                            <a:pt x="12" y="46"/>
                          </a:lnTo>
                          <a:lnTo>
                            <a:pt x="8" y="44"/>
                          </a:lnTo>
                          <a:lnTo>
                            <a:pt x="5" y="42"/>
                          </a:lnTo>
                          <a:lnTo>
                            <a:pt x="3" y="40"/>
                          </a:lnTo>
                          <a:lnTo>
                            <a:pt x="2" y="38"/>
                          </a:lnTo>
                          <a:lnTo>
                            <a:pt x="0" y="35"/>
                          </a:lnTo>
                          <a:lnTo>
                            <a:pt x="0" y="34"/>
                          </a:lnTo>
                          <a:lnTo>
                            <a:pt x="0" y="31"/>
                          </a:lnTo>
                          <a:lnTo>
                            <a:pt x="13" y="0"/>
                          </a:lnTo>
                        </a:path>
                      </a:pathLst>
                    </a:custGeom>
                    <a:solidFill>
                      <a:srgbClr val="804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2179" name="Group 183"/>
                <p:cNvGrpSpPr>
                  <a:grpSpLocks/>
                </p:cNvGrpSpPr>
                <p:nvPr/>
              </p:nvGrpSpPr>
              <p:grpSpPr bwMode="auto">
                <a:xfrm>
                  <a:off x="3701" y="1301"/>
                  <a:ext cx="298" cy="47"/>
                  <a:chOff x="3701" y="1301"/>
                  <a:chExt cx="298" cy="47"/>
                </a:xfrm>
              </p:grpSpPr>
              <p:grpSp>
                <p:nvGrpSpPr>
                  <p:cNvPr id="22180" name="Group 184"/>
                  <p:cNvGrpSpPr>
                    <a:grpSpLocks/>
                  </p:cNvGrpSpPr>
                  <p:nvPr/>
                </p:nvGrpSpPr>
                <p:grpSpPr bwMode="auto">
                  <a:xfrm>
                    <a:off x="3701" y="1301"/>
                    <a:ext cx="298" cy="47"/>
                    <a:chOff x="3701" y="1301"/>
                    <a:chExt cx="298" cy="47"/>
                  </a:xfrm>
                </p:grpSpPr>
                <p:sp>
                  <p:nvSpPr>
                    <p:cNvPr id="22187" name="Freeform 185"/>
                    <p:cNvSpPr>
                      <a:spLocks/>
                    </p:cNvSpPr>
                    <p:nvPr/>
                  </p:nvSpPr>
                  <p:spPr bwMode="auto">
                    <a:xfrm>
                      <a:off x="3701" y="1301"/>
                      <a:ext cx="148" cy="47"/>
                    </a:xfrm>
                    <a:custGeom>
                      <a:avLst/>
                      <a:gdLst>
                        <a:gd name="T0" fmla="*/ 0 w 148"/>
                        <a:gd name="T1" fmla="*/ 0 h 47"/>
                        <a:gd name="T2" fmla="*/ 1 w 148"/>
                        <a:gd name="T3" fmla="*/ 2 h 47"/>
                        <a:gd name="T4" fmla="*/ 3 w 148"/>
                        <a:gd name="T5" fmla="*/ 4 h 47"/>
                        <a:gd name="T6" fmla="*/ 6 w 148"/>
                        <a:gd name="T7" fmla="*/ 5 h 47"/>
                        <a:gd name="T8" fmla="*/ 10 w 148"/>
                        <a:gd name="T9" fmla="*/ 6 h 47"/>
                        <a:gd name="T10" fmla="*/ 14 w 148"/>
                        <a:gd name="T11" fmla="*/ 7 h 47"/>
                        <a:gd name="T12" fmla="*/ 20 w 148"/>
                        <a:gd name="T13" fmla="*/ 9 h 47"/>
                        <a:gd name="T14" fmla="*/ 26 w 148"/>
                        <a:gd name="T15" fmla="*/ 10 h 47"/>
                        <a:gd name="T16" fmla="*/ 31 w 148"/>
                        <a:gd name="T17" fmla="*/ 11 h 47"/>
                        <a:gd name="T18" fmla="*/ 39 w 148"/>
                        <a:gd name="T19" fmla="*/ 12 h 47"/>
                        <a:gd name="T20" fmla="*/ 48 w 148"/>
                        <a:gd name="T21" fmla="*/ 12 h 47"/>
                        <a:gd name="T22" fmla="*/ 58 w 148"/>
                        <a:gd name="T23" fmla="*/ 13 h 47"/>
                        <a:gd name="T24" fmla="*/ 66 w 148"/>
                        <a:gd name="T25" fmla="*/ 14 h 47"/>
                        <a:gd name="T26" fmla="*/ 76 w 148"/>
                        <a:gd name="T27" fmla="*/ 15 h 47"/>
                        <a:gd name="T28" fmla="*/ 84 w 148"/>
                        <a:gd name="T29" fmla="*/ 15 h 47"/>
                        <a:gd name="T30" fmla="*/ 104 w 148"/>
                        <a:gd name="T31" fmla="*/ 16 h 47"/>
                        <a:gd name="T32" fmla="*/ 123 w 148"/>
                        <a:gd name="T33" fmla="*/ 17 h 47"/>
                        <a:gd name="T34" fmla="*/ 147 w 148"/>
                        <a:gd name="T35" fmla="*/ 17 h 47"/>
                        <a:gd name="T36" fmla="*/ 147 w 148"/>
                        <a:gd name="T37" fmla="*/ 46 h 47"/>
                        <a:gd name="T38" fmla="*/ 136 w 148"/>
                        <a:gd name="T39" fmla="*/ 46 h 47"/>
                        <a:gd name="T40" fmla="*/ 120 w 148"/>
                        <a:gd name="T41" fmla="*/ 46 h 47"/>
                        <a:gd name="T42" fmla="*/ 110 w 148"/>
                        <a:gd name="T43" fmla="*/ 46 h 47"/>
                        <a:gd name="T44" fmla="*/ 96 w 148"/>
                        <a:gd name="T45" fmla="*/ 45 h 47"/>
                        <a:gd name="T46" fmla="*/ 85 w 148"/>
                        <a:gd name="T47" fmla="*/ 45 h 47"/>
                        <a:gd name="T48" fmla="*/ 75 w 148"/>
                        <a:gd name="T49" fmla="*/ 44 h 47"/>
                        <a:gd name="T50" fmla="*/ 64 w 148"/>
                        <a:gd name="T51" fmla="*/ 44 h 47"/>
                        <a:gd name="T52" fmla="*/ 53 w 148"/>
                        <a:gd name="T53" fmla="*/ 43 h 47"/>
                        <a:gd name="T54" fmla="*/ 42 w 148"/>
                        <a:gd name="T55" fmla="*/ 41 h 47"/>
                        <a:gd name="T56" fmla="*/ 34 w 148"/>
                        <a:gd name="T57" fmla="*/ 40 h 47"/>
                        <a:gd name="T58" fmla="*/ 26 w 148"/>
                        <a:gd name="T59" fmla="*/ 39 h 47"/>
                        <a:gd name="T60" fmla="*/ 20 w 148"/>
                        <a:gd name="T61" fmla="*/ 38 h 47"/>
                        <a:gd name="T62" fmla="*/ 13 w 148"/>
                        <a:gd name="T63" fmla="*/ 37 h 47"/>
                        <a:gd name="T64" fmla="*/ 9 w 148"/>
                        <a:gd name="T65" fmla="*/ 35 h 47"/>
                        <a:gd name="T66" fmla="*/ 5 w 148"/>
                        <a:gd name="T67" fmla="*/ 34 h 47"/>
                        <a:gd name="T68" fmla="*/ 1 w 148"/>
                        <a:gd name="T69" fmla="*/ 33 h 47"/>
                        <a:gd name="T70" fmla="*/ 0 w 148"/>
                        <a:gd name="T71" fmla="*/ 30 h 47"/>
                        <a:gd name="T72" fmla="*/ 0 w 148"/>
                        <a:gd name="T73" fmla="*/ 0 h 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8"/>
                        <a:gd name="T112" fmla="*/ 0 h 47"/>
                        <a:gd name="T113" fmla="*/ 148 w 148"/>
                        <a:gd name="T114" fmla="*/ 47 h 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8" h="47">
                          <a:moveTo>
                            <a:pt x="0" y="0"/>
                          </a:moveTo>
                          <a:lnTo>
                            <a:pt x="1" y="2"/>
                          </a:lnTo>
                          <a:lnTo>
                            <a:pt x="3" y="4"/>
                          </a:lnTo>
                          <a:lnTo>
                            <a:pt x="6" y="5"/>
                          </a:lnTo>
                          <a:lnTo>
                            <a:pt x="10" y="6"/>
                          </a:lnTo>
                          <a:lnTo>
                            <a:pt x="14" y="7"/>
                          </a:lnTo>
                          <a:lnTo>
                            <a:pt x="20" y="9"/>
                          </a:lnTo>
                          <a:lnTo>
                            <a:pt x="26" y="10"/>
                          </a:lnTo>
                          <a:lnTo>
                            <a:pt x="31" y="11"/>
                          </a:lnTo>
                          <a:lnTo>
                            <a:pt x="39" y="12"/>
                          </a:lnTo>
                          <a:lnTo>
                            <a:pt x="48" y="12"/>
                          </a:lnTo>
                          <a:lnTo>
                            <a:pt x="58" y="13"/>
                          </a:lnTo>
                          <a:lnTo>
                            <a:pt x="66" y="14"/>
                          </a:lnTo>
                          <a:lnTo>
                            <a:pt x="76" y="15"/>
                          </a:lnTo>
                          <a:lnTo>
                            <a:pt x="84" y="15"/>
                          </a:lnTo>
                          <a:lnTo>
                            <a:pt x="104" y="16"/>
                          </a:lnTo>
                          <a:lnTo>
                            <a:pt x="123" y="17"/>
                          </a:lnTo>
                          <a:lnTo>
                            <a:pt x="147" y="17"/>
                          </a:lnTo>
                          <a:lnTo>
                            <a:pt x="147" y="46"/>
                          </a:lnTo>
                          <a:lnTo>
                            <a:pt x="136" y="46"/>
                          </a:lnTo>
                          <a:lnTo>
                            <a:pt x="120" y="46"/>
                          </a:lnTo>
                          <a:lnTo>
                            <a:pt x="110" y="46"/>
                          </a:lnTo>
                          <a:lnTo>
                            <a:pt x="96" y="45"/>
                          </a:lnTo>
                          <a:lnTo>
                            <a:pt x="85" y="45"/>
                          </a:lnTo>
                          <a:lnTo>
                            <a:pt x="75" y="44"/>
                          </a:lnTo>
                          <a:lnTo>
                            <a:pt x="64" y="44"/>
                          </a:lnTo>
                          <a:lnTo>
                            <a:pt x="53" y="43"/>
                          </a:lnTo>
                          <a:lnTo>
                            <a:pt x="42" y="41"/>
                          </a:lnTo>
                          <a:lnTo>
                            <a:pt x="34" y="40"/>
                          </a:lnTo>
                          <a:lnTo>
                            <a:pt x="26" y="39"/>
                          </a:lnTo>
                          <a:lnTo>
                            <a:pt x="20" y="38"/>
                          </a:lnTo>
                          <a:lnTo>
                            <a:pt x="13" y="37"/>
                          </a:lnTo>
                          <a:lnTo>
                            <a:pt x="9" y="35"/>
                          </a:lnTo>
                          <a:lnTo>
                            <a:pt x="5" y="34"/>
                          </a:lnTo>
                          <a:lnTo>
                            <a:pt x="1" y="33"/>
                          </a:lnTo>
                          <a:lnTo>
                            <a:pt x="0" y="30"/>
                          </a:lnTo>
                          <a:lnTo>
                            <a:pt x="0" y="0"/>
                          </a:lnTo>
                        </a:path>
                      </a:pathLst>
                    </a:custGeom>
                    <a:solidFill>
                      <a:srgbClr val="FFA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88" name="Freeform 186"/>
                    <p:cNvSpPr>
                      <a:spLocks/>
                    </p:cNvSpPr>
                    <p:nvPr/>
                  </p:nvSpPr>
                  <p:spPr bwMode="auto">
                    <a:xfrm>
                      <a:off x="3835" y="1301"/>
                      <a:ext cx="164" cy="47"/>
                    </a:xfrm>
                    <a:custGeom>
                      <a:avLst/>
                      <a:gdLst>
                        <a:gd name="T0" fmla="*/ 163 w 164"/>
                        <a:gd name="T1" fmla="*/ 0 h 47"/>
                        <a:gd name="T2" fmla="*/ 162 w 164"/>
                        <a:gd name="T3" fmla="*/ 2 h 47"/>
                        <a:gd name="T4" fmla="*/ 160 w 164"/>
                        <a:gd name="T5" fmla="*/ 4 h 47"/>
                        <a:gd name="T6" fmla="*/ 157 w 164"/>
                        <a:gd name="T7" fmla="*/ 5 h 47"/>
                        <a:gd name="T8" fmla="*/ 153 w 164"/>
                        <a:gd name="T9" fmla="*/ 6 h 47"/>
                        <a:gd name="T10" fmla="*/ 149 w 164"/>
                        <a:gd name="T11" fmla="*/ 7 h 47"/>
                        <a:gd name="T12" fmla="*/ 143 w 164"/>
                        <a:gd name="T13" fmla="*/ 9 h 47"/>
                        <a:gd name="T14" fmla="*/ 137 w 164"/>
                        <a:gd name="T15" fmla="*/ 10 h 47"/>
                        <a:gd name="T16" fmla="*/ 132 w 164"/>
                        <a:gd name="T17" fmla="*/ 11 h 47"/>
                        <a:gd name="T18" fmla="*/ 124 w 164"/>
                        <a:gd name="T19" fmla="*/ 12 h 47"/>
                        <a:gd name="T20" fmla="*/ 116 w 164"/>
                        <a:gd name="T21" fmla="*/ 12 h 47"/>
                        <a:gd name="T22" fmla="*/ 105 w 164"/>
                        <a:gd name="T23" fmla="*/ 13 h 47"/>
                        <a:gd name="T24" fmla="*/ 97 w 164"/>
                        <a:gd name="T25" fmla="*/ 14 h 47"/>
                        <a:gd name="T26" fmla="*/ 87 w 164"/>
                        <a:gd name="T27" fmla="*/ 15 h 47"/>
                        <a:gd name="T28" fmla="*/ 79 w 164"/>
                        <a:gd name="T29" fmla="*/ 15 h 47"/>
                        <a:gd name="T30" fmla="*/ 59 w 164"/>
                        <a:gd name="T31" fmla="*/ 16 h 47"/>
                        <a:gd name="T32" fmla="*/ 40 w 164"/>
                        <a:gd name="T33" fmla="*/ 17 h 47"/>
                        <a:gd name="T34" fmla="*/ 16 w 164"/>
                        <a:gd name="T35" fmla="*/ 17 h 47"/>
                        <a:gd name="T36" fmla="*/ 0 w 164"/>
                        <a:gd name="T37" fmla="*/ 16 h 47"/>
                        <a:gd name="T38" fmla="*/ 0 w 164"/>
                        <a:gd name="T39" fmla="*/ 46 h 47"/>
                        <a:gd name="T40" fmla="*/ 16 w 164"/>
                        <a:gd name="T41" fmla="*/ 46 h 47"/>
                        <a:gd name="T42" fmla="*/ 26 w 164"/>
                        <a:gd name="T43" fmla="*/ 46 h 47"/>
                        <a:gd name="T44" fmla="*/ 43 w 164"/>
                        <a:gd name="T45" fmla="*/ 46 h 47"/>
                        <a:gd name="T46" fmla="*/ 52 w 164"/>
                        <a:gd name="T47" fmla="*/ 46 h 47"/>
                        <a:gd name="T48" fmla="*/ 67 w 164"/>
                        <a:gd name="T49" fmla="*/ 45 h 47"/>
                        <a:gd name="T50" fmla="*/ 78 w 164"/>
                        <a:gd name="T51" fmla="*/ 45 h 47"/>
                        <a:gd name="T52" fmla="*/ 88 w 164"/>
                        <a:gd name="T53" fmla="*/ 44 h 47"/>
                        <a:gd name="T54" fmla="*/ 99 w 164"/>
                        <a:gd name="T55" fmla="*/ 44 h 47"/>
                        <a:gd name="T56" fmla="*/ 109 w 164"/>
                        <a:gd name="T57" fmla="*/ 43 h 47"/>
                        <a:gd name="T58" fmla="*/ 121 w 164"/>
                        <a:gd name="T59" fmla="*/ 41 h 47"/>
                        <a:gd name="T60" fmla="*/ 130 w 164"/>
                        <a:gd name="T61" fmla="*/ 40 h 47"/>
                        <a:gd name="T62" fmla="*/ 138 w 164"/>
                        <a:gd name="T63" fmla="*/ 39 h 47"/>
                        <a:gd name="T64" fmla="*/ 143 w 164"/>
                        <a:gd name="T65" fmla="*/ 38 h 47"/>
                        <a:gd name="T66" fmla="*/ 150 w 164"/>
                        <a:gd name="T67" fmla="*/ 37 h 47"/>
                        <a:gd name="T68" fmla="*/ 155 w 164"/>
                        <a:gd name="T69" fmla="*/ 35 h 47"/>
                        <a:gd name="T70" fmla="*/ 158 w 164"/>
                        <a:gd name="T71" fmla="*/ 34 h 47"/>
                        <a:gd name="T72" fmla="*/ 162 w 164"/>
                        <a:gd name="T73" fmla="*/ 33 h 47"/>
                        <a:gd name="T74" fmla="*/ 163 w 164"/>
                        <a:gd name="T75" fmla="*/ 30 h 47"/>
                        <a:gd name="T76" fmla="*/ 163 w 164"/>
                        <a:gd name="T77" fmla="*/ 0 h 4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4"/>
                        <a:gd name="T118" fmla="*/ 0 h 47"/>
                        <a:gd name="T119" fmla="*/ 164 w 164"/>
                        <a:gd name="T120" fmla="*/ 47 h 4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4" h="47">
                          <a:moveTo>
                            <a:pt x="163" y="0"/>
                          </a:moveTo>
                          <a:lnTo>
                            <a:pt x="162" y="2"/>
                          </a:lnTo>
                          <a:lnTo>
                            <a:pt x="160" y="4"/>
                          </a:lnTo>
                          <a:lnTo>
                            <a:pt x="157" y="5"/>
                          </a:lnTo>
                          <a:lnTo>
                            <a:pt x="153" y="6"/>
                          </a:lnTo>
                          <a:lnTo>
                            <a:pt x="149" y="7"/>
                          </a:lnTo>
                          <a:lnTo>
                            <a:pt x="143" y="9"/>
                          </a:lnTo>
                          <a:lnTo>
                            <a:pt x="137" y="10"/>
                          </a:lnTo>
                          <a:lnTo>
                            <a:pt x="132" y="11"/>
                          </a:lnTo>
                          <a:lnTo>
                            <a:pt x="124" y="12"/>
                          </a:lnTo>
                          <a:lnTo>
                            <a:pt x="116" y="12"/>
                          </a:lnTo>
                          <a:lnTo>
                            <a:pt x="105" y="13"/>
                          </a:lnTo>
                          <a:lnTo>
                            <a:pt x="97" y="14"/>
                          </a:lnTo>
                          <a:lnTo>
                            <a:pt x="87" y="15"/>
                          </a:lnTo>
                          <a:lnTo>
                            <a:pt x="79" y="15"/>
                          </a:lnTo>
                          <a:lnTo>
                            <a:pt x="59" y="16"/>
                          </a:lnTo>
                          <a:lnTo>
                            <a:pt x="40" y="17"/>
                          </a:lnTo>
                          <a:lnTo>
                            <a:pt x="16" y="17"/>
                          </a:lnTo>
                          <a:lnTo>
                            <a:pt x="0" y="16"/>
                          </a:lnTo>
                          <a:lnTo>
                            <a:pt x="0" y="46"/>
                          </a:lnTo>
                          <a:lnTo>
                            <a:pt x="16" y="46"/>
                          </a:lnTo>
                          <a:lnTo>
                            <a:pt x="26" y="46"/>
                          </a:lnTo>
                          <a:lnTo>
                            <a:pt x="43" y="46"/>
                          </a:lnTo>
                          <a:lnTo>
                            <a:pt x="52" y="46"/>
                          </a:lnTo>
                          <a:lnTo>
                            <a:pt x="67" y="45"/>
                          </a:lnTo>
                          <a:lnTo>
                            <a:pt x="78" y="45"/>
                          </a:lnTo>
                          <a:lnTo>
                            <a:pt x="88" y="44"/>
                          </a:lnTo>
                          <a:lnTo>
                            <a:pt x="99" y="44"/>
                          </a:lnTo>
                          <a:lnTo>
                            <a:pt x="109" y="43"/>
                          </a:lnTo>
                          <a:lnTo>
                            <a:pt x="121" y="41"/>
                          </a:lnTo>
                          <a:lnTo>
                            <a:pt x="130" y="40"/>
                          </a:lnTo>
                          <a:lnTo>
                            <a:pt x="138" y="39"/>
                          </a:lnTo>
                          <a:lnTo>
                            <a:pt x="143" y="38"/>
                          </a:lnTo>
                          <a:lnTo>
                            <a:pt x="150" y="37"/>
                          </a:lnTo>
                          <a:lnTo>
                            <a:pt x="155" y="35"/>
                          </a:lnTo>
                          <a:lnTo>
                            <a:pt x="158" y="34"/>
                          </a:lnTo>
                          <a:lnTo>
                            <a:pt x="162" y="33"/>
                          </a:lnTo>
                          <a:lnTo>
                            <a:pt x="163" y="30"/>
                          </a:lnTo>
                          <a:lnTo>
                            <a:pt x="163" y="0"/>
                          </a:lnTo>
                        </a:path>
                      </a:pathLst>
                    </a:custGeom>
                    <a:solidFill>
                      <a:srgbClr val="E07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2181" name="Group 187"/>
                  <p:cNvGrpSpPr>
                    <a:grpSpLocks/>
                  </p:cNvGrpSpPr>
                  <p:nvPr/>
                </p:nvGrpSpPr>
                <p:grpSpPr bwMode="auto">
                  <a:xfrm>
                    <a:off x="3701" y="1301"/>
                    <a:ext cx="298" cy="46"/>
                    <a:chOff x="3701" y="1301"/>
                    <a:chExt cx="298" cy="46"/>
                  </a:xfrm>
                </p:grpSpPr>
                <p:sp>
                  <p:nvSpPr>
                    <p:cNvPr id="22182" name="Freeform 188"/>
                    <p:cNvSpPr>
                      <a:spLocks/>
                    </p:cNvSpPr>
                    <p:nvPr/>
                  </p:nvSpPr>
                  <p:spPr bwMode="auto">
                    <a:xfrm>
                      <a:off x="3701" y="1301"/>
                      <a:ext cx="25" cy="39"/>
                    </a:xfrm>
                    <a:custGeom>
                      <a:avLst/>
                      <a:gdLst>
                        <a:gd name="T0" fmla="*/ 0 w 25"/>
                        <a:gd name="T1" fmla="*/ 0 h 39"/>
                        <a:gd name="T2" fmla="*/ 1 w 25"/>
                        <a:gd name="T3" fmla="*/ 2 h 39"/>
                        <a:gd name="T4" fmla="*/ 3 w 25"/>
                        <a:gd name="T5" fmla="*/ 4 h 39"/>
                        <a:gd name="T6" fmla="*/ 6 w 25"/>
                        <a:gd name="T7" fmla="*/ 5 h 39"/>
                        <a:gd name="T8" fmla="*/ 9 w 25"/>
                        <a:gd name="T9" fmla="*/ 6 h 39"/>
                        <a:gd name="T10" fmla="*/ 13 w 25"/>
                        <a:gd name="T11" fmla="*/ 7 h 39"/>
                        <a:gd name="T12" fmla="*/ 19 w 25"/>
                        <a:gd name="T13" fmla="*/ 9 h 39"/>
                        <a:gd name="T14" fmla="*/ 24 w 25"/>
                        <a:gd name="T15" fmla="*/ 9 h 39"/>
                        <a:gd name="T16" fmla="*/ 24 w 25"/>
                        <a:gd name="T17" fmla="*/ 38 h 39"/>
                        <a:gd name="T18" fmla="*/ 18 w 25"/>
                        <a:gd name="T19" fmla="*/ 37 h 39"/>
                        <a:gd name="T20" fmla="*/ 12 w 25"/>
                        <a:gd name="T21" fmla="*/ 36 h 39"/>
                        <a:gd name="T22" fmla="*/ 8 w 25"/>
                        <a:gd name="T23" fmla="*/ 35 h 39"/>
                        <a:gd name="T24" fmla="*/ 5 w 25"/>
                        <a:gd name="T25" fmla="*/ 33 h 39"/>
                        <a:gd name="T26" fmla="*/ 1 w 25"/>
                        <a:gd name="T27" fmla="*/ 32 h 39"/>
                        <a:gd name="T28" fmla="*/ 0 w 25"/>
                        <a:gd name="T29" fmla="*/ 29 h 39"/>
                        <a:gd name="T30" fmla="*/ 0 w 25"/>
                        <a:gd name="T31" fmla="*/ 0 h 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
                        <a:gd name="T49" fmla="*/ 0 h 39"/>
                        <a:gd name="T50" fmla="*/ 25 w 25"/>
                        <a:gd name="T51" fmla="*/ 39 h 3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 h="39">
                          <a:moveTo>
                            <a:pt x="0" y="0"/>
                          </a:moveTo>
                          <a:lnTo>
                            <a:pt x="1" y="2"/>
                          </a:lnTo>
                          <a:lnTo>
                            <a:pt x="3" y="4"/>
                          </a:lnTo>
                          <a:lnTo>
                            <a:pt x="6" y="5"/>
                          </a:lnTo>
                          <a:lnTo>
                            <a:pt x="9" y="6"/>
                          </a:lnTo>
                          <a:lnTo>
                            <a:pt x="13" y="7"/>
                          </a:lnTo>
                          <a:lnTo>
                            <a:pt x="19" y="9"/>
                          </a:lnTo>
                          <a:lnTo>
                            <a:pt x="24" y="9"/>
                          </a:lnTo>
                          <a:lnTo>
                            <a:pt x="24" y="38"/>
                          </a:lnTo>
                          <a:lnTo>
                            <a:pt x="18" y="37"/>
                          </a:lnTo>
                          <a:lnTo>
                            <a:pt x="12" y="36"/>
                          </a:lnTo>
                          <a:lnTo>
                            <a:pt x="8" y="35"/>
                          </a:lnTo>
                          <a:lnTo>
                            <a:pt x="5" y="33"/>
                          </a:lnTo>
                          <a:lnTo>
                            <a:pt x="1" y="32"/>
                          </a:lnTo>
                          <a:lnTo>
                            <a:pt x="0" y="29"/>
                          </a:lnTo>
                          <a:lnTo>
                            <a:pt x="0" y="0"/>
                          </a:lnTo>
                        </a:path>
                      </a:pathLst>
                    </a:custGeom>
                    <a:solidFill>
                      <a:srgbClr val="804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83" name="Freeform 189"/>
                    <p:cNvSpPr>
                      <a:spLocks/>
                    </p:cNvSpPr>
                    <p:nvPr/>
                  </p:nvSpPr>
                  <p:spPr bwMode="auto">
                    <a:xfrm>
                      <a:off x="3729" y="1311"/>
                      <a:ext cx="58" cy="35"/>
                    </a:xfrm>
                    <a:custGeom>
                      <a:avLst/>
                      <a:gdLst>
                        <a:gd name="T0" fmla="*/ 0 w 58"/>
                        <a:gd name="T1" fmla="*/ 0 h 35"/>
                        <a:gd name="T2" fmla="*/ 5 w 58"/>
                        <a:gd name="T3" fmla="*/ 1 h 35"/>
                        <a:gd name="T4" fmla="*/ 13 w 58"/>
                        <a:gd name="T5" fmla="*/ 2 h 35"/>
                        <a:gd name="T6" fmla="*/ 21 w 58"/>
                        <a:gd name="T7" fmla="*/ 3 h 35"/>
                        <a:gd name="T8" fmla="*/ 31 w 58"/>
                        <a:gd name="T9" fmla="*/ 4 h 35"/>
                        <a:gd name="T10" fmla="*/ 39 w 58"/>
                        <a:gd name="T11" fmla="*/ 4 h 35"/>
                        <a:gd name="T12" fmla="*/ 48 w 58"/>
                        <a:gd name="T13" fmla="*/ 5 h 35"/>
                        <a:gd name="T14" fmla="*/ 56 w 58"/>
                        <a:gd name="T15" fmla="*/ 6 h 35"/>
                        <a:gd name="T16" fmla="*/ 57 w 58"/>
                        <a:gd name="T17" fmla="*/ 34 h 35"/>
                        <a:gd name="T18" fmla="*/ 47 w 58"/>
                        <a:gd name="T19" fmla="*/ 33 h 35"/>
                        <a:gd name="T20" fmla="*/ 37 w 58"/>
                        <a:gd name="T21" fmla="*/ 33 h 35"/>
                        <a:gd name="T22" fmla="*/ 27 w 58"/>
                        <a:gd name="T23" fmla="*/ 32 h 35"/>
                        <a:gd name="T24" fmla="*/ 16 w 58"/>
                        <a:gd name="T25" fmla="*/ 31 h 35"/>
                        <a:gd name="T26" fmla="*/ 8 w 58"/>
                        <a:gd name="T27" fmla="*/ 30 h 35"/>
                        <a:gd name="T28" fmla="*/ 0 w 58"/>
                        <a:gd name="T29" fmla="*/ 28 h 35"/>
                        <a:gd name="T30" fmla="*/ 0 w 58"/>
                        <a:gd name="T31" fmla="*/ 0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8"/>
                        <a:gd name="T49" fmla="*/ 0 h 35"/>
                        <a:gd name="T50" fmla="*/ 58 w 58"/>
                        <a:gd name="T51" fmla="*/ 35 h 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8" h="35">
                          <a:moveTo>
                            <a:pt x="0" y="0"/>
                          </a:moveTo>
                          <a:lnTo>
                            <a:pt x="5" y="1"/>
                          </a:lnTo>
                          <a:lnTo>
                            <a:pt x="13" y="2"/>
                          </a:lnTo>
                          <a:lnTo>
                            <a:pt x="21" y="3"/>
                          </a:lnTo>
                          <a:lnTo>
                            <a:pt x="31" y="4"/>
                          </a:lnTo>
                          <a:lnTo>
                            <a:pt x="39" y="4"/>
                          </a:lnTo>
                          <a:lnTo>
                            <a:pt x="48" y="5"/>
                          </a:lnTo>
                          <a:lnTo>
                            <a:pt x="56" y="6"/>
                          </a:lnTo>
                          <a:lnTo>
                            <a:pt x="57" y="34"/>
                          </a:lnTo>
                          <a:lnTo>
                            <a:pt x="47" y="33"/>
                          </a:lnTo>
                          <a:lnTo>
                            <a:pt x="37" y="33"/>
                          </a:lnTo>
                          <a:lnTo>
                            <a:pt x="27" y="32"/>
                          </a:lnTo>
                          <a:lnTo>
                            <a:pt x="16" y="31"/>
                          </a:lnTo>
                          <a:lnTo>
                            <a:pt x="8" y="30"/>
                          </a:lnTo>
                          <a:lnTo>
                            <a:pt x="0" y="28"/>
                          </a:lnTo>
                          <a:lnTo>
                            <a:pt x="0" y="0"/>
                          </a:lnTo>
                        </a:path>
                      </a:pathLst>
                    </a:custGeom>
                    <a:solidFill>
                      <a:srgbClr val="E07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84" name="Freeform 190"/>
                    <p:cNvSpPr>
                      <a:spLocks/>
                    </p:cNvSpPr>
                    <p:nvPr/>
                  </p:nvSpPr>
                  <p:spPr bwMode="auto">
                    <a:xfrm>
                      <a:off x="3924" y="1311"/>
                      <a:ext cx="50" cy="35"/>
                    </a:xfrm>
                    <a:custGeom>
                      <a:avLst/>
                      <a:gdLst>
                        <a:gd name="T0" fmla="*/ 49 w 50"/>
                        <a:gd name="T1" fmla="*/ 0 h 35"/>
                        <a:gd name="T2" fmla="*/ 44 w 50"/>
                        <a:gd name="T3" fmla="*/ 1 h 35"/>
                        <a:gd name="T4" fmla="*/ 36 w 50"/>
                        <a:gd name="T5" fmla="*/ 2 h 35"/>
                        <a:gd name="T6" fmla="*/ 28 w 50"/>
                        <a:gd name="T7" fmla="*/ 3 h 35"/>
                        <a:gd name="T8" fmla="*/ 17 w 50"/>
                        <a:gd name="T9" fmla="*/ 4 h 35"/>
                        <a:gd name="T10" fmla="*/ 10 w 50"/>
                        <a:gd name="T11" fmla="*/ 5 h 35"/>
                        <a:gd name="T12" fmla="*/ 0 w 50"/>
                        <a:gd name="T13" fmla="*/ 5 h 35"/>
                        <a:gd name="T14" fmla="*/ 0 w 50"/>
                        <a:gd name="T15" fmla="*/ 34 h 35"/>
                        <a:gd name="T16" fmla="*/ 12 w 50"/>
                        <a:gd name="T17" fmla="*/ 33 h 35"/>
                        <a:gd name="T18" fmla="*/ 22 w 50"/>
                        <a:gd name="T19" fmla="*/ 32 h 35"/>
                        <a:gd name="T20" fmla="*/ 33 w 50"/>
                        <a:gd name="T21" fmla="*/ 31 h 35"/>
                        <a:gd name="T22" fmla="*/ 41 w 50"/>
                        <a:gd name="T23" fmla="*/ 30 h 35"/>
                        <a:gd name="T24" fmla="*/ 49 w 50"/>
                        <a:gd name="T25" fmla="*/ 29 h 35"/>
                        <a:gd name="T26" fmla="*/ 49 w 50"/>
                        <a:gd name="T27" fmla="*/ 0 h 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35"/>
                        <a:gd name="T44" fmla="*/ 50 w 50"/>
                        <a:gd name="T45" fmla="*/ 35 h 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35">
                          <a:moveTo>
                            <a:pt x="49" y="0"/>
                          </a:moveTo>
                          <a:lnTo>
                            <a:pt x="44" y="1"/>
                          </a:lnTo>
                          <a:lnTo>
                            <a:pt x="36" y="2"/>
                          </a:lnTo>
                          <a:lnTo>
                            <a:pt x="28" y="3"/>
                          </a:lnTo>
                          <a:lnTo>
                            <a:pt x="17" y="4"/>
                          </a:lnTo>
                          <a:lnTo>
                            <a:pt x="10" y="5"/>
                          </a:lnTo>
                          <a:lnTo>
                            <a:pt x="0" y="5"/>
                          </a:lnTo>
                          <a:lnTo>
                            <a:pt x="0" y="34"/>
                          </a:lnTo>
                          <a:lnTo>
                            <a:pt x="12" y="33"/>
                          </a:lnTo>
                          <a:lnTo>
                            <a:pt x="22" y="32"/>
                          </a:lnTo>
                          <a:lnTo>
                            <a:pt x="33" y="31"/>
                          </a:lnTo>
                          <a:lnTo>
                            <a:pt x="41" y="30"/>
                          </a:lnTo>
                          <a:lnTo>
                            <a:pt x="49" y="29"/>
                          </a:lnTo>
                          <a:lnTo>
                            <a:pt x="49" y="0"/>
                          </a:lnTo>
                        </a:path>
                      </a:pathLst>
                    </a:custGeom>
                    <a:solidFill>
                      <a:srgbClr val="FF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85" name="Freeform 191"/>
                    <p:cNvSpPr>
                      <a:spLocks/>
                    </p:cNvSpPr>
                    <p:nvPr/>
                  </p:nvSpPr>
                  <p:spPr bwMode="auto">
                    <a:xfrm>
                      <a:off x="3974" y="1301"/>
                      <a:ext cx="25" cy="39"/>
                    </a:xfrm>
                    <a:custGeom>
                      <a:avLst/>
                      <a:gdLst>
                        <a:gd name="T0" fmla="*/ 24 w 25"/>
                        <a:gd name="T1" fmla="*/ 0 h 39"/>
                        <a:gd name="T2" fmla="*/ 23 w 25"/>
                        <a:gd name="T3" fmla="*/ 2 h 39"/>
                        <a:gd name="T4" fmla="*/ 21 w 25"/>
                        <a:gd name="T5" fmla="*/ 4 h 39"/>
                        <a:gd name="T6" fmla="*/ 18 w 25"/>
                        <a:gd name="T7" fmla="*/ 5 h 39"/>
                        <a:gd name="T8" fmla="*/ 15 w 25"/>
                        <a:gd name="T9" fmla="*/ 6 h 39"/>
                        <a:gd name="T10" fmla="*/ 11 w 25"/>
                        <a:gd name="T11" fmla="*/ 7 h 39"/>
                        <a:gd name="T12" fmla="*/ 5 w 25"/>
                        <a:gd name="T13" fmla="*/ 9 h 39"/>
                        <a:gd name="T14" fmla="*/ 0 w 25"/>
                        <a:gd name="T15" fmla="*/ 9 h 39"/>
                        <a:gd name="T16" fmla="*/ 0 w 25"/>
                        <a:gd name="T17" fmla="*/ 38 h 39"/>
                        <a:gd name="T18" fmla="*/ 6 w 25"/>
                        <a:gd name="T19" fmla="*/ 37 h 39"/>
                        <a:gd name="T20" fmla="*/ 12 w 25"/>
                        <a:gd name="T21" fmla="*/ 36 h 39"/>
                        <a:gd name="T22" fmla="*/ 16 w 25"/>
                        <a:gd name="T23" fmla="*/ 35 h 39"/>
                        <a:gd name="T24" fmla="*/ 19 w 25"/>
                        <a:gd name="T25" fmla="*/ 33 h 39"/>
                        <a:gd name="T26" fmla="*/ 23 w 25"/>
                        <a:gd name="T27" fmla="*/ 32 h 39"/>
                        <a:gd name="T28" fmla="*/ 24 w 25"/>
                        <a:gd name="T29" fmla="*/ 29 h 39"/>
                        <a:gd name="T30" fmla="*/ 24 w 25"/>
                        <a:gd name="T31" fmla="*/ 0 h 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
                        <a:gd name="T49" fmla="*/ 0 h 39"/>
                        <a:gd name="T50" fmla="*/ 25 w 25"/>
                        <a:gd name="T51" fmla="*/ 39 h 3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 h="39">
                          <a:moveTo>
                            <a:pt x="24" y="0"/>
                          </a:moveTo>
                          <a:lnTo>
                            <a:pt x="23" y="2"/>
                          </a:lnTo>
                          <a:lnTo>
                            <a:pt x="21" y="4"/>
                          </a:lnTo>
                          <a:lnTo>
                            <a:pt x="18" y="5"/>
                          </a:lnTo>
                          <a:lnTo>
                            <a:pt x="15" y="6"/>
                          </a:lnTo>
                          <a:lnTo>
                            <a:pt x="11" y="7"/>
                          </a:lnTo>
                          <a:lnTo>
                            <a:pt x="5" y="9"/>
                          </a:lnTo>
                          <a:lnTo>
                            <a:pt x="0" y="9"/>
                          </a:lnTo>
                          <a:lnTo>
                            <a:pt x="0" y="38"/>
                          </a:lnTo>
                          <a:lnTo>
                            <a:pt x="6" y="37"/>
                          </a:lnTo>
                          <a:lnTo>
                            <a:pt x="12" y="36"/>
                          </a:lnTo>
                          <a:lnTo>
                            <a:pt x="16" y="35"/>
                          </a:lnTo>
                          <a:lnTo>
                            <a:pt x="19" y="33"/>
                          </a:lnTo>
                          <a:lnTo>
                            <a:pt x="23" y="32"/>
                          </a:lnTo>
                          <a:lnTo>
                            <a:pt x="24" y="29"/>
                          </a:lnTo>
                          <a:lnTo>
                            <a:pt x="24" y="0"/>
                          </a:lnTo>
                        </a:path>
                      </a:pathLst>
                    </a:custGeom>
                    <a:solidFill>
                      <a:srgbClr val="C06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2186" name="Freeform 192"/>
                    <p:cNvSpPr>
                      <a:spLocks/>
                    </p:cNvSpPr>
                    <p:nvPr/>
                  </p:nvSpPr>
                  <p:spPr bwMode="auto">
                    <a:xfrm>
                      <a:off x="3894" y="1318"/>
                      <a:ext cx="13" cy="29"/>
                    </a:xfrm>
                    <a:custGeom>
                      <a:avLst/>
                      <a:gdLst>
                        <a:gd name="T0" fmla="*/ 12 w 13"/>
                        <a:gd name="T1" fmla="*/ 0 h 29"/>
                        <a:gd name="T2" fmla="*/ 1 w 13"/>
                        <a:gd name="T3" fmla="*/ 1 h 29"/>
                        <a:gd name="T4" fmla="*/ 0 w 13"/>
                        <a:gd name="T5" fmla="*/ 28 h 29"/>
                        <a:gd name="T6" fmla="*/ 7 w 13"/>
                        <a:gd name="T7" fmla="*/ 28 h 29"/>
                        <a:gd name="T8" fmla="*/ 12 w 13"/>
                        <a:gd name="T9" fmla="*/ 28 h 29"/>
                        <a:gd name="T10" fmla="*/ 12 w 13"/>
                        <a:gd name="T11" fmla="*/ 0 h 29"/>
                        <a:gd name="T12" fmla="*/ 0 60000 65536"/>
                        <a:gd name="T13" fmla="*/ 0 60000 65536"/>
                        <a:gd name="T14" fmla="*/ 0 60000 65536"/>
                        <a:gd name="T15" fmla="*/ 0 60000 65536"/>
                        <a:gd name="T16" fmla="*/ 0 60000 65536"/>
                        <a:gd name="T17" fmla="*/ 0 60000 65536"/>
                        <a:gd name="T18" fmla="*/ 0 w 13"/>
                        <a:gd name="T19" fmla="*/ 0 h 29"/>
                        <a:gd name="T20" fmla="*/ 13 w 13"/>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3" h="29">
                          <a:moveTo>
                            <a:pt x="12" y="0"/>
                          </a:moveTo>
                          <a:lnTo>
                            <a:pt x="1" y="1"/>
                          </a:lnTo>
                          <a:lnTo>
                            <a:pt x="0" y="28"/>
                          </a:lnTo>
                          <a:lnTo>
                            <a:pt x="7" y="28"/>
                          </a:lnTo>
                          <a:lnTo>
                            <a:pt x="12" y="28"/>
                          </a:lnTo>
                          <a:lnTo>
                            <a:pt x="12" y="0"/>
                          </a:lnTo>
                        </a:path>
                      </a:pathLst>
                    </a:custGeom>
                    <a:solidFill>
                      <a:srgbClr val="FFE0C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grpSp>
      <p:sp>
        <p:nvSpPr>
          <p:cNvPr id="21511" name="Oval 193"/>
          <p:cNvSpPr>
            <a:spLocks noChangeArrowheads="1"/>
          </p:cNvSpPr>
          <p:nvPr/>
        </p:nvSpPr>
        <p:spPr bwMode="auto">
          <a:xfrm>
            <a:off x="3294063" y="1216025"/>
            <a:ext cx="1444625" cy="920750"/>
          </a:xfrm>
          <a:prstGeom prst="ellipse">
            <a:avLst/>
          </a:prstGeom>
          <a:solidFill>
            <a:srgbClr val="C0C0C0"/>
          </a:solidFill>
          <a:ln w="12700">
            <a:solidFill>
              <a:srgbClr val="000000"/>
            </a:solidFill>
            <a:round/>
            <a:headEnd/>
            <a:tailEnd/>
          </a:ln>
        </p:spPr>
        <p:txBody>
          <a:bodyPr wrap="none" anchor="ctr"/>
          <a:lstStyle/>
          <a:p>
            <a:endParaRPr lang="en-US"/>
          </a:p>
        </p:txBody>
      </p:sp>
      <p:sp>
        <p:nvSpPr>
          <p:cNvPr id="21512" name="Oval 194"/>
          <p:cNvSpPr>
            <a:spLocks noChangeArrowheads="1"/>
          </p:cNvSpPr>
          <p:nvPr/>
        </p:nvSpPr>
        <p:spPr bwMode="auto">
          <a:xfrm>
            <a:off x="3309938" y="1225550"/>
            <a:ext cx="1412875" cy="898525"/>
          </a:xfrm>
          <a:prstGeom prst="ellipse">
            <a:avLst/>
          </a:prstGeom>
          <a:solidFill>
            <a:srgbClr val="FFE0C0"/>
          </a:solidFill>
          <a:ln w="12700">
            <a:solidFill>
              <a:srgbClr val="000000"/>
            </a:solidFill>
            <a:round/>
            <a:headEnd/>
            <a:tailEnd/>
          </a:ln>
        </p:spPr>
        <p:txBody>
          <a:bodyPr wrap="none" anchor="ctr"/>
          <a:lstStyle/>
          <a:p>
            <a:endParaRPr lang="en-US"/>
          </a:p>
        </p:txBody>
      </p:sp>
      <p:sp>
        <p:nvSpPr>
          <p:cNvPr id="21513" name="Oval 195"/>
          <p:cNvSpPr>
            <a:spLocks noChangeArrowheads="1"/>
          </p:cNvSpPr>
          <p:nvPr/>
        </p:nvSpPr>
        <p:spPr bwMode="auto">
          <a:xfrm>
            <a:off x="3405188" y="1281113"/>
            <a:ext cx="1222375" cy="776287"/>
          </a:xfrm>
          <a:prstGeom prst="ellipse">
            <a:avLst/>
          </a:prstGeom>
          <a:solidFill>
            <a:srgbClr val="A00000"/>
          </a:solidFill>
          <a:ln w="12700">
            <a:solidFill>
              <a:srgbClr val="000000"/>
            </a:solidFill>
            <a:round/>
            <a:headEnd/>
            <a:tailEnd/>
          </a:ln>
        </p:spPr>
        <p:txBody>
          <a:bodyPr wrap="none" anchor="ctr"/>
          <a:lstStyle/>
          <a:p>
            <a:endParaRPr lang="en-US"/>
          </a:p>
        </p:txBody>
      </p:sp>
      <p:grpSp>
        <p:nvGrpSpPr>
          <p:cNvPr id="21514" name="Group 196"/>
          <p:cNvGrpSpPr>
            <a:grpSpLocks/>
          </p:cNvGrpSpPr>
          <p:nvPr/>
        </p:nvGrpSpPr>
        <p:grpSpPr bwMode="auto">
          <a:xfrm>
            <a:off x="3459163" y="1320800"/>
            <a:ext cx="1131887" cy="677863"/>
            <a:chOff x="2397" y="943"/>
            <a:chExt cx="784" cy="484"/>
          </a:xfrm>
        </p:grpSpPr>
        <p:sp>
          <p:nvSpPr>
            <p:cNvPr id="22153" name="Freeform 197"/>
            <p:cNvSpPr>
              <a:spLocks/>
            </p:cNvSpPr>
            <p:nvPr/>
          </p:nvSpPr>
          <p:spPr bwMode="auto">
            <a:xfrm>
              <a:off x="2397" y="943"/>
              <a:ext cx="784" cy="484"/>
            </a:xfrm>
            <a:custGeom>
              <a:avLst/>
              <a:gdLst>
                <a:gd name="T0" fmla="*/ 99 w 784"/>
                <a:gd name="T1" fmla="*/ 68 h 484"/>
                <a:gd name="T2" fmla="*/ 58 w 784"/>
                <a:gd name="T3" fmla="*/ 101 h 484"/>
                <a:gd name="T4" fmla="*/ 37 w 784"/>
                <a:gd name="T5" fmla="*/ 145 h 484"/>
                <a:gd name="T6" fmla="*/ 12 w 784"/>
                <a:gd name="T7" fmla="*/ 188 h 484"/>
                <a:gd name="T8" fmla="*/ 4 w 784"/>
                <a:gd name="T9" fmla="*/ 218 h 484"/>
                <a:gd name="T10" fmla="*/ 0 w 784"/>
                <a:gd name="T11" fmla="*/ 254 h 484"/>
                <a:gd name="T12" fmla="*/ 12 w 784"/>
                <a:gd name="T13" fmla="*/ 295 h 484"/>
                <a:gd name="T14" fmla="*/ 37 w 784"/>
                <a:gd name="T15" fmla="*/ 344 h 484"/>
                <a:gd name="T16" fmla="*/ 83 w 784"/>
                <a:gd name="T17" fmla="*/ 374 h 484"/>
                <a:gd name="T18" fmla="*/ 91 w 784"/>
                <a:gd name="T19" fmla="*/ 382 h 484"/>
                <a:gd name="T20" fmla="*/ 112 w 784"/>
                <a:gd name="T21" fmla="*/ 409 h 484"/>
                <a:gd name="T22" fmla="*/ 145 w 784"/>
                <a:gd name="T23" fmla="*/ 431 h 484"/>
                <a:gd name="T24" fmla="*/ 158 w 784"/>
                <a:gd name="T25" fmla="*/ 437 h 484"/>
                <a:gd name="T26" fmla="*/ 178 w 784"/>
                <a:gd name="T27" fmla="*/ 445 h 484"/>
                <a:gd name="T28" fmla="*/ 244 w 784"/>
                <a:gd name="T29" fmla="*/ 472 h 484"/>
                <a:gd name="T30" fmla="*/ 303 w 784"/>
                <a:gd name="T31" fmla="*/ 475 h 484"/>
                <a:gd name="T32" fmla="*/ 373 w 784"/>
                <a:gd name="T33" fmla="*/ 483 h 484"/>
                <a:gd name="T34" fmla="*/ 435 w 784"/>
                <a:gd name="T35" fmla="*/ 483 h 484"/>
                <a:gd name="T36" fmla="*/ 480 w 784"/>
                <a:gd name="T37" fmla="*/ 477 h 484"/>
                <a:gd name="T38" fmla="*/ 530 w 784"/>
                <a:gd name="T39" fmla="*/ 464 h 484"/>
                <a:gd name="T40" fmla="*/ 559 w 784"/>
                <a:gd name="T41" fmla="*/ 450 h 484"/>
                <a:gd name="T42" fmla="*/ 621 w 784"/>
                <a:gd name="T43" fmla="*/ 434 h 484"/>
                <a:gd name="T44" fmla="*/ 650 w 784"/>
                <a:gd name="T45" fmla="*/ 423 h 484"/>
                <a:gd name="T46" fmla="*/ 671 w 784"/>
                <a:gd name="T47" fmla="*/ 409 h 484"/>
                <a:gd name="T48" fmla="*/ 684 w 784"/>
                <a:gd name="T49" fmla="*/ 398 h 484"/>
                <a:gd name="T50" fmla="*/ 737 w 784"/>
                <a:gd name="T51" fmla="*/ 366 h 484"/>
                <a:gd name="T52" fmla="*/ 754 w 784"/>
                <a:gd name="T53" fmla="*/ 346 h 484"/>
                <a:gd name="T54" fmla="*/ 771 w 784"/>
                <a:gd name="T55" fmla="*/ 306 h 484"/>
                <a:gd name="T56" fmla="*/ 771 w 784"/>
                <a:gd name="T57" fmla="*/ 284 h 484"/>
                <a:gd name="T58" fmla="*/ 766 w 784"/>
                <a:gd name="T59" fmla="*/ 246 h 484"/>
                <a:gd name="T60" fmla="*/ 779 w 784"/>
                <a:gd name="T61" fmla="*/ 224 h 484"/>
                <a:gd name="T62" fmla="*/ 783 w 784"/>
                <a:gd name="T63" fmla="*/ 194 h 484"/>
                <a:gd name="T64" fmla="*/ 766 w 784"/>
                <a:gd name="T65" fmla="*/ 156 h 484"/>
                <a:gd name="T66" fmla="*/ 704 w 784"/>
                <a:gd name="T67" fmla="*/ 112 h 484"/>
                <a:gd name="T68" fmla="*/ 688 w 784"/>
                <a:gd name="T69" fmla="*/ 85 h 484"/>
                <a:gd name="T70" fmla="*/ 650 w 784"/>
                <a:gd name="T71" fmla="*/ 55 h 484"/>
                <a:gd name="T72" fmla="*/ 638 w 784"/>
                <a:gd name="T73" fmla="*/ 52 h 484"/>
                <a:gd name="T74" fmla="*/ 625 w 784"/>
                <a:gd name="T75" fmla="*/ 49 h 484"/>
                <a:gd name="T76" fmla="*/ 588 w 784"/>
                <a:gd name="T77" fmla="*/ 44 h 484"/>
                <a:gd name="T78" fmla="*/ 518 w 784"/>
                <a:gd name="T79" fmla="*/ 38 h 484"/>
                <a:gd name="T80" fmla="*/ 489 w 784"/>
                <a:gd name="T81" fmla="*/ 33 h 484"/>
                <a:gd name="T82" fmla="*/ 460 w 784"/>
                <a:gd name="T83" fmla="*/ 16 h 484"/>
                <a:gd name="T84" fmla="*/ 410 w 784"/>
                <a:gd name="T85" fmla="*/ 6 h 484"/>
                <a:gd name="T86" fmla="*/ 361 w 784"/>
                <a:gd name="T87" fmla="*/ 0 h 484"/>
                <a:gd name="T88" fmla="*/ 303 w 784"/>
                <a:gd name="T89" fmla="*/ 8 h 484"/>
                <a:gd name="T90" fmla="*/ 290 w 784"/>
                <a:gd name="T91" fmla="*/ 14 h 484"/>
                <a:gd name="T92" fmla="*/ 269 w 784"/>
                <a:gd name="T93" fmla="*/ 22 h 484"/>
                <a:gd name="T94" fmla="*/ 220 w 784"/>
                <a:gd name="T95" fmla="*/ 41 h 484"/>
                <a:gd name="T96" fmla="*/ 195 w 784"/>
                <a:gd name="T97" fmla="*/ 46 h 484"/>
                <a:gd name="T98" fmla="*/ 166 w 784"/>
                <a:gd name="T99" fmla="*/ 52 h 484"/>
                <a:gd name="T100" fmla="*/ 99 w 784"/>
                <a:gd name="T101" fmla="*/ 68 h 4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84"/>
                <a:gd name="T154" fmla="*/ 0 h 484"/>
                <a:gd name="T155" fmla="*/ 784 w 784"/>
                <a:gd name="T156" fmla="*/ 484 h 4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84" h="484">
                  <a:moveTo>
                    <a:pt x="99" y="68"/>
                  </a:moveTo>
                  <a:lnTo>
                    <a:pt x="58" y="101"/>
                  </a:lnTo>
                  <a:lnTo>
                    <a:pt x="37" y="145"/>
                  </a:lnTo>
                  <a:lnTo>
                    <a:pt x="12" y="188"/>
                  </a:lnTo>
                  <a:lnTo>
                    <a:pt x="4" y="218"/>
                  </a:lnTo>
                  <a:lnTo>
                    <a:pt x="0" y="254"/>
                  </a:lnTo>
                  <a:lnTo>
                    <a:pt x="12" y="295"/>
                  </a:lnTo>
                  <a:lnTo>
                    <a:pt x="37" y="344"/>
                  </a:lnTo>
                  <a:lnTo>
                    <a:pt x="83" y="374"/>
                  </a:lnTo>
                  <a:lnTo>
                    <a:pt x="91" y="382"/>
                  </a:lnTo>
                  <a:lnTo>
                    <a:pt x="112" y="409"/>
                  </a:lnTo>
                  <a:lnTo>
                    <a:pt x="145" y="431"/>
                  </a:lnTo>
                  <a:lnTo>
                    <a:pt x="158" y="437"/>
                  </a:lnTo>
                  <a:lnTo>
                    <a:pt x="178" y="445"/>
                  </a:lnTo>
                  <a:lnTo>
                    <a:pt x="244" y="472"/>
                  </a:lnTo>
                  <a:lnTo>
                    <a:pt x="303" y="475"/>
                  </a:lnTo>
                  <a:lnTo>
                    <a:pt x="373" y="483"/>
                  </a:lnTo>
                  <a:lnTo>
                    <a:pt x="435" y="483"/>
                  </a:lnTo>
                  <a:lnTo>
                    <a:pt x="480" y="477"/>
                  </a:lnTo>
                  <a:lnTo>
                    <a:pt x="530" y="464"/>
                  </a:lnTo>
                  <a:lnTo>
                    <a:pt x="559" y="450"/>
                  </a:lnTo>
                  <a:lnTo>
                    <a:pt x="621" y="434"/>
                  </a:lnTo>
                  <a:lnTo>
                    <a:pt x="650" y="423"/>
                  </a:lnTo>
                  <a:lnTo>
                    <a:pt x="671" y="409"/>
                  </a:lnTo>
                  <a:lnTo>
                    <a:pt x="684" y="398"/>
                  </a:lnTo>
                  <a:lnTo>
                    <a:pt x="737" y="366"/>
                  </a:lnTo>
                  <a:lnTo>
                    <a:pt x="754" y="346"/>
                  </a:lnTo>
                  <a:lnTo>
                    <a:pt x="771" y="306"/>
                  </a:lnTo>
                  <a:lnTo>
                    <a:pt x="771" y="284"/>
                  </a:lnTo>
                  <a:lnTo>
                    <a:pt x="766" y="246"/>
                  </a:lnTo>
                  <a:lnTo>
                    <a:pt x="779" y="224"/>
                  </a:lnTo>
                  <a:lnTo>
                    <a:pt x="783" y="194"/>
                  </a:lnTo>
                  <a:lnTo>
                    <a:pt x="766" y="156"/>
                  </a:lnTo>
                  <a:lnTo>
                    <a:pt x="704" y="112"/>
                  </a:lnTo>
                  <a:lnTo>
                    <a:pt x="688" y="85"/>
                  </a:lnTo>
                  <a:lnTo>
                    <a:pt x="650" y="55"/>
                  </a:lnTo>
                  <a:lnTo>
                    <a:pt x="638" y="52"/>
                  </a:lnTo>
                  <a:lnTo>
                    <a:pt x="625" y="49"/>
                  </a:lnTo>
                  <a:lnTo>
                    <a:pt x="588" y="44"/>
                  </a:lnTo>
                  <a:lnTo>
                    <a:pt x="518" y="38"/>
                  </a:lnTo>
                  <a:lnTo>
                    <a:pt x="489" y="33"/>
                  </a:lnTo>
                  <a:lnTo>
                    <a:pt x="460" y="16"/>
                  </a:lnTo>
                  <a:lnTo>
                    <a:pt x="410" y="6"/>
                  </a:lnTo>
                  <a:lnTo>
                    <a:pt x="361" y="0"/>
                  </a:lnTo>
                  <a:lnTo>
                    <a:pt x="303" y="8"/>
                  </a:lnTo>
                  <a:lnTo>
                    <a:pt x="290" y="14"/>
                  </a:lnTo>
                  <a:lnTo>
                    <a:pt x="269" y="22"/>
                  </a:lnTo>
                  <a:lnTo>
                    <a:pt x="220" y="41"/>
                  </a:lnTo>
                  <a:lnTo>
                    <a:pt x="195" y="46"/>
                  </a:lnTo>
                  <a:lnTo>
                    <a:pt x="166" y="52"/>
                  </a:lnTo>
                  <a:lnTo>
                    <a:pt x="99" y="68"/>
                  </a:lnTo>
                </a:path>
              </a:pathLst>
            </a:custGeom>
            <a:solidFill>
              <a:srgbClr val="FFFFC0"/>
            </a:solidFill>
            <a:ln w="12700" cap="rnd">
              <a:solidFill>
                <a:srgbClr val="000000"/>
              </a:solidFill>
              <a:round/>
              <a:headEnd/>
              <a:tailEnd/>
            </a:ln>
          </p:spPr>
          <p:txBody>
            <a:bodyPr/>
            <a:lstStyle/>
            <a:p>
              <a:endParaRPr lang="en-US"/>
            </a:p>
          </p:txBody>
        </p:sp>
        <p:grpSp>
          <p:nvGrpSpPr>
            <p:cNvPr id="22154" name="Group 198"/>
            <p:cNvGrpSpPr>
              <a:grpSpLocks/>
            </p:cNvGrpSpPr>
            <p:nvPr/>
          </p:nvGrpSpPr>
          <p:grpSpPr bwMode="auto">
            <a:xfrm>
              <a:off x="2434" y="987"/>
              <a:ext cx="659" cy="378"/>
              <a:chOff x="2434" y="987"/>
              <a:chExt cx="659" cy="378"/>
            </a:xfrm>
          </p:grpSpPr>
          <p:sp>
            <p:nvSpPr>
              <p:cNvPr id="22155" name="Oval 199"/>
              <p:cNvSpPr>
                <a:spLocks noChangeArrowheads="1"/>
              </p:cNvSpPr>
              <p:nvPr/>
            </p:nvSpPr>
            <p:spPr bwMode="auto">
              <a:xfrm>
                <a:off x="2722" y="1030"/>
                <a:ext cx="6" cy="9"/>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56" name="Oval 200"/>
              <p:cNvSpPr>
                <a:spLocks noChangeArrowheads="1"/>
              </p:cNvSpPr>
              <p:nvPr/>
            </p:nvSpPr>
            <p:spPr bwMode="auto">
              <a:xfrm>
                <a:off x="2727" y="1107"/>
                <a:ext cx="8" cy="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57" name="Oval 201"/>
              <p:cNvSpPr>
                <a:spLocks noChangeArrowheads="1"/>
              </p:cNvSpPr>
              <p:nvPr/>
            </p:nvSpPr>
            <p:spPr bwMode="auto">
              <a:xfrm>
                <a:off x="2564" y="1160"/>
                <a:ext cx="8" cy="11"/>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58" name="Oval 202"/>
              <p:cNvSpPr>
                <a:spLocks noChangeArrowheads="1"/>
              </p:cNvSpPr>
              <p:nvPr/>
            </p:nvSpPr>
            <p:spPr bwMode="auto">
              <a:xfrm>
                <a:off x="3082" y="1094"/>
                <a:ext cx="11" cy="4"/>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59" name="Oval 203"/>
              <p:cNvSpPr>
                <a:spLocks noChangeArrowheads="1"/>
              </p:cNvSpPr>
              <p:nvPr/>
            </p:nvSpPr>
            <p:spPr bwMode="auto">
              <a:xfrm>
                <a:off x="2992" y="1216"/>
                <a:ext cx="20" cy="6"/>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0" name="Oval 204"/>
              <p:cNvSpPr>
                <a:spLocks noChangeArrowheads="1"/>
              </p:cNvSpPr>
              <p:nvPr/>
            </p:nvSpPr>
            <p:spPr bwMode="auto">
              <a:xfrm>
                <a:off x="2816" y="1266"/>
                <a:ext cx="11" cy="7"/>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1" name="Oval 205"/>
              <p:cNvSpPr>
                <a:spLocks noChangeArrowheads="1"/>
              </p:cNvSpPr>
              <p:nvPr/>
            </p:nvSpPr>
            <p:spPr bwMode="auto">
              <a:xfrm>
                <a:off x="2960" y="1352"/>
                <a:ext cx="6" cy="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2" name="Oval 206"/>
              <p:cNvSpPr>
                <a:spLocks noChangeArrowheads="1"/>
              </p:cNvSpPr>
              <p:nvPr/>
            </p:nvSpPr>
            <p:spPr bwMode="auto">
              <a:xfrm>
                <a:off x="2731" y="1301"/>
                <a:ext cx="11" cy="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3" name="Oval 207"/>
              <p:cNvSpPr>
                <a:spLocks noChangeArrowheads="1"/>
              </p:cNvSpPr>
              <p:nvPr/>
            </p:nvSpPr>
            <p:spPr bwMode="auto">
              <a:xfrm>
                <a:off x="2434" y="1164"/>
                <a:ext cx="11" cy="5"/>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4" name="Oval 208"/>
              <p:cNvSpPr>
                <a:spLocks noChangeArrowheads="1"/>
              </p:cNvSpPr>
              <p:nvPr/>
            </p:nvSpPr>
            <p:spPr bwMode="auto">
              <a:xfrm>
                <a:off x="2500" y="1046"/>
                <a:ext cx="11" cy="5"/>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5" name="Oval 209"/>
              <p:cNvSpPr>
                <a:spLocks noChangeArrowheads="1"/>
              </p:cNvSpPr>
              <p:nvPr/>
            </p:nvSpPr>
            <p:spPr bwMode="auto">
              <a:xfrm>
                <a:off x="2598" y="1360"/>
                <a:ext cx="6" cy="5"/>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6" name="Oval 210"/>
              <p:cNvSpPr>
                <a:spLocks noChangeArrowheads="1"/>
              </p:cNvSpPr>
              <p:nvPr/>
            </p:nvSpPr>
            <p:spPr bwMode="auto">
              <a:xfrm>
                <a:off x="2992" y="1015"/>
                <a:ext cx="12" cy="4"/>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7" name="Oval 211"/>
              <p:cNvSpPr>
                <a:spLocks noChangeArrowheads="1"/>
              </p:cNvSpPr>
              <p:nvPr/>
            </p:nvSpPr>
            <p:spPr bwMode="auto">
              <a:xfrm>
                <a:off x="2968" y="1340"/>
                <a:ext cx="10" cy="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8" name="Oval 212"/>
              <p:cNvSpPr>
                <a:spLocks noChangeArrowheads="1"/>
              </p:cNvSpPr>
              <p:nvPr/>
            </p:nvSpPr>
            <p:spPr bwMode="auto">
              <a:xfrm>
                <a:off x="2696" y="1082"/>
                <a:ext cx="12" cy="7"/>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69" name="Oval 213"/>
              <p:cNvSpPr>
                <a:spLocks noChangeArrowheads="1"/>
              </p:cNvSpPr>
              <p:nvPr/>
            </p:nvSpPr>
            <p:spPr bwMode="auto">
              <a:xfrm>
                <a:off x="2560" y="1235"/>
                <a:ext cx="8" cy="10"/>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70" name="Oval 214"/>
              <p:cNvSpPr>
                <a:spLocks noChangeArrowheads="1"/>
              </p:cNvSpPr>
              <p:nvPr/>
            </p:nvSpPr>
            <p:spPr bwMode="auto">
              <a:xfrm>
                <a:off x="3021" y="1121"/>
                <a:ext cx="5" cy="5"/>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2171" name="Oval 215"/>
              <p:cNvSpPr>
                <a:spLocks noChangeArrowheads="1"/>
              </p:cNvSpPr>
              <p:nvPr/>
            </p:nvSpPr>
            <p:spPr bwMode="auto">
              <a:xfrm>
                <a:off x="2730" y="987"/>
                <a:ext cx="6" cy="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21515" name="Group 216"/>
          <p:cNvGrpSpPr>
            <a:grpSpLocks/>
          </p:cNvGrpSpPr>
          <p:nvPr/>
        </p:nvGrpSpPr>
        <p:grpSpPr bwMode="auto">
          <a:xfrm>
            <a:off x="3516313" y="1335088"/>
            <a:ext cx="1062037" cy="681037"/>
            <a:chOff x="2437" y="953"/>
            <a:chExt cx="735" cy="486"/>
          </a:xfrm>
        </p:grpSpPr>
        <p:grpSp>
          <p:nvGrpSpPr>
            <p:cNvPr id="21988" name="Group 217"/>
            <p:cNvGrpSpPr>
              <a:grpSpLocks/>
            </p:cNvGrpSpPr>
            <p:nvPr/>
          </p:nvGrpSpPr>
          <p:grpSpPr bwMode="auto">
            <a:xfrm>
              <a:off x="2574" y="1016"/>
              <a:ext cx="97" cy="60"/>
              <a:chOff x="2574" y="1016"/>
              <a:chExt cx="97" cy="60"/>
            </a:xfrm>
          </p:grpSpPr>
          <p:sp>
            <p:nvSpPr>
              <p:cNvPr id="22143" name="Oval 218"/>
              <p:cNvSpPr>
                <a:spLocks noChangeArrowheads="1"/>
              </p:cNvSpPr>
              <p:nvPr/>
            </p:nvSpPr>
            <p:spPr bwMode="auto">
              <a:xfrm>
                <a:off x="2574" y="1016"/>
                <a:ext cx="97" cy="60"/>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144" name="Oval 219"/>
              <p:cNvSpPr>
                <a:spLocks noChangeArrowheads="1"/>
              </p:cNvSpPr>
              <p:nvPr/>
            </p:nvSpPr>
            <p:spPr bwMode="auto">
              <a:xfrm>
                <a:off x="2607" y="1029"/>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5" name="Oval 220"/>
              <p:cNvSpPr>
                <a:spLocks noChangeArrowheads="1"/>
              </p:cNvSpPr>
              <p:nvPr/>
            </p:nvSpPr>
            <p:spPr bwMode="auto">
              <a:xfrm>
                <a:off x="2613" y="1062"/>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6" name="Oval 221"/>
              <p:cNvSpPr>
                <a:spLocks noChangeArrowheads="1"/>
              </p:cNvSpPr>
              <p:nvPr/>
            </p:nvSpPr>
            <p:spPr bwMode="auto">
              <a:xfrm>
                <a:off x="2649" y="1047"/>
                <a:ext cx="11"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7" name="Oval 222"/>
              <p:cNvSpPr>
                <a:spLocks noChangeArrowheads="1"/>
              </p:cNvSpPr>
              <p:nvPr/>
            </p:nvSpPr>
            <p:spPr bwMode="auto">
              <a:xfrm>
                <a:off x="2583" y="1043"/>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8" name="Oval 223"/>
              <p:cNvSpPr>
                <a:spLocks noChangeArrowheads="1"/>
              </p:cNvSpPr>
              <p:nvPr/>
            </p:nvSpPr>
            <p:spPr bwMode="auto">
              <a:xfrm>
                <a:off x="2635" y="1031"/>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9" name="Oval 224"/>
              <p:cNvSpPr>
                <a:spLocks noChangeArrowheads="1"/>
              </p:cNvSpPr>
              <p:nvPr/>
            </p:nvSpPr>
            <p:spPr bwMode="auto">
              <a:xfrm>
                <a:off x="2614" y="1043"/>
                <a:ext cx="5"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50" name="Oval 225"/>
              <p:cNvSpPr>
                <a:spLocks noChangeArrowheads="1"/>
              </p:cNvSpPr>
              <p:nvPr/>
            </p:nvSpPr>
            <p:spPr bwMode="auto">
              <a:xfrm>
                <a:off x="2642" y="1060"/>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51" name="Oval 226"/>
              <p:cNvSpPr>
                <a:spLocks noChangeArrowheads="1"/>
              </p:cNvSpPr>
              <p:nvPr/>
            </p:nvSpPr>
            <p:spPr bwMode="auto">
              <a:xfrm>
                <a:off x="2595" y="1055"/>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52" name="Oval 227"/>
              <p:cNvSpPr>
                <a:spLocks noChangeArrowheads="1"/>
              </p:cNvSpPr>
              <p:nvPr/>
            </p:nvSpPr>
            <p:spPr bwMode="auto">
              <a:xfrm>
                <a:off x="2586" y="1033"/>
                <a:ext cx="4"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89" name="Group 228"/>
            <p:cNvGrpSpPr>
              <a:grpSpLocks/>
            </p:cNvGrpSpPr>
            <p:nvPr/>
          </p:nvGrpSpPr>
          <p:grpSpPr bwMode="auto">
            <a:xfrm>
              <a:off x="2767" y="953"/>
              <a:ext cx="96" cy="60"/>
              <a:chOff x="2767" y="953"/>
              <a:chExt cx="96" cy="60"/>
            </a:xfrm>
          </p:grpSpPr>
          <p:sp>
            <p:nvSpPr>
              <p:cNvPr id="22133" name="Oval 229"/>
              <p:cNvSpPr>
                <a:spLocks noChangeArrowheads="1"/>
              </p:cNvSpPr>
              <p:nvPr/>
            </p:nvSpPr>
            <p:spPr bwMode="auto">
              <a:xfrm>
                <a:off x="2767" y="953"/>
                <a:ext cx="96" cy="60"/>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134" name="Oval 230"/>
              <p:cNvSpPr>
                <a:spLocks noChangeArrowheads="1"/>
              </p:cNvSpPr>
              <p:nvPr/>
            </p:nvSpPr>
            <p:spPr bwMode="auto">
              <a:xfrm>
                <a:off x="2798" y="966"/>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5" name="Oval 231"/>
              <p:cNvSpPr>
                <a:spLocks noChangeArrowheads="1"/>
              </p:cNvSpPr>
              <p:nvPr/>
            </p:nvSpPr>
            <p:spPr bwMode="auto">
              <a:xfrm>
                <a:off x="2805" y="998"/>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6" name="Oval 232"/>
              <p:cNvSpPr>
                <a:spLocks noChangeArrowheads="1"/>
              </p:cNvSpPr>
              <p:nvPr/>
            </p:nvSpPr>
            <p:spPr bwMode="auto">
              <a:xfrm>
                <a:off x="2842" y="984"/>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7" name="Oval 233"/>
              <p:cNvSpPr>
                <a:spLocks noChangeArrowheads="1"/>
              </p:cNvSpPr>
              <p:nvPr/>
            </p:nvSpPr>
            <p:spPr bwMode="auto">
              <a:xfrm>
                <a:off x="2775" y="980"/>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8" name="Oval 234"/>
              <p:cNvSpPr>
                <a:spLocks noChangeArrowheads="1"/>
              </p:cNvSpPr>
              <p:nvPr/>
            </p:nvSpPr>
            <p:spPr bwMode="auto">
              <a:xfrm>
                <a:off x="2828" y="968"/>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9" name="Oval 235"/>
              <p:cNvSpPr>
                <a:spLocks noChangeArrowheads="1"/>
              </p:cNvSpPr>
              <p:nvPr/>
            </p:nvSpPr>
            <p:spPr bwMode="auto">
              <a:xfrm>
                <a:off x="2807" y="980"/>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0" name="Oval 236"/>
              <p:cNvSpPr>
                <a:spLocks noChangeArrowheads="1"/>
              </p:cNvSpPr>
              <p:nvPr/>
            </p:nvSpPr>
            <p:spPr bwMode="auto">
              <a:xfrm>
                <a:off x="2833" y="998"/>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1" name="Oval 237"/>
              <p:cNvSpPr>
                <a:spLocks noChangeArrowheads="1"/>
              </p:cNvSpPr>
              <p:nvPr/>
            </p:nvSpPr>
            <p:spPr bwMode="auto">
              <a:xfrm>
                <a:off x="2788" y="995"/>
                <a:ext cx="2"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42" name="Oval 238"/>
              <p:cNvSpPr>
                <a:spLocks noChangeArrowheads="1"/>
              </p:cNvSpPr>
              <p:nvPr/>
            </p:nvSpPr>
            <p:spPr bwMode="auto">
              <a:xfrm>
                <a:off x="2779" y="970"/>
                <a:ext cx="2"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0" name="Group 239"/>
            <p:cNvGrpSpPr>
              <a:grpSpLocks/>
            </p:cNvGrpSpPr>
            <p:nvPr/>
          </p:nvGrpSpPr>
          <p:grpSpPr bwMode="auto">
            <a:xfrm>
              <a:off x="2950" y="1043"/>
              <a:ext cx="96" cy="61"/>
              <a:chOff x="2950" y="1043"/>
              <a:chExt cx="96" cy="61"/>
            </a:xfrm>
          </p:grpSpPr>
          <p:sp>
            <p:nvSpPr>
              <p:cNvPr id="22123" name="Oval 240"/>
              <p:cNvSpPr>
                <a:spLocks noChangeArrowheads="1"/>
              </p:cNvSpPr>
              <p:nvPr/>
            </p:nvSpPr>
            <p:spPr bwMode="auto">
              <a:xfrm>
                <a:off x="2950" y="1043"/>
                <a:ext cx="96"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124" name="Oval 241"/>
              <p:cNvSpPr>
                <a:spLocks noChangeArrowheads="1"/>
              </p:cNvSpPr>
              <p:nvPr/>
            </p:nvSpPr>
            <p:spPr bwMode="auto">
              <a:xfrm>
                <a:off x="2982" y="1057"/>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5" name="Oval 242"/>
              <p:cNvSpPr>
                <a:spLocks noChangeArrowheads="1"/>
              </p:cNvSpPr>
              <p:nvPr/>
            </p:nvSpPr>
            <p:spPr bwMode="auto">
              <a:xfrm>
                <a:off x="2988" y="1089"/>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6" name="Oval 243"/>
              <p:cNvSpPr>
                <a:spLocks noChangeArrowheads="1"/>
              </p:cNvSpPr>
              <p:nvPr/>
            </p:nvSpPr>
            <p:spPr bwMode="auto">
              <a:xfrm>
                <a:off x="3025" y="1073"/>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7" name="Oval 244"/>
              <p:cNvSpPr>
                <a:spLocks noChangeArrowheads="1"/>
              </p:cNvSpPr>
              <p:nvPr/>
            </p:nvSpPr>
            <p:spPr bwMode="auto">
              <a:xfrm>
                <a:off x="2959" y="1073"/>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8" name="Oval 245"/>
              <p:cNvSpPr>
                <a:spLocks noChangeArrowheads="1"/>
              </p:cNvSpPr>
              <p:nvPr/>
            </p:nvSpPr>
            <p:spPr bwMode="auto">
              <a:xfrm>
                <a:off x="3010" y="1059"/>
                <a:ext cx="11"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9" name="Oval 246"/>
              <p:cNvSpPr>
                <a:spLocks noChangeArrowheads="1"/>
              </p:cNvSpPr>
              <p:nvPr/>
            </p:nvSpPr>
            <p:spPr bwMode="auto">
              <a:xfrm>
                <a:off x="2990" y="1073"/>
                <a:ext cx="5"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0" name="Oval 247"/>
              <p:cNvSpPr>
                <a:spLocks noChangeArrowheads="1"/>
              </p:cNvSpPr>
              <p:nvPr/>
            </p:nvSpPr>
            <p:spPr bwMode="auto">
              <a:xfrm>
                <a:off x="3017" y="1091"/>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1" name="Oval 248"/>
              <p:cNvSpPr>
                <a:spLocks noChangeArrowheads="1"/>
              </p:cNvSpPr>
              <p:nvPr/>
            </p:nvSpPr>
            <p:spPr bwMode="auto">
              <a:xfrm>
                <a:off x="2970" y="1081"/>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32" name="Oval 249"/>
              <p:cNvSpPr>
                <a:spLocks noChangeArrowheads="1"/>
              </p:cNvSpPr>
              <p:nvPr/>
            </p:nvSpPr>
            <p:spPr bwMode="auto">
              <a:xfrm>
                <a:off x="2961" y="1060"/>
                <a:ext cx="4"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1" name="Group 250"/>
            <p:cNvGrpSpPr>
              <a:grpSpLocks/>
            </p:cNvGrpSpPr>
            <p:nvPr/>
          </p:nvGrpSpPr>
          <p:grpSpPr bwMode="auto">
            <a:xfrm>
              <a:off x="2446" y="1084"/>
              <a:ext cx="97" cy="62"/>
              <a:chOff x="2446" y="1084"/>
              <a:chExt cx="97" cy="62"/>
            </a:xfrm>
          </p:grpSpPr>
          <p:sp>
            <p:nvSpPr>
              <p:cNvPr id="22113" name="Oval 251"/>
              <p:cNvSpPr>
                <a:spLocks noChangeArrowheads="1"/>
              </p:cNvSpPr>
              <p:nvPr/>
            </p:nvSpPr>
            <p:spPr bwMode="auto">
              <a:xfrm>
                <a:off x="2446" y="1084"/>
                <a:ext cx="97" cy="62"/>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114" name="Oval 252"/>
              <p:cNvSpPr>
                <a:spLocks noChangeArrowheads="1"/>
              </p:cNvSpPr>
              <p:nvPr/>
            </p:nvSpPr>
            <p:spPr bwMode="auto">
              <a:xfrm>
                <a:off x="2479" y="1099"/>
                <a:ext cx="8"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5" name="Oval 253"/>
              <p:cNvSpPr>
                <a:spLocks noChangeArrowheads="1"/>
              </p:cNvSpPr>
              <p:nvPr/>
            </p:nvSpPr>
            <p:spPr bwMode="auto">
              <a:xfrm>
                <a:off x="2485" y="1131"/>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6" name="Oval 254"/>
              <p:cNvSpPr>
                <a:spLocks noChangeArrowheads="1"/>
              </p:cNvSpPr>
              <p:nvPr/>
            </p:nvSpPr>
            <p:spPr bwMode="auto">
              <a:xfrm>
                <a:off x="2521" y="1116"/>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7" name="Oval 255"/>
              <p:cNvSpPr>
                <a:spLocks noChangeArrowheads="1"/>
              </p:cNvSpPr>
              <p:nvPr/>
            </p:nvSpPr>
            <p:spPr bwMode="auto">
              <a:xfrm>
                <a:off x="2455" y="1112"/>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8" name="Oval 256"/>
              <p:cNvSpPr>
                <a:spLocks noChangeArrowheads="1"/>
              </p:cNvSpPr>
              <p:nvPr/>
            </p:nvSpPr>
            <p:spPr bwMode="auto">
              <a:xfrm>
                <a:off x="2507" y="1100"/>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9" name="Oval 257"/>
              <p:cNvSpPr>
                <a:spLocks noChangeArrowheads="1"/>
              </p:cNvSpPr>
              <p:nvPr/>
            </p:nvSpPr>
            <p:spPr bwMode="auto">
              <a:xfrm>
                <a:off x="2486" y="1112"/>
                <a:ext cx="5"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0" name="Oval 258"/>
              <p:cNvSpPr>
                <a:spLocks noChangeArrowheads="1"/>
              </p:cNvSpPr>
              <p:nvPr/>
            </p:nvSpPr>
            <p:spPr bwMode="auto">
              <a:xfrm>
                <a:off x="2514" y="1130"/>
                <a:ext cx="3"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1" name="Oval 259"/>
              <p:cNvSpPr>
                <a:spLocks noChangeArrowheads="1"/>
              </p:cNvSpPr>
              <p:nvPr/>
            </p:nvSpPr>
            <p:spPr bwMode="auto">
              <a:xfrm>
                <a:off x="2467" y="1127"/>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22" name="Oval 260"/>
              <p:cNvSpPr>
                <a:spLocks noChangeArrowheads="1"/>
              </p:cNvSpPr>
              <p:nvPr/>
            </p:nvSpPr>
            <p:spPr bwMode="auto">
              <a:xfrm>
                <a:off x="2458" y="1103"/>
                <a:ext cx="4"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2" name="Group 261"/>
            <p:cNvGrpSpPr>
              <a:grpSpLocks/>
            </p:cNvGrpSpPr>
            <p:nvPr/>
          </p:nvGrpSpPr>
          <p:grpSpPr bwMode="auto">
            <a:xfrm>
              <a:off x="2437" y="1213"/>
              <a:ext cx="97" cy="62"/>
              <a:chOff x="2437" y="1213"/>
              <a:chExt cx="97" cy="62"/>
            </a:xfrm>
          </p:grpSpPr>
          <p:sp>
            <p:nvSpPr>
              <p:cNvPr id="22103" name="Oval 262"/>
              <p:cNvSpPr>
                <a:spLocks noChangeArrowheads="1"/>
              </p:cNvSpPr>
              <p:nvPr/>
            </p:nvSpPr>
            <p:spPr bwMode="auto">
              <a:xfrm>
                <a:off x="2437" y="1213"/>
                <a:ext cx="97" cy="62"/>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104" name="Oval 263"/>
              <p:cNvSpPr>
                <a:spLocks noChangeArrowheads="1"/>
              </p:cNvSpPr>
              <p:nvPr/>
            </p:nvSpPr>
            <p:spPr bwMode="auto">
              <a:xfrm>
                <a:off x="2470" y="1228"/>
                <a:ext cx="8"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5" name="Oval 264"/>
              <p:cNvSpPr>
                <a:spLocks noChangeArrowheads="1"/>
              </p:cNvSpPr>
              <p:nvPr/>
            </p:nvSpPr>
            <p:spPr bwMode="auto">
              <a:xfrm>
                <a:off x="2476" y="1260"/>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6" name="Oval 265"/>
              <p:cNvSpPr>
                <a:spLocks noChangeArrowheads="1"/>
              </p:cNvSpPr>
              <p:nvPr/>
            </p:nvSpPr>
            <p:spPr bwMode="auto">
              <a:xfrm>
                <a:off x="2514" y="1244"/>
                <a:ext cx="8"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7" name="Oval 266"/>
              <p:cNvSpPr>
                <a:spLocks noChangeArrowheads="1"/>
              </p:cNvSpPr>
              <p:nvPr/>
            </p:nvSpPr>
            <p:spPr bwMode="auto">
              <a:xfrm>
                <a:off x="2446" y="1244"/>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8" name="Oval 267"/>
              <p:cNvSpPr>
                <a:spLocks noChangeArrowheads="1"/>
              </p:cNvSpPr>
              <p:nvPr/>
            </p:nvSpPr>
            <p:spPr bwMode="auto">
              <a:xfrm>
                <a:off x="2499" y="1229"/>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9" name="Oval 268"/>
              <p:cNvSpPr>
                <a:spLocks noChangeArrowheads="1"/>
              </p:cNvSpPr>
              <p:nvPr/>
            </p:nvSpPr>
            <p:spPr bwMode="auto">
              <a:xfrm>
                <a:off x="2479" y="1244"/>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0" name="Oval 269"/>
              <p:cNvSpPr>
                <a:spLocks noChangeArrowheads="1"/>
              </p:cNvSpPr>
              <p:nvPr/>
            </p:nvSpPr>
            <p:spPr bwMode="auto">
              <a:xfrm>
                <a:off x="2504" y="1257"/>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1" name="Oval 270"/>
              <p:cNvSpPr>
                <a:spLocks noChangeArrowheads="1"/>
              </p:cNvSpPr>
              <p:nvPr/>
            </p:nvSpPr>
            <p:spPr bwMode="auto">
              <a:xfrm>
                <a:off x="2458" y="1252"/>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12" name="Oval 271"/>
              <p:cNvSpPr>
                <a:spLocks noChangeArrowheads="1"/>
              </p:cNvSpPr>
              <p:nvPr/>
            </p:nvSpPr>
            <p:spPr bwMode="auto">
              <a:xfrm>
                <a:off x="2450" y="1231"/>
                <a:ext cx="2"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3" name="Group 272"/>
            <p:cNvGrpSpPr>
              <a:grpSpLocks/>
            </p:cNvGrpSpPr>
            <p:nvPr/>
          </p:nvGrpSpPr>
          <p:grpSpPr bwMode="auto">
            <a:xfrm>
              <a:off x="2761" y="1054"/>
              <a:ext cx="97" cy="61"/>
              <a:chOff x="2761" y="1054"/>
              <a:chExt cx="97" cy="61"/>
            </a:xfrm>
          </p:grpSpPr>
          <p:sp>
            <p:nvSpPr>
              <p:cNvPr id="22093" name="Oval 273"/>
              <p:cNvSpPr>
                <a:spLocks noChangeArrowheads="1"/>
              </p:cNvSpPr>
              <p:nvPr/>
            </p:nvSpPr>
            <p:spPr bwMode="auto">
              <a:xfrm>
                <a:off x="2761" y="1054"/>
                <a:ext cx="97"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94" name="Oval 274"/>
              <p:cNvSpPr>
                <a:spLocks noChangeArrowheads="1"/>
              </p:cNvSpPr>
              <p:nvPr/>
            </p:nvSpPr>
            <p:spPr bwMode="auto">
              <a:xfrm>
                <a:off x="2792" y="1068"/>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5" name="Oval 275"/>
              <p:cNvSpPr>
                <a:spLocks noChangeArrowheads="1"/>
              </p:cNvSpPr>
              <p:nvPr/>
            </p:nvSpPr>
            <p:spPr bwMode="auto">
              <a:xfrm>
                <a:off x="2798" y="1100"/>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6" name="Oval 276"/>
              <p:cNvSpPr>
                <a:spLocks noChangeArrowheads="1"/>
              </p:cNvSpPr>
              <p:nvPr/>
            </p:nvSpPr>
            <p:spPr bwMode="auto">
              <a:xfrm>
                <a:off x="2836" y="1085"/>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7" name="Oval 277"/>
              <p:cNvSpPr>
                <a:spLocks noChangeArrowheads="1"/>
              </p:cNvSpPr>
              <p:nvPr/>
            </p:nvSpPr>
            <p:spPr bwMode="auto">
              <a:xfrm>
                <a:off x="2770" y="1081"/>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8" name="Oval 278"/>
              <p:cNvSpPr>
                <a:spLocks noChangeArrowheads="1"/>
              </p:cNvSpPr>
              <p:nvPr/>
            </p:nvSpPr>
            <p:spPr bwMode="auto">
              <a:xfrm>
                <a:off x="2822" y="1070"/>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9" name="Oval 279"/>
              <p:cNvSpPr>
                <a:spLocks noChangeArrowheads="1"/>
              </p:cNvSpPr>
              <p:nvPr/>
            </p:nvSpPr>
            <p:spPr bwMode="auto">
              <a:xfrm>
                <a:off x="2801" y="1081"/>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0" name="Oval 280"/>
              <p:cNvSpPr>
                <a:spLocks noChangeArrowheads="1"/>
              </p:cNvSpPr>
              <p:nvPr/>
            </p:nvSpPr>
            <p:spPr bwMode="auto">
              <a:xfrm>
                <a:off x="2827" y="1099"/>
                <a:ext cx="5"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1" name="Oval 281"/>
              <p:cNvSpPr>
                <a:spLocks noChangeArrowheads="1"/>
              </p:cNvSpPr>
              <p:nvPr/>
            </p:nvSpPr>
            <p:spPr bwMode="auto">
              <a:xfrm>
                <a:off x="2781" y="1096"/>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102" name="Oval 282"/>
              <p:cNvSpPr>
                <a:spLocks noChangeArrowheads="1"/>
              </p:cNvSpPr>
              <p:nvPr/>
            </p:nvSpPr>
            <p:spPr bwMode="auto">
              <a:xfrm>
                <a:off x="2772" y="1072"/>
                <a:ext cx="4"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4" name="Group 283"/>
            <p:cNvGrpSpPr>
              <a:grpSpLocks/>
            </p:cNvGrpSpPr>
            <p:nvPr/>
          </p:nvGrpSpPr>
          <p:grpSpPr bwMode="auto">
            <a:xfrm>
              <a:off x="2635" y="1143"/>
              <a:ext cx="97" cy="61"/>
              <a:chOff x="2635" y="1143"/>
              <a:chExt cx="97" cy="61"/>
            </a:xfrm>
          </p:grpSpPr>
          <p:sp>
            <p:nvSpPr>
              <p:cNvPr id="22083" name="Oval 284"/>
              <p:cNvSpPr>
                <a:spLocks noChangeArrowheads="1"/>
              </p:cNvSpPr>
              <p:nvPr/>
            </p:nvSpPr>
            <p:spPr bwMode="auto">
              <a:xfrm>
                <a:off x="2635" y="1143"/>
                <a:ext cx="97"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84" name="Oval 285"/>
              <p:cNvSpPr>
                <a:spLocks noChangeArrowheads="1"/>
              </p:cNvSpPr>
              <p:nvPr/>
            </p:nvSpPr>
            <p:spPr bwMode="auto">
              <a:xfrm>
                <a:off x="2668" y="1156"/>
                <a:ext cx="8"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5" name="Oval 286"/>
              <p:cNvSpPr>
                <a:spLocks noChangeArrowheads="1"/>
              </p:cNvSpPr>
              <p:nvPr/>
            </p:nvSpPr>
            <p:spPr bwMode="auto">
              <a:xfrm>
                <a:off x="2674" y="1189"/>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6" name="Oval 287"/>
              <p:cNvSpPr>
                <a:spLocks noChangeArrowheads="1"/>
              </p:cNvSpPr>
              <p:nvPr/>
            </p:nvSpPr>
            <p:spPr bwMode="auto">
              <a:xfrm>
                <a:off x="2712" y="1174"/>
                <a:ext cx="8"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7" name="Oval 288"/>
              <p:cNvSpPr>
                <a:spLocks noChangeArrowheads="1"/>
              </p:cNvSpPr>
              <p:nvPr/>
            </p:nvSpPr>
            <p:spPr bwMode="auto">
              <a:xfrm>
                <a:off x="2644" y="1170"/>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8" name="Oval 289"/>
              <p:cNvSpPr>
                <a:spLocks noChangeArrowheads="1"/>
              </p:cNvSpPr>
              <p:nvPr/>
            </p:nvSpPr>
            <p:spPr bwMode="auto">
              <a:xfrm>
                <a:off x="2697" y="1158"/>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9" name="Oval 290"/>
              <p:cNvSpPr>
                <a:spLocks noChangeArrowheads="1"/>
              </p:cNvSpPr>
              <p:nvPr/>
            </p:nvSpPr>
            <p:spPr bwMode="auto">
              <a:xfrm>
                <a:off x="2677" y="1170"/>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0" name="Oval 291"/>
              <p:cNvSpPr>
                <a:spLocks noChangeArrowheads="1"/>
              </p:cNvSpPr>
              <p:nvPr/>
            </p:nvSpPr>
            <p:spPr bwMode="auto">
              <a:xfrm>
                <a:off x="2702" y="1190"/>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1" name="Oval 292"/>
              <p:cNvSpPr>
                <a:spLocks noChangeArrowheads="1"/>
              </p:cNvSpPr>
              <p:nvPr/>
            </p:nvSpPr>
            <p:spPr bwMode="auto">
              <a:xfrm>
                <a:off x="2656" y="1182"/>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92" name="Oval 293"/>
              <p:cNvSpPr>
                <a:spLocks noChangeArrowheads="1"/>
              </p:cNvSpPr>
              <p:nvPr/>
            </p:nvSpPr>
            <p:spPr bwMode="auto">
              <a:xfrm>
                <a:off x="2648" y="1159"/>
                <a:ext cx="2"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5" name="Group 294"/>
            <p:cNvGrpSpPr>
              <a:grpSpLocks/>
            </p:cNvGrpSpPr>
            <p:nvPr/>
          </p:nvGrpSpPr>
          <p:grpSpPr bwMode="auto">
            <a:xfrm>
              <a:off x="2581" y="1275"/>
              <a:ext cx="97" cy="60"/>
              <a:chOff x="2581" y="1275"/>
              <a:chExt cx="97" cy="60"/>
            </a:xfrm>
          </p:grpSpPr>
          <p:sp>
            <p:nvSpPr>
              <p:cNvPr id="22073" name="Oval 295"/>
              <p:cNvSpPr>
                <a:spLocks noChangeArrowheads="1"/>
              </p:cNvSpPr>
              <p:nvPr/>
            </p:nvSpPr>
            <p:spPr bwMode="auto">
              <a:xfrm>
                <a:off x="2581" y="1275"/>
                <a:ext cx="97" cy="60"/>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74" name="Oval 296"/>
              <p:cNvSpPr>
                <a:spLocks noChangeArrowheads="1"/>
              </p:cNvSpPr>
              <p:nvPr/>
            </p:nvSpPr>
            <p:spPr bwMode="auto">
              <a:xfrm>
                <a:off x="2612" y="1288"/>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5" name="Oval 297"/>
              <p:cNvSpPr>
                <a:spLocks noChangeArrowheads="1"/>
              </p:cNvSpPr>
              <p:nvPr/>
            </p:nvSpPr>
            <p:spPr bwMode="auto">
              <a:xfrm>
                <a:off x="2618" y="1321"/>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6" name="Oval 298"/>
              <p:cNvSpPr>
                <a:spLocks noChangeArrowheads="1"/>
              </p:cNvSpPr>
              <p:nvPr/>
            </p:nvSpPr>
            <p:spPr bwMode="auto">
              <a:xfrm>
                <a:off x="2656" y="1306"/>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7" name="Oval 299"/>
              <p:cNvSpPr>
                <a:spLocks noChangeArrowheads="1"/>
              </p:cNvSpPr>
              <p:nvPr/>
            </p:nvSpPr>
            <p:spPr bwMode="auto">
              <a:xfrm>
                <a:off x="2589" y="1306"/>
                <a:ext cx="5"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8" name="Oval 300"/>
              <p:cNvSpPr>
                <a:spLocks noChangeArrowheads="1"/>
              </p:cNvSpPr>
              <p:nvPr/>
            </p:nvSpPr>
            <p:spPr bwMode="auto">
              <a:xfrm>
                <a:off x="2642" y="1290"/>
                <a:ext cx="8"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9" name="Oval 301"/>
              <p:cNvSpPr>
                <a:spLocks noChangeArrowheads="1"/>
              </p:cNvSpPr>
              <p:nvPr/>
            </p:nvSpPr>
            <p:spPr bwMode="auto">
              <a:xfrm>
                <a:off x="2621" y="1306"/>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0" name="Oval 302"/>
              <p:cNvSpPr>
                <a:spLocks noChangeArrowheads="1"/>
              </p:cNvSpPr>
              <p:nvPr/>
            </p:nvSpPr>
            <p:spPr bwMode="auto">
              <a:xfrm>
                <a:off x="2647" y="1322"/>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1" name="Oval 303"/>
              <p:cNvSpPr>
                <a:spLocks noChangeArrowheads="1"/>
              </p:cNvSpPr>
              <p:nvPr/>
            </p:nvSpPr>
            <p:spPr bwMode="auto">
              <a:xfrm>
                <a:off x="2602" y="1317"/>
                <a:ext cx="2"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82" name="Oval 304"/>
              <p:cNvSpPr>
                <a:spLocks noChangeArrowheads="1"/>
              </p:cNvSpPr>
              <p:nvPr/>
            </p:nvSpPr>
            <p:spPr bwMode="auto">
              <a:xfrm>
                <a:off x="2592" y="1288"/>
                <a:ext cx="3" cy="7"/>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6" name="Group 305"/>
            <p:cNvGrpSpPr>
              <a:grpSpLocks/>
            </p:cNvGrpSpPr>
            <p:nvPr/>
          </p:nvGrpSpPr>
          <p:grpSpPr bwMode="auto">
            <a:xfrm>
              <a:off x="2624" y="1378"/>
              <a:ext cx="96" cy="61"/>
              <a:chOff x="2624" y="1378"/>
              <a:chExt cx="96" cy="61"/>
            </a:xfrm>
          </p:grpSpPr>
          <p:sp>
            <p:nvSpPr>
              <p:cNvPr id="22063" name="Oval 306"/>
              <p:cNvSpPr>
                <a:spLocks noChangeArrowheads="1"/>
              </p:cNvSpPr>
              <p:nvPr/>
            </p:nvSpPr>
            <p:spPr bwMode="auto">
              <a:xfrm>
                <a:off x="2624" y="1378"/>
                <a:ext cx="96"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64" name="Oval 307"/>
              <p:cNvSpPr>
                <a:spLocks noChangeArrowheads="1"/>
              </p:cNvSpPr>
              <p:nvPr/>
            </p:nvSpPr>
            <p:spPr bwMode="auto">
              <a:xfrm>
                <a:off x="2656" y="1392"/>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5" name="Oval 308"/>
              <p:cNvSpPr>
                <a:spLocks noChangeArrowheads="1"/>
              </p:cNvSpPr>
              <p:nvPr/>
            </p:nvSpPr>
            <p:spPr bwMode="auto">
              <a:xfrm>
                <a:off x="2662" y="1424"/>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6" name="Oval 309"/>
              <p:cNvSpPr>
                <a:spLocks noChangeArrowheads="1"/>
              </p:cNvSpPr>
              <p:nvPr/>
            </p:nvSpPr>
            <p:spPr bwMode="auto">
              <a:xfrm>
                <a:off x="2700" y="1410"/>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7" name="Oval 310"/>
              <p:cNvSpPr>
                <a:spLocks noChangeArrowheads="1"/>
              </p:cNvSpPr>
              <p:nvPr/>
            </p:nvSpPr>
            <p:spPr bwMode="auto">
              <a:xfrm>
                <a:off x="2633" y="1406"/>
                <a:ext cx="3"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8" name="Oval 311"/>
              <p:cNvSpPr>
                <a:spLocks noChangeArrowheads="1"/>
              </p:cNvSpPr>
              <p:nvPr/>
            </p:nvSpPr>
            <p:spPr bwMode="auto">
              <a:xfrm>
                <a:off x="2686" y="1393"/>
                <a:ext cx="8"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9" name="Oval 312"/>
              <p:cNvSpPr>
                <a:spLocks noChangeArrowheads="1"/>
              </p:cNvSpPr>
              <p:nvPr/>
            </p:nvSpPr>
            <p:spPr bwMode="auto">
              <a:xfrm>
                <a:off x="2665" y="1406"/>
                <a:ext cx="4" cy="6"/>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0" name="Oval 313"/>
              <p:cNvSpPr>
                <a:spLocks noChangeArrowheads="1"/>
              </p:cNvSpPr>
              <p:nvPr/>
            </p:nvSpPr>
            <p:spPr bwMode="auto">
              <a:xfrm>
                <a:off x="2691" y="1426"/>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1" name="Oval 314"/>
              <p:cNvSpPr>
                <a:spLocks noChangeArrowheads="1"/>
              </p:cNvSpPr>
              <p:nvPr/>
            </p:nvSpPr>
            <p:spPr bwMode="auto">
              <a:xfrm>
                <a:off x="2644" y="1417"/>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72" name="Oval 315"/>
              <p:cNvSpPr>
                <a:spLocks noChangeArrowheads="1"/>
              </p:cNvSpPr>
              <p:nvPr/>
            </p:nvSpPr>
            <p:spPr bwMode="auto">
              <a:xfrm>
                <a:off x="2636" y="1392"/>
                <a:ext cx="3" cy="7"/>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7" name="Group 316"/>
            <p:cNvGrpSpPr>
              <a:grpSpLocks/>
            </p:cNvGrpSpPr>
            <p:nvPr/>
          </p:nvGrpSpPr>
          <p:grpSpPr bwMode="auto">
            <a:xfrm>
              <a:off x="2801" y="1174"/>
              <a:ext cx="97" cy="60"/>
              <a:chOff x="2801" y="1174"/>
              <a:chExt cx="97" cy="60"/>
            </a:xfrm>
          </p:grpSpPr>
          <p:sp>
            <p:nvSpPr>
              <p:cNvPr id="22053" name="Oval 317"/>
              <p:cNvSpPr>
                <a:spLocks noChangeArrowheads="1"/>
              </p:cNvSpPr>
              <p:nvPr/>
            </p:nvSpPr>
            <p:spPr bwMode="auto">
              <a:xfrm>
                <a:off x="2801" y="1174"/>
                <a:ext cx="97" cy="60"/>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54" name="Oval 318"/>
              <p:cNvSpPr>
                <a:spLocks noChangeArrowheads="1"/>
              </p:cNvSpPr>
              <p:nvPr/>
            </p:nvSpPr>
            <p:spPr bwMode="auto">
              <a:xfrm>
                <a:off x="2833" y="1187"/>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5" name="Oval 319"/>
              <p:cNvSpPr>
                <a:spLocks noChangeArrowheads="1"/>
              </p:cNvSpPr>
              <p:nvPr/>
            </p:nvSpPr>
            <p:spPr bwMode="auto">
              <a:xfrm>
                <a:off x="2840" y="1220"/>
                <a:ext cx="8"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6" name="Oval 320"/>
              <p:cNvSpPr>
                <a:spLocks noChangeArrowheads="1"/>
              </p:cNvSpPr>
              <p:nvPr/>
            </p:nvSpPr>
            <p:spPr bwMode="auto">
              <a:xfrm>
                <a:off x="2877" y="1204"/>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7" name="Oval 321"/>
              <p:cNvSpPr>
                <a:spLocks noChangeArrowheads="1"/>
              </p:cNvSpPr>
              <p:nvPr/>
            </p:nvSpPr>
            <p:spPr bwMode="auto">
              <a:xfrm>
                <a:off x="2810" y="1200"/>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8" name="Oval 322"/>
              <p:cNvSpPr>
                <a:spLocks noChangeArrowheads="1"/>
              </p:cNvSpPr>
              <p:nvPr/>
            </p:nvSpPr>
            <p:spPr bwMode="auto">
              <a:xfrm>
                <a:off x="2863" y="1189"/>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9" name="Oval 323"/>
              <p:cNvSpPr>
                <a:spLocks noChangeArrowheads="1"/>
              </p:cNvSpPr>
              <p:nvPr/>
            </p:nvSpPr>
            <p:spPr bwMode="auto">
              <a:xfrm>
                <a:off x="2842" y="1200"/>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0" name="Oval 324"/>
              <p:cNvSpPr>
                <a:spLocks noChangeArrowheads="1"/>
              </p:cNvSpPr>
              <p:nvPr/>
            </p:nvSpPr>
            <p:spPr bwMode="auto">
              <a:xfrm>
                <a:off x="2868" y="1221"/>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1" name="Oval 325"/>
              <p:cNvSpPr>
                <a:spLocks noChangeArrowheads="1"/>
              </p:cNvSpPr>
              <p:nvPr/>
            </p:nvSpPr>
            <p:spPr bwMode="auto">
              <a:xfrm>
                <a:off x="2822" y="1215"/>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62" name="Oval 326"/>
              <p:cNvSpPr>
                <a:spLocks noChangeArrowheads="1"/>
              </p:cNvSpPr>
              <p:nvPr/>
            </p:nvSpPr>
            <p:spPr bwMode="auto">
              <a:xfrm>
                <a:off x="2814" y="1190"/>
                <a:ext cx="2"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8" name="Group 327"/>
            <p:cNvGrpSpPr>
              <a:grpSpLocks/>
            </p:cNvGrpSpPr>
            <p:nvPr/>
          </p:nvGrpSpPr>
          <p:grpSpPr bwMode="auto">
            <a:xfrm>
              <a:off x="2994" y="1146"/>
              <a:ext cx="96" cy="61"/>
              <a:chOff x="2994" y="1146"/>
              <a:chExt cx="96" cy="61"/>
            </a:xfrm>
          </p:grpSpPr>
          <p:sp>
            <p:nvSpPr>
              <p:cNvPr id="22043" name="Oval 328"/>
              <p:cNvSpPr>
                <a:spLocks noChangeArrowheads="1"/>
              </p:cNvSpPr>
              <p:nvPr/>
            </p:nvSpPr>
            <p:spPr bwMode="auto">
              <a:xfrm>
                <a:off x="2994" y="1146"/>
                <a:ext cx="96"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44" name="Oval 329"/>
              <p:cNvSpPr>
                <a:spLocks noChangeArrowheads="1"/>
              </p:cNvSpPr>
              <p:nvPr/>
            </p:nvSpPr>
            <p:spPr bwMode="auto">
              <a:xfrm>
                <a:off x="3025" y="1159"/>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5" name="Oval 330"/>
              <p:cNvSpPr>
                <a:spLocks noChangeArrowheads="1"/>
              </p:cNvSpPr>
              <p:nvPr/>
            </p:nvSpPr>
            <p:spPr bwMode="auto">
              <a:xfrm>
                <a:off x="3031" y="1192"/>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6" name="Oval 331"/>
              <p:cNvSpPr>
                <a:spLocks noChangeArrowheads="1"/>
              </p:cNvSpPr>
              <p:nvPr/>
            </p:nvSpPr>
            <p:spPr bwMode="auto">
              <a:xfrm>
                <a:off x="3069" y="1178"/>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7" name="Oval 332"/>
              <p:cNvSpPr>
                <a:spLocks noChangeArrowheads="1"/>
              </p:cNvSpPr>
              <p:nvPr/>
            </p:nvSpPr>
            <p:spPr bwMode="auto">
              <a:xfrm>
                <a:off x="3003" y="1174"/>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8" name="Oval 333"/>
              <p:cNvSpPr>
                <a:spLocks noChangeArrowheads="1"/>
              </p:cNvSpPr>
              <p:nvPr/>
            </p:nvSpPr>
            <p:spPr bwMode="auto">
              <a:xfrm>
                <a:off x="3054" y="1161"/>
                <a:ext cx="11" cy="5"/>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9" name="Oval 334"/>
              <p:cNvSpPr>
                <a:spLocks noChangeArrowheads="1"/>
              </p:cNvSpPr>
              <p:nvPr/>
            </p:nvSpPr>
            <p:spPr bwMode="auto">
              <a:xfrm>
                <a:off x="3034" y="1174"/>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0" name="Oval 335"/>
              <p:cNvSpPr>
                <a:spLocks noChangeArrowheads="1"/>
              </p:cNvSpPr>
              <p:nvPr/>
            </p:nvSpPr>
            <p:spPr bwMode="auto">
              <a:xfrm>
                <a:off x="3060" y="1190"/>
                <a:ext cx="5"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1" name="Oval 336"/>
              <p:cNvSpPr>
                <a:spLocks noChangeArrowheads="1"/>
              </p:cNvSpPr>
              <p:nvPr/>
            </p:nvSpPr>
            <p:spPr bwMode="auto">
              <a:xfrm>
                <a:off x="3014" y="1185"/>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52" name="Oval 337"/>
              <p:cNvSpPr>
                <a:spLocks noChangeArrowheads="1"/>
              </p:cNvSpPr>
              <p:nvPr/>
            </p:nvSpPr>
            <p:spPr bwMode="auto">
              <a:xfrm>
                <a:off x="3005" y="1160"/>
                <a:ext cx="4" cy="7"/>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1999" name="Group 338"/>
            <p:cNvGrpSpPr>
              <a:grpSpLocks/>
            </p:cNvGrpSpPr>
            <p:nvPr/>
          </p:nvGrpSpPr>
          <p:grpSpPr bwMode="auto">
            <a:xfrm>
              <a:off x="3075" y="1204"/>
              <a:ext cx="97" cy="61"/>
              <a:chOff x="3075" y="1204"/>
              <a:chExt cx="97" cy="61"/>
            </a:xfrm>
          </p:grpSpPr>
          <p:sp>
            <p:nvSpPr>
              <p:cNvPr id="22033" name="Oval 339"/>
              <p:cNvSpPr>
                <a:spLocks noChangeArrowheads="1"/>
              </p:cNvSpPr>
              <p:nvPr/>
            </p:nvSpPr>
            <p:spPr bwMode="auto">
              <a:xfrm>
                <a:off x="3075" y="1204"/>
                <a:ext cx="97"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34" name="Oval 340"/>
              <p:cNvSpPr>
                <a:spLocks noChangeArrowheads="1"/>
              </p:cNvSpPr>
              <p:nvPr/>
            </p:nvSpPr>
            <p:spPr bwMode="auto">
              <a:xfrm>
                <a:off x="3106" y="1218"/>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5" name="Oval 341"/>
              <p:cNvSpPr>
                <a:spLocks noChangeArrowheads="1"/>
              </p:cNvSpPr>
              <p:nvPr/>
            </p:nvSpPr>
            <p:spPr bwMode="auto">
              <a:xfrm>
                <a:off x="3113" y="1250"/>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6" name="Oval 342"/>
              <p:cNvSpPr>
                <a:spLocks noChangeArrowheads="1"/>
              </p:cNvSpPr>
              <p:nvPr/>
            </p:nvSpPr>
            <p:spPr bwMode="auto">
              <a:xfrm>
                <a:off x="3150" y="1234"/>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7" name="Oval 343"/>
              <p:cNvSpPr>
                <a:spLocks noChangeArrowheads="1"/>
              </p:cNvSpPr>
              <p:nvPr/>
            </p:nvSpPr>
            <p:spPr bwMode="auto">
              <a:xfrm>
                <a:off x="3084" y="1234"/>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8" name="Oval 344"/>
              <p:cNvSpPr>
                <a:spLocks noChangeArrowheads="1"/>
              </p:cNvSpPr>
              <p:nvPr/>
            </p:nvSpPr>
            <p:spPr bwMode="auto">
              <a:xfrm>
                <a:off x="3136" y="1219"/>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9" name="Oval 345"/>
              <p:cNvSpPr>
                <a:spLocks noChangeArrowheads="1"/>
              </p:cNvSpPr>
              <p:nvPr/>
            </p:nvSpPr>
            <p:spPr bwMode="auto">
              <a:xfrm>
                <a:off x="3115" y="1234"/>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0" name="Oval 346"/>
              <p:cNvSpPr>
                <a:spLocks noChangeArrowheads="1"/>
              </p:cNvSpPr>
              <p:nvPr/>
            </p:nvSpPr>
            <p:spPr bwMode="auto">
              <a:xfrm>
                <a:off x="3141" y="1252"/>
                <a:ext cx="5"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1" name="Oval 347"/>
              <p:cNvSpPr>
                <a:spLocks noChangeArrowheads="1"/>
              </p:cNvSpPr>
              <p:nvPr/>
            </p:nvSpPr>
            <p:spPr bwMode="auto">
              <a:xfrm>
                <a:off x="3096" y="1242"/>
                <a:ext cx="2"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42" name="Oval 348"/>
              <p:cNvSpPr>
                <a:spLocks noChangeArrowheads="1"/>
              </p:cNvSpPr>
              <p:nvPr/>
            </p:nvSpPr>
            <p:spPr bwMode="auto">
              <a:xfrm>
                <a:off x="3087" y="1221"/>
                <a:ext cx="3" cy="1"/>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2000" name="Group 349"/>
            <p:cNvGrpSpPr>
              <a:grpSpLocks/>
            </p:cNvGrpSpPr>
            <p:nvPr/>
          </p:nvGrpSpPr>
          <p:grpSpPr bwMode="auto">
            <a:xfrm>
              <a:off x="2836" y="1275"/>
              <a:ext cx="97" cy="60"/>
              <a:chOff x="2836" y="1275"/>
              <a:chExt cx="97" cy="60"/>
            </a:xfrm>
          </p:grpSpPr>
          <p:sp>
            <p:nvSpPr>
              <p:cNvPr id="22023" name="Oval 350"/>
              <p:cNvSpPr>
                <a:spLocks noChangeArrowheads="1"/>
              </p:cNvSpPr>
              <p:nvPr/>
            </p:nvSpPr>
            <p:spPr bwMode="auto">
              <a:xfrm>
                <a:off x="2836" y="1275"/>
                <a:ext cx="97" cy="60"/>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24" name="Oval 351"/>
              <p:cNvSpPr>
                <a:spLocks noChangeArrowheads="1"/>
              </p:cNvSpPr>
              <p:nvPr/>
            </p:nvSpPr>
            <p:spPr bwMode="auto">
              <a:xfrm>
                <a:off x="2868" y="1288"/>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5" name="Oval 352"/>
              <p:cNvSpPr>
                <a:spLocks noChangeArrowheads="1"/>
              </p:cNvSpPr>
              <p:nvPr/>
            </p:nvSpPr>
            <p:spPr bwMode="auto">
              <a:xfrm>
                <a:off x="2875" y="1321"/>
                <a:ext cx="8"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6" name="Oval 353"/>
              <p:cNvSpPr>
                <a:spLocks noChangeArrowheads="1"/>
              </p:cNvSpPr>
              <p:nvPr/>
            </p:nvSpPr>
            <p:spPr bwMode="auto">
              <a:xfrm>
                <a:off x="2912" y="1306"/>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7" name="Oval 354"/>
              <p:cNvSpPr>
                <a:spLocks noChangeArrowheads="1"/>
              </p:cNvSpPr>
              <p:nvPr/>
            </p:nvSpPr>
            <p:spPr bwMode="auto">
              <a:xfrm>
                <a:off x="2845" y="1306"/>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8" name="Oval 355"/>
              <p:cNvSpPr>
                <a:spLocks noChangeArrowheads="1"/>
              </p:cNvSpPr>
              <p:nvPr/>
            </p:nvSpPr>
            <p:spPr bwMode="auto">
              <a:xfrm>
                <a:off x="2898" y="1290"/>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9" name="Oval 356"/>
              <p:cNvSpPr>
                <a:spLocks noChangeArrowheads="1"/>
              </p:cNvSpPr>
              <p:nvPr/>
            </p:nvSpPr>
            <p:spPr bwMode="auto">
              <a:xfrm>
                <a:off x="2877" y="1306"/>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0" name="Oval 357"/>
              <p:cNvSpPr>
                <a:spLocks noChangeArrowheads="1"/>
              </p:cNvSpPr>
              <p:nvPr/>
            </p:nvSpPr>
            <p:spPr bwMode="auto">
              <a:xfrm>
                <a:off x="2903" y="1322"/>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1" name="Oval 358"/>
              <p:cNvSpPr>
                <a:spLocks noChangeArrowheads="1"/>
              </p:cNvSpPr>
              <p:nvPr/>
            </p:nvSpPr>
            <p:spPr bwMode="auto">
              <a:xfrm>
                <a:off x="2856" y="1317"/>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32" name="Oval 359"/>
              <p:cNvSpPr>
                <a:spLocks noChangeArrowheads="1"/>
              </p:cNvSpPr>
              <p:nvPr/>
            </p:nvSpPr>
            <p:spPr bwMode="auto">
              <a:xfrm>
                <a:off x="2849" y="1288"/>
                <a:ext cx="2" cy="7"/>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2001" name="Group 360"/>
            <p:cNvGrpSpPr>
              <a:grpSpLocks/>
            </p:cNvGrpSpPr>
            <p:nvPr/>
          </p:nvGrpSpPr>
          <p:grpSpPr bwMode="auto">
            <a:xfrm>
              <a:off x="3020" y="1307"/>
              <a:ext cx="96" cy="61"/>
              <a:chOff x="3020" y="1307"/>
              <a:chExt cx="96" cy="61"/>
            </a:xfrm>
          </p:grpSpPr>
          <p:sp>
            <p:nvSpPr>
              <p:cNvPr id="22013" name="Oval 361"/>
              <p:cNvSpPr>
                <a:spLocks noChangeArrowheads="1"/>
              </p:cNvSpPr>
              <p:nvPr/>
            </p:nvSpPr>
            <p:spPr bwMode="auto">
              <a:xfrm>
                <a:off x="3020" y="1307"/>
                <a:ext cx="96" cy="61"/>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14" name="Oval 362"/>
              <p:cNvSpPr>
                <a:spLocks noChangeArrowheads="1"/>
              </p:cNvSpPr>
              <p:nvPr/>
            </p:nvSpPr>
            <p:spPr bwMode="auto">
              <a:xfrm>
                <a:off x="3052" y="1321"/>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5" name="Oval 363"/>
              <p:cNvSpPr>
                <a:spLocks noChangeArrowheads="1"/>
              </p:cNvSpPr>
              <p:nvPr/>
            </p:nvSpPr>
            <p:spPr bwMode="auto">
              <a:xfrm>
                <a:off x="3058" y="1353"/>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6" name="Oval 364"/>
              <p:cNvSpPr>
                <a:spLocks noChangeArrowheads="1"/>
              </p:cNvSpPr>
              <p:nvPr/>
            </p:nvSpPr>
            <p:spPr bwMode="auto">
              <a:xfrm>
                <a:off x="3095" y="1338"/>
                <a:ext cx="10"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7" name="Oval 365"/>
              <p:cNvSpPr>
                <a:spLocks noChangeArrowheads="1"/>
              </p:cNvSpPr>
              <p:nvPr/>
            </p:nvSpPr>
            <p:spPr bwMode="auto">
              <a:xfrm>
                <a:off x="3029" y="1338"/>
                <a:ext cx="3"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8" name="Oval 366"/>
              <p:cNvSpPr>
                <a:spLocks noChangeArrowheads="1"/>
              </p:cNvSpPr>
              <p:nvPr/>
            </p:nvSpPr>
            <p:spPr bwMode="auto">
              <a:xfrm>
                <a:off x="3080" y="1322"/>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9" name="Oval 367"/>
              <p:cNvSpPr>
                <a:spLocks noChangeArrowheads="1"/>
              </p:cNvSpPr>
              <p:nvPr/>
            </p:nvSpPr>
            <p:spPr bwMode="auto">
              <a:xfrm>
                <a:off x="3060" y="1338"/>
                <a:ext cx="5"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0" name="Oval 368"/>
              <p:cNvSpPr>
                <a:spLocks noChangeArrowheads="1"/>
              </p:cNvSpPr>
              <p:nvPr/>
            </p:nvSpPr>
            <p:spPr bwMode="auto">
              <a:xfrm>
                <a:off x="3087" y="1351"/>
                <a:ext cx="3"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1" name="Oval 369"/>
              <p:cNvSpPr>
                <a:spLocks noChangeArrowheads="1"/>
              </p:cNvSpPr>
              <p:nvPr/>
            </p:nvSpPr>
            <p:spPr bwMode="auto">
              <a:xfrm>
                <a:off x="3040" y="1346"/>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22" name="Oval 370"/>
              <p:cNvSpPr>
                <a:spLocks noChangeArrowheads="1"/>
              </p:cNvSpPr>
              <p:nvPr/>
            </p:nvSpPr>
            <p:spPr bwMode="auto">
              <a:xfrm>
                <a:off x="3031" y="1321"/>
                <a:ext cx="4" cy="7"/>
              </a:xfrm>
              <a:prstGeom prst="ellipse">
                <a:avLst/>
              </a:prstGeom>
              <a:solidFill>
                <a:srgbClr val="600000"/>
              </a:solidFill>
              <a:ln w="12700">
                <a:solidFill>
                  <a:srgbClr val="000000"/>
                </a:solidFill>
                <a:round/>
                <a:headEnd/>
                <a:tailEnd/>
              </a:ln>
            </p:spPr>
            <p:txBody>
              <a:bodyPr wrap="none" anchor="ctr"/>
              <a:lstStyle/>
              <a:p>
                <a:endParaRPr lang="en-US"/>
              </a:p>
            </p:txBody>
          </p:sp>
        </p:grpSp>
        <p:grpSp>
          <p:nvGrpSpPr>
            <p:cNvPr id="22002" name="Group 371"/>
            <p:cNvGrpSpPr>
              <a:grpSpLocks/>
            </p:cNvGrpSpPr>
            <p:nvPr/>
          </p:nvGrpSpPr>
          <p:grpSpPr bwMode="auto">
            <a:xfrm>
              <a:off x="2828" y="1351"/>
              <a:ext cx="97" cy="62"/>
              <a:chOff x="2828" y="1351"/>
              <a:chExt cx="97" cy="62"/>
            </a:xfrm>
          </p:grpSpPr>
          <p:sp>
            <p:nvSpPr>
              <p:cNvPr id="22003" name="Oval 372"/>
              <p:cNvSpPr>
                <a:spLocks noChangeArrowheads="1"/>
              </p:cNvSpPr>
              <p:nvPr/>
            </p:nvSpPr>
            <p:spPr bwMode="auto">
              <a:xfrm>
                <a:off x="2828" y="1351"/>
                <a:ext cx="97" cy="62"/>
              </a:xfrm>
              <a:prstGeom prst="ellipse">
                <a:avLst/>
              </a:prstGeom>
              <a:solidFill>
                <a:srgbClr val="800000"/>
              </a:solidFill>
              <a:ln w="12700">
                <a:solidFill>
                  <a:srgbClr val="000000"/>
                </a:solidFill>
                <a:round/>
                <a:headEnd/>
                <a:tailEnd/>
              </a:ln>
            </p:spPr>
            <p:txBody>
              <a:bodyPr wrap="none" anchor="ctr"/>
              <a:lstStyle/>
              <a:p>
                <a:endParaRPr lang="en-US"/>
              </a:p>
            </p:txBody>
          </p:sp>
          <p:sp>
            <p:nvSpPr>
              <p:cNvPr id="22004" name="Oval 373"/>
              <p:cNvSpPr>
                <a:spLocks noChangeArrowheads="1"/>
              </p:cNvSpPr>
              <p:nvPr/>
            </p:nvSpPr>
            <p:spPr bwMode="auto">
              <a:xfrm>
                <a:off x="2859" y="1365"/>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05" name="Oval 374"/>
              <p:cNvSpPr>
                <a:spLocks noChangeArrowheads="1"/>
              </p:cNvSpPr>
              <p:nvPr/>
            </p:nvSpPr>
            <p:spPr bwMode="auto">
              <a:xfrm>
                <a:off x="2866" y="1397"/>
                <a:ext cx="10"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06" name="Oval 375"/>
              <p:cNvSpPr>
                <a:spLocks noChangeArrowheads="1"/>
              </p:cNvSpPr>
              <p:nvPr/>
            </p:nvSpPr>
            <p:spPr bwMode="auto">
              <a:xfrm>
                <a:off x="2903" y="1382"/>
                <a:ext cx="9" cy="4"/>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07" name="Oval 376"/>
              <p:cNvSpPr>
                <a:spLocks noChangeArrowheads="1"/>
              </p:cNvSpPr>
              <p:nvPr/>
            </p:nvSpPr>
            <p:spPr bwMode="auto">
              <a:xfrm>
                <a:off x="2836" y="1382"/>
                <a:ext cx="5"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08" name="Oval 377"/>
              <p:cNvSpPr>
                <a:spLocks noChangeArrowheads="1"/>
              </p:cNvSpPr>
              <p:nvPr/>
            </p:nvSpPr>
            <p:spPr bwMode="auto">
              <a:xfrm>
                <a:off x="2889" y="1367"/>
                <a:ext cx="9" cy="3"/>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09" name="Oval 378"/>
              <p:cNvSpPr>
                <a:spLocks noChangeArrowheads="1"/>
              </p:cNvSpPr>
              <p:nvPr/>
            </p:nvSpPr>
            <p:spPr bwMode="auto">
              <a:xfrm>
                <a:off x="2868" y="1382"/>
                <a:ext cx="4" cy="1"/>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0" name="Oval 379"/>
              <p:cNvSpPr>
                <a:spLocks noChangeArrowheads="1"/>
              </p:cNvSpPr>
              <p:nvPr/>
            </p:nvSpPr>
            <p:spPr bwMode="auto">
              <a:xfrm>
                <a:off x="2894" y="1396"/>
                <a:ext cx="4"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1" name="Oval 380"/>
              <p:cNvSpPr>
                <a:spLocks noChangeArrowheads="1"/>
              </p:cNvSpPr>
              <p:nvPr/>
            </p:nvSpPr>
            <p:spPr bwMode="auto">
              <a:xfrm>
                <a:off x="2849" y="1390"/>
                <a:ext cx="2" cy="7"/>
              </a:xfrm>
              <a:prstGeom prst="ellipse">
                <a:avLst/>
              </a:prstGeom>
              <a:solidFill>
                <a:srgbClr val="600000"/>
              </a:solidFill>
              <a:ln w="12700">
                <a:solidFill>
                  <a:srgbClr val="000000"/>
                </a:solidFill>
                <a:round/>
                <a:headEnd/>
                <a:tailEnd/>
              </a:ln>
            </p:spPr>
            <p:txBody>
              <a:bodyPr wrap="none" anchor="ctr"/>
              <a:lstStyle/>
              <a:p>
                <a:endParaRPr lang="en-US"/>
              </a:p>
            </p:txBody>
          </p:sp>
          <p:sp>
            <p:nvSpPr>
              <p:cNvPr id="22012" name="Oval 381"/>
              <p:cNvSpPr>
                <a:spLocks noChangeArrowheads="1"/>
              </p:cNvSpPr>
              <p:nvPr/>
            </p:nvSpPr>
            <p:spPr bwMode="auto">
              <a:xfrm>
                <a:off x="2840" y="1365"/>
                <a:ext cx="2" cy="7"/>
              </a:xfrm>
              <a:prstGeom prst="ellipse">
                <a:avLst/>
              </a:prstGeom>
              <a:solidFill>
                <a:srgbClr val="600000"/>
              </a:solidFill>
              <a:ln w="12700">
                <a:solidFill>
                  <a:srgbClr val="000000"/>
                </a:solidFill>
                <a:round/>
                <a:headEnd/>
                <a:tailEnd/>
              </a:ln>
            </p:spPr>
            <p:txBody>
              <a:bodyPr wrap="none" anchor="ctr"/>
              <a:lstStyle/>
              <a:p>
                <a:endParaRPr lang="en-US"/>
              </a:p>
            </p:txBody>
          </p:sp>
        </p:grpSp>
      </p:grpSp>
      <p:grpSp>
        <p:nvGrpSpPr>
          <p:cNvPr id="21516" name="Group 382"/>
          <p:cNvGrpSpPr>
            <a:grpSpLocks/>
          </p:cNvGrpSpPr>
          <p:nvPr/>
        </p:nvGrpSpPr>
        <p:grpSpPr bwMode="auto">
          <a:xfrm>
            <a:off x="3540125" y="1327150"/>
            <a:ext cx="1042988" cy="592138"/>
            <a:chOff x="2453" y="948"/>
            <a:chExt cx="723" cy="422"/>
          </a:xfrm>
        </p:grpSpPr>
        <p:grpSp>
          <p:nvGrpSpPr>
            <p:cNvPr id="21940" name="Group 383"/>
            <p:cNvGrpSpPr>
              <a:grpSpLocks/>
            </p:cNvGrpSpPr>
            <p:nvPr/>
          </p:nvGrpSpPr>
          <p:grpSpPr bwMode="auto">
            <a:xfrm>
              <a:off x="2612" y="948"/>
              <a:ext cx="90" cy="52"/>
              <a:chOff x="2612" y="948"/>
              <a:chExt cx="90" cy="52"/>
            </a:xfrm>
          </p:grpSpPr>
          <p:sp>
            <p:nvSpPr>
              <p:cNvPr id="21986" name="Freeform 384"/>
              <p:cNvSpPr>
                <a:spLocks/>
              </p:cNvSpPr>
              <p:nvPr/>
            </p:nvSpPr>
            <p:spPr bwMode="auto">
              <a:xfrm>
                <a:off x="2642" y="965"/>
                <a:ext cx="60" cy="35"/>
              </a:xfrm>
              <a:custGeom>
                <a:avLst/>
                <a:gdLst>
                  <a:gd name="T0" fmla="*/ 0 w 60"/>
                  <a:gd name="T1" fmla="*/ 15 h 35"/>
                  <a:gd name="T2" fmla="*/ 9 w 60"/>
                  <a:gd name="T3" fmla="*/ 19 h 35"/>
                  <a:gd name="T4" fmla="*/ 14 w 60"/>
                  <a:gd name="T5" fmla="*/ 24 h 35"/>
                  <a:gd name="T6" fmla="*/ 17 w 60"/>
                  <a:gd name="T7" fmla="*/ 29 h 35"/>
                  <a:gd name="T8" fmla="*/ 17 w 60"/>
                  <a:gd name="T9" fmla="*/ 34 h 35"/>
                  <a:gd name="T10" fmla="*/ 25 w 60"/>
                  <a:gd name="T11" fmla="*/ 34 h 35"/>
                  <a:gd name="T12" fmla="*/ 34 w 60"/>
                  <a:gd name="T13" fmla="*/ 32 h 35"/>
                  <a:gd name="T14" fmla="*/ 42 w 60"/>
                  <a:gd name="T15" fmla="*/ 31 h 35"/>
                  <a:gd name="T16" fmla="*/ 50 w 60"/>
                  <a:gd name="T17" fmla="*/ 29 h 35"/>
                  <a:gd name="T18" fmla="*/ 59 w 60"/>
                  <a:gd name="T19" fmla="*/ 28 h 35"/>
                  <a:gd name="T20" fmla="*/ 50 w 60"/>
                  <a:gd name="T21" fmla="*/ 24 h 35"/>
                  <a:gd name="T22" fmla="*/ 45 w 60"/>
                  <a:gd name="T23" fmla="*/ 19 h 35"/>
                  <a:gd name="T24" fmla="*/ 37 w 60"/>
                  <a:gd name="T25" fmla="*/ 16 h 35"/>
                  <a:gd name="T26" fmla="*/ 37 w 60"/>
                  <a:gd name="T27" fmla="*/ 11 h 35"/>
                  <a:gd name="T28" fmla="*/ 37 w 60"/>
                  <a:gd name="T29" fmla="*/ 6 h 35"/>
                  <a:gd name="T30" fmla="*/ 3 w 60"/>
                  <a:gd name="T31" fmla="*/ 0 h 35"/>
                  <a:gd name="T32" fmla="*/ 0 w 60"/>
                  <a:gd name="T33" fmla="*/ 15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35"/>
                  <a:gd name="T53" fmla="*/ 60 w 60"/>
                  <a:gd name="T54" fmla="*/ 35 h 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35">
                    <a:moveTo>
                      <a:pt x="0" y="15"/>
                    </a:moveTo>
                    <a:lnTo>
                      <a:pt x="9" y="19"/>
                    </a:lnTo>
                    <a:lnTo>
                      <a:pt x="14" y="24"/>
                    </a:lnTo>
                    <a:lnTo>
                      <a:pt x="17" y="29"/>
                    </a:lnTo>
                    <a:lnTo>
                      <a:pt x="17" y="34"/>
                    </a:lnTo>
                    <a:lnTo>
                      <a:pt x="25" y="34"/>
                    </a:lnTo>
                    <a:lnTo>
                      <a:pt x="34" y="32"/>
                    </a:lnTo>
                    <a:lnTo>
                      <a:pt x="42" y="31"/>
                    </a:lnTo>
                    <a:lnTo>
                      <a:pt x="50" y="29"/>
                    </a:lnTo>
                    <a:lnTo>
                      <a:pt x="59" y="28"/>
                    </a:lnTo>
                    <a:lnTo>
                      <a:pt x="50" y="24"/>
                    </a:lnTo>
                    <a:lnTo>
                      <a:pt x="45" y="19"/>
                    </a:lnTo>
                    <a:lnTo>
                      <a:pt x="37" y="16"/>
                    </a:lnTo>
                    <a:lnTo>
                      <a:pt x="37" y="11"/>
                    </a:lnTo>
                    <a:lnTo>
                      <a:pt x="37" y="6"/>
                    </a:lnTo>
                    <a:lnTo>
                      <a:pt x="3" y="0"/>
                    </a:lnTo>
                    <a:lnTo>
                      <a:pt x="0" y="15"/>
                    </a:lnTo>
                  </a:path>
                </a:pathLst>
              </a:custGeom>
              <a:solidFill>
                <a:srgbClr val="808080"/>
              </a:solidFill>
              <a:ln w="12700" cap="rnd">
                <a:solidFill>
                  <a:srgbClr val="000000"/>
                </a:solidFill>
                <a:round/>
                <a:headEnd/>
                <a:tailEnd/>
              </a:ln>
            </p:spPr>
            <p:txBody>
              <a:bodyPr/>
              <a:lstStyle/>
              <a:p>
                <a:endParaRPr lang="en-US"/>
              </a:p>
            </p:txBody>
          </p:sp>
          <p:sp>
            <p:nvSpPr>
              <p:cNvPr id="21987" name="Freeform 385"/>
              <p:cNvSpPr>
                <a:spLocks/>
              </p:cNvSpPr>
              <p:nvPr/>
            </p:nvSpPr>
            <p:spPr bwMode="auto">
              <a:xfrm>
                <a:off x="2612" y="948"/>
                <a:ext cx="82" cy="36"/>
              </a:xfrm>
              <a:custGeom>
                <a:avLst/>
                <a:gdLst>
                  <a:gd name="T0" fmla="*/ 38 w 82"/>
                  <a:gd name="T1" fmla="*/ 1 h 36"/>
                  <a:gd name="T2" fmla="*/ 33 w 82"/>
                  <a:gd name="T3" fmla="*/ 2 h 36"/>
                  <a:gd name="T4" fmla="*/ 28 w 82"/>
                  <a:gd name="T5" fmla="*/ 3 h 36"/>
                  <a:gd name="T6" fmla="*/ 21 w 82"/>
                  <a:gd name="T7" fmla="*/ 5 h 36"/>
                  <a:gd name="T8" fmla="*/ 17 w 82"/>
                  <a:gd name="T9" fmla="*/ 7 h 36"/>
                  <a:gd name="T10" fmla="*/ 12 w 82"/>
                  <a:gd name="T11" fmla="*/ 9 h 36"/>
                  <a:gd name="T12" fmla="*/ 7 w 82"/>
                  <a:gd name="T13" fmla="*/ 12 h 36"/>
                  <a:gd name="T14" fmla="*/ 3 w 82"/>
                  <a:gd name="T15" fmla="*/ 15 h 36"/>
                  <a:gd name="T16" fmla="*/ 2 w 82"/>
                  <a:gd name="T17" fmla="*/ 18 h 36"/>
                  <a:gd name="T18" fmla="*/ 0 w 82"/>
                  <a:gd name="T19" fmla="*/ 20 h 36"/>
                  <a:gd name="T20" fmla="*/ 0 w 82"/>
                  <a:gd name="T21" fmla="*/ 23 h 36"/>
                  <a:gd name="T22" fmla="*/ 0 w 82"/>
                  <a:gd name="T23" fmla="*/ 26 h 36"/>
                  <a:gd name="T24" fmla="*/ 0 w 82"/>
                  <a:gd name="T25" fmla="*/ 29 h 36"/>
                  <a:gd name="T26" fmla="*/ 2 w 82"/>
                  <a:gd name="T27" fmla="*/ 32 h 36"/>
                  <a:gd name="T28" fmla="*/ 7 w 82"/>
                  <a:gd name="T29" fmla="*/ 34 h 36"/>
                  <a:gd name="T30" fmla="*/ 12 w 82"/>
                  <a:gd name="T31" fmla="*/ 35 h 36"/>
                  <a:gd name="T32" fmla="*/ 17 w 82"/>
                  <a:gd name="T33" fmla="*/ 35 h 36"/>
                  <a:gd name="T34" fmla="*/ 21 w 82"/>
                  <a:gd name="T35" fmla="*/ 34 h 36"/>
                  <a:gd name="T36" fmla="*/ 26 w 82"/>
                  <a:gd name="T37" fmla="*/ 33 h 36"/>
                  <a:gd name="T38" fmla="*/ 32 w 82"/>
                  <a:gd name="T39" fmla="*/ 31 h 36"/>
                  <a:gd name="T40" fmla="*/ 36 w 82"/>
                  <a:gd name="T41" fmla="*/ 29 h 36"/>
                  <a:gd name="T42" fmla="*/ 41 w 82"/>
                  <a:gd name="T43" fmla="*/ 28 h 36"/>
                  <a:gd name="T44" fmla="*/ 46 w 82"/>
                  <a:gd name="T45" fmla="*/ 26 h 36"/>
                  <a:gd name="T46" fmla="*/ 51 w 82"/>
                  <a:gd name="T47" fmla="*/ 25 h 36"/>
                  <a:gd name="T48" fmla="*/ 56 w 82"/>
                  <a:gd name="T49" fmla="*/ 24 h 36"/>
                  <a:gd name="T50" fmla="*/ 61 w 82"/>
                  <a:gd name="T51" fmla="*/ 24 h 36"/>
                  <a:gd name="T52" fmla="*/ 66 w 82"/>
                  <a:gd name="T53" fmla="*/ 23 h 36"/>
                  <a:gd name="T54" fmla="*/ 71 w 82"/>
                  <a:gd name="T55" fmla="*/ 23 h 36"/>
                  <a:gd name="T56" fmla="*/ 76 w 82"/>
                  <a:gd name="T57" fmla="*/ 21 h 36"/>
                  <a:gd name="T58" fmla="*/ 79 w 82"/>
                  <a:gd name="T59" fmla="*/ 18 h 36"/>
                  <a:gd name="T60" fmla="*/ 81 w 82"/>
                  <a:gd name="T61" fmla="*/ 15 h 36"/>
                  <a:gd name="T62" fmla="*/ 81 w 82"/>
                  <a:gd name="T63" fmla="*/ 13 h 36"/>
                  <a:gd name="T64" fmla="*/ 81 w 82"/>
                  <a:gd name="T65" fmla="*/ 10 h 36"/>
                  <a:gd name="T66" fmla="*/ 79 w 82"/>
                  <a:gd name="T67" fmla="*/ 7 h 36"/>
                  <a:gd name="T68" fmla="*/ 76 w 82"/>
                  <a:gd name="T69" fmla="*/ 4 h 36"/>
                  <a:gd name="T70" fmla="*/ 71 w 82"/>
                  <a:gd name="T71" fmla="*/ 3 h 36"/>
                  <a:gd name="T72" fmla="*/ 66 w 82"/>
                  <a:gd name="T73" fmla="*/ 2 h 36"/>
                  <a:gd name="T74" fmla="*/ 61 w 82"/>
                  <a:gd name="T75" fmla="*/ 1 h 36"/>
                  <a:gd name="T76" fmla="*/ 56 w 82"/>
                  <a:gd name="T77" fmla="*/ 1 h 36"/>
                  <a:gd name="T78" fmla="*/ 51 w 82"/>
                  <a:gd name="T79" fmla="*/ 0 h 36"/>
                  <a:gd name="T80" fmla="*/ 46 w 82"/>
                  <a:gd name="T81" fmla="*/ 0 h 36"/>
                  <a:gd name="T82" fmla="*/ 41 w 82"/>
                  <a:gd name="T83" fmla="*/ 0 h 36"/>
                  <a:gd name="T84" fmla="*/ 38 w 82"/>
                  <a:gd name="T85" fmla="*/ 1 h 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
                  <a:gd name="T130" fmla="*/ 0 h 36"/>
                  <a:gd name="T131" fmla="*/ 82 w 82"/>
                  <a:gd name="T132" fmla="*/ 36 h 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 h="36">
                    <a:moveTo>
                      <a:pt x="38" y="1"/>
                    </a:moveTo>
                    <a:lnTo>
                      <a:pt x="33" y="2"/>
                    </a:lnTo>
                    <a:lnTo>
                      <a:pt x="28" y="3"/>
                    </a:lnTo>
                    <a:lnTo>
                      <a:pt x="21" y="5"/>
                    </a:lnTo>
                    <a:lnTo>
                      <a:pt x="17" y="7"/>
                    </a:lnTo>
                    <a:lnTo>
                      <a:pt x="12" y="9"/>
                    </a:lnTo>
                    <a:lnTo>
                      <a:pt x="7" y="12"/>
                    </a:lnTo>
                    <a:lnTo>
                      <a:pt x="3" y="15"/>
                    </a:lnTo>
                    <a:lnTo>
                      <a:pt x="2" y="18"/>
                    </a:lnTo>
                    <a:lnTo>
                      <a:pt x="0" y="20"/>
                    </a:lnTo>
                    <a:lnTo>
                      <a:pt x="0" y="23"/>
                    </a:lnTo>
                    <a:lnTo>
                      <a:pt x="0" y="26"/>
                    </a:lnTo>
                    <a:lnTo>
                      <a:pt x="0" y="29"/>
                    </a:lnTo>
                    <a:lnTo>
                      <a:pt x="2" y="32"/>
                    </a:lnTo>
                    <a:lnTo>
                      <a:pt x="7" y="34"/>
                    </a:lnTo>
                    <a:lnTo>
                      <a:pt x="12" y="35"/>
                    </a:lnTo>
                    <a:lnTo>
                      <a:pt x="17" y="35"/>
                    </a:lnTo>
                    <a:lnTo>
                      <a:pt x="21" y="34"/>
                    </a:lnTo>
                    <a:lnTo>
                      <a:pt x="26" y="33"/>
                    </a:lnTo>
                    <a:lnTo>
                      <a:pt x="32" y="31"/>
                    </a:lnTo>
                    <a:lnTo>
                      <a:pt x="36" y="29"/>
                    </a:lnTo>
                    <a:lnTo>
                      <a:pt x="41" y="28"/>
                    </a:lnTo>
                    <a:lnTo>
                      <a:pt x="46" y="26"/>
                    </a:lnTo>
                    <a:lnTo>
                      <a:pt x="51" y="25"/>
                    </a:lnTo>
                    <a:lnTo>
                      <a:pt x="56" y="24"/>
                    </a:lnTo>
                    <a:lnTo>
                      <a:pt x="61" y="24"/>
                    </a:lnTo>
                    <a:lnTo>
                      <a:pt x="66" y="23"/>
                    </a:lnTo>
                    <a:lnTo>
                      <a:pt x="71" y="23"/>
                    </a:lnTo>
                    <a:lnTo>
                      <a:pt x="76" y="21"/>
                    </a:lnTo>
                    <a:lnTo>
                      <a:pt x="79" y="18"/>
                    </a:lnTo>
                    <a:lnTo>
                      <a:pt x="81" y="15"/>
                    </a:lnTo>
                    <a:lnTo>
                      <a:pt x="81" y="13"/>
                    </a:lnTo>
                    <a:lnTo>
                      <a:pt x="81" y="10"/>
                    </a:lnTo>
                    <a:lnTo>
                      <a:pt x="79" y="7"/>
                    </a:lnTo>
                    <a:lnTo>
                      <a:pt x="76" y="4"/>
                    </a:lnTo>
                    <a:lnTo>
                      <a:pt x="71" y="3"/>
                    </a:lnTo>
                    <a:lnTo>
                      <a:pt x="66" y="2"/>
                    </a:lnTo>
                    <a:lnTo>
                      <a:pt x="61" y="1"/>
                    </a:lnTo>
                    <a:lnTo>
                      <a:pt x="56" y="1"/>
                    </a:lnTo>
                    <a:lnTo>
                      <a:pt x="51" y="0"/>
                    </a:lnTo>
                    <a:lnTo>
                      <a:pt x="46" y="0"/>
                    </a:lnTo>
                    <a:lnTo>
                      <a:pt x="41" y="0"/>
                    </a:lnTo>
                    <a:lnTo>
                      <a:pt x="38" y="1"/>
                    </a:lnTo>
                  </a:path>
                </a:pathLst>
              </a:custGeom>
              <a:solidFill>
                <a:srgbClr val="808080"/>
              </a:solidFill>
              <a:ln w="12700" cap="rnd">
                <a:solidFill>
                  <a:srgbClr val="000000"/>
                </a:solidFill>
                <a:round/>
                <a:headEnd/>
                <a:tailEnd/>
              </a:ln>
            </p:spPr>
            <p:txBody>
              <a:bodyPr/>
              <a:lstStyle/>
              <a:p>
                <a:endParaRPr lang="en-US"/>
              </a:p>
            </p:txBody>
          </p:sp>
        </p:grpSp>
        <p:grpSp>
          <p:nvGrpSpPr>
            <p:cNvPr id="21941" name="Group 386"/>
            <p:cNvGrpSpPr>
              <a:grpSpLocks/>
            </p:cNvGrpSpPr>
            <p:nvPr/>
          </p:nvGrpSpPr>
          <p:grpSpPr bwMode="auto">
            <a:xfrm>
              <a:off x="2898" y="978"/>
              <a:ext cx="67" cy="44"/>
              <a:chOff x="2898" y="978"/>
              <a:chExt cx="67" cy="44"/>
            </a:xfrm>
          </p:grpSpPr>
          <p:sp>
            <p:nvSpPr>
              <p:cNvPr id="21984" name="Freeform 387"/>
              <p:cNvSpPr>
                <a:spLocks/>
              </p:cNvSpPr>
              <p:nvPr/>
            </p:nvSpPr>
            <p:spPr bwMode="auto">
              <a:xfrm>
                <a:off x="2898" y="991"/>
                <a:ext cx="45" cy="31"/>
              </a:xfrm>
              <a:custGeom>
                <a:avLst/>
                <a:gdLst>
                  <a:gd name="T0" fmla="*/ 25 w 45"/>
                  <a:gd name="T1" fmla="*/ 0 h 31"/>
                  <a:gd name="T2" fmla="*/ 19 w 45"/>
                  <a:gd name="T3" fmla="*/ 4 h 31"/>
                  <a:gd name="T4" fmla="*/ 13 w 45"/>
                  <a:gd name="T5" fmla="*/ 7 h 31"/>
                  <a:gd name="T6" fmla="*/ 6 w 45"/>
                  <a:gd name="T7" fmla="*/ 8 h 31"/>
                  <a:gd name="T8" fmla="*/ 0 w 45"/>
                  <a:gd name="T9" fmla="*/ 8 h 31"/>
                  <a:gd name="T10" fmla="*/ 0 w 45"/>
                  <a:gd name="T11" fmla="*/ 13 h 31"/>
                  <a:gd name="T12" fmla="*/ 2 w 45"/>
                  <a:gd name="T13" fmla="*/ 17 h 31"/>
                  <a:gd name="T14" fmla="*/ 4 w 45"/>
                  <a:gd name="T15" fmla="*/ 22 h 31"/>
                  <a:gd name="T16" fmla="*/ 6 w 45"/>
                  <a:gd name="T17" fmla="*/ 26 h 31"/>
                  <a:gd name="T18" fmla="*/ 8 w 45"/>
                  <a:gd name="T19" fmla="*/ 30 h 31"/>
                  <a:gd name="T20" fmla="*/ 13 w 45"/>
                  <a:gd name="T21" fmla="*/ 26 h 31"/>
                  <a:gd name="T22" fmla="*/ 19 w 45"/>
                  <a:gd name="T23" fmla="*/ 23 h 31"/>
                  <a:gd name="T24" fmla="*/ 23 w 45"/>
                  <a:gd name="T25" fmla="*/ 18 h 31"/>
                  <a:gd name="T26" fmla="*/ 29 w 45"/>
                  <a:gd name="T27" fmla="*/ 18 h 31"/>
                  <a:gd name="T28" fmla="*/ 36 w 45"/>
                  <a:gd name="T29" fmla="*/ 18 h 31"/>
                  <a:gd name="T30" fmla="*/ 44 w 45"/>
                  <a:gd name="T31" fmla="*/ 2 h 31"/>
                  <a:gd name="T32" fmla="*/ 25 w 45"/>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
                  <a:gd name="T52" fmla="*/ 0 h 31"/>
                  <a:gd name="T53" fmla="*/ 45 w 45"/>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 h="31">
                    <a:moveTo>
                      <a:pt x="25" y="0"/>
                    </a:moveTo>
                    <a:lnTo>
                      <a:pt x="19" y="4"/>
                    </a:lnTo>
                    <a:lnTo>
                      <a:pt x="13" y="7"/>
                    </a:lnTo>
                    <a:lnTo>
                      <a:pt x="6" y="8"/>
                    </a:lnTo>
                    <a:lnTo>
                      <a:pt x="0" y="8"/>
                    </a:lnTo>
                    <a:lnTo>
                      <a:pt x="0" y="13"/>
                    </a:lnTo>
                    <a:lnTo>
                      <a:pt x="2" y="17"/>
                    </a:lnTo>
                    <a:lnTo>
                      <a:pt x="4" y="22"/>
                    </a:lnTo>
                    <a:lnTo>
                      <a:pt x="6" y="26"/>
                    </a:lnTo>
                    <a:lnTo>
                      <a:pt x="8" y="30"/>
                    </a:lnTo>
                    <a:lnTo>
                      <a:pt x="13" y="26"/>
                    </a:lnTo>
                    <a:lnTo>
                      <a:pt x="19" y="23"/>
                    </a:lnTo>
                    <a:lnTo>
                      <a:pt x="23" y="18"/>
                    </a:lnTo>
                    <a:lnTo>
                      <a:pt x="29" y="18"/>
                    </a:lnTo>
                    <a:lnTo>
                      <a:pt x="36" y="18"/>
                    </a:lnTo>
                    <a:lnTo>
                      <a:pt x="44" y="2"/>
                    </a:lnTo>
                    <a:lnTo>
                      <a:pt x="25" y="0"/>
                    </a:lnTo>
                  </a:path>
                </a:pathLst>
              </a:custGeom>
              <a:solidFill>
                <a:srgbClr val="808080"/>
              </a:solidFill>
              <a:ln w="12700" cap="rnd">
                <a:solidFill>
                  <a:srgbClr val="000000"/>
                </a:solidFill>
                <a:round/>
                <a:headEnd/>
                <a:tailEnd/>
              </a:ln>
            </p:spPr>
            <p:txBody>
              <a:bodyPr/>
              <a:lstStyle/>
              <a:p>
                <a:endParaRPr lang="en-US"/>
              </a:p>
            </p:txBody>
          </p:sp>
          <p:sp>
            <p:nvSpPr>
              <p:cNvPr id="21985" name="Freeform 388"/>
              <p:cNvSpPr>
                <a:spLocks/>
              </p:cNvSpPr>
              <p:nvPr/>
            </p:nvSpPr>
            <p:spPr bwMode="auto">
              <a:xfrm>
                <a:off x="2918" y="978"/>
                <a:ext cx="47" cy="40"/>
              </a:xfrm>
              <a:custGeom>
                <a:avLst/>
                <a:gdLst>
                  <a:gd name="T0" fmla="*/ 45 w 47"/>
                  <a:gd name="T1" fmla="*/ 18 h 40"/>
                  <a:gd name="T2" fmla="*/ 43 w 47"/>
                  <a:gd name="T3" fmla="*/ 16 h 40"/>
                  <a:gd name="T4" fmla="*/ 42 w 47"/>
                  <a:gd name="T5" fmla="*/ 14 h 40"/>
                  <a:gd name="T6" fmla="*/ 40 w 47"/>
                  <a:gd name="T7" fmla="*/ 10 h 40"/>
                  <a:gd name="T8" fmla="*/ 37 w 47"/>
                  <a:gd name="T9" fmla="*/ 8 h 40"/>
                  <a:gd name="T10" fmla="*/ 34 w 47"/>
                  <a:gd name="T11" fmla="*/ 6 h 40"/>
                  <a:gd name="T12" fmla="*/ 31 w 47"/>
                  <a:gd name="T13" fmla="*/ 3 h 40"/>
                  <a:gd name="T14" fmla="*/ 27 w 47"/>
                  <a:gd name="T15" fmla="*/ 2 h 40"/>
                  <a:gd name="T16" fmla="*/ 23 w 47"/>
                  <a:gd name="T17" fmla="*/ 1 h 40"/>
                  <a:gd name="T18" fmla="*/ 19 w 47"/>
                  <a:gd name="T19" fmla="*/ 0 h 40"/>
                  <a:gd name="T20" fmla="*/ 15 w 47"/>
                  <a:gd name="T21" fmla="*/ 0 h 40"/>
                  <a:gd name="T22" fmla="*/ 12 w 47"/>
                  <a:gd name="T23" fmla="*/ 0 h 40"/>
                  <a:gd name="T24" fmla="*/ 8 w 47"/>
                  <a:gd name="T25" fmla="*/ 0 h 40"/>
                  <a:gd name="T26" fmla="*/ 4 w 47"/>
                  <a:gd name="T27" fmla="*/ 1 h 40"/>
                  <a:gd name="T28" fmla="*/ 1 w 47"/>
                  <a:gd name="T29" fmla="*/ 3 h 40"/>
                  <a:gd name="T30" fmla="*/ 0 w 47"/>
                  <a:gd name="T31" fmla="*/ 6 h 40"/>
                  <a:gd name="T32" fmla="*/ 0 w 47"/>
                  <a:gd name="T33" fmla="*/ 8 h 40"/>
                  <a:gd name="T34" fmla="*/ 1 w 47"/>
                  <a:gd name="T35" fmla="*/ 10 h 40"/>
                  <a:gd name="T36" fmla="*/ 3 w 47"/>
                  <a:gd name="T37" fmla="*/ 13 h 40"/>
                  <a:gd name="T38" fmla="*/ 5 w 47"/>
                  <a:gd name="T39" fmla="*/ 15 h 40"/>
                  <a:gd name="T40" fmla="*/ 8 w 47"/>
                  <a:gd name="T41" fmla="*/ 18 h 40"/>
                  <a:gd name="T42" fmla="*/ 9 w 47"/>
                  <a:gd name="T43" fmla="*/ 20 h 40"/>
                  <a:gd name="T44" fmla="*/ 12 w 47"/>
                  <a:gd name="T45" fmla="*/ 22 h 40"/>
                  <a:gd name="T46" fmla="*/ 13 w 47"/>
                  <a:gd name="T47" fmla="*/ 25 h 40"/>
                  <a:gd name="T48" fmla="*/ 14 w 47"/>
                  <a:gd name="T49" fmla="*/ 27 h 40"/>
                  <a:gd name="T50" fmla="*/ 14 w 47"/>
                  <a:gd name="T51" fmla="*/ 29 h 40"/>
                  <a:gd name="T52" fmla="*/ 15 w 47"/>
                  <a:gd name="T53" fmla="*/ 32 h 40"/>
                  <a:gd name="T54" fmla="*/ 15 w 47"/>
                  <a:gd name="T55" fmla="*/ 34 h 40"/>
                  <a:gd name="T56" fmla="*/ 18 w 47"/>
                  <a:gd name="T57" fmla="*/ 37 h 40"/>
                  <a:gd name="T58" fmla="*/ 22 w 47"/>
                  <a:gd name="T59" fmla="*/ 38 h 40"/>
                  <a:gd name="T60" fmla="*/ 25 w 47"/>
                  <a:gd name="T61" fmla="*/ 39 h 40"/>
                  <a:gd name="T62" fmla="*/ 29 w 47"/>
                  <a:gd name="T63" fmla="*/ 39 h 40"/>
                  <a:gd name="T64" fmla="*/ 33 w 47"/>
                  <a:gd name="T65" fmla="*/ 39 h 40"/>
                  <a:gd name="T66" fmla="*/ 37 w 47"/>
                  <a:gd name="T67" fmla="*/ 38 h 40"/>
                  <a:gd name="T68" fmla="*/ 41 w 47"/>
                  <a:gd name="T69" fmla="*/ 37 h 40"/>
                  <a:gd name="T70" fmla="*/ 42 w 47"/>
                  <a:gd name="T71" fmla="*/ 34 h 40"/>
                  <a:gd name="T72" fmla="*/ 43 w 47"/>
                  <a:gd name="T73" fmla="*/ 32 h 40"/>
                  <a:gd name="T74" fmla="*/ 45 w 47"/>
                  <a:gd name="T75" fmla="*/ 29 h 40"/>
                  <a:gd name="T76" fmla="*/ 45 w 47"/>
                  <a:gd name="T77" fmla="*/ 27 h 40"/>
                  <a:gd name="T78" fmla="*/ 46 w 47"/>
                  <a:gd name="T79" fmla="*/ 25 h 40"/>
                  <a:gd name="T80" fmla="*/ 46 w 47"/>
                  <a:gd name="T81" fmla="*/ 22 h 40"/>
                  <a:gd name="T82" fmla="*/ 46 w 47"/>
                  <a:gd name="T83" fmla="*/ 20 h 40"/>
                  <a:gd name="T84" fmla="*/ 45 w 47"/>
                  <a:gd name="T85" fmla="*/ 18 h 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
                  <a:gd name="T130" fmla="*/ 0 h 40"/>
                  <a:gd name="T131" fmla="*/ 47 w 47"/>
                  <a:gd name="T132" fmla="*/ 40 h 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 h="40">
                    <a:moveTo>
                      <a:pt x="45" y="18"/>
                    </a:moveTo>
                    <a:lnTo>
                      <a:pt x="43" y="16"/>
                    </a:lnTo>
                    <a:lnTo>
                      <a:pt x="42" y="14"/>
                    </a:lnTo>
                    <a:lnTo>
                      <a:pt x="40" y="10"/>
                    </a:lnTo>
                    <a:lnTo>
                      <a:pt x="37" y="8"/>
                    </a:lnTo>
                    <a:lnTo>
                      <a:pt x="34" y="6"/>
                    </a:lnTo>
                    <a:lnTo>
                      <a:pt x="31" y="3"/>
                    </a:lnTo>
                    <a:lnTo>
                      <a:pt x="27" y="2"/>
                    </a:lnTo>
                    <a:lnTo>
                      <a:pt x="23" y="1"/>
                    </a:lnTo>
                    <a:lnTo>
                      <a:pt x="19" y="0"/>
                    </a:lnTo>
                    <a:lnTo>
                      <a:pt x="15" y="0"/>
                    </a:lnTo>
                    <a:lnTo>
                      <a:pt x="12" y="0"/>
                    </a:lnTo>
                    <a:lnTo>
                      <a:pt x="8" y="0"/>
                    </a:lnTo>
                    <a:lnTo>
                      <a:pt x="4" y="1"/>
                    </a:lnTo>
                    <a:lnTo>
                      <a:pt x="1" y="3"/>
                    </a:lnTo>
                    <a:lnTo>
                      <a:pt x="0" y="6"/>
                    </a:lnTo>
                    <a:lnTo>
                      <a:pt x="0" y="8"/>
                    </a:lnTo>
                    <a:lnTo>
                      <a:pt x="1" y="10"/>
                    </a:lnTo>
                    <a:lnTo>
                      <a:pt x="3" y="13"/>
                    </a:lnTo>
                    <a:lnTo>
                      <a:pt x="5" y="15"/>
                    </a:lnTo>
                    <a:lnTo>
                      <a:pt x="8" y="18"/>
                    </a:lnTo>
                    <a:lnTo>
                      <a:pt x="9" y="20"/>
                    </a:lnTo>
                    <a:lnTo>
                      <a:pt x="12" y="22"/>
                    </a:lnTo>
                    <a:lnTo>
                      <a:pt x="13" y="25"/>
                    </a:lnTo>
                    <a:lnTo>
                      <a:pt x="14" y="27"/>
                    </a:lnTo>
                    <a:lnTo>
                      <a:pt x="14" y="29"/>
                    </a:lnTo>
                    <a:lnTo>
                      <a:pt x="15" y="32"/>
                    </a:lnTo>
                    <a:lnTo>
                      <a:pt x="15" y="34"/>
                    </a:lnTo>
                    <a:lnTo>
                      <a:pt x="18" y="37"/>
                    </a:lnTo>
                    <a:lnTo>
                      <a:pt x="22" y="38"/>
                    </a:lnTo>
                    <a:lnTo>
                      <a:pt x="25" y="39"/>
                    </a:lnTo>
                    <a:lnTo>
                      <a:pt x="29" y="39"/>
                    </a:lnTo>
                    <a:lnTo>
                      <a:pt x="33" y="39"/>
                    </a:lnTo>
                    <a:lnTo>
                      <a:pt x="37" y="38"/>
                    </a:lnTo>
                    <a:lnTo>
                      <a:pt x="41" y="37"/>
                    </a:lnTo>
                    <a:lnTo>
                      <a:pt x="42" y="34"/>
                    </a:lnTo>
                    <a:lnTo>
                      <a:pt x="43" y="32"/>
                    </a:lnTo>
                    <a:lnTo>
                      <a:pt x="45" y="29"/>
                    </a:lnTo>
                    <a:lnTo>
                      <a:pt x="45" y="27"/>
                    </a:lnTo>
                    <a:lnTo>
                      <a:pt x="46" y="25"/>
                    </a:lnTo>
                    <a:lnTo>
                      <a:pt x="46" y="22"/>
                    </a:lnTo>
                    <a:lnTo>
                      <a:pt x="46" y="20"/>
                    </a:lnTo>
                    <a:lnTo>
                      <a:pt x="45" y="18"/>
                    </a:lnTo>
                  </a:path>
                </a:pathLst>
              </a:custGeom>
              <a:solidFill>
                <a:srgbClr val="808080"/>
              </a:solidFill>
              <a:ln w="12700" cap="rnd">
                <a:solidFill>
                  <a:srgbClr val="000000"/>
                </a:solidFill>
                <a:round/>
                <a:headEnd/>
                <a:tailEnd/>
              </a:ln>
            </p:spPr>
            <p:txBody>
              <a:bodyPr/>
              <a:lstStyle/>
              <a:p>
                <a:endParaRPr lang="en-US"/>
              </a:p>
            </p:txBody>
          </p:sp>
        </p:grpSp>
        <p:grpSp>
          <p:nvGrpSpPr>
            <p:cNvPr id="21942" name="Group 389"/>
            <p:cNvGrpSpPr>
              <a:grpSpLocks/>
            </p:cNvGrpSpPr>
            <p:nvPr/>
          </p:nvGrpSpPr>
          <p:grpSpPr bwMode="auto">
            <a:xfrm>
              <a:off x="2546" y="1101"/>
              <a:ext cx="90" cy="52"/>
              <a:chOff x="2546" y="1101"/>
              <a:chExt cx="90" cy="52"/>
            </a:xfrm>
          </p:grpSpPr>
          <p:sp>
            <p:nvSpPr>
              <p:cNvPr id="21982" name="Freeform 390"/>
              <p:cNvSpPr>
                <a:spLocks/>
              </p:cNvSpPr>
              <p:nvPr/>
            </p:nvSpPr>
            <p:spPr bwMode="auto">
              <a:xfrm>
                <a:off x="2576" y="1101"/>
                <a:ext cx="60" cy="36"/>
              </a:xfrm>
              <a:custGeom>
                <a:avLst/>
                <a:gdLst>
                  <a:gd name="T0" fmla="*/ 0 w 60"/>
                  <a:gd name="T1" fmla="*/ 20 h 36"/>
                  <a:gd name="T2" fmla="*/ 9 w 60"/>
                  <a:gd name="T3" fmla="*/ 15 h 36"/>
                  <a:gd name="T4" fmla="*/ 14 w 60"/>
                  <a:gd name="T5" fmla="*/ 10 h 36"/>
                  <a:gd name="T6" fmla="*/ 17 w 60"/>
                  <a:gd name="T7" fmla="*/ 5 h 36"/>
                  <a:gd name="T8" fmla="*/ 17 w 60"/>
                  <a:gd name="T9" fmla="*/ 0 h 36"/>
                  <a:gd name="T10" fmla="*/ 25 w 60"/>
                  <a:gd name="T11" fmla="*/ 0 h 36"/>
                  <a:gd name="T12" fmla="*/ 34 w 60"/>
                  <a:gd name="T13" fmla="*/ 2 h 36"/>
                  <a:gd name="T14" fmla="*/ 42 w 60"/>
                  <a:gd name="T15" fmla="*/ 3 h 36"/>
                  <a:gd name="T16" fmla="*/ 50 w 60"/>
                  <a:gd name="T17" fmla="*/ 5 h 36"/>
                  <a:gd name="T18" fmla="*/ 59 w 60"/>
                  <a:gd name="T19" fmla="*/ 7 h 36"/>
                  <a:gd name="T20" fmla="*/ 50 w 60"/>
                  <a:gd name="T21" fmla="*/ 10 h 36"/>
                  <a:gd name="T22" fmla="*/ 45 w 60"/>
                  <a:gd name="T23" fmla="*/ 15 h 36"/>
                  <a:gd name="T24" fmla="*/ 37 w 60"/>
                  <a:gd name="T25" fmla="*/ 18 h 36"/>
                  <a:gd name="T26" fmla="*/ 37 w 60"/>
                  <a:gd name="T27" fmla="*/ 23 h 36"/>
                  <a:gd name="T28" fmla="*/ 37 w 60"/>
                  <a:gd name="T29" fmla="*/ 28 h 36"/>
                  <a:gd name="T30" fmla="*/ 3 w 60"/>
                  <a:gd name="T31" fmla="*/ 35 h 36"/>
                  <a:gd name="T32" fmla="*/ 0 w 60"/>
                  <a:gd name="T33" fmla="*/ 2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36"/>
                  <a:gd name="T53" fmla="*/ 60 w 60"/>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36">
                    <a:moveTo>
                      <a:pt x="0" y="20"/>
                    </a:moveTo>
                    <a:lnTo>
                      <a:pt x="9" y="15"/>
                    </a:lnTo>
                    <a:lnTo>
                      <a:pt x="14" y="10"/>
                    </a:lnTo>
                    <a:lnTo>
                      <a:pt x="17" y="5"/>
                    </a:lnTo>
                    <a:lnTo>
                      <a:pt x="17" y="0"/>
                    </a:lnTo>
                    <a:lnTo>
                      <a:pt x="25" y="0"/>
                    </a:lnTo>
                    <a:lnTo>
                      <a:pt x="34" y="2"/>
                    </a:lnTo>
                    <a:lnTo>
                      <a:pt x="42" y="3"/>
                    </a:lnTo>
                    <a:lnTo>
                      <a:pt x="50" y="5"/>
                    </a:lnTo>
                    <a:lnTo>
                      <a:pt x="59" y="7"/>
                    </a:lnTo>
                    <a:lnTo>
                      <a:pt x="50" y="10"/>
                    </a:lnTo>
                    <a:lnTo>
                      <a:pt x="45" y="15"/>
                    </a:lnTo>
                    <a:lnTo>
                      <a:pt x="37" y="18"/>
                    </a:lnTo>
                    <a:lnTo>
                      <a:pt x="37" y="23"/>
                    </a:lnTo>
                    <a:lnTo>
                      <a:pt x="37" y="28"/>
                    </a:lnTo>
                    <a:lnTo>
                      <a:pt x="3" y="35"/>
                    </a:lnTo>
                    <a:lnTo>
                      <a:pt x="0" y="20"/>
                    </a:lnTo>
                  </a:path>
                </a:pathLst>
              </a:custGeom>
              <a:solidFill>
                <a:srgbClr val="808080"/>
              </a:solidFill>
              <a:ln w="12700" cap="rnd">
                <a:solidFill>
                  <a:srgbClr val="000000"/>
                </a:solidFill>
                <a:round/>
                <a:headEnd/>
                <a:tailEnd/>
              </a:ln>
            </p:spPr>
            <p:txBody>
              <a:bodyPr/>
              <a:lstStyle/>
              <a:p>
                <a:endParaRPr lang="en-US"/>
              </a:p>
            </p:txBody>
          </p:sp>
          <p:sp>
            <p:nvSpPr>
              <p:cNvPr id="21983" name="Freeform 391"/>
              <p:cNvSpPr>
                <a:spLocks/>
              </p:cNvSpPr>
              <p:nvPr/>
            </p:nvSpPr>
            <p:spPr bwMode="auto">
              <a:xfrm>
                <a:off x="2546" y="1118"/>
                <a:ext cx="82" cy="35"/>
              </a:xfrm>
              <a:custGeom>
                <a:avLst/>
                <a:gdLst>
                  <a:gd name="T0" fmla="*/ 38 w 82"/>
                  <a:gd name="T1" fmla="*/ 33 h 35"/>
                  <a:gd name="T2" fmla="*/ 33 w 82"/>
                  <a:gd name="T3" fmla="*/ 32 h 35"/>
                  <a:gd name="T4" fmla="*/ 28 w 82"/>
                  <a:gd name="T5" fmla="*/ 31 h 35"/>
                  <a:gd name="T6" fmla="*/ 21 w 82"/>
                  <a:gd name="T7" fmla="*/ 29 h 35"/>
                  <a:gd name="T8" fmla="*/ 17 w 82"/>
                  <a:gd name="T9" fmla="*/ 27 h 35"/>
                  <a:gd name="T10" fmla="*/ 12 w 82"/>
                  <a:gd name="T11" fmla="*/ 25 h 35"/>
                  <a:gd name="T12" fmla="*/ 7 w 82"/>
                  <a:gd name="T13" fmla="*/ 23 h 35"/>
                  <a:gd name="T14" fmla="*/ 3 w 82"/>
                  <a:gd name="T15" fmla="*/ 20 h 35"/>
                  <a:gd name="T16" fmla="*/ 2 w 82"/>
                  <a:gd name="T17" fmla="*/ 17 h 35"/>
                  <a:gd name="T18" fmla="*/ 0 w 82"/>
                  <a:gd name="T19" fmla="*/ 14 h 35"/>
                  <a:gd name="T20" fmla="*/ 0 w 82"/>
                  <a:gd name="T21" fmla="*/ 11 h 35"/>
                  <a:gd name="T22" fmla="*/ 0 w 82"/>
                  <a:gd name="T23" fmla="*/ 9 h 35"/>
                  <a:gd name="T24" fmla="*/ 0 w 82"/>
                  <a:gd name="T25" fmla="*/ 6 h 35"/>
                  <a:gd name="T26" fmla="*/ 2 w 82"/>
                  <a:gd name="T27" fmla="*/ 3 h 35"/>
                  <a:gd name="T28" fmla="*/ 7 w 82"/>
                  <a:gd name="T29" fmla="*/ 1 h 35"/>
                  <a:gd name="T30" fmla="*/ 12 w 82"/>
                  <a:gd name="T31" fmla="*/ 0 h 35"/>
                  <a:gd name="T32" fmla="*/ 17 w 82"/>
                  <a:gd name="T33" fmla="*/ 0 h 35"/>
                  <a:gd name="T34" fmla="*/ 21 w 82"/>
                  <a:gd name="T35" fmla="*/ 1 h 35"/>
                  <a:gd name="T36" fmla="*/ 26 w 82"/>
                  <a:gd name="T37" fmla="*/ 2 h 35"/>
                  <a:gd name="T38" fmla="*/ 32 w 82"/>
                  <a:gd name="T39" fmla="*/ 4 h 35"/>
                  <a:gd name="T40" fmla="*/ 36 w 82"/>
                  <a:gd name="T41" fmla="*/ 6 h 35"/>
                  <a:gd name="T42" fmla="*/ 41 w 82"/>
                  <a:gd name="T43" fmla="*/ 7 h 35"/>
                  <a:gd name="T44" fmla="*/ 46 w 82"/>
                  <a:gd name="T45" fmla="*/ 9 h 35"/>
                  <a:gd name="T46" fmla="*/ 51 w 82"/>
                  <a:gd name="T47" fmla="*/ 9 h 35"/>
                  <a:gd name="T48" fmla="*/ 56 w 82"/>
                  <a:gd name="T49" fmla="*/ 10 h 35"/>
                  <a:gd name="T50" fmla="*/ 61 w 82"/>
                  <a:gd name="T51" fmla="*/ 10 h 35"/>
                  <a:gd name="T52" fmla="*/ 66 w 82"/>
                  <a:gd name="T53" fmla="*/ 11 h 35"/>
                  <a:gd name="T54" fmla="*/ 71 w 82"/>
                  <a:gd name="T55" fmla="*/ 11 h 35"/>
                  <a:gd name="T56" fmla="*/ 76 w 82"/>
                  <a:gd name="T57" fmla="*/ 13 h 35"/>
                  <a:gd name="T58" fmla="*/ 79 w 82"/>
                  <a:gd name="T59" fmla="*/ 16 h 35"/>
                  <a:gd name="T60" fmla="*/ 81 w 82"/>
                  <a:gd name="T61" fmla="*/ 19 h 35"/>
                  <a:gd name="T62" fmla="*/ 81 w 82"/>
                  <a:gd name="T63" fmla="*/ 22 h 35"/>
                  <a:gd name="T64" fmla="*/ 81 w 82"/>
                  <a:gd name="T65" fmla="*/ 25 h 35"/>
                  <a:gd name="T66" fmla="*/ 79 w 82"/>
                  <a:gd name="T67" fmla="*/ 27 h 35"/>
                  <a:gd name="T68" fmla="*/ 76 w 82"/>
                  <a:gd name="T69" fmla="*/ 30 h 35"/>
                  <a:gd name="T70" fmla="*/ 71 w 82"/>
                  <a:gd name="T71" fmla="*/ 31 h 35"/>
                  <a:gd name="T72" fmla="*/ 66 w 82"/>
                  <a:gd name="T73" fmla="*/ 32 h 35"/>
                  <a:gd name="T74" fmla="*/ 61 w 82"/>
                  <a:gd name="T75" fmla="*/ 33 h 35"/>
                  <a:gd name="T76" fmla="*/ 56 w 82"/>
                  <a:gd name="T77" fmla="*/ 33 h 35"/>
                  <a:gd name="T78" fmla="*/ 51 w 82"/>
                  <a:gd name="T79" fmla="*/ 34 h 35"/>
                  <a:gd name="T80" fmla="*/ 46 w 82"/>
                  <a:gd name="T81" fmla="*/ 34 h 35"/>
                  <a:gd name="T82" fmla="*/ 41 w 82"/>
                  <a:gd name="T83" fmla="*/ 34 h 35"/>
                  <a:gd name="T84" fmla="*/ 38 w 82"/>
                  <a:gd name="T85" fmla="*/ 33 h 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
                  <a:gd name="T130" fmla="*/ 0 h 35"/>
                  <a:gd name="T131" fmla="*/ 82 w 82"/>
                  <a:gd name="T132" fmla="*/ 35 h 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 h="35">
                    <a:moveTo>
                      <a:pt x="38" y="33"/>
                    </a:moveTo>
                    <a:lnTo>
                      <a:pt x="33" y="32"/>
                    </a:lnTo>
                    <a:lnTo>
                      <a:pt x="28" y="31"/>
                    </a:lnTo>
                    <a:lnTo>
                      <a:pt x="21" y="29"/>
                    </a:lnTo>
                    <a:lnTo>
                      <a:pt x="17" y="27"/>
                    </a:lnTo>
                    <a:lnTo>
                      <a:pt x="12" y="25"/>
                    </a:lnTo>
                    <a:lnTo>
                      <a:pt x="7" y="23"/>
                    </a:lnTo>
                    <a:lnTo>
                      <a:pt x="3" y="20"/>
                    </a:lnTo>
                    <a:lnTo>
                      <a:pt x="2" y="17"/>
                    </a:lnTo>
                    <a:lnTo>
                      <a:pt x="0" y="14"/>
                    </a:lnTo>
                    <a:lnTo>
                      <a:pt x="0" y="11"/>
                    </a:lnTo>
                    <a:lnTo>
                      <a:pt x="0" y="9"/>
                    </a:lnTo>
                    <a:lnTo>
                      <a:pt x="0" y="6"/>
                    </a:lnTo>
                    <a:lnTo>
                      <a:pt x="2" y="3"/>
                    </a:lnTo>
                    <a:lnTo>
                      <a:pt x="7" y="1"/>
                    </a:lnTo>
                    <a:lnTo>
                      <a:pt x="12" y="0"/>
                    </a:lnTo>
                    <a:lnTo>
                      <a:pt x="17" y="0"/>
                    </a:lnTo>
                    <a:lnTo>
                      <a:pt x="21" y="1"/>
                    </a:lnTo>
                    <a:lnTo>
                      <a:pt x="26" y="2"/>
                    </a:lnTo>
                    <a:lnTo>
                      <a:pt x="32" y="4"/>
                    </a:lnTo>
                    <a:lnTo>
                      <a:pt x="36" y="6"/>
                    </a:lnTo>
                    <a:lnTo>
                      <a:pt x="41" y="7"/>
                    </a:lnTo>
                    <a:lnTo>
                      <a:pt x="46" y="9"/>
                    </a:lnTo>
                    <a:lnTo>
                      <a:pt x="51" y="9"/>
                    </a:lnTo>
                    <a:lnTo>
                      <a:pt x="56" y="10"/>
                    </a:lnTo>
                    <a:lnTo>
                      <a:pt x="61" y="10"/>
                    </a:lnTo>
                    <a:lnTo>
                      <a:pt x="66" y="11"/>
                    </a:lnTo>
                    <a:lnTo>
                      <a:pt x="71" y="11"/>
                    </a:lnTo>
                    <a:lnTo>
                      <a:pt x="76" y="13"/>
                    </a:lnTo>
                    <a:lnTo>
                      <a:pt x="79" y="16"/>
                    </a:lnTo>
                    <a:lnTo>
                      <a:pt x="81" y="19"/>
                    </a:lnTo>
                    <a:lnTo>
                      <a:pt x="81" y="22"/>
                    </a:lnTo>
                    <a:lnTo>
                      <a:pt x="81" y="25"/>
                    </a:lnTo>
                    <a:lnTo>
                      <a:pt x="79" y="27"/>
                    </a:lnTo>
                    <a:lnTo>
                      <a:pt x="76" y="30"/>
                    </a:lnTo>
                    <a:lnTo>
                      <a:pt x="71" y="31"/>
                    </a:lnTo>
                    <a:lnTo>
                      <a:pt x="66" y="32"/>
                    </a:lnTo>
                    <a:lnTo>
                      <a:pt x="61" y="33"/>
                    </a:lnTo>
                    <a:lnTo>
                      <a:pt x="56" y="33"/>
                    </a:lnTo>
                    <a:lnTo>
                      <a:pt x="51" y="34"/>
                    </a:lnTo>
                    <a:lnTo>
                      <a:pt x="46" y="34"/>
                    </a:lnTo>
                    <a:lnTo>
                      <a:pt x="41" y="34"/>
                    </a:lnTo>
                    <a:lnTo>
                      <a:pt x="38" y="33"/>
                    </a:lnTo>
                  </a:path>
                </a:pathLst>
              </a:custGeom>
              <a:solidFill>
                <a:srgbClr val="808080"/>
              </a:solidFill>
              <a:ln w="12700" cap="rnd">
                <a:solidFill>
                  <a:srgbClr val="000000"/>
                </a:solidFill>
                <a:round/>
                <a:headEnd/>
                <a:tailEnd/>
              </a:ln>
            </p:spPr>
            <p:txBody>
              <a:bodyPr/>
              <a:lstStyle/>
              <a:p>
                <a:endParaRPr lang="en-US"/>
              </a:p>
            </p:txBody>
          </p:sp>
        </p:grpSp>
        <p:grpSp>
          <p:nvGrpSpPr>
            <p:cNvPr id="21943" name="Group 392"/>
            <p:cNvGrpSpPr>
              <a:grpSpLocks/>
            </p:cNvGrpSpPr>
            <p:nvPr/>
          </p:nvGrpSpPr>
          <p:grpSpPr bwMode="auto">
            <a:xfrm>
              <a:off x="2973" y="1231"/>
              <a:ext cx="90" cy="68"/>
              <a:chOff x="2973" y="1231"/>
              <a:chExt cx="90" cy="68"/>
            </a:xfrm>
          </p:grpSpPr>
          <p:sp>
            <p:nvSpPr>
              <p:cNvPr id="21980" name="Freeform 393"/>
              <p:cNvSpPr>
                <a:spLocks/>
              </p:cNvSpPr>
              <p:nvPr/>
            </p:nvSpPr>
            <p:spPr bwMode="auto">
              <a:xfrm>
                <a:off x="3001" y="1253"/>
                <a:ext cx="62" cy="46"/>
              </a:xfrm>
              <a:custGeom>
                <a:avLst/>
                <a:gdLst>
                  <a:gd name="T0" fmla="*/ 0 w 62"/>
                  <a:gd name="T1" fmla="*/ 19 h 46"/>
                  <a:gd name="T2" fmla="*/ 9 w 62"/>
                  <a:gd name="T3" fmla="*/ 26 h 46"/>
                  <a:gd name="T4" fmla="*/ 15 w 62"/>
                  <a:gd name="T5" fmla="*/ 32 h 46"/>
                  <a:gd name="T6" fmla="*/ 17 w 62"/>
                  <a:gd name="T7" fmla="*/ 39 h 46"/>
                  <a:gd name="T8" fmla="*/ 17 w 62"/>
                  <a:gd name="T9" fmla="*/ 45 h 46"/>
                  <a:gd name="T10" fmla="*/ 26 w 62"/>
                  <a:gd name="T11" fmla="*/ 45 h 46"/>
                  <a:gd name="T12" fmla="*/ 35 w 62"/>
                  <a:gd name="T13" fmla="*/ 43 h 46"/>
                  <a:gd name="T14" fmla="*/ 44 w 62"/>
                  <a:gd name="T15" fmla="*/ 41 h 46"/>
                  <a:gd name="T16" fmla="*/ 52 w 62"/>
                  <a:gd name="T17" fmla="*/ 39 h 46"/>
                  <a:gd name="T18" fmla="*/ 61 w 62"/>
                  <a:gd name="T19" fmla="*/ 37 h 46"/>
                  <a:gd name="T20" fmla="*/ 52 w 62"/>
                  <a:gd name="T21" fmla="*/ 32 h 46"/>
                  <a:gd name="T22" fmla="*/ 46 w 62"/>
                  <a:gd name="T23" fmla="*/ 26 h 46"/>
                  <a:gd name="T24" fmla="*/ 38 w 62"/>
                  <a:gd name="T25" fmla="*/ 21 h 46"/>
                  <a:gd name="T26" fmla="*/ 38 w 62"/>
                  <a:gd name="T27" fmla="*/ 15 h 46"/>
                  <a:gd name="T28" fmla="*/ 38 w 62"/>
                  <a:gd name="T29" fmla="*/ 8 h 46"/>
                  <a:gd name="T30" fmla="*/ 3 w 62"/>
                  <a:gd name="T31" fmla="*/ 0 h 46"/>
                  <a:gd name="T32" fmla="*/ 0 w 62"/>
                  <a:gd name="T33" fmla="*/ 19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46"/>
                  <a:gd name="T53" fmla="*/ 62 w 62"/>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46">
                    <a:moveTo>
                      <a:pt x="0" y="19"/>
                    </a:moveTo>
                    <a:lnTo>
                      <a:pt x="9" y="26"/>
                    </a:lnTo>
                    <a:lnTo>
                      <a:pt x="15" y="32"/>
                    </a:lnTo>
                    <a:lnTo>
                      <a:pt x="17" y="39"/>
                    </a:lnTo>
                    <a:lnTo>
                      <a:pt x="17" y="45"/>
                    </a:lnTo>
                    <a:lnTo>
                      <a:pt x="26" y="45"/>
                    </a:lnTo>
                    <a:lnTo>
                      <a:pt x="35" y="43"/>
                    </a:lnTo>
                    <a:lnTo>
                      <a:pt x="44" y="41"/>
                    </a:lnTo>
                    <a:lnTo>
                      <a:pt x="52" y="39"/>
                    </a:lnTo>
                    <a:lnTo>
                      <a:pt x="61" y="37"/>
                    </a:lnTo>
                    <a:lnTo>
                      <a:pt x="52" y="32"/>
                    </a:lnTo>
                    <a:lnTo>
                      <a:pt x="46" y="26"/>
                    </a:lnTo>
                    <a:lnTo>
                      <a:pt x="38" y="21"/>
                    </a:lnTo>
                    <a:lnTo>
                      <a:pt x="38" y="15"/>
                    </a:lnTo>
                    <a:lnTo>
                      <a:pt x="38" y="8"/>
                    </a:lnTo>
                    <a:lnTo>
                      <a:pt x="3" y="0"/>
                    </a:lnTo>
                    <a:lnTo>
                      <a:pt x="0" y="19"/>
                    </a:lnTo>
                  </a:path>
                </a:pathLst>
              </a:custGeom>
              <a:solidFill>
                <a:srgbClr val="808080"/>
              </a:solidFill>
              <a:ln w="12700" cap="rnd">
                <a:solidFill>
                  <a:srgbClr val="000000"/>
                </a:solidFill>
                <a:round/>
                <a:headEnd/>
                <a:tailEnd/>
              </a:ln>
            </p:spPr>
            <p:txBody>
              <a:bodyPr/>
              <a:lstStyle/>
              <a:p>
                <a:endParaRPr lang="en-US"/>
              </a:p>
            </p:txBody>
          </p:sp>
          <p:sp>
            <p:nvSpPr>
              <p:cNvPr id="21981" name="Freeform 394"/>
              <p:cNvSpPr>
                <a:spLocks/>
              </p:cNvSpPr>
              <p:nvPr/>
            </p:nvSpPr>
            <p:spPr bwMode="auto">
              <a:xfrm>
                <a:off x="2973" y="1231"/>
                <a:ext cx="81" cy="46"/>
              </a:xfrm>
              <a:custGeom>
                <a:avLst/>
                <a:gdLst>
                  <a:gd name="T0" fmla="*/ 38 w 81"/>
                  <a:gd name="T1" fmla="*/ 1 h 46"/>
                  <a:gd name="T2" fmla="*/ 33 w 81"/>
                  <a:gd name="T3" fmla="*/ 3 h 46"/>
                  <a:gd name="T4" fmla="*/ 28 w 81"/>
                  <a:gd name="T5" fmla="*/ 4 h 46"/>
                  <a:gd name="T6" fmla="*/ 21 w 81"/>
                  <a:gd name="T7" fmla="*/ 6 h 46"/>
                  <a:gd name="T8" fmla="*/ 16 w 81"/>
                  <a:gd name="T9" fmla="*/ 9 h 46"/>
                  <a:gd name="T10" fmla="*/ 12 w 81"/>
                  <a:gd name="T11" fmla="*/ 11 h 46"/>
                  <a:gd name="T12" fmla="*/ 6 w 81"/>
                  <a:gd name="T13" fmla="*/ 15 h 46"/>
                  <a:gd name="T14" fmla="*/ 3 w 81"/>
                  <a:gd name="T15" fmla="*/ 19 h 46"/>
                  <a:gd name="T16" fmla="*/ 2 w 81"/>
                  <a:gd name="T17" fmla="*/ 23 h 46"/>
                  <a:gd name="T18" fmla="*/ 0 w 81"/>
                  <a:gd name="T19" fmla="*/ 26 h 46"/>
                  <a:gd name="T20" fmla="*/ 0 w 81"/>
                  <a:gd name="T21" fmla="*/ 30 h 46"/>
                  <a:gd name="T22" fmla="*/ 0 w 81"/>
                  <a:gd name="T23" fmla="*/ 34 h 46"/>
                  <a:gd name="T24" fmla="*/ 0 w 81"/>
                  <a:gd name="T25" fmla="*/ 38 h 46"/>
                  <a:gd name="T26" fmla="*/ 2 w 81"/>
                  <a:gd name="T27" fmla="*/ 41 h 46"/>
                  <a:gd name="T28" fmla="*/ 6 w 81"/>
                  <a:gd name="T29" fmla="*/ 44 h 46"/>
                  <a:gd name="T30" fmla="*/ 12 w 81"/>
                  <a:gd name="T31" fmla="*/ 45 h 46"/>
                  <a:gd name="T32" fmla="*/ 16 w 81"/>
                  <a:gd name="T33" fmla="*/ 45 h 46"/>
                  <a:gd name="T34" fmla="*/ 21 w 81"/>
                  <a:gd name="T35" fmla="*/ 44 h 46"/>
                  <a:gd name="T36" fmla="*/ 26 w 81"/>
                  <a:gd name="T37" fmla="*/ 42 h 46"/>
                  <a:gd name="T38" fmla="*/ 31 w 81"/>
                  <a:gd name="T39" fmla="*/ 40 h 46"/>
                  <a:gd name="T40" fmla="*/ 36 w 81"/>
                  <a:gd name="T41" fmla="*/ 38 h 46"/>
                  <a:gd name="T42" fmla="*/ 41 w 81"/>
                  <a:gd name="T43" fmla="*/ 36 h 46"/>
                  <a:gd name="T44" fmla="*/ 46 w 81"/>
                  <a:gd name="T45" fmla="*/ 34 h 46"/>
                  <a:gd name="T46" fmla="*/ 51 w 81"/>
                  <a:gd name="T47" fmla="*/ 32 h 46"/>
                  <a:gd name="T48" fmla="*/ 56 w 81"/>
                  <a:gd name="T49" fmla="*/ 31 h 46"/>
                  <a:gd name="T50" fmla="*/ 60 w 81"/>
                  <a:gd name="T51" fmla="*/ 31 h 46"/>
                  <a:gd name="T52" fmla="*/ 65 w 81"/>
                  <a:gd name="T53" fmla="*/ 30 h 46"/>
                  <a:gd name="T54" fmla="*/ 70 w 81"/>
                  <a:gd name="T55" fmla="*/ 30 h 46"/>
                  <a:gd name="T56" fmla="*/ 75 w 81"/>
                  <a:gd name="T57" fmla="*/ 28 h 46"/>
                  <a:gd name="T58" fmla="*/ 78 w 81"/>
                  <a:gd name="T59" fmla="*/ 24 h 46"/>
                  <a:gd name="T60" fmla="*/ 80 w 81"/>
                  <a:gd name="T61" fmla="*/ 20 h 46"/>
                  <a:gd name="T62" fmla="*/ 80 w 81"/>
                  <a:gd name="T63" fmla="*/ 16 h 46"/>
                  <a:gd name="T64" fmla="*/ 80 w 81"/>
                  <a:gd name="T65" fmla="*/ 13 h 46"/>
                  <a:gd name="T66" fmla="*/ 78 w 81"/>
                  <a:gd name="T67" fmla="*/ 9 h 46"/>
                  <a:gd name="T68" fmla="*/ 75 w 81"/>
                  <a:gd name="T69" fmla="*/ 5 h 46"/>
                  <a:gd name="T70" fmla="*/ 70 w 81"/>
                  <a:gd name="T71" fmla="*/ 4 h 46"/>
                  <a:gd name="T72" fmla="*/ 65 w 81"/>
                  <a:gd name="T73" fmla="*/ 3 h 46"/>
                  <a:gd name="T74" fmla="*/ 60 w 81"/>
                  <a:gd name="T75" fmla="*/ 1 h 46"/>
                  <a:gd name="T76" fmla="*/ 56 w 81"/>
                  <a:gd name="T77" fmla="*/ 1 h 46"/>
                  <a:gd name="T78" fmla="*/ 51 w 81"/>
                  <a:gd name="T79" fmla="*/ 0 h 46"/>
                  <a:gd name="T80" fmla="*/ 46 w 81"/>
                  <a:gd name="T81" fmla="*/ 0 h 46"/>
                  <a:gd name="T82" fmla="*/ 41 w 81"/>
                  <a:gd name="T83" fmla="*/ 0 h 46"/>
                  <a:gd name="T84" fmla="*/ 38 w 81"/>
                  <a:gd name="T85" fmla="*/ 1 h 4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1"/>
                  <a:gd name="T130" fmla="*/ 0 h 46"/>
                  <a:gd name="T131" fmla="*/ 81 w 81"/>
                  <a:gd name="T132" fmla="*/ 46 h 4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1" h="46">
                    <a:moveTo>
                      <a:pt x="38" y="1"/>
                    </a:moveTo>
                    <a:lnTo>
                      <a:pt x="33" y="3"/>
                    </a:lnTo>
                    <a:lnTo>
                      <a:pt x="28" y="4"/>
                    </a:lnTo>
                    <a:lnTo>
                      <a:pt x="21" y="6"/>
                    </a:lnTo>
                    <a:lnTo>
                      <a:pt x="16" y="9"/>
                    </a:lnTo>
                    <a:lnTo>
                      <a:pt x="12" y="11"/>
                    </a:lnTo>
                    <a:lnTo>
                      <a:pt x="6" y="15"/>
                    </a:lnTo>
                    <a:lnTo>
                      <a:pt x="3" y="19"/>
                    </a:lnTo>
                    <a:lnTo>
                      <a:pt x="2" y="23"/>
                    </a:lnTo>
                    <a:lnTo>
                      <a:pt x="0" y="26"/>
                    </a:lnTo>
                    <a:lnTo>
                      <a:pt x="0" y="30"/>
                    </a:lnTo>
                    <a:lnTo>
                      <a:pt x="0" y="34"/>
                    </a:lnTo>
                    <a:lnTo>
                      <a:pt x="0" y="38"/>
                    </a:lnTo>
                    <a:lnTo>
                      <a:pt x="2" y="41"/>
                    </a:lnTo>
                    <a:lnTo>
                      <a:pt x="6" y="44"/>
                    </a:lnTo>
                    <a:lnTo>
                      <a:pt x="12" y="45"/>
                    </a:lnTo>
                    <a:lnTo>
                      <a:pt x="16" y="45"/>
                    </a:lnTo>
                    <a:lnTo>
                      <a:pt x="21" y="44"/>
                    </a:lnTo>
                    <a:lnTo>
                      <a:pt x="26" y="42"/>
                    </a:lnTo>
                    <a:lnTo>
                      <a:pt x="31" y="40"/>
                    </a:lnTo>
                    <a:lnTo>
                      <a:pt x="36" y="38"/>
                    </a:lnTo>
                    <a:lnTo>
                      <a:pt x="41" y="36"/>
                    </a:lnTo>
                    <a:lnTo>
                      <a:pt x="46" y="34"/>
                    </a:lnTo>
                    <a:lnTo>
                      <a:pt x="51" y="32"/>
                    </a:lnTo>
                    <a:lnTo>
                      <a:pt x="56" y="31"/>
                    </a:lnTo>
                    <a:lnTo>
                      <a:pt x="60" y="31"/>
                    </a:lnTo>
                    <a:lnTo>
                      <a:pt x="65" y="30"/>
                    </a:lnTo>
                    <a:lnTo>
                      <a:pt x="70" y="30"/>
                    </a:lnTo>
                    <a:lnTo>
                      <a:pt x="75" y="28"/>
                    </a:lnTo>
                    <a:lnTo>
                      <a:pt x="78" y="24"/>
                    </a:lnTo>
                    <a:lnTo>
                      <a:pt x="80" y="20"/>
                    </a:lnTo>
                    <a:lnTo>
                      <a:pt x="80" y="16"/>
                    </a:lnTo>
                    <a:lnTo>
                      <a:pt x="80" y="13"/>
                    </a:lnTo>
                    <a:lnTo>
                      <a:pt x="78" y="9"/>
                    </a:lnTo>
                    <a:lnTo>
                      <a:pt x="75" y="5"/>
                    </a:lnTo>
                    <a:lnTo>
                      <a:pt x="70" y="4"/>
                    </a:lnTo>
                    <a:lnTo>
                      <a:pt x="65" y="3"/>
                    </a:lnTo>
                    <a:lnTo>
                      <a:pt x="60" y="1"/>
                    </a:lnTo>
                    <a:lnTo>
                      <a:pt x="56" y="1"/>
                    </a:lnTo>
                    <a:lnTo>
                      <a:pt x="51" y="0"/>
                    </a:lnTo>
                    <a:lnTo>
                      <a:pt x="46" y="0"/>
                    </a:lnTo>
                    <a:lnTo>
                      <a:pt x="41" y="0"/>
                    </a:lnTo>
                    <a:lnTo>
                      <a:pt x="38" y="1"/>
                    </a:lnTo>
                  </a:path>
                </a:pathLst>
              </a:custGeom>
              <a:solidFill>
                <a:srgbClr val="808080"/>
              </a:solidFill>
              <a:ln w="12700" cap="rnd">
                <a:solidFill>
                  <a:srgbClr val="000000"/>
                </a:solidFill>
                <a:round/>
                <a:headEnd/>
                <a:tailEnd/>
              </a:ln>
            </p:spPr>
            <p:txBody>
              <a:bodyPr/>
              <a:lstStyle/>
              <a:p>
                <a:endParaRPr lang="en-US"/>
              </a:p>
            </p:txBody>
          </p:sp>
        </p:grpSp>
        <p:grpSp>
          <p:nvGrpSpPr>
            <p:cNvPr id="21944" name="Group 395"/>
            <p:cNvGrpSpPr>
              <a:grpSpLocks/>
            </p:cNvGrpSpPr>
            <p:nvPr/>
          </p:nvGrpSpPr>
          <p:grpSpPr bwMode="auto">
            <a:xfrm>
              <a:off x="2676" y="1325"/>
              <a:ext cx="67" cy="45"/>
              <a:chOff x="2676" y="1325"/>
              <a:chExt cx="67" cy="45"/>
            </a:xfrm>
          </p:grpSpPr>
          <p:sp>
            <p:nvSpPr>
              <p:cNvPr id="21978" name="Freeform 396"/>
              <p:cNvSpPr>
                <a:spLocks/>
              </p:cNvSpPr>
              <p:nvPr/>
            </p:nvSpPr>
            <p:spPr bwMode="auto">
              <a:xfrm>
                <a:off x="2697" y="1339"/>
                <a:ext cx="46" cy="31"/>
              </a:xfrm>
              <a:custGeom>
                <a:avLst/>
                <a:gdLst>
                  <a:gd name="T0" fmla="*/ 19 w 46"/>
                  <a:gd name="T1" fmla="*/ 0 h 31"/>
                  <a:gd name="T2" fmla="*/ 26 w 46"/>
                  <a:gd name="T3" fmla="*/ 4 h 31"/>
                  <a:gd name="T4" fmla="*/ 32 w 46"/>
                  <a:gd name="T5" fmla="*/ 7 h 31"/>
                  <a:gd name="T6" fmla="*/ 39 w 46"/>
                  <a:gd name="T7" fmla="*/ 8 h 31"/>
                  <a:gd name="T8" fmla="*/ 45 w 46"/>
                  <a:gd name="T9" fmla="*/ 8 h 31"/>
                  <a:gd name="T10" fmla="*/ 45 w 46"/>
                  <a:gd name="T11" fmla="*/ 13 h 31"/>
                  <a:gd name="T12" fmla="*/ 43 w 46"/>
                  <a:gd name="T13" fmla="*/ 17 h 31"/>
                  <a:gd name="T14" fmla="*/ 41 w 46"/>
                  <a:gd name="T15" fmla="*/ 22 h 31"/>
                  <a:gd name="T16" fmla="*/ 39 w 46"/>
                  <a:gd name="T17" fmla="*/ 26 h 31"/>
                  <a:gd name="T18" fmla="*/ 37 w 46"/>
                  <a:gd name="T19" fmla="*/ 30 h 31"/>
                  <a:gd name="T20" fmla="*/ 32 w 46"/>
                  <a:gd name="T21" fmla="*/ 26 h 31"/>
                  <a:gd name="T22" fmla="*/ 26 w 46"/>
                  <a:gd name="T23" fmla="*/ 23 h 31"/>
                  <a:gd name="T24" fmla="*/ 21 w 46"/>
                  <a:gd name="T25" fmla="*/ 18 h 31"/>
                  <a:gd name="T26" fmla="*/ 15 w 46"/>
                  <a:gd name="T27" fmla="*/ 18 h 31"/>
                  <a:gd name="T28" fmla="*/ 8 w 46"/>
                  <a:gd name="T29" fmla="*/ 18 h 31"/>
                  <a:gd name="T30" fmla="*/ 0 w 46"/>
                  <a:gd name="T31" fmla="*/ 2 h 31"/>
                  <a:gd name="T32" fmla="*/ 19 w 46"/>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31"/>
                  <a:gd name="T53" fmla="*/ 46 w 46"/>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31">
                    <a:moveTo>
                      <a:pt x="19" y="0"/>
                    </a:moveTo>
                    <a:lnTo>
                      <a:pt x="26" y="4"/>
                    </a:lnTo>
                    <a:lnTo>
                      <a:pt x="32" y="7"/>
                    </a:lnTo>
                    <a:lnTo>
                      <a:pt x="39" y="8"/>
                    </a:lnTo>
                    <a:lnTo>
                      <a:pt x="45" y="8"/>
                    </a:lnTo>
                    <a:lnTo>
                      <a:pt x="45" y="13"/>
                    </a:lnTo>
                    <a:lnTo>
                      <a:pt x="43" y="17"/>
                    </a:lnTo>
                    <a:lnTo>
                      <a:pt x="41" y="22"/>
                    </a:lnTo>
                    <a:lnTo>
                      <a:pt x="39" y="26"/>
                    </a:lnTo>
                    <a:lnTo>
                      <a:pt x="37" y="30"/>
                    </a:lnTo>
                    <a:lnTo>
                      <a:pt x="32" y="26"/>
                    </a:lnTo>
                    <a:lnTo>
                      <a:pt x="26" y="23"/>
                    </a:lnTo>
                    <a:lnTo>
                      <a:pt x="21" y="18"/>
                    </a:lnTo>
                    <a:lnTo>
                      <a:pt x="15" y="18"/>
                    </a:lnTo>
                    <a:lnTo>
                      <a:pt x="8" y="18"/>
                    </a:lnTo>
                    <a:lnTo>
                      <a:pt x="0" y="2"/>
                    </a:lnTo>
                    <a:lnTo>
                      <a:pt x="19" y="0"/>
                    </a:lnTo>
                  </a:path>
                </a:pathLst>
              </a:custGeom>
              <a:solidFill>
                <a:srgbClr val="808080"/>
              </a:solidFill>
              <a:ln w="12700" cap="rnd">
                <a:solidFill>
                  <a:srgbClr val="000000"/>
                </a:solidFill>
                <a:round/>
                <a:headEnd/>
                <a:tailEnd/>
              </a:ln>
            </p:spPr>
            <p:txBody>
              <a:bodyPr/>
              <a:lstStyle/>
              <a:p>
                <a:endParaRPr lang="en-US"/>
              </a:p>
            </p:txBody>
          </p:sp>
          <p:sp>
            <p:nvSpPr>
              <p:cNvPr id="21979" name="Freeform 397"/>
              <p:cNvSpPr>
                <a:spLocks/>
              </p:cNvSpPr>
              <p:nvPr/>
            </p:nvSpPr>
            <p:spPr bwMode="auto">
              <a:xfrm>
                <a:off x="2676" y="1325"/>
                <a:ext cx="47" cy="41"/>
              </a:xfrm>
              <a:custGeom>
                <a:avLst/>
                <a:gdLst>
                  <a:gd name="T0" fmla="*/ 1 w 47"/>
                  <a:gd name="T1" fmla="*/ 19 h 41"/>
                  <a:gd name="T2" fmla="*/ 3 w 47"/>
                  <a:gd name="T3" fmla="*/ 16 h 41"/>
                  <a:gd name="T4" fmla="*/ 4 w 47"/>
                  <a:gd name="T5" fmla="*/ 14 h 41"/>
                  <a:gd name="T6" fmla="*/ 6 w 47"/>
                  <a:gd name="T7" fmla="*/ 11 h 41"/>
                  <a:gd name="T8" fmla="*/ 9 w 47"/>
                  <a:gd name="T9" fmla="*/ 8 h 41"/>
                  <a:gd name="T10" fmla="*/ 12 w 47"/>
                  <a:gd name="T11" fmla="*/ 6 h 41"/>
                  <a:gd name="T12" fmla="*/ 15 w 47"/>
                  <a:gd name="T13" fmla="*/ 3 h 41"/>
                  <a:gd name="T14" fmla="*/ 19 w 47"/>
                  <a:gd name="T15" fmla="*/ 2 h 41"/>
                  <a:gd name="T16" fmla="*/ 23 w 47"/>
                  <a:gd name="T17" fmla="*/ 1 h 41"/>
                  <a:gd name="T18" fmla="*/ 27 w 47"/>
                  <a:gd name="T19" fmla="*/ 0 h 41"/>
                  <a:gd name="T20" fmla="*/ 31 w 47"/>
                  <a:gd name="T21" fmla="*/ 0 h 41"/>
                  <a:gd name="T22" fmla="*/ 34 w 47"/>
                  <a:gd name="T23" fmla="*/ 0 h 41"/>
                  <a:gd name="T24" fmla="*/ 38 w 47"/>
                  <a:gd name="T25" fmla="*/ 0 h 41"/>
                  <a:gd name="T26" fmla="*/ 42 w 47"/>
                  <a:gd name="T27" fmla="*/ 1 h 41"/>
                  <a:gd name="T28" fmla="*/ 45 w 47"/>
                  <a:gd name="T29" fmla="*/ 3 h 41"/>
                  <a:gd name="T30" fmla="*/ 46 w 47"/>
                  <a:gd name="T31" fmla="*/ 6 h 41"/>
                  <a:gd name="T32" fmla="*/ 46 w 47"/>
                  <a:gd name="T33" fmla="*/ 8 h 41"/>
                  <a:gd name="T34" fmla="*/ 45 w 47"/>
                  <a:gd name="T35" fmla="*/ 11 h 41"/>
                  <a:gd name="T36" fmla="*/ 43 w 47"/>
                  <a:gd name="T37" fmla="*/ 13 h 41"/>
                  <a:gd name="T38" fmla="*/ 41 w 47"/>
                  <a:gd name="T39" fmla="*/ 15 h 41"/>
                  <a:gd name="T40" fmla="*/ 38 w 47"/>
                  <a:gd name="T41" fmla="*/ 18 h 41"/>
                  <a:gd name="T42" fmla="*/ 37 w 47"/>
                  <a:gd name="T43" fmla="*/ 20 h 41"/>
                  <a:gd name="T44" fmla="*/ 34 w 47"/>
                  <a:gd name="T45" fmla="*/ 23 h 41"/>
                  <a:gd name="T46" fmla="*/ 33 w 47"/>
                  <a:gd name="T47" fmla="*/ 25 h 41"/>
                  <a:gd name="T48" fmla="*/ 32 w 47"/>
                  <a:gd name="T49" fmla="*/ 28 h 41"/>
                  <a:gd name="T50" fmla="*/ 32 w 47"/>
                  <a:gd name="T51" fmla="*/ 30 h 41"/>
                  <a:gd name="T52" fmla="*/ 31 w 47"/>
                  <a:gd name="T53" fmla="*/ 33 h 41"/>
                  <a:gd name="T54" fmla="*/ 31 w 47"/>
                  <a:gd name="T55" fmla="*/ 35 h 41"/>
                  <a:gd name="T56" fmla="*/ 28 w 47"/>
                  <a:gd name="T57" fmla="*/ 38 h 41"/>
                  <a:gd name="T58" fmla="*/ 24 w 47"/>
                  <a:gd name="T59" fmla="*/ 39 h 41"/>
                  <a:gd name="T60" fmla="*/ 21 w 47"/>
                  <a:gd name="T61" fmla="*/ 40 h 41"/>
                  <a:gd name="T62" fmla="*/ 17 w 47"/>
                  <a:gd name="T63" fmla="*/ 40 h 41"/>
                  <a:gd name="T64" fmla="*/ 13 w 47"/>
                  <a:gd name="T65" fmla="*/ 40 h 41"/>
                  <a:gd name="T66" fmla="*/ 9 w 47"/>
                  <a:gd name="T67" fmla="*/ 39 h 41"/>
                  <a:gd name="T68" fmla="*/ 5 w 47"/>
                  <a:gd name="T69" fmla="*/ 38 h 41"/>
                  <a:gd name="T70" fmla="*/ 4 w 47"/>
                  <a:gd name="T71" fmla="*/ 35 h 41"/>
                  <a:gd name="T72" fmla="*/ 3 w 47"/>
                  <a:gd name="T73" fmla="*/ 33 h 41"/>
                  <a:gd name="T74" fmla="*/ 1 w 47"/>
                  <a:gd name="T75" fmla="*/ 30 h 41"/>
                  <a:gd name="T76" fmla="*/ 1 w 47"/>
                  <a:gd name="T77" fmla="*/ 28 h 41"/>
                  <a:gd name="T78" fmla="*/ 0 w 47"/>
                  <a:gd name="T79" fmla="*/ 25 h 41"/>
                  <a:gd name="T80" fmla="*/ 0 w 47"/>
                  <a:gd name="T81" fmla="*/ 23 h 41"/>
                  <a:gd name="T82" fmla="*/ 0 w 47"/>
                  <a:gd name="T83" fmla="*/ 20 h 41"/>
                  <a:gd name="T84" fmla="*/ 1 w 47"/>
                  <a:gd name="T85" fmla="*/ 19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
                  <a:gd name="T130" fmla="*/ 0 h 41"/>
                  <a:gd name="T131" fmla="*/ 47 w 47"/>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 h="41">
                    <a:moveTo>
                      <a:pt x="1" y="19"/>
                    </a:moveTo>
                    <a:lnTo>
                      <a:pt x="3" y="16"/>
                    </a:lnTo>
                    <a:lnTo>
                      <a:pt x="4" y="14"/>
                    </a:lnTo>
                    <a:lnTo>
                      <a:pt x="6" y="11"/>
                    </a:lnTo>
                    <a:lnTo>
                      <a:pt x="9" y="8"/>
                    </a:lnTo>
                    <a:lnTo>
                      <a:pt x="12" y="6"/>
                    </a:lnTo>
                    <a:lnTo>
                      <a:pt x="15" y="3"/>
                    </a:lnTo>
                    <a:lnTo>
                      <a:pt x="19" y="2"/>
                    </a:lnTo>
                    <a:lnTo>
                      <a:pt x="23" y="1"/>
                    </a:lnTo>
                    <a:lnTo>
                      <a:pt x="27" y="0"/>
                    </a:lnTo>
                    <a:lnTo>
                      <a:pt x="31" y="0"/>
                    </a:lnTo>
                    <a:lnTo>
                      <a:pt x="34" y="0"/>
                    </a:lnTo>
                    <a:lnTo>
                      <a:pt x="38" y="0"/>
                    </a:lnTo>
                    <a:lnTo>
                      <a:pt x="42" y="1"/>
                    </a:lnTo>
                    <a:lnTo>
                      <a:pt x="45" y="3"/>
                    </a:lnTo>
                    <a:lnTo>
                      <a:pt x="46" y="6"/>
                    </a:lnTo>
                    <a:lnTo>
                      <a:pt x="46" y="8"/>
                    </a:lnTo>
                    <a:lnTo>
                      <a:pt x="45" y="11"/>
                    </a:lnTo>
                    <a:lnTo>
                      <a:pt x="43" y="13"/>
                    </a:lnTo>
                    <a:lnTo>
                      <a:pt x="41" y="15"/>
                    </a:lnTo>
                    <a:lnTo>
                      <a:pt x="38" y="18"/>
                    </a:lnTo>
                    <a:lnTo>
                      <a:pt x="37" y="20"/>
                    </a:lnTo>
                    <a:lnTo>
                      <a:pt x="34" y="23"/>
                    </a:lnTo>
                    <a:lnTo>
                      <a:pt x="33" y="25"/>
                    </a:lnTo>
                    <a:lnTo>
                      <a:pt x="32" y="28"/>
                    </a:lnTo>
                    <a:lnTo>
                      <a:pt x="32" y="30"/>
                    </a:lnTo>
                    <a:lnTo>
                      <a:pt x="31" y="33"/>
                    </a:lnTo>
                    <a:lnTo>
                      <a:pt x="31" y="35"/>
                    </a:lnTo>
                    <a:lnTo>
                      <a:pt x="28" y="38"/>
                    </a:lnTo>
                    <a:lnTo>
                      <a:pt x="24" y="39"/>
                    </a:lnTo>
                    <a:lnTo>
                      <a:pt x="21" y="40"/>
                    </a:lnTo>
                    <a:lnTo>
                      <a:pt x="17" y="40"/>
                    </a:lnTo>
                    <a:lnTo>
                      <a:pt x="13" y="40"/>
                    </a:lnTo>
                    <a:lnTo>
                      <a:pt x="9" y="39"/>
                    </a:lnTo>
                    <a:lnTo>
                      <a:pt x="5" y="38"/>
                    </a:lnTo>
                    <a:lnTo>
                      <a:pt x="4" y="35"/>
                    </a:lnTo>
                    <a:lnTo>
                      <a:pt x="3" y="33"/>
                    </a:lnTo>
                    <a:lnTo>
                      <a:pt x="1" y="30"/>
                    </a:lnTo>
                    <a:lnTo>
                      <a:pt x="1" y="28"/>
                    </a:lnTo>
                    <a:lnTo>
                      <a:pt x="0" y="25"/>
                    </a:lnTo>
                    <a:lnTo>
                      <a:pt x="0" y="23"/>
                    </a:lnTo>
                    <a:lnTo>
                      <a:pt x="0" y="20"/>
                    </a:lnTo>
                    <a:lnTo>
                      <a:pt x="1" y="19"/>
                    </a:lnTo>
                  </a:path>
                </a:pathLst>
              </a:custGeom>
              <a:solidFill>
                <a:srgbClr val="808080"/>
              </a:solidFill>
              <a:ln w="12700" cap="rnd">
                <a:solidFill>
                  <a:srgbClr val="000000"/>
                </a:solidFill>
                <a:round/>
                <a:headEnd/>
                <a:tailEnd/>
              </a:ln>
            </p:spPr>
            <p:txBody>
              <a:bodyPr/>
              <a:lstStyle/>
              <a:p>
                <a:endParaRPr lang="en-US"/>
              </a:p>
            </p:txBody>
          </p:sp>
        </p:grpSp>
        <p:grpSp>
          <p:nvGrpSpPr>
            <p:cNvPr id="21945" name="Group 398"/>
            <p:cNvGrpSpPr>
              <a:grpSpLocks/>
            </p:cNvGrpSpPr>
            <p:nvPr/>
          </p:nvGrpSpPr>
          <p:grpSpPr bwMode="auto">
            <a:xfrm>
              <a:off x="2902" y="1203"/>
              <a:ext cx="67" cy="44"/>
              <a:chOff x="2902" y="1203"/>
              <a:chExt cx="67" cy="44"/>
            </a:xfrm>
          </p:grpSpPr>
          <p:sp>
            <p:nvSpPr>
              <p:cNvPr id="21976" name="Freeform 399"/>
              <p:cNvSpPr>
                <a:spLocks/>
              </p:cNvSpPr>
              <p:nvPr/>
            </p:nvSpPr>
            <p:spPr bwMode="auto">
              <a:xfrm>
                <a:off x="2902" y="1216"/>
                <a:ext cx="45" cy="31"/>
              </a:xfrm>
              <a:custGeom>
                <a:avLst/>
                <a:gdLst>
                  <a:gd name="T0" fmla="*/ 25 w 45"/>
                  <a:gd name="T1" fmla="*/ 0 h 31"/>
                  <a:gd name="T2" fmla="*/ 19 w 45"/>
                  <a:gd name="T3" fmla="*/ 4 h 31"/>
                  <a:gd name="T4" fmla="*/ 13 w 45"/>
                  <a:gd name="T5" fmla="*/ 7 h 31"/>
                  <a:gd name="T6" fmla="*/ 6 w 45"/>
                  <a:gd name="T7" fmla="*/ 8 h 31"/>
                  <a:gd name="T8" fmla="*/ 0 w 45"/>
                  <a:gd name="T9" fmla="*/ 8 h 31"/>
                  <a:gd name="T10" fmla="*/ 0 w 45"/>
                  <a:gd name="T11" fmla="*/ 13 h 31"/>
                  <a:gd name="T12" fmla="*/ 2 w 45"/>
                  <a:gd name="T13" fmla="*/ 17 h 31"/>
                  <a:gd name="T14" fmla="*/ 4 w 45"/>
                  <a:gd name="T15" fmla="*/ 22 h 31"/>
                  <a:gd name="T16" fmla="*/ 6 w 45"/>
                  <a:gd name="T17" fmla="*/ 26 h 31"/>
                  <a:gd name="T18" fmla="*/ 8 w 45"/>
                  <a:gd name="T19" fmla="*/ 30 h 31"/>
                  <a:gd name="T20" fmla="*/ 13 w 45"/>
                  <a:gd name="T21" fmla="*/ 26 h 31"/>
                  <a:gd name="T22" fmla="*/ 19 w 45"/>
                  <a:gd name="T23" fmla="*/ 23 h 31"/>
                  <a:gd name="T24" fmla="*/ 23 w 45"/>
                  <a:gd name="T25" fmla="*/ 18 h 31"/>
                  <a:gd name="T26" fmla="*/ 29 w 45"/>
                  <a:gd name="T27" fmla="*/ 18 h 31"/>
                  <a:gd name="T28" fmla="*/ 36 w 45"/>
                  <a:gd name="T29" fmla="*/ 18 h 31"/>
                  <a:gd name="T30" fmla="*/ 44 w 45"/>
                  <a:gd name="T31" fmla="*/ 2 h 31"/>
                  <a:gd name="T32" fmla="*/ 25 w 45"/>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
                  <a:gd name="T52" fmla="*/ 0 h 31"/>
                  <a:gd name="T53" fmla="*/ 45 w 45"/>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 h="31">
                    <a:moveTo>
                      <a:pt x="25" y="0"/>
                    </a:moveTo>
                    <a:lnTo>
                      <a:pt x="19" y="4"/>
                    </a:lnTo>
                    <a:lnTo>
                      <a:pt x="13" y="7"/>
                    </a:lnTo>
                    <a:lnTo>
                      <a:pt x="6" y="8"/>
                    </a:lnTo>
                    <a:lnTo>
                      <a:pt x="0" y="8"/>
                    </a:lnTo>
                    <a:lnTo>
                      <a:pt x="0" y="13"/>
                    </a:lnTo>
                    <a:lnTo>
                      <a:pt x="2" y="17"/>
                    </a:lnTo>
                    <a:lnTo>
                      <a:pt x="4" y="22"/>
                    </a:lnTo>
                    <a:lnTo>
                      <a:pt x="6" y="26"/>
                    </a:lnTo>
                    <a:lnTo>
                      <a:pt x="8" y="30"/>
                    </a:lnTo>
                    <a:lnTo>
                      <a:pt x="13" y="26"/>
                    </a:lnTo>
                    <a:lnTo>
                      <a:pt x="19" y="23"/>
                    </a:lnTo>
                    <a:lnTo>
                      <a:pt x="23" y="18"/>
                    </a:lnTo>
                    <a:lnTo>
                      <a:pt x="29" y="18"/>
                    </a:lnTo>
                    <a:lnTo>
                      <a:pt x="36" y="18"/>
                    </a:lnTo>
                    <a:lnTo>
                      <a:pt x="44" y="2"/>
                    </a:lnTo>
                    <a:lnTo>
                      <a:pt x="25" y="0"/>
                    </a:lnTo>
                  </a:path>
                </a:pathLst>
              </a:custGeom>
              <a:solidFill>
                <a:srgbClr val="808080"/>
              </a:solidFill>
              <a:ln w="12700" cap="rnd">
                <a:solidFill>
                  <a:srgbClr val="000000"/>
                </a:solidFill>
                <a:round/>
                <a:headEnd/>
                <a:tailEnd/>
              </a:ln>
            </p:spPr>
            <p:txBody>
              <a:bodyPr/>
              <a:lstStyle/>
              <a:p>
                <a:endParaRPr lang="en-US"/>
              </a:p>
            </p:txBody>
          </p:sp>
          <p:sp>
            <p:nvSpPr>
              <p:cNvPr id="21977" name="Freeform 400"/>
              <p:cNvSpPr>
                <a:spLocks/>
              </p:cNvSpPr>
              <p:nvPr/>
            </p:nvSpPr>
            <p:spPr bwMode="auto">
              <a:xfrm>
                <a:off x="2922" y="1203"/>
                <a:ext cx="47" cy="40"/>
              </a:xfrm>
              <a:custGeom>
                <a:avLst/>
                <a:gdLst>
                  <a:gd name="T0" fmla="*/ 45 w 47"/>
                  <a:gd name="T1" fmla="*/ 18 h 40"/>
                  <a:gd name="T2" fmla="*/ 43 w 47"/>
                  <a:gd name="T3" fmla="*/ 16 h 40"/>
                  <a:gd name="T4" fmla="*/ 42 w 47"/>
                  <a:gd name="T5" fmla="*/ 14 h 40"/>
                  <a:gd name="T6" fmla="*/ 40 w 47"/>
                  <a:gd name="T7" fmla="*/ 10 h 40"/>
                  <a:gd name="T8" fmla="*/ 37 w 47"/>
                  <a:gd name="T9" fmla="*/ 8 h 40"/>
                  <a:gd name="T10" fmla="*/ 34 w 47"/>
                  <a:gd name="T11" fmla="*/ 6 h 40"/>
                  <a:gd name="T12" fmla="*/ 31 w 47"/>
                  <a:gd name="T13" fmla="*/ 3 h 40"/>
                  <a:gd name="T14" fmla="*/ 27 w 47"/>
                  <a:gd name="T15" fmla="*/ 2 h 40"/>
                  <a:gd name="T16" fmla="*/ 23 w 47"/>
                  <a:gd name="T17" fmla="*/ 1 h 40"/>
                  <a:gd name="T18" fmla="*/ 19 w 47"/>
                  <a:gd name="T19" fmla="*/ 0 h 40"/>
                  <a:gd name="T20" fmla="*/ 15 w 47"/>
                  <a:gd name="T21" fmla="*/ 0 h 40"/>
                  <a:gd name="T22" fmla="*/ 12 w 47"/>
                  <a:gd name="T23" fmla="*/ 0 h 40"/>
                  <a:gd name="T24" fmla="*/ 8 w 47"/>
                  <a:gd name="T25" fmla="*/ 0 h 40"/>
                  <a:gd name="T26" fmla="*/ 4 w 47"/>
                  <a:gd name="T27" fmla="*/ 1 h 40"/>
                  <a:gd name="T28" fmla="*/ 1 w 47"/>
                  <a:gd name="T29" fmla="*/ 3 h 40"/>
                  <a:gd name="T30" fmla="*/ 0 w 47"/>
                  <a:gd name="T31" fmla="*/ 6 h 40"/>
                  <a:gd name="T32" fmla="*/ 0 w 47"/>
                  <a:gd name="T33" fmla="*/ 8 h 40"/>
                  <a:gd name="T34" fmla="*/ 1 w 47"/>
                  <a:gd name="T35" fmla="*/ 10 h 40"/>
                  <a:gd name="T36" fmla="*/ 3 w 47"/>
                  <a:gd name="T37" fmla="*/ 13 h 40"/>
                  <a:gd name="T38" fmla="*/ 5 w 47"/>
                  <a:gd name="T39" fmla="*/ 15 h 40"/>
                  <a:gd name="T40" fmla="*/ 8 w 47"/>
                  <a:gd name="T41" fmla="*/ 18 h 40"/>
                  <a:gd name="T42" fmla="*/ 9 w 47"/>
                  <a:gd name="T43" fmla="*/ 20 h 40"/>
                  <a:gd name="T44" fmla="*/ 12 w 47"/>
                  <a:gd name="T45" fmla="*/ 22 h 40"/>
                  <a:gd name="T46" fmla="*/ 13 w 47"/>
                  <a:gd name="T47" fmla="*/ 25 h 40"/>
                  <a:gd name="T48" fmla="*/ 14 w 47"/>
                  <a:gd name="T49" fmla="*/ 27 h 40"/>
                  <a:gd name="T50" fmla="*/ 14 w 47"/>
                  <a:gd name="T51" fmla="*/ 29 h 40"/>
                  <a:gd name="T52" fmla="*/ 15 w 47"/>
                  <a:gd name="T53" fmla="*/ 32 h 40"/>
                  <a:gd name="T54" fmla="*/ 15 w 47"/>
                  <a:gd name="T55" fmla="*/ 34 h 40"/>
                  <a:gd name="T56" fmla="*/ 18 w 47"/>
                  <a:gd name="T57" fmla="*/ 37 h 40"/>
                  <a:gd name="T58" fmla="*/ 22 w 47"/>
                  <a:gd name="T59" fmla="*/ 38 h 40"/>
                  <a:gd name="T60" fmla="*/ 25 w 47"/>
                  <a:gd name="T61" fmla="*/ 39 h 40"/>
                  <a:gd name="T62" fmla="*/ 29 w 47"/>
                  <a:gd name="T63" fmla="*/ 39 h 40"/>
                  <a:gd name="T64" fmla="*/ 33 w 47"/>
                  <a:gd name="T65" fmla="*/ 39 h 40"/>
                  <a:gd name="T66" fmla="*/ 37 w 47"/>
                  <a:gd name="T67" fmla="*/ 38 h 40"/>
                  <a:gd name="T68" fmla="*/ 41 w 47"/>
                  <a:gd name="T69" fmla="*/ 37 h 40"/>
                  <a:gd name="T70" fmla="*/ 42 w 47"/>
                  <a:gd name="T71" fmla="*/ 34 h 40"/>
                  <a:gd name="T72" fmla="*/ 43 w 47"/>
                  <a:gd name="T73" fmla="*/ 32 h 40"/>
                  <a:gd name="T74" fmla="*/ 45 w 47"/>
                  <a:gd name="T75" fmla="*/ 29 h 40"/>
                  <a:gd name="T76" fmla="*/ 45 w 47"/>
                  <a:gd name="T77" fmla="*/ 27 h 40"/>
                  <a:gd name="T78" fmla="*/ 46 w 47"/>
                  <a:gd name="T79" fmla="*/ 25 h 40"/>
                  <a:gd name="T80" fmla="*/ 46 w 47"/>
                  <a:gd name="T81" fmla="*/ 22 h 40"/>
                  <a:gd name="T82" fmla="*/ 46 w 47"/>
                  <a:gd name="T83" fmla="*/ 20 h 40"/>
                  <a:gd name="T84" fmla="*/ 45 w 47"/>
                  <a:gd name="T85" fmla="*/ 18 h 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
                  <a:gd name="T130" fmla="*/ 0 h 40"/>
                  <a:gd name="T131" fmla="*/ 47 w 47"/>
                  <a:gd name="T132" fmla="*/ 40 h 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 h="40">
                    <a:moveTo>
                      <a:pt x="45" y="18"/>
                    </a:moveTo>
                    <a:lnTo>
                      <a:pt x="43" y="16"/>
                    </a:lnTo>
                    <a:lnTo>
                      <a:pt x="42" y="14"/>
                    </a:lnTo>
                    <a:lnTo>
                      <a:pt x="40" y="10"/>
                    </a:lnTo>
                    <a:lnTo>
                      <a:pt x="37" y="8"/>
                    </a:lnTo>
                    <a:lnTo>
                      <a:pt x="34" y="6"/>
                    </a:lnTo>
                    <a:lnTo>
                      <a:pt x="31" y="3"/>
                    </a:lnTo>
                    <a:lnTo>
                      <a:pt x="27" y="2"/>
                    </a:lnTo>
                    <a:lnTo>
                      <a:pt x="23" y="1"/>
                    </a:lnTo>
                    <a:lnTo>
                      <a:pt x="19" y="0"/>
                    </a:lnTo>
                    <a:lnTo>
                      <a:pt x="15" y="0"/>
                    </a:lnTo>
                    <a:lnTo>
                      <a:pt x="12" y="0"/>
                    </a:lnTo>
                    <a:lnTo>
                      <a:pt x="8" y="0"/>
                    </a:lnTo>
                    <a:lnTo>
                      <a:pt x="4" y="1"/>
                    </a:lnTo>
                    <a:lnTo>
                      <a:pt x="1" y="3"/>
                    </a:lnTo>
                    <a:lnTo>
                      <a:pt x="0" y="6"/>
                    </a:lnTo>
                    <a:lnTo>
                      <a:pt x="0" y="8"/>
                    </a:lnTo>
                    <a:lnTo>
                      <a:pt x="1" y="10"/>
                    </a:lnTo>
                    <a:lnTo>
                      <a:pt x="3" y="13"/>
                    </a:lnTo>
                    <a:lnTo>
                      <a:pt x="5" y="15"/>
                    </a:lnTo>
                    <a:lnTo>
                      <a:pt x="8" y="18"/>
                    </a:lnTo>
                    <a:lnTo>
                      <a:pt x="9" y="20"/>
                    </a:lnTo>
                    <a:lnTo>
                      <a:pt x="12" y="22"/>
                    </a:lnTo>
                    <a:lnTo>
                      <a:pt x="13" y="25"/>
                    </a:lnTo>
                    <a:lnTo>
                      <a:pt x="14" y="27"/>
                    </a:lnTo>
                    <a:lnTo>
                      <a:pt x="14" y="29"/>
                    </a:lnTo>
                    <a:lnTo>
                      <a:pt x="15" y="32"/>
                    </a:lnTo>
                    <a:lnTo>
                      <a:pt x="15" y="34"/>
                    </a:lnTo>
                    <a:lnTo>
                      <a:pt x="18" y="37"/>
                    </a:lnTo>
                    <a:lnTo>
                      <a:pt x="22" y="38"/>
                    </a:lnTo>
                    <a:lnTo>
                      <a:pt x="25" y="39"/>
                    </a:lnTo>
                    <a:lnTo>
                      <a:pt x="29" y="39"/>
                    </a:lnTo>
                    <a:lnTo>
                      <a:pt x="33" y="39"/>
                    </a:lnTo>
                    <a:lnTo>
                      <a:pt x="37" y="38"/>
                    </a:lnTo>
                    <a:lnTo>
                      <a:pt x="41" y="37"/>
                    </a:lnTo>
                    <a:lnTo>
                      <a:pt x="42" y="34"/>
                    </a:lnTo>
                    <a:lnTo>
                      <a:pt x="43" y="32"/>
                    </a:lnTo>
                    <a:lnTo>
                      <a:pt x="45" y="29"/>
                    </a:lnTo>
                    <a:lnTo>
                      <a:pt x="45" y="27"/>
                    </a:lnTo>
                    <a:lnTo>
                      <a:pt x="46" y="25"/>
                    </a:lnTo>
                    <a:lnTo>
                      <a:pt x="46" y="22"/>
                    </a:lnTo>
                    <a:lnTo>
                      <a:pt x="46" y="20"/>
                    </a:lnTo>
                    <a:lnTo>
                      <a:pt x="45" y="18"/>
                    </a:lnTo>
                  </a:path>
                </a:pathLst>
              </a:custGeom>
              <a:solidFill>
                <a:srgbClr val="808080"/>
              </a:solidFill>
              <a:ln w="12700" cap="rnd">
                <a:solidFill>
                  <a:srgbClr val="000000"/>
                </a:solidFill>
                <a:round/>
                <a:headEnd/>
                <a:tailEnd/>
              </a:ln>
            </p:spPr>
            <p:txBody>
              <a:bodyPr/>
              <a:lstStyle/>
              <a:p>
                <a:endParaRPr lang="en-US"/>
              </a:p>
            </p:txBody>
          </p:sp>
        </p:grpSp>
        <p:grpSp>
          <p:nvGrpSpPr>
            <p:cNvPr id="21946" name="Group 401"/>
            <p:cNvGrpSpPr>
              <a:grpSpLocks/>
            </p:cNvGrpSpPr>
            <p:nvPr/>
          </p:nvGrpSpPr>
          <p:grpSpPr bwMode="auto">
            <a:xfrm>
              <a:off x="3085" y="1103"/>
              <a:ext cx="91" cy="45"/>
              <a:chOff x="3085" y="1103"/>
              <a:chExt cx="91" cy="45"/>
            </a:xfrm>
          </p:grpSpPr>
          <p:sp>
            <p:nvSpPr>
              <p:cNvPr id="21974" name="Freeform 402"/>
              <p:cNvSpPr>
                <a:spLocks/>
              </p:cNvSpPr>
              <p:nvPr/>
            </p:nvSpPr>
            <p:spPr bwMode="auto">
              <a:xfrm>
                <a:off x="3114" y="1103"/>
                <a:ext cx="62" cy="31"/>
              </a:xfrm>
              <a:custGeom>
                <a:avLst/>
                <a:gdLst>
                  <a:gd name="T0" fmla="*/ 0 w 62"/>
                  <a:gd name="T1" fmla="*/ 17 h 31"/>
                  <a:gd name="T2" fmla="*/ 9 w 62"/>
                  <a:gd name="T3" fmla="*/ 13 h 31"/>
                  <a:gd name="T4" fmla="*/ 15 w 62"/>
                  <a:gd name="T5" fmla="*/ 9 h 31"/>
                  <a:gd name="T6" fmla="*/ 17 w 62"/>
                  <a:gd name="T7" fmla="*/ 4 h 31"/>
                  <a:gd name="T8" fmla="*/ 17 w 62"/>
                  <a:gd name="T9" fmla="*/ 0 h 31"/>
                  <a:gd name="T10" fmla="*/ 26 w 62"/>
                  <a:gd name="T11" fmla="*/ 0 h 31"/>
                  <a:gd name="T12" fmla="*/ 35 w 62"/>
                  <a:gd name="T13" fmla="*/ 2 h 31"/>
                  <a:gd name="T14" fmla="*/ 44 w 62"/>
                  <a:gd name="T15" fmla="*/ 3 h 31"/>
                  <a:gd name="T16" fmla="*/ 52 w 62"/>
                  <a:gd name="T17" fmla="*/ 4 h 31"/>
                  <a:gd name="T18" fmla="*/ 61 w 62"/>
                  <a:gd name="T19" fmla="*/ 6 h 31"/>
                  <a:gd name="T20" fmla="*/ 52 w 62"/>
                  <a:gd name="T21" fmla="*/ 9 h 31"/>
                  <a:gd name="T22" fmla="*/ 46 w 62"/>
                  <a:gd name="T23" fmla="*/ 13 h 31"/>
                  <a:gd name="T24" fmla="*/ 38 w 62"/>
                  <a:gd name="T25" fmla="*/ 16 h 31"/>
                  <a:gd name="T26" fmla="*/ 38 w 62"/>
                  <a:gd name="T27" fmla="*/ 20 h 31"/>
                  <a:gd name="T28" fmla="*/ 38 w 62"/>
                  <a:gd name="T29" fmla="*/ 24 h 31"/>
                  <a:gd name="T30" fmla="*/ 3 w 62"/>
                  <a:gd name="T31" fmla="*/ 30 h 31"/>
                  <a:gd name="T32" fmla="*/ 0 w 62"/>
                  <a:gd name="T33" fmla="*/ 17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31"/>
                  <a:gd name="T53" fmla="*/ 62 w 62"/>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31">
                    <a:moveTo>
                      <a:pt x="0" y="17"/>
                    </a:moveTo>
                    <a:lnTo>
                      <a:pt x="9" y="13"/>
                    </a:lnTo>
                    <a:lnTo>
                      <a:pt x="15" y="9"/>
                    </a:lnTo>
                    <a:lnTo>
                      <a:pt x="17" y="4"/>
                    </a:lnTo>
                    <a:lnTo>
                      <a:pt x="17" y="0"/>
                    </a:lnTo>
                    <a:lnTo>
                      <a:pt x="26" y="0"/>
                    </a:lnTo>
                    <a:lnTo>
                      <a:pt x="35" y="2"/>
                    </a:lnTo>
                    <a:lnTo>
                      <a:pt x="44" y="3"/>
                    </a:lnTo>
                    <a:lnTo>
                      <a:pt x="52" y="4"/>
                    </a:lnTo>
                    <a:lnTo>
                      <a:pt x="61" y="6"/>
                    </a:lnTo>
                    <a:lnTo>
                      <a:pt x="52" y="9"/>
                    </a:lnTo>
                    <a:lnTo>
                      <a:pt x="46" y="13"/>
                    </a:lnTo>
                    <a:lnTo>
                      <a:pt x="38" y="16"/>
                    </a:lnTo>
                    <a:lnTo>
                      <a:pt x="38" y="20"/>
                    </a:lnTo>
                    <a:lnTo>
                      <a:pt x="38" y="24"/>
                    </a:lnTo>
                    <a:lnTo>
                      <a:pt x="3" y="30"/>
                    </a:lnTo>
                    <a:lnTo>
                      <a:pt x="0" y="17"/>
                    </a:lnTo>
                  </a:path>
                </a:pathLst>
              </a:custGeom>
              <a:solidFill>
                <a:srgbClr val="808080"/>
              </a:solidFill>
              <a:ln w="12700" cap="rnd">
                <a:solidFill>
                  <a:srgbClr val="000000"/>
                </a:solidFill>
                <a:round/>
                <a:headEnd/>
                <a:tailEnd/>
              </a:ln>
            </p:spPr>
            <p:txBody>
              <a:bodyPr/>
              <a:lstStyle/>
              <a:p>
                <a:endParaRPr lang="en-US"/>
              </a:p>
            </p:txBody>
          </p:sp>
          <p:sp>
            <p:nvSpPr>
              <p:cNvPr id="21975" name="Freeform 403"/>
              <p:cNvSpPr>
                <a:spLocks/>
              </p:cNvSpPr>
              <p:nvPr/>
            </p:nvSpPr>
            <p:spPr bwMode="auto">
              <a:xfrm>
                <a:off x="3085" y="1118"/>
                <a:ext cx="82" cy="30"/>
              </a:xfrm>
              <a:custGeom>
                <a:avLst/>
                <a:gdLst>
                  <a:gd name="T0" fmla="*/ 38 w 82"/>
                  <a:gd name="T1" fmla="*/ 28 h 30"/>
                  <a:gd name="T2" fmla="*/ 33 w 82"/>
                  <a:gd name="T3" fmla="*/ 27 h 30"/>
                  <a:gd name="T4" fmla="*/ 28 w 82"/>
                  <a:gd name="T5" fmla="*/ 26 h 30"/>
                  <a:gd name="T6" fmla="*/ 21 w 82"/>
                  <a:gd name="T7" fmla="*/ 25 h 30"/>
                  <a:gd name="T8" fmla="*/ 17 w 82"/>
                  <a:gd name="T9" fmla="*/ 23 h 30"/>
                  <a:gd name="T10" fmla="*/ 12 w 82"/>
                  <a:gd name="T11" fmla="*/ 22 h 30"/>
                  <a:gd name="T12" fmla="*/ 7 w 82"/>
                  <a:gd name="T13" fmla="*/ 19 h 30"/>
                  <a:gd name="T14" fmla="*/ 3 w 82"/>
                  <a:gd name="T15" fmla="*/ 17 h 30"/>
                  <a:gd name="T16" fmla="*/ 2 w 82"/>
                  <a:gd name="T17" fmla="*/ 15 h 30"/>
                  <a:gd name="T18" fmla="*/ 0 w 82"/>
                  <a:gd name="T19" fmla="*/ 12 h 30"/>
                  <a:gd name="T20" fmla="*/ 0 w 82"/>
                  <a:gd name="T21" fmla="*/ 10 h 30"/>
                  <a:gd name="T22" fmla="*/ 0 w 82"/>
                  <a:gd name="T23" fmla="*/ 7 h 30"/>
                  <a:gd name="T24" fmla="*/ 0 w 82"/>
                  <a:gd name="T25" fmla="*/ 5 h 30"/>
                  <a:gd name="T26" fmla="*/ 2 w 82"/>
                  <a:gd name="T27" fmla="*/ 3 h 30"/>
                  <a:gd name="T28" fmla="*/ 7 w 82"/>
                  <a:gd name="T29" fmla="*/ 1 h 30"/>
                  <a:gd name="T30" fmla="*/ 12 w 82"/>
                  <a:gd name="T31" fmla="*/ 0 h 30"/>
                  <a:gd name="T32" fmla="*/ 17 w 82"/>
                  <a:gd name="T33" fmla="*/ 0 h 30"/>
                  <a:gd name="T34" fmla="*/ 21 w 82"/>
                  <a:gd name="T35" fmla="*/ 1 h 30"/>
                  <a:gd name="T36" fmla="*/ 26 w 82"/>
                  <a:gd name="T37" fmla="*/ 2 h 30"/>
                  <a:gd name="T38" fmla="*/ 32 w 82"/>
                  <a:gd name="T39" fmla="*/ 3 h 30"/>
                  <a:gd name="T40" fmla="*/ 36 w 82"/>
                  <a:gd name="T41" fmla="*/ 5 h 30"/>
                  <a:gd name="T42" fmla="*/ 41 w 82"/>
                  <a:gd name="T43" fmla="*/ 6 h 30"/>
                  <a:gd name="T44" fmla="*/ 46 w 82"/>
                  <a:gd name="T45" fmla="*/ 7 h 30"/>
                  <a:gd name="T46" fmla="*/ 51 w 82"/>
                  <a:gd name="T47" fmla="*/ 8 h 30"/>
                  <a:gd name="T48" fmla="*/ 56 w 82"/>
                  <a:gd name="T49" fmla="*/ 9 h 30"/>
                  <a:gd name="T50" fmla="*/ 61 w 82"/>
                  <a:gd name="T51" fmla="*/ 9 h 30"/>
                  <a:gd name="T52" fmla="*/ 66 w 82"/>
                  <a:gd name="T53" fmla="*/ 10 h 30"/>
                  <a:gd name="T54" fmla="*/ 71 w 82"/>
                  <a:gd name="T55" fmla="*/ 10 h 30"/>
                  <a:gd name="T56" fmla="*/ 76 w 82"/>
                  <a:gd name="T57" fmla="*/ 11 h 30"/>
                  <a:gd name="T58" fmla="*/ 79 w 82"/>
                  <a:gd name="T59" fmla="*/ 14 h 30"/>
                  <a:gd name="T60" fmla="*/ 81 w 82"/>
                  <a:gd name="T61" fmla="*/ 16 h 30"/>
                  <a:gd name="T62" fmla="*/ 81 w 82"/>
                  <a:gd name="T63" fmla="*/ 19 h 30"/>
                  <a:gd name="T64" fmla="*/ 81 w 82"/>
                  <a:gd name="T65" fmla="*/ 21 h 30"/>
                  <a:gd name="T66" fmla="*/ 79 w 82"/>
                  <a:gd name="T67" fmla="*/ 23 h 30"/>
                  <a:gd name="T68" fmla="*/ 76 w 82"/>
                  <a:gd name="T69" fmla="*/ 26 h 30"/>
                  <a:gd name="T70" fmla="*/ 71 w 82"/>
                  <a:gd name="T71" fmla="*/ 26 h 30"/>
                  <a:gd name="T72" fmla="*/ 66 w 82"/>
                  <a:gd name="T73" fmla="*/ 27 h 30"/>
                  <a:gd name="T74" fmla="*/ 61 w 82"/>
                  <a:gd name="T75" fmla="*/ 28 h 30"/>
                  <a:gd name="T76" fmla="*/ 56 w 82"/>
                  <a:gd name="T77" fmla="*/ 28 h 30"/>
                  <a:gd name="T78" fmla="*/ 51 w 82"/>
                  <a:gd name="T79" fmla="*/ 29 h 30"/>
                  <a:gd name="T80" fmla="*/ 46 w 82"/>
                  <a:gd name="T81" fmla="*/ 29 h 30"/>
                  <a:gd name="T82" fmla="*/ 41 w 82"/>
                  <a:gd name="T83" fmla="*/ 29 h 30"/>
                  <a:gd name="T84" fmla="*/ 38 w 82"/>
                  <a:gd name="T85" fmla="*/ 28 h 3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
                  <a:gd name="T130" fmla="*/ 0 h 30"/>
                  <a:gd name="T131" fmla="*/ 82 w 82"/>
                  <a:gd name="T132" fmla="*/ 30 h 3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 h="30">
                    <a:moveTo>
                      <a:pt x="38" y="28"/>
                    </a:moveTo>
                    <a:lnTo>
                      <a:pt x="33" y="27"/>
                    </a:lnTo>
                    <a:lnTo>
                      <a:pt x="28" y="26"/>
                    </a:lnTo>
                    <a:lnTo>
                      <a:pt x="21" y="25"/>
                    </a:lnTo>
                    <a:lnTo>
                      <a:pt x="17" y="23"/>
                    </a:lnTo>
                    <a:lnTo>
                      <a:pt x="12" y="22"/>
                    </a:lnTo>
                    <a:lnTo>
                      <a:pt x="7" y="19"/>
                    </a:lnTo>
                    <a:lnTo>
                      <a:pt x="3" y="17"/>
                    </a:lnTo>
                    <a:lnTo>
                      <a:pt x="2" y="15"/>
                    </a:lnTo>
                    <a:lnTo>
                      <a:pt x="0" y="12"/>
                    </a:lnTo>
                    <a:lnTo>
                      <a:pt x="0" y="10"/>
                    </a:lnTo>
                    <a:lnTo>
                      <a:pt x="0" y="7"/>
                    </a:lnTo>
                    <a:lnTo>
                      <a:pt x="0" y="5"/>
                    </a:lnTo>
                    <a:lnTo>
                      <a:pt x="2" y="3"/>
                    </a:lnTo>
                    <a:lnTo>
                      <a:pt x="7" y="1"/>
                    </a:lnTo>
                    <a:lnTo>
                      <a:pt x="12" y="0"/>
                    </a:lnTo>
                    <a:lnTo>
                      <a:pt x="17" y="0"/>
                    </a:lnTo>
                    <a:lnTo>
                      <a:pt x="21" y="1"/>
                    </a:lnTo>
                    <a:lnTo>
                      <a:pt x="26" y="2"/>
                    </a:lnTo>
                    <a:lnTo>
                      <a:pt x="32" y="3"/>
                    </a:lnTo>
                    <a:lnTo>
                      <a:pt x="36" y="5"/>
                    </a:lnTo>
                    <a:lnTo>
                      <a:pt x="41" y="6"/>
                    </a:lnTo>
                    <a:lnTo>
                      <a:pt x="46" y="7"/>
                    </a:lnTo>
                    <a:lnTo>
                      <a:pt x="51" y="8"/>
                    </a:lnTo>
                    <a:lnTo>
                      <a:pt x="56" y="9"/>
                    </a:lnTo>
                    <a:lnTo>
                      <a:pt x="61" y="9"/>
                    </a:lnTo>
                    <a:lnTo>
                      <a:pt x="66" y="10"/>
                    </a:lnTo>
                    <a:lnTo>
                      <a:pt x="71" y="10"/>
                    </a:lnTo>
                    <a:lnTo>
                      <a:pt x="76" y="11"/>
                    </a:lnTo>
                    <a:lnTo>
                      <a:pt x="79" y="14"/>
                    </a:lnTo>
                    <a:lnTo>
                      <a:pt x="81" y="16"/>
                    </a:lnTo>
                    <a:lnTo>
                      <a:pt x="81" y="19"/>
                    </a:lnTo>
                    <a:lnTo>
                      <a:pt x="81" y="21"/>
                    </a:lnTo>
                    <a:lnTo>
                      <a:pt x="79" y="23"/>
                    </a:lnTo>
                    <a:lnTo>
                      <a:pt x="76" y="26"/>
                    </a:lnTo>
                    <a:lnTo>
                      <a:pt x="71" y="26"/>
                    </a:lnTo>
                    <a:lnTo>
                      <a:pt x="66" y="27"/>
                    </a:lnTo>
                    <a:lnTo>
                      <a:pt x="61" y="28"/>
                    </a:lnTo>
                    <a:lnTo>
                      <a:pt x="56" y="28"/>
                    </a:lnTo>
                    <a:lnTo>
                      <a:pt x="51" y="29"/>
                    </a:lnTo>
                    <a:lnTo>
                      <a:pt x="46" y="29"/>
                    </a:lnTo>
                    <a:lnTo>
                      <a:pt x="41" y="29"/>
                    </a:lnTo>
                    <a:lnTo>
                      <a:pt x="38" y="28"/>
                    </a:lnTo>
                  </a:path>
                </a:pathLst>
              </a:custGeom>
              <a:solidFill>
                <a:srgbClr val="808080"/>
              </a:solidFill>
              <a:ln w="12700" cap="rnd">
                <a:solidFill>
                  <a:srgbClr val="000000"/>
                </a:solidFill>
                <a:round/>
                <a:headEnd/>
                <a:tailEnd/>
              </a:ln>
            </p:spPr>
            <p:txBody>
              <a:bodyPr/>
              <a:lstStyle/>
              <a:p>
                <a:endParaRPr lang="en-US"/>
              </a:p>
            </p:txBody>
          </p:sp>
        </p:grpSp>
        <p:grpSp>
          <p:nvGrpSpPr>
            <p:cNvPr id="21947" name="Group 404"/>
            <p:cNvGrpSpPr>
              <a:grpSpLocks/>
            </p:cNvGrpSpPr>
            <p:nvPr/>
          </p:nvGrpSpPr>
          <p:grpSpPr bwMode="auto">
            <a:xfrm>
              <a:off x="2583" y="1208"/>
              <a:ext cx="67" cy="44"/>
              <a:chOff x="2583" y="1208"/>
              <a:chExt cx="67" cy="44"/>
            </a:xfrm>
          </p:grpSpPr>
          <p:sp>
            <p:nvSpPr>
              <p:cNvPr id="21972" name="Freeform 405"/>
              <p:cNvSpPr>
                <a:spLocks/>
              </p:cNvSpPr>
              <p:nvPr/>
            </p:nvSpPr>
            <p:spPr bwMode="auto">
              <a:xfrm>
                <a:off x="2604" y="1221"/>
                <a:ext cx="46" cy="31"/>
              </a:xfrm>
              <a:custGeom>
                <a:avLst/>
                <a:gdLst>
                  <a:gd name="T0" fmla="*/ 19 w 46"/>
                  <a:gd name="T1" fmla="*/ 0 h 31"/>
                  <a:gd name="T2" fmla="*/ 26 w 46"/>
                  <a:gd name="T3" fmla="*/ 4 h 31"/>
                  <a:gd name="T4" fmla="*/ 32 w 46"/>
                  <a:gd name="T5" fmla="*/ 7 h 31"/>
                  <a:gd name="T6" fmla="*/ 39 w 46"/>
                  <a:gd name="T7" fmla="*/ 8 h 31"/>
                  <a:gd name="T8" fmla="*/ 45 w 46"/>
                  <a:gd name="T9" fmla="*/ 8 h 31"/>
                  <a:gd name="T10" fmla="*/ 45 w 46"/>
                  <a:gd name="T11" fmla="*/ 13 h 31"/>
                  <a:gd name="T12" fmla="*/ 43 w 46"/>
                  <a:gd name="T13" fmla="*/ 17 h 31"/>
                  <a:gd name="T14" fmla="*/ 41 w 46"/>
                  <a:gd name="T15" fmla="*/ 22 h 31"/>
                  <a:gd name="T16" fmla="*/ 39 w 46"/>
                  <a:gd name="T17" fmla="*/ 26 h 31"/>
                  <a:gd name="T18" fmla="*/ 37 w 46"/>
                  <a:gd name="T19" fmla="*/ 30 h 31"/>
                  <a:gd name="T20" fmla="*/ 32 w 46"/>
                  <a:gd name="T21" fmla="*/ 26 h 31"/>
                  <a:gd name="T22" fmla="*/ 26 w 46"/>
                  <a:gd name="T23" fmla="*/ 23 h 31"/>
                  <a:gd name="T24" fmla="*/ 21 w 46"/>
                  <a:gd name="T25" fmla="*/ 18 h 31"/>
                  <a:gd name="T26" fmla="*/ 15 w 46"/>
                  <a:gd name="T27" fmla="*/ 18 h 31"/>
                  <a:gd name="T28" fmla="*/ 8 w 46"/>
                  <a:gd name="T29" fmla="*/ 18 h 31"/>
                  <a:gd name="T30" fmla="*/ 0 w 46"/>
                  <a:gd name="T31" fmla="*/ 2 h 31"/>
                  <a:gd name="T32" fmla="*/ 19 w 46"/>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31"/>
                  <a:gd name="T53" fmla="*/ 46 w 46"/>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31">
                    <a:moveTo>
                      <a:pt x="19" y="0"/>
                    </a:moveTo>
                    <a:lnTo>
                      <a:pt x="26" y="4"/>
                    </a:lnTo>
                    <a:lnTo>
                      <a:pt x="32" y="7"/>
                    </a:lnTo>
                    <a:lnTo>
                      <a:pt x="39" y="8"/>
                    </a:lnTo>
                    <a:lnTo>
                      <a:pt x="45" y="8"/>
                    </a:lnTo>
                    <a:lnTo>
                      <a:pt x="45" y="13"/>
                    </a:lnTo>
                    <a:lnTo>
                      <a:pt x="43" y="17"/>
                    </a:lnTo>
                    <a:lnTo>
                      <a:pt x="41" y="22"/>
                    </a:lnTo>
                    <a:lnTo>
                      <a:pt x="39" y="26"/>
                    </a:lnTo>
                    <a:lnTo>
                      <a:pt x="37" y="30"/>
                    </a:lnTo>
                    <a:lnTo>
                      <a:pt x="32" y="26"/>
                    </a:lnTo>
                    <a:lnTo>
                      <a:pt x="26" y="23"/>
                    </a:lnTo>
                    <a:lnTo>
                      <a:pt x="21" y="18"/>
                    </a:lnTo>
                    <a:lnTo>
                      <a:pt x="15" y="18"/>
                    </a:lnTo>
                    <a:lnTo>
                      <a:pt x="8" y="18"/>
                    </a:lnTo>
                    <a:lnTo>
                      <a:pt x="0" y="2"/>
                    </a:lnTo>
                    <a:lnTo>
                      <a:pt x="19" y="0"/>
                    </a:lnTo>
                  </a:path>
                </a:pathLst>
              </a:custGeom>
              <a:solidFill>
                <a:srgbClr val="808080"/>
              </a:solidFill>
              <a:ln w="12700" cap="rnd">
                <a:solidFill>
                  <a:srgbClr val="000000"/>
                </a:solidFill>
                <a:round/>
                <a:headEnd/>
                <a:tailEnd/>
              </a:ln>
            </p:spPr>
            <p:txBody>
              <a:bodyPr/>
              <a:lstStyle/>
              <a:p>
                <a:endParaRPr lang="en-US"/>
              </a:p>
            </p:txBody>
          </p:sp>
          <p:sp>
            <p:nvSpPr>
              <p:cNvPr id="21973" name="Freeform 406"/>
              <p:cNvSpPr>
                <a:spLocks/>
              </p:cNvSpPr>
              <p:nvPr/>
            </p:nvSpPr>
            <p:spPr bwMode="auto">
              <a:xfrm>
                <a:off x="2583" y="1208"/>
                <a:ext cx="47" cy="40"/>
              </a:xfrm>
              <a:custGeom>
                <a:avLst/>
                <a:gdLst>
                  <a:gd name="T0" fmla="*/ 1 w 47"/>
                  <a:gd name="T1" fmla="*/ 18 h 40"/>
                  <a:gd name="T2" fmla="*/ 3 w 47"/>
                  <a:gd name="T3" fmla="*/ 16 h 40"/>
                  <a:gd name="T4" fmla="*/ 4 w 47"/>
                  <a:gd name="T5" fmla="*/ 14 h 40"/>
                  <a:gd name="T6" fmla="*/ 6 w 47"/>
                  <a:gd name="T7" fmla="*/ 10 h 40"/>
                  <a:gd name="T8" fmla="*/ 9 w 47"/>
                  <a:gd name="T9" fmla="*/ 8 h 40"/>
                  <a:gd name="T10" fmla="*/ 12 w 47"/>
                  <a:gd name="T11" fmla="*/ 6 h 40"/>
                  <a:gd name="T12" fmla="*/ 15 w 47"/>
                  <a:gd name="T13" fmla="*/ 3 h 40"/>
                  <a:gd name="T14" fmla="*/ 19 w 47"/>
                  <a:gd name="T15" fmla="*/ 2 h 40"/>
                  <a:gd name="T16" fmla="*/ 23 w 47"/>
                  <a:gd name="T17" fmla="*/ 1 h 40"/>
                  <a:gd name="T18" fmla="*/ 27 w 47"/>
                  <a:gd name="T19" fmla="*/ 0 h 40"/>
                  <a:gd name="T20" fmla="*/ 31 w 47"/>
                  <a:gd name="T21" fmla="*/ 0 h 40"/>
                  <a:gd name="T22" fmla="*/ 34 w 47"/>
                  <a:gd name="T23" fmla="*/ 0 h 40"/>
                  <a:gd name="T24" fmla="*/ 38 w 47"/>
                  <a:gd name="T25" fmla="*/ 0 h 40"/>
                  <a:gd name="T26" fmla="*/ 42 w 47"/>
                  <a:gd name="T27" fmla="*/ 1 h 40"/>
                  <a:gd name="T28" fmla="*/ 45 w 47"/>
                  <a:gd name="T29" fmla="*/ 3 h 40"/>
                  <a:gd name="T30" fmla="*/ 46 w 47"/>
                  <a:gd name="T31" fmla="*/ 6 h 40"/>
                  <a:gd name="T32" fmla="*/ 46 w 47"/>
                  <a:gd name="T33" fmla="*/ 8 h 40"/>
                  <a:gd name="T34" fmla="*/ 45 w 47"/>
                  <a:gd name="T35" fmla="*/ 10 h 40"/>
                  <a:gd name="T36" fmla="*/ 43 w 47"/>
                  <a:gd name="T37" fmla="*/ 13 h 40"/>
                  <a:gd name="T38" fmla="*/ 41 w 47"/>
                  <a:gd name="T39" fmla="*/ 15 h 40"/>
                  <a:gd name="T40" fmla="*/ 38 w 47"/>
                  <a:gd name="T41" fmla="*/ 18 h 40"/>
                  <a:gd name="T42" fmla="*/ 37 w 47"/>
                  <a:gd name="T43" fmla="*/ 20 h 40"/>
                  <a:gd name="T44" fmla="*/ 34 w 47"/>
                  <a:gd name="T45" fmla="*/ 22 h 40"/>
                  <a:gd name="T46" fmla="*/ 33 w 47"/>
                  <a:gd name="T47" fmla="*/ 25 h 40"/>
                  <a:gd name="T48" fmla="*/ 32 w 47"/>
                  <a:gd name="T49" fmla="*/ 27 h 40"/>
                  <a:gd name="T50" fmla="*/ 32 w 47"/>
                  <a:gd name="T51" fmla="*/ 29 h 40"/>
                  <a:gd name="T52" fmla="*/ 31 w 47"/>
                  <a:gd name="T53" fmla="*/ 32 h 40"/>
                  <a:gd name="T54" fmla="*/ 31 w 47"/>
                  <a:gd name="T55" fmla="*/ 34 h 40"/>
                  <a:gd name="T56" fmla="*/ 28 w 47"/>
                  <a:gd name="T57" fmla="*/ 37 h 40"/>
                  <a:gd name="T58" fmla="*/ 24 w 47"/>
                  <a:gd name="T59" fmla="*/ 38 h 40"/>
                  <a:gd name="T60" fmla="*/ 21 w 47"/>
                  <a:gd name="T61" fmla="*/ 39 h 40"/>
                  <a:gd name="T62" fmla="*/ 17 w 47"/>
                  <a:gd name="T63" fmla="*/ 39 h 40"/>
                  <a:gd name="T64" fmla="*/ 13 w 47"/>
                  <a:gd name="T65" fmla="*/ 39 h 40"/>
                  <a:gd name="T66" fmla="*/ 9 w 47"/>
                  <a:gd name="T67" fmla="*/ 38 h 40"/>
                  <a:gd name="T68" fmla="*/ 5 w 47"/>
                  <a:gd name="T69" fmla="*/ 37 h 40"/>
                  <a:gd name="T70" fmla="*/ 4 w 47"/>
                  <a:gd name="T71" fmla="*/ 34 h 40"/>
                  <a:gd name="T72" fmla="*/ 3 w 47"/>
                  <a:gd name="T73" fmla="*/ 32 h 40"/>
                  <a:gd name="T74" fmla="*/ 1 w 47"/>
                  <a:gd name="T75" fmla="*/ 29 h 40"/>
                  <a:gd name="T76" fmla="*/ 1 w 47"/>
                  <a:gd name="T77" fmla="*/ 27 h 40"/>
                  <a:gd name="T78" fmla="*/ 0 w 47"/>
                  <a:gd name="T79" fmla="*/ 25 h 40"/>
                  <a:gd name="T80" fmla="*/ 0 w 47"/>
                  <a:gd name="T81" fmla="*/ 22 h 40"/>
                  <a:gd name="T82" fmla="*/ 0 w 47"/>
                  <a:gd name="T83" fmla="*/ 20 h 40"/>
                  <a:gd name="T84" fmla="*/ 1 w 47"/>
                  <a:gd name="T85" fmla="*/ 18 h 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
                  <a:gd name="T130" fmla="*/ 0 h 40"/>
                  <a:gd name="T131" fmla="*/ 47 w 47"/>
                  <a:gd name="T132" fmla="*/ 40 h 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 h="40">
                    <a:moveTo>
                      <a:pt x="1" y="18"/>
                    </a:moveTo>
                    <a:lnTo>
                      <a:pt x="3" y="16"/>
                    </a:lnTo>
                    <a:lnTo>
                      <a:pt x="4" y="14"/>
                    </a:lnTo>
                    <a:lnTo>
                      <a:pt x="6" y="10"/>
                    </a:lnTo>
                    <a:lnTo>
                      <a:pt x="9" y="8"/>
                    </a:lnTo>
                    <a:lnTo>
                      <a:pt x="12" y="6"/>
                    </a:lnTo>
                    <a:lnTo>
                      <a:pt x="15" y="3"/>
                    </a:lnTo>
                    <a:lnTo>
                      <a:pt x="19" y="2"/>
                    </a:lnTo>
                    <a:lnTo>
                      <a:pt x="23" y="1"/>
                    </a:lnTo>
                    <a:lnTo>
                      <a:pt x="27" y="0"/>
                    </a:lnTo>
                    <a:lnTo>
                      <a:pt x="31" y="0"/>
                    </a:lnTo>
                    <a:lnTo>
                      <a:pt x="34" y="0"/>
                    </a:lnTo>
                    <a:lnTo>
                      <a:pt x="38" y="0"/>
                    </a:lnTo>
                    <a:lnTo>
                      <a:pt x="42" y="1"/>
                    </a:lnTo>
                    <a:lnTo>
                      <a:pt x="45" y="3"/>
                    </a:lnTo>
                    <a:lnTo>
                      <a:pt x="46" y="6"/>
                    </a:lnTo>
                    <a:lnTo>
                      <a:pt x="46" y="8"/>
                    </a:lnTo>
                    <a:lnTo>
                      <a:pt x="45" y="10"/>
                    </a:lnTo>
                    <a:lnTo>
                      <a:pt x="43" y="13"/>
                    </a:lnTo>
                    <a:lnTo>
                      <a:pt x="41" y="15"/>
                    </a:lnTo>
                    <a:lnTo>
                      <a:pt x="38" y="18"/>
                    </a:lnTo>
                    <a:lnTo>
                      <a:pt x="37" y="20"/>
                    </a:lnTo>
                    <a:lnTo>
                      <a:pt x="34" y="22"/>
                    </a:lnTo>
                    <a:lnTo>
                      <a:pt x="33" y="25"/>
                    </a:lnTo>
                    <a:lnTo>
                      <a:pt x="32" y="27"/>
                    </a:lnTo>
                    <a:lnTo>
                      <a:pt x="32" y="29"/>
                    </a:lnTo>
                    <a:lnTo>
                      <a:pt x="31" y="32"/>
                    </a:lnTo>
                    <a:lnTo>
                      <a:pt x="31" y="34"/>
                    </a:lnTo>
                    <a:lnTo>
                      <a:pt x="28" y="37"/>
                    </a:lnTo>
                    <a:lnTo>
                      <a:pt x="24" y="38"/>
                    </a:lnTo>
                    <a:lnTo>
                      <a:pt x="21" y="39"/>
                    </a:lnTo>
                    <a:lnTo>
                      <a:pt x="17" y="39"/>
                    </a:lnTo>
                    <a:lnTo>
                      <a:pt x="13" y="39"/>
                    </a:lnTo>
                    <a:lnTo>
                      <a:pt x="9" y="38"/>
                    </a:lnTo>
                    <a:lnTo>
                      <a:pt x="5" y="37"/>
                    </a:lnTo>
                    <a:lnTo>
                      <a:pt x="4" y="34"/>
                    </a:lnTo>
                    <a:lnTo>
                      <a:pt x="3" y="32"/>
                    </a:lnTo>
                    <a:lnTo>
                      <a:pt x="1" y="29"/>
                    </a:lnTo>
                    <a:lnTo>
                      <a:pt x="1" y="27"/>
                    </a:lnTo>
                    <a:lnTo>
                      <a:pt x="0" y="25"/>
                    </a:lnTo>
                    <a:lnTo>
                      <a:pt x="0" y="22"/>
                    </a:lnTo>
                    <a:lnTo>
                      <a:pt x="0" y="20"/>
                    </a:lnTo>
                    <a:lnTo>
                      <a:pt x="1" y="18"/>
                    </a:lnTo>
                  </a:path>
                </a:pathLst>
              </a:custGeom>
              <a:solidFill>
                <a:srgbClr val="808080"/>
              </a:solidFill>
              <a:ln w="12700" cap="rnd">
                <a:solidFill>
                  <a:srgbClr val="000000"/>
                </a:solidFill>
                <a:round/>
                <a:headEnd/>
                <a:tailEnd/>
              </a:ln>
            </p:spPr>
            <p:txBody>
              <a:bodyPr/>
              <a:lstStyle/>
              <a:p>
                <a:endParaRPr lang="en-US"/>
              </a:p>
            </p:txBody>
          </p:sp>
        </p:grpSp>
        <p:grpSp>
          <p:nvGrpSpPr>
            <p:cNvPr id="21948" name="Group 407"/>
            <p:cNvGrpSpPr>
              <a:grpSpLocks/>
            </p:cNvGrpSpPr>
            <p:nvPr/>
          </p:nvGrpSpPr>
          <p:grpSpPr bwMode="auto">
            <a:xfrm>
              <a:off x="2867" y="1036"/>
              <a:ext cx="67" cy="45"/>
              <a:chOff x="2867" y="1036"/>
              <a:chExt cx="67" cy="45"/>
            </a:xfrm>
          </p:grpSpPr>
          <p:sp>
            <p:nvSpPr>
              <p:cNvPr id="21970" name="Freeform 408"/>
              <p:cNvSpPr>
                <a:spLocks/>
              </p:cNvSpPr>
              <p:nvPr/>
            </p:nvSpPr>
            <p:spPr bwMode="auto">
              <a:xfrm>
                <a:off x="2867" y="1050"/>
                <a:ext cx="45" cy="31"/>
              </a:xfrm>
              <a:custGeom>
                <a:avLst/>
                <a:gdLst>
                  <a:gd name="T0" fmla="*/ 44 w 45"/>
                  <a:gd name="T1" fmla="*/ 13 h 31"/>
                  <a:gd name="T2" fmla="*/ 38 w 45"/>
                  <a:gd name="T3" fmla="*/ 17 h 31"/>
                  <a:gd name="T4" fmla="*/ 33 w 45"/>
                  <a:gd name="T5" fmla="*/ 21 h 31"/>
                  <a:gd name="T6" fmla="*/ 32 w 45"/>
                  <a:gd name="T7" fmla="*/ 26 h 31"/>
                  <a:gd name="T8" fmla="*/ 32 w 45"/>
                  <a:gd name="T9" fmla="*/ 30 h 31"/>
                  <a:gd name="T10" fmla="*/ 25 w 45"/>
                  <a:gd name="T11" fmla="*/ 30 h 31"/>
                  <a:gd name="T12" fmla="*/ 19 w 45"/>
                  <a:gd name="T13" fmla="*/ 28 h 31"/>
                  <a:gd name="T14" fmla="*/ 12 w 45"/>
                  <a:gd name="T15" fmla="*/ 27 h 31"/>
                  <a:gd name="T16" fmla="*/ 6 w 45"/>
                  <a:gd name="T17" fmla="*/ 26 h 31"/>
                  <a:gd name="T18" fmla="*/ 0 w 45"/>
                  <a:gd name="T19" fmla="*/ 24 h 31"/>
                  <a:gd name="T20" fmla="*/ 6 w 45"/>
                  <a:gd name="T21" fmla="*/ 21 h 31"/>
                  <a:gd name="T22" fmla="*/ 11 w 45"/>
                  <a:gd name="T23" fmla="*/ 17 h 31"/>
                  <a:gd name="T24" fmla="*/ 17 w 45"/>
                  <a:gd name="T25" fmla="*/ 14 h 31"/>
                  <a:gd name="T26" fmla="*/ 17 w 45"/>
                  <a:gd name="T27" fmla="*/ 10 h 31"/>
                  <a:gd name="T28" fmla="*/ 17 w 45"/>
                  <a:gd name="T29" fmla="*/ 6 h 31"/>
                  <a:gd name="T30" fmla="*/ 42 w 45"/>
                  <a:gd name="T31" fmla="*/ 0 h 31"/>
                  <a:gd name="T32" fmla="*/ 44 w 45"/>
                  <a:gd name="T33" fmla="*/ 13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
                  <a:gd name="T52" fmla="*/ 0 h 31"/>
                  <a:gd name="T53" fmla="*/ 45 w 45"/>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 h="31">
                    <a:moveTo>
                      <a:pt x="44" y="13"/>
                    </a:moveTo>
                    <a:lnTo>
                      <a:pt x="38" y="17"/>
                    </a:lnTo>
                    <a:lnTo>
                      <a:pt x="33" y="21"/>
                    </a:lnTo>
                    <a:lnTo>
                      <a:pt x="32" y="26"/>
                    </a:lnTo>
                    <a:lnTo>
                      <a:pt x="32" y="30"/>
                    </a:lnTo>
                    <a:lnTo>
                      <a:pt x="25" y="30"/>
                    </a:lnTo>
                    <a:lnTo>
                      <a:pt x="19" y="28"/>
                    </a:lnTo>
                    <a:lnTo>
                      <a:pt x="12" y="27"/>
                    </a:lnTo>
                    <a:lnTo>
                      <a:pt x="6" y="26"/>
                    </a:lnTo>
                    <a:lnTo>
                      <a:pt x="0" y="24"/>
                    </a:lnTo>
                    <a:lnTo>
                      <a:pt x="6" y="21"/>
                    </a:lnTo>
                    <a:lnTo>
                      <a:pt x="11" y="17"/>
                    </a:lnTo>
                    <a:lnTo>
                      <a:pt x="17" y="14"/>
                    </a:lnTo>
                    <a:lnTo>
                      <a:pt x="17" y="10"/>
                    </a:lnTo>
                    <a:lnTo>
                      <a:pt x="17" y="6"/>
                    </a:lnTo>
                    <a:lnTo>
                      <a:pt x="42" y="0"/>
                    </a:lnTo>
                    <a:lnTo>
                      <a:pt x="44" y="13"/>
                    </a:lnTo>
                  </a:path>
                </a:pathLst>
              </a:custGeom>
              <a:solidFill>
                <a:srgbClr val="808080"/>
              </a:solidFill>
              <a:ln w="12700" cap="rnd">
                <a:solidFill>
                  <a:srgbClr val="000000"/>
                </a:solidFill>
                <a:round/>
                <a:headEnd/>
                <a:tailEnd/>
              </a:ln>
            </p:spPr>
            <p:txBody>
              <a:bodyPr/>
              <a:lstStyle/>
              <a:p>
                <a:endParaRPr lang="en-US"/>
              </a:p>
            </p:txBody>
          </p:sp>
          <p:sp>
            <p:nvSpPr>
              <p:cNvPr id="21971" name="Freeform 409"/>
              <p:cNvSpPr>
                <a:spLocks/>
              </p:cNvSpPr>
              <p:nvPr/>
            </p:nvSpPr>
            <p:spPr bwMode="auto">
              <a:xfrm>
                <a:off x="2873" y="1036"/>
                <a:ext cx="61" cy="31"/>
              </a:xfrm>
              <a:custGeom>
                <a:avLst/>
                <a:gdLst>
                  <a:gd name="T0" fmla="*/ 32 w 61"/>
                  <a:gd name="T1" fmla="*/ 1 h 31"/>
                  <a:gd name="T2" fmla="*/ 36 w 61"/>
                  <a:gd name="T3" fmla="*/ 2 h 31"/>
                  <a:gd name="T4" fmla="*/ 39 w 61"/>
                  <a:gd name="T5" fmla="*/ 3 h 31"/>
                  <a:gd name="T6" fmla="*/ 44 w 61"/>
                  <a:gd name="T7" fmla="*/ 4 h 31"/>
                  <a:gd name="T8" fmla="*/ 48 w 61"/>
                  <a:gd name="T9" fmla="*/ 6 h 31"/>
                  <a:gd name="T10" fmla="*/ 52 w 61"/>
                  <a:gd name="T11" fmla="*/ 8 h 31"/>
                  <a:gd name="T12" fmla="*/ 55 w 61"/>
                  <a:gd name="T13" fmla="*/ 10 h 31"/>
                  <a:gd name="T14" fmla="*/ 57 w 61"/>
                  <a:gd name="T15" fmla="*/ 13 h 31"/>
                  <a:gd name="T16" fmla="*/ 59 w 61"/>
                  <a:gd name="T17" fmla="*/ 15 h 31"/>
                  <a:gd name="T18" fmla="*/ 60 w 61"/>
                  <a:gd name="T19" fmla="*/ 17 h 31"/>
                  <a:gd name="T20" fmla="*/ 60 w 61"/>
                  <a:gd name="T21" fmla="*/ 20 h 31"/>
                  <a:gd name="T22" fmla="*/ 60 w 61"/>
                  <a:gd name="T23" fmla="*/ 22 h 31"/>
                  <a:gd name="T24" fmla="*/ 60 w 61"/>
                  <a:gd name="T25" fmla="*/ 25 h 31"/>
                  <a:gd name="T26" fmla="*/ 59 w 61"/>
                  <a:gd name="T27" fmla="*/ 27 h 31"/>
                  <a:gd name="T28" fmla="*/ 55 w 61"/>
                  <a:gd name="T29" fmla="*/ 29 h 31"/>
                  <a:gd name="T30" fmla="*/ 52 w 61"/>
                  <a:gd name="T31" fmla="*/ 30 h 31"/>
                  <a:gd name="T32" fmla="*/ 48 w 61"/>
                  <a:gd name="T33" fmla="*/ 30 h 31"/>
                  <a:gd name="T34" fmla="*/ 44 w 61"/>
                  <a:gd name="T35" fmla="*/ 29 h 31"/>
                  <a:gd name="T36" fmla="*/ 40 w 61"/>
                  <a:gd name="T37" fmla="*/ 28 h 31"/>
                  <a:gd name="T38" fmla="*/ 37 w 61"/>
                  <a:gd name="T39" fmla="*/ 27 h 31"/>
                  <a:gd name="T40" fmla="*/ 33 w 61"/>
                  <a:gd name="T41" fmla="*/ 25 h 31"/>
                  <a:gd name="T42" fmla="*/ 29 w 61"/>
                  <a:gd name="T43" fmla="*/ 24 h 31"/>
                  <a:gd name="T44" fmla="*/ 26 w 61"/>
                  <a:gd name="T45" fmla="*/ 22 h 31"/>
                  <a:gd name="T46" fmla="*/ 22 w 61"/>
                  <a:gd name="T47" fmla="*/ 22 h 31"/>
                  <a:gd name="T48" fmla="*/ 18 w 61"/>
                  <a:gd name="T49" fmla="*/ 21 h 31"/>
                  <a:gd name="T50" fmla="*/ 15 w 61"/>
                  <a:gd name="T51" fmla="*/ 21 h 31"/>
                  <a:gd name="T52" fmla="*/ 11 w 61"/>
                  <a:gd name="T53" fmla="*/ 20 h 31"/>
                  <a:gd name="T54" fmla="*/ 8 w 61"/>
                  <a:gd name="T55" fmla="*/ 20 h 31"/>
                  <a:gd name="T56" fmla="*/ 4 w 61"/>
                  <a:gd name="T57" fmla="*/ 18 h 31"/>
                  <a:gd name="T58" fmla="*/ 1 w 61"/>
                  <a:gd name="T59" fmla="*/ 16 h 31"/>
                  <a:gd name="T60" fmla="*/ 0 w 61"/>
                  <a:gd name="T61" fmla="*/ 13 h 31"/>
                  <a:gd name="T62" fmla="*/ 0 w 61"/>
                  <a:gd name="T63" fmla="*/ 11 h 31"/>
                  <a:gd name="T64" fmla="*/ 0 w 61"/>
                  <a:gd name="T65" fmla="*/ 8 h 31"/>
                  <a:gd name="T66" fmla="*/ 1 w 61"/>
                  <a:gd name="T67" fmla="*/ 6 h 31"/>
                  <a:gd name="T68" fmla="*/ 4 w 61"/>
                  <a:gd name="T69" fmla="*/ 3 h 31"/>
                  <a:gd name="T70" fmla="*/ 8 w 61"/>
                  <a:gd name="T71" fmla="*/ 3 h 31"/>
                  <a:gd name="T72" fmla="*/ 11 w 61"/>
                  <a:gd name="T73" fmla="*/ 2 h 31"/>
                  <a:gd name="T74" fmla="*/ 15 w 61"/>
                  <a:gd name="T75" fmla="*/ 1 h 31"/>
                  <a:gd name="T76" fmla="*/ 18 w 61"/>
                  <a:gd name="T77" fmla="*/ 1 h 31"/>
                  <a:gd name="T78" fmla="*/ 22 w 61"/>
                  <a:gd name="T79" fmla="*/ 0 h 31"/>
                  <a:gd name="T80" fmla="*/ 26 w 61"/>
                  <a:gd name="T81" fmla="*/ 0 h 31"/>
                  <a:gd name="T82" fmla="*/ 29 w 61"/>
                  <a:gd name="T83" fmla="*/ 0 h 31"/>
                  <a:gd name="T84" fmla="*/ 32 w 61"/>
                  <a:gd name="T85" fmla="*/ 1 h 3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1"/>
                  <a:gd name="T130" fmla="*/ 0 h 31"/>
                  <a:gd name="T131" fmla="*/ 61 w 61"/>
                  <a:gd name="T132" fmla="*/ 31 h 3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1" h="31">
                    <a:moveTo>
                      <a:pt x="32" y="1"/>
                    </a:moveTo>
                    <a:lnTo>
                      <a:pt x="36" y="2"/>
                    </a:lnTo>
                    <a:lnTo>
                      <a:pt x="39" y="3"/>
                    </a:lnTo>
                    <a:lnTo>
                      <a:pt x="44" y="4"/>
                    </a:lnTo>
                    <a:lnTo>
                      <a:pt x="48" y="6"/>
                    </a:lnTo>
                    <a:lnTo>
                      <a:pt x="52" y="8"/>
                    </a:lnTo>
                    <a:lnTo>
                      <a:pt x="55" y="10"/>
                    </a:lnTo>
                    <a:lnTo>
                      <a:pt x="57" y="13"/>
                    </a:lnTo>
                    <a:lnTo>
                      <a:pt x="59" y="15"/>
                    </a:lnTo>
                    <a:lnTo>
                      <a:pt x="60" y="17"/>
                    </a:lnTo>
                    <a:lnTo>
                      <a:pt x="60" y="20"/>
                    </a:lnTo>
                    <a:lnTo>
                      <a:pt x="60" y="22"/>
                    </a:lnTo>
                    <a:lnTo>
                      <a:pt x="60" y="25"/>
                    </a:lnTo>
                    <a:lnTo>
                      <a:pt x="59" y="27"/>
                    </a:lnTo>
                    <a:lnTo>
                      <a:pt x="55" y="29"/>
                    </a:lnTo>
                    <a:lnTo>
                      <a:pt x="52" y="30"/>
                    </a:lnTo>
                    <a:lnTo>
                      <a:pt x="48" y="30"/>
                    </a:lnTo>
                    <a:lnTo>
                      <a:pt x="44" y="29"/>
                    </a:lnTo>
                    <a:lnTo>
                      <a:pt x="40" y="28"/>
                    </a:lnTo>
                    <a:lnTo>
                      <a:pt x="37" y="27"/>
                    </a:lnTo>
                    <a:lnTo>
                      <a:pt x="33" y="25"/>
                    </a:lnTo>
                    <a:lnTo>
                      <a:pt x="29" y="24"/>
                    </a:lnTo>
                    <a:lnTo>
                      <a:pt x="26" y="22"/>
                    </a:lnTo>
                    <a:lnTo>
                      <a:pt x="22" y="22"/>
                    </a:lnTo>
                    <a:lnTo>
                      <a:pt x="18" y="21"/>
                    </a:lnTo>
                    <a:lnTo>
                      <a:pt x="15" y="21"/>
                    </a:lnTo>
                    <a:lnTo>
                      <a:pt x="11" y="20"/>
                    </a:lnTo>
                    <a:lnTo>
                      <a:pt x="8" y="20"/>
                    </a:lnTo>
                    <a:lnTo>
                      <a:pt x="4" y="18"/>
                    </a:lnTo>
                    <a:lnTo>
                      <a:pt x="1" y="16"/>
                    </a:lnTo>
                    <a:lnTo>
                      <a:pt x="0" y="13"/>
                    </a:lnTo>
                    <a:lnTo>
                      <a:pt x="0" y="11"/>
                    </a:lnTo>
                    <a:lnTo>
                      <a:pt x="0" y="8"/>
                    </a:lnTo>
                    <a:lnTo>
                      <a:pt x="1" y="6"/>
                    </a:lnTo>
                    <a:lnTo>
                      <a:pt x="4" y="3"/>
                    </a:lnTo>
                    <a:lnTo>
                      <a:pt x="8" y="3"/>
                    </a:lnTo>
                    <a:lnTo>
                      <a:pt x="11" y="2"/>
                    </a:lnTo>
                    <a:lnTo>
                      <a:pt x="15" y="1"/>
                    </a:lnTo>
                    <a:lnTo>
                      <a:pt x="18" y="1"/>
                    </a:lnTo>
                    <a:lnTo>
                      <a:pt x="22" y="0"/>
                    </a:lnTo>
                    <a:lnTo>
                      <a:pt x="26" y="0"/>
                    </a:lnTo>
                    <a:lnTo>
                      <a:pt x="29" y="0"/>
                    </a:lnTo>
                    <a:lnTo>
                      <a:pt x="32" y="1"/>
                    </a:lnTo>
                  </a:path>
                </a:pathLst>
              </a:custGeom>
              <a:solidFill>
                <a:srgbClr val="808080"/>
              </a:solidFill>
              <a:ln w="12700" cap="rnd">
                <a:solidFill>
                  <a:srgbClr val="000000"/>
                </a:solidFill>
                <a:round/>
                <a:headEnd/>
                <a:tailEnd/>
              </a:ln>
            </p:spPr>
            <p:txBody>
              <a:bodyPr/>
              <a:lstStyle/>
              <a:p>
                <a:endParaRPr lang="en-US"/>
              </a:p>
            </p:txBody>
          </p:sp>
        </p:grpSp>
        <p:grpSp>
          <p:nvGrpSpPr>
            <p:cNvPr id="21949" name="Group 410"/>
            <p:cNvGrpSpPr>
              <a:grpSpLocks/>
            </p:cNvGrpSpPr>
            <p:nvPr/>
          </p:nvGrpSpPr>
          <p:grpSpPr bwMode="auto">
            <a:xfrm>
              <a:off x="2674" y="1229"/>
              <a:ext cx="90" cy="44"/>
              <a:chOff x="2674" y="1229"/>
              <a:chExt cx="90" cy="44"/>
            </a:xfrm>
          </p:grpSpPr>
          <p:sp>
            <p:nvSpPr>
              <p:cNvPr id="21968" name="Freeform 411"/>
              <p:cNvSpPr>
                <a:spLocks/>
              </p:cNvSpPr>
              <p:nvPr/>
            </p:nvSpPr>
            <p:spPr bwMode="auto">
              <a:xfrm>
                <a:off x="2704" y="1229"/>
                <a:ext cx="60" cy="31"/>
              </a:xfrm>
              <a:custGeom>
                <a:avLst/>
                <a:gdLst>
                  <a:gd name="T0" fmla="*/ 0 w 60"/>
                  <a:gd name="T1" fmla="*/ 17 h 31"/>
                  <a:gd name="T2" fmla="*/ 9 w 60"/>
                  <a:gd name="T3" fmla="*/ 13 h 31"/>
                  <a:gd name="T4" fmla="*/ 14 w 60"/>
                  <a:gd name="T5" fmla="*/ 9 h 31"/>
                  <a:gd name="T6" fmla="*/ 17 w 60"/>
                  <a:gd name="T7" fmla="*/ 4 h 31"/>
                  <a:gd name="T8" fmla="*/ 17 w 60"/>
                  <a:gd name="T9" fmla="*/ 0 h 31"/>
                  <a:gd name="T10" fmla="*/ 25 w 60"/>
                  <a:gd name="T11" fmla="*/ 0 h 31"/>
                  <a:gd name="T12" fmla="*/ 34 w 60"/>
                  <a:gd name="T13" fmla="*/ 2 h 31"/>
                  <a:gd name="T14" fmla="*/ 42 w 60"/>
                  <a:gd name="T15" fmla="*/ 3 h 31"/>
                  <a:gd name="T16" fmla="*/ 50 w 60"/>
                  <a:gd name="T17" fmla="*/ 4 h 31"/>
                  <a:gd name="T18" fmla="*/ 59 w 60"/>
                  <a:gd name="T19" fmla="*/ 6 h 31"/>
                  <a:gd name="T20" fmla="*/ 50 w 60"/>
                  <a:gd name="T21" fmla="*/ 9 h 31"/>
                  <a:gd name="T22" fmla="*/ 45 w 60"/>
                  <a:gd name="T23" fmla="*/ 13 h 31"/>
                  <a:gd name="T24" fmla="*/ 37 w 60"/>
                  <a:gd name="T25" fmla="*/ 16 h 31"/>
                  <a:gd name="T26" fmla="*/ 37 w 60"/>
                  <a:gd name="T27" fmla="*/ 20 h 31"/>
                  <a:gd name="T28" fmla="*/ 37 w 60"/>
                  <a:gd name="T29" fmla="*/ 24 h 31"/>
                  <a:gd name="T30" fmla="*/ 3 w 60"/>
                  <a:gd name="T31" fmla="*/ 30 h 31"/>
                  <a:gd name="T32" fmla="*/ 0 w 60"/>
                  <a:gd name="T33" fmla="*/ 17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31"/>
                  <a:gd name="T53" fmla="*/ 60 w 60"/>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31">
                    <a:moveTo>
                      <a:pt x="0" y="17"/>
                    </a:moveTo>
                    <a:lnTo>
                      <a:pt x="9" y="13"/>
                    </a:lnTo>
                    <a:lnTo>
                      <a:pt x="14" y="9"/>
                    </a:lnTo>
                    <a:lnTo>
                      <a:pt x="17" y="4"/>
                    </a:lnTo>
                    <a:lnTo>
                      <a:pt x="17" y="0"/>
                    </a:lnTo>
                    <a:lnTo>
                      <a:pt x="25" y="0"/>
                    </a:lnTo>
                    <a:lnTo>
                      <a:pt x="34" y="2"/>
                    </a:lnTo>
                    <a:lnTo>
                      <a:pt x="42" y="3"/>
                    </a:lnTo>
                    <a:lnTo>
                      <a:pt x="50" y="4"/>
                    </a:lnTo>
                    <a:lnTo>
                      <a:pt x="59" y="6"/>
                    </a:lnTo>
                    <a:lnTo>
                      <a:pt x="50" y="9"/>
                    </a:lnTo>
                    <a:lnTo>
                      <a:pt x="45" y="13"/>
                    </a:lnTo>
                    <a:lnTo>
                      <a:pt x="37" y="16"/>
                    </a:lnTo>
                    <a:lnTo>
                      <a:pt x="37" y="20"/>
                    </a:lnTo>
                    <a:lnTo>
                      <a:pt x="37" y="24"/>
                    </a:lnTo>
                    <a:lnTo>
                      <a:pt x="3" y="30"/>
                    </a:lnTo>
                    <a:lnTo>
                      <a:pt x="0" y="17"/>
                    </a:lnTo>
                  </a:path>
                </a:pathLst>
              </a:custGeom>
              <a:solidFill>
                <a:srgbClr val="808080"/>
              </a:solidFill>
              <a:ln w="12700" cap="rnd">
                <a:solidFill>
                  <a:srgbClr val="000000"/>
                </a:solidFill>
                <a:round/>
                <a:headEnd/>
                <a:tailEnd/>
              </a:ln>
            </p:spPr>
            <p:txBody>
              <a:bodyPr/>
              <a:lstStyle/>
              <a:p>
                <a:endParaRPr lang="en-US"/>
              </a:p>
            </p:txBody>
          </p:sp>
          <p:sp>
            <p:nvSpPr>
              <p:cNvPr id="21969" name="Freeform 412"/>
              <p:cNvSpPr>
                <a:spLocks/>
              </p:cNvSpPr>
              <p:nvPr/>
            </p:nvSpPr>
            <p:spPr bwMode="auto">
              <a:xfrm>
                <a:off x="2674" y="1242"/>
                <a:ext cx="82" cy="31"/>
              </a:xfrm>
              <a:custGeom>
                <a:avLst/>
                <a:gdLst>
                  <a:gd name="T0" fmla="*/ 38 w 82"/>
                  <a:gd name="T1" fmla="*/ 29 h 31"/>
                  <a:gd name="T2" fmla="*/ 33 w 82"/>
                  <a:gd name="T3" fmla="*/ 28 h 31"/>
                  <a:gd name="T4" fmla="*/ 28 w 82"/>
                  <a:gd name="T5" fmla="*/ 27 h 31"/>
                  <a:gd name="T6" fmla="*/ 21 w 82"/>
                  <a:gd name="T7" fmla="*/ 26 h 31"/>
                  <a:gd name="T8" fmla="*/ 17 w 82"/>
                  <a:gd name="T9" fmla="*/ 24 h 31"/>
                  <a:gd name="T10" fmla="*/ 12 w 82"/>
                  <a:gd name="T11" fmla="*/ 22 h 31"/>
                  <a:gd name="T12" fmla="*/ 7 w 82"/>
                  <a:gd name="T13" fmla="*/ 20 h 31"/>
                  <a:gd name="T14" fmla="*/ 3 w 82"/>
                  <a:gd name="T15" fmla="*/ 17 h 31"/>
                  <a:gd name="T16" fmla="*/ 2 w 82"/>
                  <a:gd name="T17" fmla="*/ 15 h 31"/>
                  <a:gd name="T18" fmla="*/ 0 w 82"/>
                  <a:gd name="T19" fmla="*/ 13 h 31"/>
                  <a:gd name="T20" fmla="*/ 0 w 82"/>
                  <a:gd name="T21" fmla="*/ 10 h 31"/>
                  <a:gd name="T22" fmla="*/ 0 w 82"/>
                  <a:gd name="T23" fmla="*/ 8 h 31"/>
                  <a:gd name="T24" fmla="*/ 0 w 82"/>
                  <a:gd name="T25" fmla="*/ 5 h 31"/>
                  <a:gd name="T26" fmla="*/ 2 w 82"/>
                  <a:gd name="T27" fmla="*/ 3 h 31"/>
                  <a:gd name="T28" fmla="*/ 7 w 82"/>
                  <a:gd name="T29" fmla="*/ 1 h 31"/>
                  <a:gd name="T30" fmla="*/ 12 w 82"/>
                  <a:gd name="T31" fmla="*/ 0 h 31"/>
                  <a:gd name="T32" fmla="*/ 17 w 82"/>
                  <a:gd name="T33" fmla="*/ 0 h 31"/>
                  <a:gd name="T34" fmla="*/ 21 w 82"/>
                  <a:gd name="T35" fmla="*/ 1 h 31"/>
                  <a:gd name="T36" fmla="*/ 26 w 82"/>
                  <a:gd name="T37" fmla="*/ 2 h 31"/>
                  <a:gd name="T38" fmla="*/ 32 w 82"/>
                  <a:gd name="T39" fmla="*/ 3 h 31"/>
                  <a:gd name="T40" fmla="*/ 36 w 82"/>
                  <a:gd name="T41" fmla="*/ 5 h 31"/>
                  <a:gd name="T42" fmla="*/ 41 w 82"/>
                  <a:gd name="T43" fmla="*/ 6 h 31"/>
                  <a:gd name="T44" fmla="*/ 46 w 82"/>
                  <a:gd name="T45" fmla="*/ 8 h 31"/>
                  <a:gd name="T46" fmla="*/ 51 w 82"/>
                  <a:gd name="T47" fmla="*/ 8 h 31"/>
                  <a:gd name="T48" fmla="*/ 56 w 82"/>
                  <a:gd name="T49" fmla="*/ 9 h 31"/>
                  <a:gd name="T50" fmla="*/ 61 w 82"/>
                  <a:gd name="T51" fmla="*/ 9 h 31"/>
                  <a:gd name="T52" fmla="*/ 66 w 82"/>
                  <a:gd name="T53" fmla="*/ 10 h 31"/>
                  <a:gd name="T54" fmla="*/ 71 w 82"/>
                  <a:gd name="T55" fmla="*/ 10 h 31"/>
                  <a:gd name="T56" fmla="*/ 76 w 82"/>
                  <a:gd name="T57" fmla="*/ 12 h 31"/>
                  <a:gd name="T58" fmla="*/ 79 w 82"/>
                  <a:gd name="T59" fmla="*/ 14 h 31"/>
                  <a:gd name="T60" fmla="*/ 81 w 82"/>
                  <a:gd name="T61" fmla="*/ 17 h 31"/>
                  <a:gd name="T62" fmla="*/ 81 w 82"/>
                  <a:gd name="T63" fmla="*/ 19 h 31"/>
                  <a:gd name="T64" fmla="*/ 81 w 82"/>
                  <a:gd name="T65" fmla="*/ 22 h 31"/>
                  <a:gd name="T66" fmla="*/ 79 w 82"/>
                  <a:gd name="T67" fmla="*/ 24 h 31"/>
                  <a:gd name="T68" fmla="*/ 76 w 82"/>
                  <a:gd name="T69" fmla="*/ 27 h 31"/>
                  <a:gd name="T70" fmla="*/ 71 w 82"/>
                  <a:gd name="T71" fmla="*/ 27 h 31"/>
                  <a:gd name="T72" fmla="*/ 66 w 82"/>
                  <a:gd name="T73" fmla="*/ 28 h 31"/>
                  <a:gd name="T74" fmla="*/ 61 w 82"/>
                  <a:gd name="T75" fmla="*/ 29 h 31"/>
                  <a:gd name="T76" fmla="*/ 56 w 82"/>
                  <a:gd name="T77" fmla="*/ 29 h 31"/>
                  <a:gd name="T78" fmla="*/ 51 w 82"/>
                  <a:gd name="T79" fmla="*/ 30 h 31"/>
                  <a:gd name="T80" fmla="*/ 46 w 82"/>
                  <a:gd name="T81" fmla="*/ 30 h 31"/>
                  <a:gd name="T82" fmla="*/ 41 w 82"/>
                  <a:gd name="T83" fmla="*/ 30 h 31"/>
                  <a:gd name="T84" fmla="*/ 38 w 82"/>
                  <a:gd name="T85" fmla="*/ 29 h 3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
                  <a:gd name="T130" fmla="*/ 0 h 31"/>
                  <a:gd name="T131" fmla="*/ 82 w 82"/>
                  <a:gd name="T132" fmla="*/ 31 h 3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 h="31">
                    <a:moveTo>
                      <a:pt x="38" y="29"/>
                    </a:moveTo>
                    <a:lnTo>
                      <a:pt x="33" y="28"/>
                    </a:lnTo>
                    <a:lnTo>
                      <a:pt x="28" y="27"/>
                    </a:lnTo>
                    <a:lnTo>
                      <a:pt x="21" y="26"/>
                    </a:lnTo>
                    <a:lnTo>
                      <a:pt x="17" y="24"/>
                    </a:lnTo>
                    <a:lnTo>
                      <a:pt x="12" y="22"/>
                    </a:lnTo>
                    <a:lnTo>
                      <a:pt x="7" y="20"/>
                    </a:lnTo>
                    <a:lnTo>
                      <a:pt x="3" y="17"/>
                    </a:lnTo>
                    <a:lnTo>
                      <a:pt x="2" y="15"/>
                    </a:lnTo>
                    <a:lnTo>
                      <a:pt x="0" y="13"/>
                    </a:lnTo>
                    <a:lnTo>
                      <a:pt x="0" y="10"/>
                    </a:lnTo>
                    <a:lnTo>
                      <a:pt x="0" y="8"/>
                    </a:lnTo>
                    <a:lnTo>
                      <a:pt x="0" y="5"/>
                    </a:lnTo>
                    <a:lnTo>
                      <a:pt x="2" y="3"/>
                    </a:lnTo>
                    <a:lnTo>
                      <a:pt x="7" y="1"/>
                    </a:lnTo>
                    <a:lnTo>
                      <a:pt x="12" y="0"/>
                    </a:lnTo>
                    <a:lnTo>
                      <a:pt x="17" y="0"/>
                    </a:lnTo>
                    <a:lnTo>
                      <a:pt x="21" y="1"/>
                    </a:lnTo>
                    <a:lnTo>
                      <a:pt x="26" y="2"/>
                    </a:lnTo>
                    <a:lnTo>
                      <a:pt x="32" y="3"/>
                    </a:lnTo>
                    <a:lnTo>
                      <a:pt x="36" y="5"/>
                    </a:lnTo>
                    <a:lnTo>
                      <a:pt x="41" y="6"/>
                    </a:lnTo>
                    <a:lnTo>
                      <a:pt x="46" y="8"/>
                    </a:lnTo>
                    <a:lnTo>
                      <a:pt x="51" y="8"/>
                    </a:lnTo>
                    <a:lnTo>
                      <a:pt x="56" y="9"/>
                    </a:lnTo>
                    <a:lnTo>
                      <a:pt x="61" y="9"/>
                    </a:lnTo>
                    <a:lnTo>
                      <a:pt x="66" y="10"/>
                    </a:lnTo>
                    <a:lnTo>
                      <a:pt x="71" y="10"/>
                    </a:lnTo>
                    <a:lnTo>
                      <a:pt x="76" y="12"/>
                    </a:lnTo>
                    <a:lnTo>
                      <a:pt x="79" y="14"/>
                    </a:lnTo>
                    <a:lnTo>
                      <a:pt x="81" y="17"/>
                    </a:lnTo>
                    <a:lnTo>
                      <a:pt x="81" y="19"/>
                    </a:lnTo>
                    <a:lnTo>
                      <a:pt x="81" y="22"/>
                    </a:lnTo>
                    <a:lnTo>
                      <a:pt x="79" y="24"/>
                    </a:lnTo>
                    <a:lnTo>
                      <a:pt x="76" y="27"/>
                    </a:lnTo>
                    <a:lnTo>
                      <a:pt x="71" y="27"/>
                    </a:lnTo>
                    <a:lnTo>
                      <a:pt x="66" y="28"/>
                    </a:lnTo>
                    <a:lnTo>
                      <a:pt x="61" y="29"/>
                    </a:lnTo>
                    <a:lnTo>
                      <a:pt x="56" y="29"/>
                    </a:lnTo>
                    <a:lnTo>
                      <a:pt x="51" y="30"/>
                    </a:lnTo>
                    <a:lnTo>
                      <a:pt x="46" y="30"/>
                    </a:lnTo>
                    <a:lnTo>
                      <a:pt x="41" y="30"/>
                    </a:lnTo>
                    <a:lnTo>
                      <a:pt x="38" y="29"/>
                    </a:lnTo>
                  </a:path>
                </a:pathLst>
              </a:custGeom>
              <a:solidFill>
                <a:srgbClr val="808080"/>
              </a:solidFill>
              <a:ln w="12700" cap="rnd">
                <a:solidFill>
                  <a:srgbClr val="000000"/>
                </a:solidFill>
                <a:round/>
                <a:headEnd/>
                <a:tailEnd/>
              </a:ln>
            </p:spPr>
            <p:txBody>
              <a:bodyPr/>
              <a:lstStyle/>
              <a:p>
                <a:endParaRPr lang="en-US"/>
              </a:p>
            </p:txBody>
          </p:sp>
        </p:grpSp>
        <p:grpSp>
          <p:nvGrpSpPr>
            <p:cNvPr id="21950" name="Group 413"/>
            <p:cNvGrpSpPr>
              <a:grpSpLocks/>
            </p:cNvGrpSpPr>
            <p:nvPr/>
          </p:nvGrpSpPr>
          <p:grpSpPr bwMode="auto">
            <a:xfrm>
              <a:off x="2808" y="1103"/>
              <a:ext cx="67" cy="44"/>
              <a:chOff x="2808" y="1103"/>
              <a:chExt cx="67" cy="44"/>
            </a:xfrm>
          </p:grpSpPr>
          <p:sp>
            <p:nvSpPr>
              <p:cNvPr id="21966" name="Freeform 414"/>
              <p:cNvSpPr>
                <a:spLocks/>
              </p:cNvSpPr>
              <p:nvPr/>
            </p:nvSpPr>
            <p:spPr bwMode="auto">
              <a:xfrm>
                <a:off x="2829" y="1117"/>
                <a:ext cx="46" cy="30"/>
              </a:xfrm>
              <a:custGeom>
                <a:avLst/>
                <a:gdLst>
                  <a:gd name="T0" fmla="*/ 0 w 46"/>
                  <a:gd name="T1" fmla="*/ 13 h 30"/>
                  <a:gd name="T2" fmla="*/ 7 w 46"/>
                  <a:gd name="T3" fmla="*/ 16 h 30"/>
                  <a:gd name="T4" fmla="*/ 11 w 46"/>
                  <a:gd name="T5" fmla="*/ 21 h 30"/>
                  <a:gd name="T6" fmla="*/ 13 w 46"/>
                  <a:gd name="T7" fmla="*/ 25 h 30"/>
                  <a:gd name="T8" fmla="*/ 13 w 46"/>
                  <a:gd name="T9" fmla="*/ 29 h 30"/>
                  <a:gd name="T10" fmla="*/ 19 w 46"/>
                  <a:gd name="T11" fmla="*/ 29 h 30"/>
                  <a:gd name="T12" fmla="*/ 26 w 46"/>
                  <a:gd name="T13" fmla="*/ 28 h 30"/>
                  <a:gd name="T14" fmla="*/ 32 w 46"/>
                  <a:gd name="T15" fmla="*/ 26 h 30"/>
                  <a:gd name="T16" fmla="*/ 38 w 46"/>
                  <a:gd name="T17" fmla="*/ 25 h 30"/>
                  <a:gd name="T18" fmla="*/ 45 w 46"/>
                  <a:gd name="T19" fmla="*/ 24 h 30"/>
                  <a:gd name="T20" fmla="*/ 38 w 46"/>
                  <a:gd name="T21" fmla="*/ 21 h 30"/>
                  <a:gd name="T22" fmla="*/ 34 w 46"/>
                  <a:gd name="T23" fmla="*/ 16 h 30"/>
                  <a:gd name="T24" fmla="*/ 28 w 46"/>
                  <a:gd name="T25" fmla="*/ 14 h 30"/>
                  <a:gd name="T26" fmla="*/ 28 w 46"/>
                  <a:gd name="T27" fmla="*/ 10 h 30"/>
                  <a:gd name="T28" fmla="*/ 28 w 46"/>
                  <a:gd name="T29" fmla="*/ 5 h 30"/>
                  <a:gd name="T30" fmla="*/ 2 w 46"/>
                  <a:gd name="T31" fmla="*/ 0 h 30"/>
                  <a:gd name="T32" fmla="*/ 0 w 46"/>
                  <a:gd name="T33" fmla="*/ 13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30"/>
                  <a:gd name="T53" fmla="*/ 46 w 46"/>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30">
                    <a:moveTo>
                      <a:pt x="0" y="13"/>
                    </a:moveTo>
                    <a:lnTo>
                      <a:pt x="7" y="16"/>
                    </a:lnTo>
                    <a:lnTo>
                      <a:pt x="11" y="21"/>
                    </a:lnTo>
                    <a:lnTo>
                      <a:pt x="13" y="25"/>
                    </a:lnTo>
                    <a:lnTo>
                      <a:pt x="13" y="29"/>
                    </a:lnTo>
                    <a:lnTo>
                      <a:pt x="19" y="29"/>
                    </a:lnTo>
                    <a:lnTo>
                      <a:pt x="26" y="28"/>
                    </a:lnTo>
                    <a:lnTo>
                      <a:pt x="32" y="26"/>
                    </a:lnTo>
                    <a:lnTo>
                      <a:pt x="38" y="25"/>
                    </a:lnTo>
                    <a:lnTo>
                      <a:pt x="45" y="24"/>
                    </a:lnTo>
                    <a:lnTo>
                      <a:pt x="38" y="21"/>
                    </a:lnTo>
                    <a:lnTo>
                      <a:pt x="34" y="16"/>
                    </a:lnTo>
                    <a:lnTo>
                      <a:pt x="28" y="14"/>
                    </a:lnTo>
                    <a:lnTo>
                      <a:pt x="28" y="10"/>
                    </a:lnTo>
                    <a:lnTo>
                      <a:pt x="28" y="5"/>
                    </a:lnTo>
                    <a:lnTo>
                      <a:pt x="2" y="0"/>
                    </a:lnTo>
                    <a:lnTo>
                      <a:pt x="0" y="13"/>
                    </a:lnTo>
                  </a:path>
                </a:pathLst>
              </a:custGeom>
              <a:solidFill>
                <a:srgbClr val="808080"/>
              </a:solidFill>
              <a:ln w="12700" cap="rnd">
                <a:solidFill>
                  <a:srgbClr val="000000"/>
                </a:solidFill>
                <a:round/>
                <a:headEnd/>
                <a:tailEnd/>
              </a:ln>
            </p:spPr>
            <p:txBody>
              <a:bodyPr/>
              <a:lstStyle/>
              <a:p>
                <a:endParaRPr lang="en-US"/>
              </a:p>
            </p:txBody>
          </p:sp>
          <p:sp>
            <p:nvSpPr>
              <p:cNvPr id="21967" name="Freeform 415"/>
              <p:cNvSpPr>
                <a:spLocks/>
              </p:cNvSpPr>
              <p:nvPr/>
            </p:nvSpPr>
            <p:spPr bwMode="auto">
              <a:xfrm>
                <a:off x="2808" y="1103"/>
                <a:ext cx="61" cy="31"/>
              </a:xfrm>
              <a:custGeom>
                <a:avLst/>
                <a:gdLst>
                  <a:gd name="T0" fmla="*/ 28 w 61"/>
                  <a:gd name="T1" fmla="*/ 1 h 31"/>
                  <a:gd name="T2" fmla="*/ 24 w 61"/>
                  <a:gd name="T3" fmla="*/ 2 h 31"/>
                  <a:gd name="T4" fmla="*/ 21 w 61"/>
                  <a:gd name="T5" fmla="*/ 3 h 31"/>
                  <a:gd name="T6" fmla="*/ 16 w 61"/>
                  <a:gd name="T7" fmla="*/ 4 h 31"/>
                  <a:gd name="T8" fmla="*/ 12 w 61"/>
                  <a:gd name="T9" fmla="*/ 6 h 31"/>
                  <a:gd name="T10" fmla="*/ 8 w 61"/>
                  <a:gd name="T11" fmla="*/ 8 h 31"/>
                  <a:gd name="T12" fmla="*/ 5 w 61"/>
                  <a:gd name="T13" fmla="*/ 10 h 31"/>
                  <a:gd name="T14" fmla="*/ 3 w 61"/>
                  <a:gd name="T15" fmla="*/ 13 h 31"/>
                  <a:gd name="T16" fmla="*/ 1 w 61"/>
                  <a:gd name="T17" fmla="*/ 15 h 31"/>
                  <a:gd name="T18" fmla="*/ 0 w 61"/>
                  <a:gd name="T19" fmla="*/ 17 h 31"/>
                  <a:gd name="T20" fmla="*/ 0 w 61"/>
                  <a:gd name="T21" fmla="*/ 20 h 31"/>
                  <a:gd name="T22" fmla="*/ 0 w 61"/>
                  <a:gd name="T23" fmla="*/ 22 h 31"/>
                  <a:gd name="T24" fmla="*/ 0 w 61"/>
                  <a:gd name="T25" fmla="*/ 25 h 31"/>
                  <a:gd name="T26" fmla="*/ 1 w 61"/>
                  <a:gd name="T27" fmla="*/ 27 h 31"/>
                  <a:gd name="T28" fmla="*/ 5 w 61"/>
                  <a:gd name="T29" fmla="*/ 29 h 31"/>
                  <a:gd name="T30" fmla="*/ 8 w 61"/>
                  <a:gd name="T31" fmla="*/ 30 h 31"/>
                  <a:gd name="T32" fmla="*/ 12 w 61"/>
                  <a:gd name="T33" fmla="*/ 30 h 31"/>
                  <a:gd name="T34" fmla="*/ 16 w 61"/>
                  <a:gd name="T35" fmla="*/ 29 h 31"/>
                  <a:gd name="T36" fmla="*/ 20 w 61"/>
                  <a:gd name="T37" fmla="*/ 28 h 31"/>
                  <a:gd name="T38" fmla="*/ 23 w 61"/>
                  <a:gd name="T39" fmla="*/ 27 h 31"/>
                  <a:gd name="T40" fmla="*/ 27 w 61"/>
                  <a:gd name="T41" fmla="*/ 25 h 31"/>
                  <a:gd name="T42" fmla="*/ 31 w 61"/>
                  <a:gd name="T43" fmla="*/ 24 h 31"/>
                  <a:gd name="T44" fmla="*/ 34 w 61"/>
                  <a:gd name="T45" fmla="*/ 22 h 31"/>
                  <a:gd name="T46" fmla="*/ 38 w 61"/>
                  <a:gd name="T47" fmla="*/ 22 h 31"/>
                  <a:gd name="T48" fmla="*/ 42 w 61"/>
                  <a:gd name="T49" fmla="*/ 21 h 31"/>
                  <a:gd name="T50" fmla="*/ 45 w 61"/>
                  <a:gd name="T51" fmla="*/ 21 h 31"/>
                  <a:gd name="T52" fmla="*/ 49 w 61"/>
                  <a:gd name="T53" fmla="*/ 20 h 31"/>
                  <a:gd name="T54" fmla="*/ 53 w 61"/>
                  <a:gd name="T55" fmla="*/ 20 h 31"/>
                  <a:gd name="T56" fmla="*/ 56 w 61"/>
                  <a:gd name="T57" fmla="*/ 18 h 31"/>
                  <a:gd name="T58" fmla="*/ 59 w 61"/>
                  <a:gd name="T59" fmla="*/ 16 h 31"/>
                  <a:gd name="T60" fmla="*/ 60 w 61"/>
                  <a:gd name="T61" fmla="*/ 13 h 31"/>
                  <a:gd name="T62" fmla="*/ 60 w 61"/>
                  <a:gd name="T63" fmla="*/ 11 h 31"/>
                  <a:gd name="T64" fmla="*/ 60 w 61"/>
                  <a:gd name="T65" fmla="*/ 8 h 31"/>
                  <a:gd name="T66" fmla="*/ 59 w 61"/>
                  <a:gd name="T67" fmla="*/ 6 h 31"/>
                  <a:gd name="T68" fmla="*/ 56 w 61"/>
                  <a:gd name="T69" fmla="*/ 3 h 31"/>
                  <a:gd name="T70" fmla="*/ 53 w 61"/>
                  <a:gd name="T71" fmla="*/ 3 h 31"/>
                  <a:gd name="T72" fmla="*/ 49 w 61"/>
                  <a:gd name="T73" fmla="*/ 2 h 31"/>
                  <a:gd name="T74" fmla="*/ 45 w 61"/>
                  <a:gd name="T75" fmla="*/ 1 h 31"/>
                  <a:gd name="T76" fmla="*/ 42 w 61"/>
                  <a:gd name="T77" fmla="*/ 1 h 31"/>
                  <a:gd name="T78" fmla="*/ 38 w 61"/>
                  <a:gd name="T79" fmla="*/ 0 h 31"/>
                  <a:gd name="T80" fmla="*/ 34 w 61"/>
                  <a:gd name="T81" fmla="*/ 0 h 31"/>
                  <a:gd name="T82" fmla="*/ 31 w 61"/>
                  <a:gd name="T83" fmla="*/ 0 h 31"/>
                  <a:gd name="T84" fmla="*/ 28 w 61"/>
                  <a:gd name="T85" fmla="*/ 1 h 3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1"/>
                  <a:gd name="T130" fmla="*/ 0 h 31"/>
                  <a:gd name="T131" fmla="*/ 61 w 61"/>
                  <a:gd name="T132" fmla="*/ 31 h 3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1" h="31">
                    <a:moveTo>
                      <a:pt x="28" y="1"/>
                    </a:moveTo>
                    <a:lnTo>
                      <a:pt x="24" y="2"/>
                    </a:lnTo>
                    <a:lnTo>
                      <a:pt x="21" y="3"/>
                    </a:lnTo>
                    <a:lnTo>
                      <a:pt x="16" y="4"/>
                    </a:lnTo>
                    <a:lnTo>
                      <a:pt x="12" y="6"/>
                    </a:lnTo>
                    <a:lnTo>
                      <a:pt x="8" y="8"/>
                    </a:lnTo>
                    <a:lnTo>
                      <a:pt x="5" y="10"/>
                    </a:lnTo>
                    <a:lnTo>
                      <a:pt x="3" y="13"/>
                    </a:lnTo>
                    <a:lnTo>
                      <a:pt x="1" y="15"/>
                    </a:lnTo>
                    <a:lnTo>
                      <a:pt x="0" y="17"/>
                    </a:lnTo>
                    <a:lnTo>
                      <a:pt x="0" y="20"/>
                    </a:lnTo>
                    <a:lnTo>
                      <a:pt x="0" y="22"/>
                    </a:lnTo>
                    <a:lnTo>
                      <a:pt x="0" y="25"/>
                    </a:lnTo>
                    <a:lnTo>
                      <a:pt x="1" y="27"/>
                    </a:lnTo>
                    <a:lnTo>
                      <a:pt x="5" y="29"/>
                    </a:lnTo>
                    <a:lnTo>
                      <a:pt x="8" y="30"/>
                    </a:lnTo>
                    <a:lnTo>
                      <a:pt x="12" y="30"/>
                    </a:lnTo>
                    <a:lnTo>
                      <a:pt x="16" y="29"/>
                    </a:lnTo>
                    <a:lnTo>
                      <a:pt x="20" y="28"/>
                    </a:lnTo>
                    <a:lnTo>
                      <a:pt x="23" y="27"/>
                    </a:lnTo>
                    <a:lnTo>
                      <a:pt x="27" y="25"/>
                    </a:lnTo>
                    <a:lnTo>
                      <a:pt x="31" y="24"/>
                    </a:lnTo>
                    <a:lnTo>
                      <a:pt x="34" y="22"/>
                    </a:lnTo>
                    <a:lnTo>
                      <a:pt x="38" y="22"/>
                    </a:lnTo>
                    <a:lnTo>
                      <a:pt x="42" y="21"/>
                    </a:lnTo>
                    <a:lnTo>
                      <a:pt x="45" y="21"/>
                    </a:lnTo>
                    <a:lnTo>
                      <a:pt x="49" y="20"/>
                    </a:lnTo>
                    <a:lnTo>
                      <a:pt x="53" y="20"/>
                    </a:lnTo>
                    <a:lnTo>
                      <a:pt x="56" y="18"/>
                    </a:lnTo>
                    <a:lnTo>
                      <a:pt x="59" y="16"/>
                    </a:lnTo>
                    <a:lnTo>
                      <a:pt x="60" y="13"/>
                    </a:lnTo>
                    <a:lnTo>
                      <a:pt x="60" y="11"/>
                    </a:lnTo>
                    <a:lnTo>
                      <a:pt x="60" y="8"/>
                    </a:lnTo>
                    <a:lnTo>
                      <a:pt x="59" y="6"/>
                    </a:lnTo>
                    <a:lnTo>
                      <a:pt x="56" y="3"/>
                    </a:lnTo>
                    <a:lnTo>
                      <a:pt x="53" y="3"/>
                    </a:lnTo>
                    <a:lnTo>
                      <a:pt x="49" y="2"/>
                    </a:lnTo>
                    <a:lnTo>
                      <a:pt x="45" y="1"/>
                    </a:lnTo>
                    <a:lnTo>
                      <a:pt x="42" y="1"/>
                    </a:lnTo>
                    <a:lnTo>
                      <a:pt x="38" y="0"/>
                    </a:lnTo>
                    <a:lnTo>
                      <a:pt x="34" y="0"/>
                    </a:lnTo>
                    <a:lnTo>
                      <a:pt x="31" y="0"/>
                    </a:lnTo>
                    <a:lnTo>
                      <a:pt x="28" y="1"/>
                    </a:lnTo>
                  </a:path>
                </a:pathLst>
              </a:custGeom>
              <a:solidFill>
                <a:srgbClr val="808080"/>
              </a:solidFill>
              <a:ln w="12700" cap="rnd">
                <a:solidFill>
                  <a:srgbClr val="000000"/>
                </a:solidFill>
                <a:round/>
                <a:headEnd/>
                <a:tailEnd/>
              </a:ln>
            </p:spPr>
            <p:txBody>
              <a:bodyPr/>
              <a:lstStyle/>
              <a:p>
                <a:endParaRPr lang="en-US"/>
              </a:p>
            </p:txBody>
          </p:sp>
        </p:grpSp>
        <p:grpSp>
          <p:nvGrpSpPr>
            <p:cNvPr id="21951" name="Group 416"/>
            <p:cNvGrpSpPr>
              <a:grpSpLocks/>
            </p:cNvGrpSpPr>
            <p:nvPr/>
          </p:nvGrpSpPr>
          <p:grpSpPr bwMode="auto">
            <a:xfrm>
              <a:off x="2560" y="1274"/>
              <a:ext cx="67" cy="44"/>
              <a:chOff x="2560" y="1274"/>
              <a:chExt cx="67" cy="44"/>
            </a:xfrm>
          </p:grpSpPr>
          <p:sp>
            <p:nvSpPr>
              <p:cNvPr id="21964" name="Freeform 417"/>
              <p:cNvSpPr>
                <a:spLocks/>
              </p:cNvSpPr>
              <p:nvPr/>
            </p:nvSpPr>
            <p:spPr bwMode="auto">
              <a:xfrm>
                <a:off x="2581" y="1287"/>
                <a:ext cx="46" cy="31"/>
              </a:xfrm>
              <a:custGeom>
                <a:avLst/>
                <a:gdLst>
                  <a:gd name="T0" fmla="*/ 19 w 46"/>
                  <a:gd name="T1" fmla="*/ 0 h 31"/>
                  <a:gd name="T2" fmla="*/ 26 w 46"/>
                  <a:gd name="T3" fmla="*/ 4 h 31"/>
                  <a:gd name="T4" fmla="*/ 32 w 46"/>
                  <a:gd name="T5" fmla="*/ 7 h 31"/>
                  <a:gd name="T6" fmla="*/ 39 w 46"/>
                  <a:gd name="T7" fmla="*/ 8 h 31"/>
                  <a:gd name="T8" fmla="*/ 45 w 46"/>
                  <a:gd name="T9" fmla="*/ 8 h 31"/>
                  <a:gd name="T10" fmla="*/ 45 w 46"/>
                  <a:gd name="T11" fmla="*/ 13 h 31"/>
                  <a:gd name="T12" fmla="*/ 43 w 46"/>
                  <a:gd name="T13" fmla="*/ 17 h 31"/>
                  <a:gd name="T14" fmla="*/ 41 w 46"/>
                  <a:gd name="T15" fmla="*/ 22 h 31"/>
                  <a:gd name="T16" fmla="*/ 39 w 46"/>
                  <a:gd name="T17" fmla="*/ 26 h 31"/>
                  <a:gd name="T18" fmla="*/ 37 w 46"/>
                  <a:gd name="T19" fmla="*/ 30 h 31"/>
                  <a:gd name="T20" fmla="*/ 32 w 46"/>
                  <a:gd name="T21" fmla="*/ 26 h 31"/>
                  <a:gd name="T22" fmla="*/ 26 w 46"/>
                  <a:gd name="T23" fmla="*/ 23 h 31"/>
                  <a:gd name="T24" fmla="*/ 21 w 46"/>
                  <a:gd name="T25" fmla="*/ 18 h 31"/>
                  <a:gd name="T26" fmla="*/ 15 w 46"/>
                  <a:gd name="T27" fmla="*/ 18 h 31"/>
                  <a:gd name="T28" fmla="*/ 8 w 46"/>
                  <a:gd name="T29" fmla="*/ 18 h 31"/>
                  <a:gd name="T30" fmla="*/ 0 w 46"/>
                  <a:gd name="T31" fmla="*/ 2 h 31"/>
                  <a:gd name="T32" fmla="*/ 19 w 46"/>
                  <a:gd name="T33" fmla="*/ 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31"/>
                  <a:gd name="T53" fmla="*/ 46 w 46"/>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31">
                    <a:moveTo>
                      <a:pt x="19" y="0"/>
                    </a:moveTo>
                    <a:lnTo>
                      <a:pt x="26" y="4"/>
                    </a:lnTo>
                    <a:lnTo>
                      <a:pt x="32" y="7"/>
                    </a:lnTo>
                    <a:lnTo>
                      <a:pt x="39" y="8"/>
                    </a:lnTo>
                    <a:lnTo>
                      <a:pt x="45" y="8"/>
                    </a:lnTo>
                    <a:lnTo>
                      <a:pt x="45" y="13"/>
                    </a:lnTo>
                    <a:lnTo>
                      <a:pt x="43" y="17"/>
                    </a:lnTo>
                    <a:lnTo>
                      <a:pt x="41" y="22"/>
                    </a:lnTo>
                    <a:lnTo>
                      <a:pt x="39" y="26"/>
                    </a:lnTo>
                    <a:lnTo>
                      <a:pt x="37" y="30"/>
                    </a:lnTo>
                    <a:lnTo>
                      <a:pt x="32" y="26"/>
                    </a:lnTo>
                    <a:lnTo>
                      <a:pt x="26" y="23"/>
                    </a:lnTo>
                    <a:lnTo>
                      <a:pt x="21" y="18"/>
                    </a:lnTo>
                    <a:lnTo>
                      <a:pt x="15" y="18"/>
                    </a:lnTo>
                    <a:lnTo>
                      <a:pt x="8" y="18"/>
                    </a:lnTo>
                    <a:lnTo>
                      <a:pt x="0" y="2"/>
                    </a:lnTo>
                    <a:lnTo>
                      <a:pt x="19" y="0"/>
                    </a:lnTo>
                  </a:path>
                </a:pathLst>
              </a:custGeom>
              <a:solidFill>
                <a:srgbClr val="808080"/>
              </a:solidFill>
              <a:ln w="12700" cap="rnd">
                <a:solidFill>
                  <a:srgbClr val="000000"/>
                </a:solidFill>
                <a:round/>
                <a:headEnd/>
                <a:tailEnd/>
              </a:ln>
            </p:spPr>
            <p:txBody>
              <a:bodyPr/>
              <a:lstStyle/>
              <a:p>
                <a:endParaRPr lang="en-US"/>
              </a:p>
            </p:txBody>
          </p:sp>
          <p:sp>
            <p:nvSpPr>
              <p:cNvPr id="21965" name="Freeform 418"/>
              <p:cNvSpPr>
                <a:spLocks/>
              </p:cNvSpPr>
              <p:nvPr/>
            </p:nvSpPr>
            <p:spPr bwMode="auto">
              <a:xfrm>
                <a:off x="2560" y="1274"/>
                <a:ext cx="46" cy="40"/>
              </a:xfrm>
              <a:custGeom>
                <a:avLst/>
                <a:gdLst>
                  <a:gd name="T0" fmla="*/ 1 w 46"/>
                  <a:gd name="T1" fmla="*/ 18 h 40"/>
                  <a:gd name="T2" fmla="*/ 3 w 46"/>
                  <a:gd name="T3" fmla="*/ 16 h 40"/>
                  <a:gd name="T4" fmla="*/ 4 w 46"/>
                  <a:gd name="T5" fmla="*/ 14 h 40"/>
                  <a:gd name="T6" fmla="*/ 6 w 46"/>
                  <a:gd name="T7" fmla="*/ 10 h 40"/>
                  <a:gd name="T8" fmla="*/ 9 w 46"/>
                  <a:gd name="T9" fmla="*/ 8 h 40"/>
                  <a:gd name="T10" fmla="*/ 11 w 46"/>
                  <a:gd name="T11" fmla="*/ 6 h 40"/>
                  <a:gd name="T12" fmla="*/ 15 w 46"/>
                  <a:gd name="T13" fmla="*/ 3 h 40"/>
                  <a:gd name="T14" fmla="*/ 19 w 46"/>
                  <a:gd name="T15" fmla="*/ 2 h 40"/>
                  <a:gd name="T16" fmla="*/ 23 w 46"/>
                  <a:gd name="T17" fmla="*/ 1 h 40"/>
                  <a:gd name="T18" fmla="*/ 26 w 46"/>
                  <a:gd name="T19" fmla="*/ 0 h 40"/>
                  <a:gd name="T20" fmla="*/ 30 w 46"/>
                  <a:gd name="T21" fmla="*/ 0 h 40"/>
                  <a:gd name="T22" fmla="*/ 34 w 46"/>
                  <a:gd name="T23" fmla="*/ 0 h 40"/>
                  <a:gd name="T24" fmla="*/ 38 w 46"/>
                  <a:gd name="T25" fmla="*/ 0 h 40"/>
                  <a:gd name="T26" fmla="*/ 41 w 46"/>
                  <a:gd name="T27" fmla="*/ 1 h 40"/>
                  <a:gd name="T28" fmla="*/ 44 w 46"/>
                  <a:gd name="T29" fmla="*/ 3 h 40"/>
                  <a:gd name="T30" fmla="*/ 45 w 46"/>
                  <a:gd name="T31" fmla="*/ 6 h 40"/>
                  <a:gd name="T32" fmla="*/ 45 w 46"/>
                  <a:gd name="T33" fmla="*/ 8 h 40"/>
                  <a:gd name="T34" fmla="*/ 44 w 46"/>
                  <a:gd name="T35" fmla="*/ 10 h 40"/>
                  <a:gd name="T36" fmla="*/ 42 w 46"/>
                  <a:gd name="T37" fmla="*/ 13 h 40"/>
                  <a:gd name="T38" fmla="*/ 40 w 46"/>
                  <a:gd name="T39" fmla="*/ 15 h 40"/>
                  <a:gd name="T40" fmla="*/ 38 w 46"/>
                  <a:gd name="T41" fmla="*/ 18 h 40"/>
                  <a:gd name="T42" fmla="*/ 36 w 46"/>
                  <a:gd name="T43" fmla="*/ 20 h 40"/>
                  <a:gd name="T44" fmla="*/ 34 w 46"/>
                  <a:gd name="T45" fmla="*/ 22 h 40"/>
                  <a:gd name="T46" fmla="*/ 32 w 46"/>
                  <a:gd name="T47" fmla="*/ 25 h 40"/>
                  <a:gd name="T48" fmla="*/ 31 w 46"/>
                  <a:gd name="T49" fmla="*/ 27 h 40"/>
                  <a:gd name="T50" fmla="*/ 31 w 46"/>
                  <a:gd name="T51" fmla="*/ 29 h 40"/>
                  <a:gd name="T52" fmla="*/ 30 w 46"/>
                  <a:gd name="T53" fmla="*/ 32 h 40"/>
                  <a:gd name="T54" fmla="*/ 30 w 46"/>
                  <a:gd name="T55" fmla="*/ 34 h 40"/>
                  <a:gd name="T56" fmla="*/ 28 w 46"/>
                  <a:gd name="T57" fmla="*/ 37 h 40"/>
                  <a:gd name="T58" fmla="*/ 24 w 46"/>
                  <a:gd name="T59" fmla="*/ 38 h 40"/>
                  <a:gd name="T60" fmla="*/ 20 w 46"/>
                  <a:gd name="T61" fmla="*/ 39 h 40"/>
                  <a:gd name="T62" fmla="*/ 16 w 46"/>
                  <a:gd name="T63" fmla="*/ 39 h 40"/>
                  <a:gd name="T64" fmla="*/ 13 w 46"/>
                  <a:gd name="T65" fmla="*/ 39 h 40"/>
                  <a:gd name="T66" fmla="*/ 9 w 46"/>
                  <a:gd name="T67" fmla="*/ 38 h 40"/>
                  <a:gd name="T68" fmla="*/ 5 w 46"/>
                  <a:gd name="T69" fmla="*/ 37 h 40"/>
                  <a:gd name="T70" fmla="*/ 4 w 46"/>
                  <a:gd name="T71" fmla="*/ 34 h 40"/>
                  <a:gd name="T72" fmla="*/ 3 w 46"/>
                  <a:gd name="T73" fmla="*/ 32 h 40"/>
                  <a:gd name="T74" fmla="*/ 1 w 46"/>
                  <a:gd name="T75" fmla="*/ 29 h 40"/>
                  <a:gd name="T76" fmla="*/ 1 w 46"/>
                  <a:gd name="T77" fmla="*/ 27 h 40"/>
                  <a:gd name="T78" fmla="*/ 0 w 46"/>
                  <a:gd name="T79" fmla="*/ 25 h 40"/>
                  <a:gd name="T80" fmla="*/ 0 w 46"/>
                  <a:gd name="T81" fmla="*/ 22 h 40"/>
                  <a:gd name="T82" fmla="*/ 0 w 46"/>
                  <a:gd name="T83" fmla="*/ 20 h 40"/>
                  <a:gd name="T84" fmla="*/ 1 w 46"/>
                  <a:gd name="T85" fmla="*/ 18 h 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6"/>
                  <a:gd name="T130" fmla="*/ 0 h 40"/>
                  <a:gd name="T131" fmla="*/ 46 w 46"/>
                  <a:gd name="T132" fmla="*/ 40 h 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6" h="40">
                    <a:moveTo>
                      <a:pt x="1" y="18"/>
                    </a:moveTo>
                    <a:lnTo>
                      <a:pt x="3" y="16"/>
                    </a:lnTo>
                    <a:lnTo>
                      <a:pt x="4" y="14"/>
                    </a:lnTo>
                    <a:lnTo>
                      <a:pt x="6" y="10"/>
                    </a:lnTo>
                    <a:lnTo>
                      <a:pt x="9" y="8"/>
                    </a:lnTo>
                    <a:lnTo>
                      <a:pt x="11" y="6"/>
                    </a:lnTo>
                    <a:lnTo>
                      <a:pt x="15" y="3"/>
                    </a:lnTo>
                    <a:lnTo>
                      <a:pt x="19" y="2"/>
                    </a:lnTo>
                    <a:lnTo>
                      <a:pt x="23" y="1"/>
                    </a:lnTo>
                    <a:lnTo>
                      <a:pt x="26" y="0"/>
                    </a:lnTo>
                    <a:lnTo>
                      <a:pt x="30" y="0"/>
                    </a:lnTo>
                    <a:lnTo>
                      <a:pt x="34" y="0"/>
                    </a:lnTo>
                    <a:lnTo>
                      <a:pt x="38" y="0"/>
                    </a:lnTo>
                    <a:lnTo>
                      <a:pt x="41" y="1"/>
                    </a:lnTo>
                    <a:lnTo>
                      <a:pt x="44" y="3"/>
                    </a:lnTo>
                    <a:lnTo>
                      <a:pt x="45" y="6"/>
                    </a:lnTo>
                    <a:lnTo>
                      <a:pt x="45" y="8"/>
                    </a:lnTo>
                    <a:lnTo>
                      <a:pt x="44" y="10"/>
                    </a:lnTo>
                    <a:lnTo>
                      <a:pt x="42" y="13"/>
                    </a:lnTo>
                    <a:lnTo>
                      <a:pt x="40" y="15"/>
                    </a:lnTo>
                    <a:lnTo>
                      <a:pt x="38" y="18"/>
                    </a:lnTo>
                    <a:lnTo>
                      <a:pt x="36" y="20"/>
                    </a:lnTo>
                    <a:lnTo>
                      <a:pt x="34" y="22"/>
                    </a:lnTo>
                    <a:lnTo>
                      <a:pt x="32" y="25"/>
                    </a:lnTo>
                    <a:lnTo>
                      <a:pt x="31" y="27"/>
                    </a:lnTo>
                    <a:lnTo>
                      <a:pt x="31" y="29"/>
                    </a:lnTo>
                    <a:lnTo>
                      <a:pt x="30" y="32"/>
                    </a:lnTo>
                    <a:lnTo>
                      <a:pt x="30" y="34"/>
                    </a:lnTo>
                    <a:lnTo>
                      <a:pt x="28" y="37"/>
                    </a:lnTo>
                    <a:lnTo>
                      <a:pt x="24" y="38"/>
                    </a:lnTo>
                    <a:lnTo>
                      <a:pt x="20" y="39"/>
                    </a:lnTo>
                    <a:lnTo>
                      <a:pt x="16" y="39"/>
                    </a:lnTo>
                    <a:lnTo>
                      <a:pt x="13" y="39"/>
                    </a:lnTo>
                    <a:lnTo>
                      <a:pt x="9" y="38"/>
                    </a:lnTo>
                    <a:lnTo>
                      <a:pt x="5" y="37"/>
                    </a:lnTo>
                    <a:lnTo>
                      <a:pt x="4" y="34"/>
                    </a:lnTo>
                    <a:lnTo>
                      <a:pt x="3" y="32"/>
                    </a:lnTo>
                    <a:lnTo>
                      <a:pt x="1" y="29"/>
                    </a:lnTo>
                    <a:lnTo>
                      <a:pt x="1" y="27"/>
                    </a:lnTo>
                    <a:lnTo>
                      <a:pt x="0" y="25"/>
                    </a:lnTo>
                    <a:lnTo>
                      <a:pt x="0" y="22"/>
                    </a:lnTo>
                    <a:lnTo>
                      <a:pt x="0" y="20"/>
                    </a:lnTo>
                    <a:lnTo>
                      <a:pt x="1" y="18"/>
                    </a:lnTo>
                  </a:path>
                </a:pathLst>
              </a:custGeom>
              <a:solidFill>
                <a:srgbClr val="808080"/>
              </a:solidFill>
              <a:ln w="12700" cap="rnd">
                <a:solidFill>
                  <a:srgbClr val="000000"/>
                </a:solidFill>
                <a:round/>
                <a:headEnd/>
                <a:tailEnd/>
              </a:ln>
            </p:spPr>
            <p:txBody>
              <a:bodyPr/>
              <a:lstStyle/>
              <a:p>
                <a:endParaRPr lang="en-US"/>
              </a:p>
            </p:txBody>
          </p:sp>
        </p:grpSp>
        <p:grpSp>
          <p:nvGrpSpPr>
            <p:cNvPr id="21952" name="Group 419"/>
            <p:cNvGrpSpPr>
              <a:grpSpLocks/>
            </p:cNvGrpSpPr>
            <p:nvPr/>
          </p:nvGrpSpPr>
          <p:grpSpPr bwMode="auto">
            <a:xfrm>
              <a:off x="2810" y="1298"/>
              <a:ext cx="90" cy="68"/>
              <a:chOff x="2810" y="1298"/>
              <a:chExt cx="90" cy="68"/>
            </a:xfrm>
          </p:grpSpPr>
          <p:sp>
            <p:nvSpPr>
              <p:cNvPr id="21962" name="Freeform 420"/>
              <p:cNvSpPr>
                <a:spLocks/>
              </p:cNvSpPr>
              <p:nvPr/>
            </p:nvSpPr>
            <p:spPr bwMode="auto">
              <a:xfrm>
                <a:off x="2838" y="1319"/>
                <a:ext cx="62" cy="47"/>
              </a:xfrm>
              <a:custGeom>
                <a:avLst/>
                <a:gdLst>
                  <a:gd name="T0" fmla="*/ 0 w 62"/>
                  <a:gd name="T1" fmla="*/ 20 h 47"/>
                  <a:gd name="T2" fmla="*/ 9 w 62"/>
                  <a:gd name="T3" fmla="*/ 26 h 47"/>
                  <a:gd name="T4" fmla="*/ 15 w 62"/>
                  <a:gd name="T5" fmla="*/ 33 h 47"/>
                  <a:gd name="T6" fmla="*/ 17 w 62"/>
                  <a:gd name="T7" fmla="*/ 39 h 47"/>
                  <a:gd name="T8" fmla="*/ 17 w 62"/>
                  <a:gd name="T9" fmla="*/ 46 h 47"/>
                  <a:gd name="T10" fmla="*/ 26 w 62"/>
                  <a:gd name="T11" fmla="*/ 46 h 47"/>
                  <a:gd name="T12" fmla="*/ 35 w 62"/>
                  <a:gd name="T13" fmla="*/ 44 h 47"/>
                  <a:gd name="T14" fmla="*/ 44 w 62"/>
                  <a:gd name="T15" fmla="*/ 42 h 47"/>
                  <a:gd name="T16" fmla="*/ 52 w 62"/>
                  <a:gd name="T17" fmla="*/ 39 h 47"/>
                  <a:gd name="T18" fmla="*/ 61 w 62"/>
                  <a:gd name="T19" fmla="*/ 37 h 47"/>
                  <a:gd name="T20" fmla="*/ 52 w 62"/>
                  <a:gd name="T21" fmla="*/ 33 h 47"/>
                  <a:gd name="T22" fmla="*/ 46 w 62"/>
                  <a:gd name="T23" fmla="*/ 26 h 47"/>
                  <a:gd name="T24" fmla="*/ 38 w 62"/>
                  <a:gd name="T25" fmla="*/ 22 h 47"/>
                  <a:gd name="T26" fmla="*/ 38 w 62"/>
                  <a:gd name="T27" fmla="*/ 15 h 47"/>
                  <a:gd name="T28" fmla="*/ 38 w 62"/>
                  <a:gd name="T29" fmla="*/ 9 h 47"/>
                  <a:gd name="T30" fmla="*/ 3 w 62"/>
                  <a:gd name="T31" fmla="*/ 0 h 47"/>
                  <a:gd name="T32" fmla="*/ 0 w 62"/>
                  <a:gd name="T33" fmla="*/ 20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47"/>
                  <a:gd name="T53" fmla="*/ 62 w 62"/>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47">
                    <a:moveTo>
                      <a:pt x="0" y="20"/>
                    </a:moveTo>
                    <a:lnTo>
                      <a:pt x="9" y="26"/>
                    </a:lnTo>
                    <a:lnTo>
                      <a:pt x="15" y="33"/>
                    </a:lnTo>
                    <a:lnTo>
                      <a:pt x="17" y="39"/>
                    </a:lnTo>
                    <a:lnTo>
                      <a:pt x="17" y="46"/>
                    </a:lnTo>
                    <a:lnTo>
                      <a:pt x="26" y="46"/>
                    </a:lnTo>
                    <a:lnTo>
                      <a:pt x="35" y="44"/>
                    </a:lnTo>
                    <a:lnTo>
                      <a:pt x="44" y="42"/>
                    </a:lnTo>
                    <a:lnTo>
                      <a:pt x="52" y="39"/>
                    </a:lnTo>
                    <a:lnTo>
                      <a:pt x="61" y="37"/>
                    </a:lnTo>
                    <a:lnTo>
                      <a:pt x="52" y="33"/>
                    </a:lnTo>
                    <a:lnTo>
                      <a:pt x="46" y="26"/>
                    </a:lnTo>
                    <a:lnTo>
                      <a:pt x="38" y="22"/>
                    </a:lnTo>
                    <a:lnTo>
                      <a:pt x="38" y="15"/>
                    </a:lnTo>
                    <a:lnTo>
                      <a:pt x="38" y="9"/>
                    </a:lnTo>
                    <a:lnTo>
                      <a:pt x="3" y="0"/>
                    </a:lnTo>
                    <a:lnTo>
                      <a:pt x="0" y="20"/>
                    </a:lnTo>
                  </a:path>
                </a:pathLst>
              </a:custGeom>
              <a:solidFill>
                <a:srgbClr val="808080"/>
              </a:solidFill>
              <a:ln w="12700" cap="rnd">
                <a:solidFill>
                  <a:srgbClr val="000000"/>
                </a:solidFill>
                <a:round/>
                <a:headEnd/>
                <a:tailEnd/>
              </a:ln>
            </p:spPr>
            <p:txBody>
              <a:bodyPr/>
              <a:lstStyle/>
              <a:p>
                <a:endParaRPr lang="en-US"/>
              </a:p>
            </p:txBody>
          </p:sp>
          <p:sp>
            <p:nvSpPr>
              <p:cNvPr id="21963" name="Freeform 421"/>
              <p:cNvSpPr>
                <a:spLocks/>
              </p:cNvSpPr>
              <p:nvPr/>
            </p:nvSpPr>
            <p:spPr bwMode="auto">
              <a:xfrm>
                <a:off x="2810" y="1298"/>
                <a:ext cx="81" cy="46"/>
              </a:xfrm>
              <a:custGeom>
                <a:avLst/>
                <a:gdLst>
                  <a:gd name="T0" fmla="*/ 38 w 81"/>
                  <a:gd name="T1" fmla="*/ 1 h 46"/>
                  <a:gd name="T2" fmla="*/ 33 w 81"/>
                  <a:gd name="T3" fmla="*/ 3 h 46"/>
                  <a:gd name="T4" fmla="*/ 28 w 81"/>
                  <a:gd name="T5" fmla="*/ 4 h 46"/>
                  <a:gd name="T6" fmla="*/ 21 w 81"/>
                  <a:gd name="T7" fmla="*/ 6 h 46"/>
                  <a:gd name="T8" fmla="*/ 16 w 81"/>
                  <a:gd name="T9" fmla="*/ 9 h 46"/>
                  <a:gd name="T10" fmla="*/ 12 w 81"/>
                  <a:gd name="T11" fmla="*/ 11 h 46"/>
                  <a:gd name="T12" fmla="*/ 6 w 81"/>
                  <a:gd name="T13" fmla="*/ 15 h 46"/>
                  <a:gd name="T14" fmla="*/ 3 w 81"/>
                  <a:gd name="T15" fmla="*/ 19 h 46"/>
                  <a:gd name="T16" fmla="*/ 2 w 81"/>
                  <a:gd name="T17" fmla="*/ 23 h 46"/>
                  <a:gd name="T18" fmla="*/ 0 w 81"/>
                  <a:gd name="T19" fmla="*/ 26 h 46"/>
                  <a:gd name="T20" fmla="*/ 0 w 81"/>
                  <a:gd name="T21" fmla="*/ 30 h 46"/>
                  <a:gd name="T22" fmla="*/ 0 w 81"/>
                  <a:gd name="T23" fmla="*/ 34 h 46"/>
                  <a:gd name="T24" fmla="*/ 0 w 81"/>
                  <a:gd name="T25" fmla="*/ 38 h 46"/>
                  <a:gd name="T26" fmla="*/ 2 w 81"/>
                  <a:gd name="T27" fmla="*/ 41 h 46"/>
                  <a:gd name="T28" fmla="*/ 6 w 81"/>
                  <a:gd name="T29" fmla="*/ 44 h 46"/>
                  <a:gd name="T30" fmla="*/ 12 w 81"/>
                  <a:gd name="T31" fmla="*/ 45 h 46"/>
                  <a:gd name="T32" fmla="*/ 16 w 81"/>
                  <a:gd name="T33" fmla="*/ 45 h 46"/>
                  <a:gd name="T34" fmla="*/ 21 w 81"/>
                  <a:gd name="T35" fmla="*/ 44 h 46"/>
                  <a:gd name="T36" fmla="*/ 26 w 81"/>
                  <a:gd name="T37" fmla="*/ 42 h 46"/>
                  <a:gd name="T38" fmla="*/ 31 w 81"/>
                  <a:gd name="T39" fmla="*/ 40 h 46"/>
                  <a:gd name="T40" fmla="*/ 36 w 81"/>
                  <a:gd name="T41" fmla="*/ 38 h 46"/>
                  <a:gd name="T42" fmla="*/ 41 w 81"/>
                  <a:gd name="T43" fmla="*/ 36 h 46"/>
                  <a:gd name="T44" fmla="*/ 46 w 81"/>
                  <a:gd name="T45" fmla="*/ 34 h 46"/>
                  <a:gd name="T46" fmla="*/ 51 w 81"/>
                  <a:gd name="T47" fmla="*/ 32 h 46"/>
                  <a:gd name="T48" fmla="*/ 56 w 81"/>
                  <a:gd name="T49" fmla="*/ 31 h 46"/>
                  <a:gd name="T50" fmla="*/ 60 w 81"/>
                  <a:gd name="T51" fmla="*/ 31 h 46"/>
                  <a:gd name="T52" fmla="*/ 65 w 81"/>
                  <a:gd name="T53" fmla="*/ 30 h 46"/>
                  <a:gd name="T54" fmla="*/ 70 w 81"/>
                  <a:gd name="T55" fmla="*/ 30 h 46"/>
                  <a:gd name="T56" fmla="*/ 75 w 81"/>
                  <a:gd name="T57" fmla="*/ 28 h 46"/>
                  <a:gd name="T58" fmla="*/ 78 w 81"/>
                  <a:gd name="T59" fmla="*/ 24 h 46"/>
                  <a:gd name="T60" fmla="*/ 80 w 81"/>
                  <a:gd name="T61" fmla="*/ 20 h 46"/>
                  <a:gd name="T62" fmla="*/ 80 w 81"/>
                  <a:gd name="T63" fmla="*/ 16 h 46"/>
                  <a:gd name="T64" fmla="*/ 80 w 81"/>
                  <a:gd name="T65" fmla="*/ 13 h 46"/>
                  <a:gd name="T66" fmla="*/ 78 w 81"/>
                  <a:gd name="T67" fmla="*/ 9 h 46"/>
                  <a:gd name="T68" fmla="*/ 75 w 81"/>
                  <a:gd name="T69" fmla="*/ 5 h 46"/>
                  <a:gd name="T70" fmla="*/ 70 w 81"/>
                  <a:gd name="T71" fmla="*/ 4 h 46"/>
                  <a:gd name="T72" fmla="*/ 65 w 81"/>
                  <a:gd name="T73" fmla="*/ 3 h 46"/>
                  <a:gd name="T74" fmla="*/ 60 w 81"/>
                  <a:gd name="T75" fmla="*/ 1 h 46"/>
                  <a:gd name="T76" fmla="*/ 56 w 81"/>
                  <a:gd name="T77" fmla="*/ 1 h 46"/>
                  <a:gd name="T78" fmla="*/ 51 w 81"/>
                  <a:gd name="T79" fmla="*/ 0 h 46"/>
                  <a:gd name="T80" fmla="*/ 46 w 81"/>
                  <a:gd name="T81" fmla="*/ 0 h 46"/>
                  <a:gd name="T82" fmla="*/ 41 w 81"/>
                  <a:gd name="T83" fmla="*/ 0 h 46"/>
                  <a:gd name="T84" fmla="*/ 38 w 81"/>
                  <a:gd name="T85" fmla="*/ 1 h 4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1"/>
                  <a:gd name="T130" fmla="*/ 0 h 46"/>
                  <a:gd name="T131" fmla="*/ 81 w 81"/>
                  <a:gd name="T132" fmla="*/ 46 h 4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1" h="46">
                    <a:moveTo>
                      <a:pt x="38" y="1"/>
                    </a:moveTo>
                    <a:lnTo>
                      <a:pt x="33" y="3"/>
                    </a:lnTo>
                    <a:lnTo>
                      <a:pt x="28" y="4"/>
                    </a:lnTo>
                    <a:lnTo>
                      <a:pt x="21" y="6"/>
                    </a:lnTo>
                    <a:lnTo>
                      <a:pt x="16" y="9"/>
                    </a:lnTo>
                    <a:lnTo>
                      <a:pt x="12" y="11"/>
                    </a:lnTo>
                    <a:lnTo>
                      <a:pt x="6" y="15"/>
                    </a:lnTo>
                    <a:lnTo>
                      <a:pt x="3" y="19"/>
                    </a:lnTo>
                    <a:lnTo>
                      <a:pt x="2" y="23"/>
                    </a:lnTo>
                    <a:lnTo>
                      <a:pt x="0" y="26"/>
                    </a:lnTo>
                    <a:lnTo>
                      <a:pt x="0" y="30"/>
                    </a:lnTo>
                    <a:lnTo>
                      <a:pt x="0" y="34"/>
                    </a:lnTo>
                    <a:lnTo>
                      <a:pt x="0" y="38"/>
                    </a:lnTo>
                    <a:lnTo>
                      <a:pt x="2" y="41"/>
                    </a:lnTo>
                    <a:lnTo>
                      <a:pt x="6" y="44"/>
                    </a:lnTo>
                    <a:lnTo>
                      <a:pt x="12" y="45"/>
                    </a:lnTo>
                    <a:lnTo>
                      <a:pt x="16" y="45"/>
                    </a:lnTo>
                    <a:lnTo>
                      <a:pt x="21" y="44"/>
                    </a:lnTo>
                    <a:lnTo>
                      <a:pt x="26" y="42"/>
                    </a:lnTo>
                    <a:lnTo>
                      <a:pt x="31" y="40"/>
                    </a:lnTo>
                    <a:lnTo>
                      <a:pt x="36" y="38"/>
                    </a:lnTo>
                    <a:lnTo>
                      <a:pt x="41" y="36"/>
                    </a:lnTo>
                    <a:lnTo>
                      <a:pt x="46" y="34"/>
                    </a:lnTo>
                    <a:lnTo>
                      <a:pt x="51" y="32"/>
                    </a:lnTo>
                    <a:lnTo>
                      <a:pt x="56" y="31"/>
                    </a:lnTo>
                    <a:lnTo>
                      <a:pt x="60" y="31"/>
                    </a:lnTo>
                    <a:lnTo>
                      <a:pt x="65" y="30"/>
                    </a:lnTo>
                    <a:lnTo>
                      <a:pt x="70" y="30"/>
                    </a:lnTo>
                    <a:lnTo>
                      <a:pt x="75" y="28"/>
                    </a:lnTo>
                    <a:lnTo>
                      <a:pt x="78" y="24"/>
                    </a:lnTo>
                    <a:lnTo>
                      <a:pt x="80" y="20"/>
                    </a:lnTo>
                    <a:lnTo>
                      <a:pt x="80" y="16"/>
                    </a:lnTo>
                    <a:lnTo>
                      <a:pt x="80" y="13"/>
                    </a:lnTo>
                    <a:lnTo>
                      <a:pt x="78" y="9"/>
                    </a:lnTo>
                    <a:lnTo>
                      <a:pt x="75" y="5"/>
                    </a:lnTo>
                    <a:lnTo>
                      <a:pt x="70" y="4"/>
                    </a:lnTo>
                    <a:lnTo>
                      <a:pt x="65" y="3"/>
                    </a:lnTo>
                    <a:lnTo>
                      <a:pt x="60" y="1"/>
                    </a:lnTo>
                    <a:lnTo>
                      <a:pt x="56" y="1"/>
                    </a:lnTo>
                    <a:lnTo>
                      <a:pt x="51" y="0"/>
                    </a:lnTo>
                    <a:lnTo>
                      <a:pt x="46" y="0"/>
                    </a:lnTo>
                    <a:lnTo>
                      <a:pt x="41" y="0"/>
                    </a:lnTo>
                    <a:lnTo>
                      <a:pt x="38" y="1"/>
                    </a:lnTo>
                  </a:path>
                </a:pathLst>
              </a:custGeom>
              <a:solidFill>
                <a:srgbClr val="808080"/>
              </a:solidFill>
              <a:ln w="12700" cap="rnd">
                <a:solidFill>
                  <a:srgbClr val="000000"/>
                </a:solidFill>
                <a:round/>
                <a:headEnd/>
                <a:tailEnd/>
              </a:ln>
            </p:spPr>
            <p:txBody>
              <a:bodyPr/>
              <a:lstStyle/>
              <a:p>
                <a:endParaRPr lang="en-US"/>
              </a:p>
            </p:txBody>
          </p:sp>
        </p:grpSp>
        <p:grpSp>
          <p:nvGrpSpPr>
            <p:cNvPr id="21953" name="Group 422"/>
            <p:cNvGrpSpPr>
              <a:grpSpLocks/>
            </p:cNvGrpSpPr>
            <p:nvPr/>
          </p:nvGrpSpPr>
          <p:grpSpPr bwMode="auto">
            <a:xfrm>
              <a:off x="2453" y="1183"/>
              <a:ext cx="67" cy="70"/>
              <a:chOff x="2453" y="1183"/>
              <a:chExt cx="67" cy="70"/>
            </a:xfrm>
          </p:grpSpPr>
          <p:sp>
            <p:nvSpPr>
              <p:cNvPr id="21960" name="Freeform 423"/>
              <p:cNvSpPr>
                <a:spLocks/>
              </p:cNvSpPr>
              <p:nvPr/>
            </p:nvSpPr>
            <p:spPr bwMode="auto">
              <a:xfrm>
                <a:off x="2475" y="1205"/>
                <a:ext cx="45" cy="48"/>
              </a:xfrm>
              <a:custGeom>
                <a:avLst/>
                <a:gdLst>
                  <a:gd name="T0" fmla="*/ 0 w 45"/>
                  <a:gd name="T1" fmla="*/ 20 h 48"/>
                  <a:gd name="T2" fmla="*/ 6 w 45"/>
                  <a:gd name="T3" fmla="*/ 27 h 48"/>
                  <a:gd name="T4" fmla="*/ 11 w 45"/>
                  <a:gd name="T5" fmla="*/ 34 h 48"/>
                  <a:gd name="T6" fmla="*/ 12 w 45"/>
                  <a:gd name="T7" fmla="*/ 40 h 48"/>
                  <a:gd name="T8" fmla="*/ 12 w 45"/>
                  <a:gd name="T9" fmla="*/ 47 h 48"/>
                  <a:gd name="T10" fmla="*/ 19 w 45"/>
                  <a:gd name="T11" fmla="*/ 47 h 48"/>
                  <a:gd name="T12" fmla="*/ 25 w 45"/>
                  <a:gd name="T13" fmla="*/ 45 h 48"/>
                  <a:gd name="T14" fmla="*/ 32 w 45"/>
                  <a:gd name="T15" fmla="*/ 43 h 48"/>
                  <a:gd name="T16" fmla="*/ 38 w 45"/>
                  <a:gd name="T17" fmla="*/ 40 h 48"/>
                  <a:gd name="T18" fmla="*/ 44 w 45"/>
                  <a:gd name="T19" fmla="*/ 38 h 48"/>
                  <a:gd name="T20" fmla="*/ 38 w 45"/>
                  <a:gd name="T21" fmla="*/ 34 h 48"/>
                  <a:gd name="T22" fmla="*/ 33 w 45"/>
                  <a:gd name="T23" fmla="*/ 27 h 48"/>
                  <a:gd name="T24" fmla="*/ 27 w 45"/>
                  <a:gd name="T25" fmla="*/ 22 h 48"/>
                  <a:gd name="T26" fmla="*/ 27 w 45"/>
                  <a:gd name="T27" fmla="*/ 16 h 48"/>
                  <a:gd name="T28" fmla="*/ 27 w 45"/>
                  <a:gd name="T29" fmla="*/ 9 h 48"/>
                  <a:gd name="T30" fmla="*/ 2 w 45"/>
                  <a:gd name="T31" fmla="*/ 0 h 48"/>
                  <a:gd name="T32" fmla="*/ 0 w 45"/>
                  <a:gd name="T33" fmla="*/ 20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
                  <a:gd name="T52" fmla="*/ 0 h 48"/>
                  <a:gd name="T53" fmla="*/ 45 w 45"/>
                  <a:gd name="T54" fmla="*/ 48 h 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 h="48">
                    <a:moveTo>
                      <a:pt x="0" y="20"/>
                    </a:moveTo>
                    <a:lnTo>
                      <a:pt x="6" y="27"/>
                    </a:lnTo>
                    <a:lnTo>
                      <a:pt x="11" y="34"/>
                    </a:lnTo>
                    <a:lnTo>
                      <a:pt x="12" y="40"/>
                    </a:lnTo>
                    <a:lnTo>
                      <a:pt x="12" y="47"/>
                    </a:lnTo>
                    <a:lnTo>
                      <a:pt x="19" y="47"/>
                    </a:lnTo>
                    <a:lnTo>
                      <a:pt x="25" y="45"/>
                    </a:lnTo>
                    <a:lnTo>
                      <a:pt x="32" y="43"/>
                    </a:lnTo>
                    <a:lnTo>
                      <a:pt x="38" y="40"/>
                    </a:lnTo>
                    <a:lnTo>
                      <a:pt x="44" y="38"/>
                    </a:lnTo>
                    <a:lnTo>
                      <a:pt x="38" y="34"/>
                    </a:lnTo>
                    <a:lnTo>
                      <a:pt x="33" y="27"/>
                    </a:lnTo>
                    <a:lnTo>
                      <a:pt x="27" y="22"/>
                    </a:lnTo>
                    <a:lnTo>
                      <a:pt x="27" y="16"/>
                    </a:lnTo>
                    <a:lnTo>
                      <a:pt x="27" y="9"/>
                    </a:lnTo>
                    <a:lnTo>
                      <a:pt x="2" y="0"/>
                    </a:lnTo>
                    <a:lnTo>
                      <a:pt x="0" y="20"/>
                    </a:lnTo>
                  </a:path>
                </a:pathLst>
              </a:custGeom>
              <a:solidFill>
                <a:srgbClr val="808080"/>
              </a:solidFill>
              <a:ln w="12700" cap="rnd">
                <a:solidFill>
                  <a:srgbClr val="000000"/>
                </a:solidFill>
                <a:round/>
                <a:headEnd/>
                <a:tailEnd/>
              </a:ln>
            </p:spPr>
            <p:txBody>
              <a:bodyPr/>
              <a:lstStyle/>
              <a:p>
                <a:endParaRPr lang="en-US"/>
              </a:p>
            </p:txBody>
          </p:sp>
          <p:sp>
            <p:nvSpPr>
              <p:cNvPr id="21961" name="Freeform 424"/>
              <p:cNvSpPr>
                <a:spLocks/>
              </p:cNvSpPr>
              <p:nvPr/>
            </p:nvSpPr>
            <p:spPr bwMode="auto">
              <a:xfrm>
                <a:off x="2453" y="1183"/>
                <a:ext cx="60" cy="48"/>
              </a:xfrm>
              <a:custGeom>
                <a:avLst/>
                <a:gdLst>
                  <a:gd name="T0" fmla="*/ 28 w 60"/>
                  <a:gd name="T1" fmla="*/ 1 h 48"/>
                  <a:gd name="T2" fmla="*/ 24 w 60"/>
                  <a:gd name="T3" fmla="*/ 3 h 48"/>
                  <a:gd name="T4" fmla="*/ 21 w 60"/>
                  <a:gd name="T5" fmla="*/ 4 h 48"/>
                  <a:gd name="T6" fmla="*/ 16 w 60"/>
                  <a:gd name="T7" fmla="*/ 6 h 48"/>
                  <a:gd name="T8" fmla="*/ 12 w 60"/>
                  <a:gd name="T9" fmla="*/ 9 h 48"/>
                  <a:gd name="T10" fmla="*/ 8 w 60"/>
                  <a:gd name="T11" fmla="*/ 12 h 48"/>
                  <a:gd name="T12" fmla="*/ 5 w 60"/>
                  <a:gd name="T13" fmla="*/ 15 h 48"/>
                  <a:gd name="T14" fmla="*/ 3 w 60"/>
                  <a:gd name="T15" fmla="*/ 20 h 48"/>
                  <a:gd name="T16" fmla="*/ 1 w 60"/>
                  <a:gd name="T17" fmla="*/ 23 h 48"/>
                  <a:gd name="T18" fmla="*/ 0 w 60"/>
                  <a:gd name="T19" fmla="*/ 27 h 48"/>
                  <a:gd name="T20" fmla="*/ 0 w 60"/>
                  <a:gd name="T21" fmla="*/ 31 h 48"/>
                  <a:gd name="T22" fmla="*/ 0 w 60"/>
                  <a:gd name="T23" fmla="*/ 35 h 48"/>
                  <a:gd name="T24" fmla="*/ 0 w 60"/>
                  <a:gd name="T25" fmla="*/ 39 h 48"/>
                  <a:gd name="T26" fmla="*/ 1 w 60"/>
                  <a:gd name="T27" fmla="*/ 43 h 48"/>
                  <a:gd name="T28" fmla="*/ 5 w 60"/>
                  <a:gd name="T29" fmla="*/ 46 h 48"/>
                  <a:gd name="T30" fmla="*/ 8 w 60"/>
                  <a:gd name="T31" fmla="*/ 47 h 48"/>
                  <a:gd name="T32" fmla="*/ 12 w 60"/>
                  <a:gd name="T33" fmla="*/ 47 h 48"/>
                  <a:gd name="T34" fmla="*/ 16 w 60"/>
                  <a:gd name="T35" fmla="*/ 46 h 48"/>
                  <a:gd name="T36" fmla="*/ 19 w 60"/>
                  <a:gd name="T37" fmla="*/ 44 h 48"/>
                  <a:gd name="T38" fmla="*/ 23 w 60"/>
                  <a:gd name="T39" fmla="*/ 42 h 48"/>
                  <a:gd name="T40" fmla="*/ 27 w 60"/>
                  <a:gd name="T41" fmla="*/ 39 h 48"/>
                  <a:gd name="T42" fmla="*/ 30 w 60"/>
                  <a:gd name="T43" fmla="*/ 38 h 48"/>
                  <a:gd name="T44" fmla="*/ 34 w 60"/>
                  <a:gd name="T45" fmla="*/ 35 h 48"/>
                  <a:gd name="T46" fmla="*/ 37 w 60"/>
                  <a:gd name="T47" fmla="*/ 34 h 48"/>
                  <a:gd name="T48" fmla="*/ 41 w 60"/>
                  <a:gd name="T49" fmla="*/ 33 h 48"/>
                  <a:gd name="T50" fmla="*/ 45 w 60"/>
                  <a:gd name="T51" fmla="*/ 33 h 48"/>
                  <a:gd name="T52" fmla="*/ 48 w 60"/>
                  <a:gd name="T53" fmla="*/ 31 h 48"/>
                  <a:gd name="T54" fmla="*/ 52 w 60"/>
                  <a:gd name="T55" fmla="*/ 31 h 48"/>
                  <a:gd name="T56" fmla="*/ 55 w 60"/>
                  <a:gd name="T57" fmla="*/ 29 h 48"/>
                  <a:gd name="T58" fmla="*/ 58 w 60"/>
                  <a:gd name="T59" fmla="*/ 25 h 48"/>
                  <a:gd name="T60" fmla="*/ 59 w 60"/>
                  <a:gd name="T61" fmla="*/ 21 h 48"/>
                  <a:gd name="T62" fmla="*/ 59 w 60"/>
                  <a:gd name="T63" fmla="*/ 17 h 48"/>
                  <a:gd name="T64" fmla="*/ 59 w 60"/>
                  <a:gd name="T65" fmla="*/ 13 h 48"/>
                  <a:gd name="T66" fmla="*/ 58 w 60"/>
                  <a:gd name="T67" fmla="*/ 9 h 48"/>
                  <a:gd name="T68" fmla="*/ 55 w 60"/>
                  <a:gd name="T69" fmla="*/ 5 h 48"/>
                  <a:gd name="T70" fmla="*/ 52 w 60"/>
                  <a:gd name="T71" fmla="*/ 4 h 48"/>
                  <a:gd name="T72" fmla="*/ 48 w 60"/>
                  <a:gd name="T73" fmla="*/ 3 h 48"/>
                  <a:gd name="T74" fmla="*/ 45 w 60"/>
                  <a:gd name="T75" fmla="*/ 1 h 48"/>
                  <a:gd name="T76" fmla="*/ 41 w 60"/>
                  <a:gd name="T77" fmla="*/ 1 h 48"/>
                  <a:gd name="T78" fmla="*/ 37 w 60"/>
                  <a:gd name="T79" fmla="*/ 0 h 48"/>
                  <a:gd name="T80" fmla="*/ 34 w 60"/>
                  <a:gd name="T81" fmla="*/ 0 h 48"/>
                  <a:gd name="T82" fmla="*/ 30 w 60"/>
                  <a:gd name="T83" fmla="*/ 0 h 48"/>
                  <a:gd name="T84" fmla="*/ 28 w 60"/>
                  <a:gd name="T85" fmla="*/ 1 h 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
                  <a:gd name="T130" fmla="*/ 0 h 48"/>
                  <a:gd name="T131" fmla="*/ 60 w 60"/>
                  <a:gd name="T132" fmla="*/ 48 h 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 h="48">
                    <a:moveTo>
                      <a:pt x="28" y="1"/>
                    </a:moveTo>
                    <a:lnTo>
                      <a:pt x="24" y="3"/>
                    </a:lnTo>
                    <a:lnTo>
                      <a:pt x="21" y="4"/>
                    </a:lnTo>
                    <a:lnTo>
                      <a:pt x="16" y="6"/>
                    </a:lnTo>
                    <a:lnTo>
                      <a:pt x="12" y="9"/>
                    </a:lnTo>
                    <a:lnTo>
                      <a:pt x="8" y="12"/>
                    </a:lnTo>
                    <a:lnTo>
                      <a:pt x="5" y="15"/>
                    </a:lnTo>
                    <a:lnTo>
                      <a:pt x="3" y="20"/>
                    </a:lnTo>
                    <a:lnTo>
                      <a:pt x="1" y="23"/>
                    </a:lnTo>
                    <a:lnTo>
                      <a:pt x="0" y="27"/>
                    </a:lnTo>
                    <a:lnTo>
                      <a:pt x="0" y="31"/>
                    </a:lnTo>
                    <a:lnTo>
                      <a:pt x="0" y="35"/>
                    </a:lnTo>
                    <a:lnTo>
                      <a:pt x="0" y="39"/>
                    </a:lnTo>
                    <a:lnTo>
                      <a:pt x="1" y="43"/>
                    </a:lnTo>
                    <a:lnTo>
                      <a:pt x="5" y="46"/>
                    </a:lnTo>
                    <a:lnTo>
                      <a:pt x="8" y="47"/>
                    </a:lnTo>
                    <a:lnTo>
                      <a:pt x="12" y="47"/>
                    </a:lnTo>
                    <a:lnTo>
                      <a:pt x="16" y="46"/>
                    </a:lnTo>
                    <a:lnTo>
                      <a:pt x="19" y="44"/>
                    </a:lnTo>
                    <a:lnTo>
                      <a:pt x="23" y="42"/>
                    </a:lnTo>
                    <a:lnTo>
                      <a:pt x="27" y="39"/>
                    </a:lnTo>
                    <a:lnTo>
                      <a:pt x="30" y="38"/>
                    </a:lnTo>
                    <a:lnTo>
                      <a:pt x="34" y="35"/>
                    </a:lnTo>
                    <a:lnTo>
                      <a:pt x="37" y="34"/>
                    </a:lnTo>
                    <a:lnTo>
                      <a:pt x="41" y="33"/>
                    </a:lnTo>
                    <a:lnTo>
                      <a:pt x="45" y="33"/>
                    </a:lnTo>
                    <a:lnTo>
                      <a:pt x="48" y="31"/>
                    </a:lnTo>
                    <a:lnTo>
                      <a:pt x="52" y="31"/>
                    </a:lnTo>
                    <a:lnTo>
                      <a:pt x="55" y="29"/>
                    </a:lnTo>
                    <a:lnTo>
                      <a:pt x="58" y="25"/>
                    </a:lnTo>
                    <a:lnTo>
                      <a:pt x="59" y="21"/>
                    </a:lnTo>
                    <a:lnTo>
                      <a:pt x="59" y="17"/>
                    </a:lnTo>
                    <a:lnTo>
                      <a:pt x="59" y="13"/>
                    </a:lnTo>
                    <a:lnTo>
                      <a:pt x="58" y="9"/>
                    </a:lnTo>
                    <a:lnTo>
                      <a:pt x="55" y="5"/>
                    </a:lnTo>
                    <a:lnTo>
                      <a:pt x="52" y="4"/>
                    </a:lnTo>
                    <a:lnTo>
                      <a:pt x="48" y="3"/>
                    </a:lnTo>
                    <a:lnTo>
                      <a:pt x="45" y="1"/>
                    </a:lnTo>
                    <a:lnTo>
                      <a:pt x="41" y="1"/>
                    </a:lnTo>
                    <a:lnTo>
                      <a:pt x="37" y="0"/>
                    </a:lnTo>
                    <a:lnTo>
                      <a:pt x="34" y="0"/>
                    </a:lnTo>
                    <a:lnTo>
                      <a:pt x="30" y="0"/>
                    </a:lnTo>
                    <a:lnTo>
                      <a:pt x="28" y="1"/>
                    </a:lnTo>
                  </a:path>
                </a:pathLst>
              </a:custGeom>
              <a:solidFill>
                <a:srgbClr val="808080"/>
              </a:solidFill>
              <a:ln w="12700" cap="rnd">
                <a:solidFill>
                  <a:srgbClr val="000000"/>
                </a:solidFill>
                <a:round/>
                <a:headEnd/>
                <a:tailEnd/>
              </a:ln>
            </p:spPr>
            <p:txBody>
              <a:bodyPr/>
              <a:lstStyle/>
              <a:p>
                <a:endParaRPr lang="en-US"/>
              </a:p>
            </p:txBody>
          </p:sp>
        </p:grpSp>
        <p:grpSp>
          <p:nvGrpSpPr>
            <p:cNvPr id="21954" name="Group 425"/>
            <p:cNvGrpSpPr>
              <a:grpSpLocks/>
            </p:cNvGrpSpPr>
            <p:nvPr/>
          </p:nvGrpSpPr>
          <p:grpSpPr bwMode="auto">
            <a:xfrm>
              <a:off x="2917" y="1123"/>
              <a:ext cx="67" cy="45"/>
              <a:chOff x="2917" y="1123"/>
              <a:chExt cx="67" cy="45"/>
            </a:xfrm>
          </p:grpSpPr>
          <p:sp>
            <p:nvSpPr>
              <p:cNvPr id="21958" name="Freeform 426"/>
              <p:cNvSpPr>
                <a:spLocks/>
              </p:cNvSpPr>
              <p:nvPr/>
            </p:nvSpPr>
            <p:spPr bwMode="auto">
              <a:xfrm>
                <a:off x="2917" y="1136"/>
                <a:ext cx="45" cy="32"/>
              </a:xfrm>
              <a:custGeom>
                <a:avLst/>
                <a:gdLst>
                  <a:gd name="T0" fmla="*/ 25 w 45"/>
                  <a:gd name="T1" fmla="*/ 0 h 32"/>
                  <a:gd name="T2" fmla="*/ 19 w 45"/>
                  <a:gd name="T3" fmla="*/ 4 h 32"/>
                  <a:gd name="T4" fmla="*/ 13 w 45"/>
                  <a:gd name="T5" fmla="*/ 7 h 32"/>
                  <a:gd name="T6" fmla="*/ 6 w 45"/>
                  <a:gd name="T7" fmla="*/ 9 h 32"/>
                  <a:gd name="T8" fmla="*/ 0 w 45"/>
                  <a:gd name="T9" fmla="*/ 9 h 32"/>
                  <a:gd name="T10" fmla="*/ 0 w 45"/>
                  <a:gd name="T11" fmla="*/ 13 h 32"/>
                  <a:gd name="T12" fmla="*/ 2 w 45"/>
                  <a:gd name="T13" fmla="*/ 18 h 32"/>
                  <a:gd name="T14" fmla="*/ 4 w 45"/>
                  <a:gd name="T15" fmla="*/ 22 h 32"/>
                  <a:gd name="T16" fmla="*/ 6 w 45"/>
                  <a:gd name="T17" fmla="*/ 27 h 32"/>
                  <a:gd name="T18" fmla="*/ 8 w 45"/>
                  <a:gd name="T19" fmla="*/ 31 h 32"/>
                  <a:gd name="T20" fmla="*/ 13 w 45"/>
                  <a:gd name="T21" fmla="*/ 27 h 32"/>
                  <a:gd name="T22" fmla="*/ 19 w 45"/>
                  <a:gd name="T23" fmla="*/ 24 h 32"/>
                  <a:gd name="T24" fmla="*/ 23 w 45"/>
                  <a:gd name="T25" fmla="*/ 19 h 32"/>
                  <a:gd name="T26" fmla="*/ 29 w 45"/>
                  <a:gd name="T27" fmla="*/ 19 h 32"/>
                  <a:gd name="T28" fmla="*/ 36 w 45"/>
                  <a:gd name="T29" fmla="*/ 19 h 32"/>
                  <a:gd name="T30" fmla="*/ 44 w 45"/>
                  <a:gd name="T31" fmla="*/ 2 h 32"/>
                  <a:gd name="T32" fmla="*/ 25 w 45"/>
                  <a:gd name="T33" fmla="*/ 0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
                  <a:gd name="T52" fmla="*/ 0 h 32"/>
                  <a:gd name="T53" fmla="*/ 45 w 45"/>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 h="32">
                    <a:moveTo>
                      <a:pt x="25" y="0"/>
                    </a:moveTo>
                    <a:lnTo>
                      <a:pt x="19" y="4"/>
                    </a:lnTo>
                    <a:lnTo>
                      <a:pt x="13" y="7"/>
                    </a:lnTo>
                    <a:lnTo>
                      <a:pt x="6" y="9"/>
                    </a:lnTo>
                    <a:lnTo>
                      <a:pt x="0" y="9"/>
                    </a:lnTo>
                    <a:lnTo>
                      <a:pt x="0" y="13"/>
                    </a:lnTo>
                    <a:lnTo>
                      <a:pt x="2" y="18"/>
                    </a:lnTo>
                    <a:lnTo>
                      <a:pt x="4" y="22"/>
                    </a:lnTo>
                    <a:lnTo>
                      <a:pt x="6" y="27"/>
                    </a:lnTo>
                    <a:lnTo>
                      <a:pt x="8" y="31"/>
                    </a:lnTo>
                    <a:lnTo>
                      <a:pt x="13" y="27"/>
                    </a:lnTo>
                    <a:lnTo>
                      <a:pt x="19" y="24"/>
                    </a:lnTo>
                    <a:lnTo>
                      <a:pt x="23" y="19"/>
                    </a:lnTo>
                    <a:lnTo>
                      <a:pt x="29" y="19"/>
                    </a:lnTo>
                    <a:lnTo>
                      <a:pt x="36" y="19"/>
                    </a:lnTo>
                    <a:lnTo>
                      <a:pt x="44" y="2"/>
                    </a:lnTo>
                    <a:lnTo>
                      <a:pt x="25" y="0"/>
                    </a:lnTo>
                  </a:path>
                </a:pathLst>
              </a:custGeom>
              <a:solidFill>
                <a:srgbClr val="808080"/>
              </a:solidFill>
              <a:ln w="12700" cap="rnd">
                <a:solidFill>
                  <a:srgbClr val="000000"/>
                </a:solidFill>
                <a:round/>
                <a:headEnd/>
                <a:tailEnd/>
              </a:ln>
            </p:spPr>
            <p:txBody>
              <a:bodyPr/>
              <a:lstStyle/>
              <a:p>
                <a:endParaRPr lang="en-US"/>
              </a:p>
            </p:txBody>
          </p:sp>
          <p:sp>
            <p:nvSpPr>
              <p:cNvPr id="21959" name="Freeform 427"/>
              <p:cNvSpPr>
                <a:spLocks/>
              </p:cNvSpPr>
              <p:nvPr/>
            </p:nvSpPr>
            <p:spPr bwMode="auto">
              <a:xfrm>
                <a:off x="2938" y="1123"/>
                <a:ext cx="46" cy="41"/>
              </a:xfrm>
              <a:custGeom>
                <a:avLst/>
                <a:gdLst>
                  <a:gd name="T0" fmla="*/ 44 w 46"/>
                  <a:gd name="T1" fmla="*/ 19 h 41"/>
                  <a:gd name="T2" fmla="*/ 42 w 46"/>
                  <a:gd name="T3" fmla="*/ 16 h 41"/>
                  <a:gd name="T4" fmla="*/ 41 w 46"/>
                  <a:gd name="T5" fmla="*/ 14 h 41"/>
                  <a:gd name="T6" fmla="*/ 39 w 46"/>
                  <a:gd name="T7" fmla="*/ 11 h 41"/>
                  <a:gd name="T8" fmla="*/ 36 w 46"/>
                  <a:gd name="T9" fmla="*/ 8 h 41"/>
                  <a:gd name="T10" fmla="*/ 34 w 46"/>
                  <a:gd name="T11" fmla="*/ 6 h 41"/>
                  <a:gd name="T12" fmla="*/ 30 w 46"/>
                  <a:gd name="T13" fmla="*/ 3 h 41"/>
                  <a:gd name="T14" fmla="*/ 26 w 46"/>
                  <a:gd name="T15" fmla="*/ 2 h 41"/>
                  <a:gd name="T16" fmla="*/ 23 w 46"/>
                  <a:gd name="T17" fmla="*/ 1 h 41"/>
                  <a:gd name="T18" fmla="*/ 19 w 46"/>
                  <a:gd name="T19" fmla="*/ 0 h 41"/>
                  <a:gd name="T20" fmla="*/ 15 w 46"/>
                  <a:gd name="T21" fmla="*/ 0 h 41"/>
                  <a:gd name="T22" fmla="*/ 11 w 46"/>
                  <a:gd name="T23" fmla="*/ 0 h 41"/>
                  <a:gd name="T24" fmla="*/ 7 w 46"/>
                  <a:gd name="T25" fmla="*/ 0 h 41"/>
                  <a:gd name="T26" fmla="*/ 4 w 46"/>
                  <a:gd name="T27" fmla="*/ 1 h 41"/>
                  <a:gd name="T28" fmla="*/ 1 w 46"/>
                  <a:gd name="T29" fmla="*/ 3 h 41"/>
                  <a:gd name="T30" fmla="*/ 0 w 46"/>
                  <a:gd name="T31" fmla="*/ 6 h 41"/>
                  <a:gd name="T32" fmla="*/ 0 w 46"/>
                  <a:gd name="T33" fmla="*/ 8 h 41"/>
                  <a:gd name="T34" fmla="*/ 1 w 46"/>
                  <a:gd name="T35" fmla="*/ 11 h 41"/>
                  <a:gd name="T36" fmla="*/ 3 w 46"/>
                  <a:gd name="T37" fmla="*/ 13 h 41"/>
                  <a:gd name="T38" fmla="*/ 5 w 46"/>
                  <a:gd name="T39" fmla="*/ 15 h 41"/>
                  <a:gd name="T40" fmla="*/ 7 w 46"/>
                  <a:gd name="T41" fmla="*/ 18 h 41"/>
                  <a:gd name="T42" fmla="*/ 9 w 46"/>
                  <a:gd name="T43" fmla="*/ 20 h 41"/>
                  <a:gd name="T44" fmla="*/ 11 w 46"/>
                  <a:gd name="T45" fmla="*/ 23 h 41"/>
                  <a:gd name="T46" fmla="*/ 13 w 46"/>
                  <a:gd name="T47" fmla="*/ 25 h 41"/>
                  <a:gd name="T48" fmla="*/ 14 w 46"/>
                  <a:gd name="T49" fmla="*/ 28 h 41"/>
                  <a:gd name="T50" fmla="*/ 14 w 46"/>
                  <a:gd name="T51" fmla="*/ 30 h 41"/>
                  <a:gd name="T52" fmla="*/ 15 w 46"/>
                  <a:gd name="T53" fmla="*/ 33 h 41"/>
                  <a:gd name="T54" fmla="*/ 15 w 46"/>
                  <a:gd name="T55" fmla="*/ 35 h 41"/>
                  <a:gd name="T56" fmla="*/ 17 w 46"/>
                  <a:gd name="T57" fmla="*/ 38 h 41"/>
                  <a:gd name="T58" fmla="*/ 21 w 46"/>
                  <a:gd name="T59" fmla="*/ 39 h 41"/>
                  <a:gd name="T60" fmla="*/ 25 w 46"/>
                  <a:gd name="T61" fmla="*/ 40 h 41"/>
                  <a:gd name="T62" fmla="*/ 29 w 46"/>
                  <a:gd name="T63" fmla="*/ 40 h 41"/>
                  <a:gd name="T64" fmla="*/ 32 w 46"/>
                  <a:gd name="T65" fmla="*/ 40 h 41"/>
                  <a:gd name="T66" fmla="*/ 36 w 46"/>
                  <a:gd name="T67" fmla="*/ 39 h 41"/>
                  <a:gd name="T68" fmla="*/ 40 w 46"/>
                  <a:gd name="T69" fmla="*/ 38 h 41"/>
                  <a:gd name="T70" fmla="*/ 41 w 46"/>
                  <a:gd name="T71" fmla="*/ 35 h 41"/>
                  <a:gd name="T72" fmla="*/ 42 w 46"/>
                  <a:gd name="T73" fmla="*/ 33 h 41"/>
                  <a:gd name="T74" fmla="*/ 44 w 46"/>
                  <a:gd name="T75" fmla="*/ 30 h 41"/>
                  <a:gd name="T76" fmla="*/ 44 w 46"/>
                  <a:gd name="T77" fmla="*/ 28 h 41"/>
                  <a:gd name="T78" fmla="*/ 45 w 46"/>
                  <a:gd name="T79" fmla="*/ 25 h 41"/>
                  <a:gd name="T80" fmla="*/ 45 w 46"/>
                  <a:gd name="T81" fmla="*/ 23 h 41"/>
                  <a:gd name="T82" fmla="*/ 45 w 46"/>
                  <a:gd name="T83" fmla="*/ 20 h 41"/>
                  <a:gd name="T84" fmla="*/ 44 w 46"/>
                  <a:gd name="T85" fmla="*/ 19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6"/>
                  <a:gd name="T130" fmla="*/ 0 h 41"/>
                  <a:gd name="T131" fmla="*/ 46 w 46"/>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6" h="41">
                    <a:moveTo>
                      <a:pt x="44" y="19"/>
                    </a:moveTo>
                    <a:lnTo>
                      <a:pt x="42" y="16"/>
                    </a:lnTo>
                    <a:lnTo>
                      <a:pt x="41" y="14"/>
                    </a:lnTo>
                    <a:lnTo>
                      <a:pt x="39" y="11"/>
                    </a:lnTo>
                    <a:lnTo>
                      <a:pt x="36" y="8"/>
                    </a:lnTo>
                    <a:lnTo>
                      <a:pt x="34" y="6"/>
                    </a:lnTo>
                    <a:lnTo>
                      <a:pt x="30" y="3"/>
                    </a:lnTo>
                    <a:lnTo>
                      <a:pt x="26" y="2"/>
                    </a:lnTo>
                    <a:lnTo>
                      <a:pt x="23" y="1"/>
                    </a:lnTo>
                    <a:lnTo>
                      <a:pt x="19" y="0"/>
                    </a:lnTo>
                    <a:lnTo>
                      <a:pt x="15" y="0"/>
                    </a:lnTo>
                    <a:lnTo>
                      <a:pt x="11" y="0"/>
                    </a:lnTo>
                    <a:lnTo>
                      <a:pt x="7" y="0"/>
                    </a:lnTo>
                    <a:lnTo>
                      <a:pt x="4" y="1"/>
                    </a:lnTo>
                    <a:lnTo>
                      <a:pt x="1" y="3"/>
                    </a:lnTo>
                    <a:lnTo>
                      <a:pt x="0" y="6"/>
                    </a:lnTo>
                    <a:lnTo>
                      <a:pt x="0" y="8"/>
                    </a:lnTo>
                    <a:lnTo>
                      <a:pt x="1" y="11"/>
                    </a:lnTo>
                    <a:lnTo>
                      <a:pt x="3" y="13"/>
                    </a:lnTo>
                    <a:lnTo>
                      <a:pt x="5" y="15"/>
                    </a:lnTo>
                    <a:lnTo>
                      <a:pt x="7" y="18"/>
                    </a:lnTo>
                    <a:lnTo>
                      <a:pt x="9" y="20"/>
                    </a:lnTo>
                    <a:lnTo>
                      <a:pt x="11" y="23"/>
                    </a:lnTo>
                    <a:lnTo>
                      <a:pt x="13" y="25"/>
                    </a:lnTo>
                    <a:lnTo>
                      <a:pt x="14" y="28"/>
                    </a:lnTo>
                    <a:lnTo>
                      <a:pt x="14" y="30"/>
                    </a:lnTo>
                    <a:lnTo>
                      <a:pt x="15" y="33"/>
                    </a:lnTo>
                    <a:lnTo>
                      <a:pt x="15" y="35"/>
                    </a:lnTo>
                    <a:lnTo>
                      <a:pt x="17" y="38"/>
                    </a:lnTo>
                    <a:lnTo>
                      <a:pt x="21" y="39"/>
                    </a:lnTo>
                    <a:lnTo>
                      <a:pt x="25" y="40"/>
                    </a:lnTo>
                    <a:lnTo>
                      <a:pt x="29" y="40"/>
                    </a:lnTo>
                    <a:lnTo>
                      <a:pt x="32" y="40"/>
                    </a:lnTo>
                    <a:lnTo>
                      <a:pt x="36" y="39"/>
                    </a:lnTo>
                    <a:lnTo>
                      <a:pt x="40" y="38"/>
                    </a:lnTo>
                    <a:lnTo>
                      <a:pt x="41" y="35"/>
                    </a:lnTo>
                    <a:lnTo>
                      <a:pt x="42" y="33"/>
                    </a:lnTo>
                    <a:lnTo>
                      <a:pt x="44" y="30"/>
                    </a:lnTo>
                    <a:lnTo>
                      <a:pt x="44" y="28"/>
                    </a:lnTo>
                    <a:lnTo>
                      <a:pt x="45" y="25"/>
                    </a:lnTo>
                    <a:lnTo>
                      <a:pt x="45" y="23"/>
                    </a:lnTo>
                    <a:lnTo>
                      <a:pt x="45" y="20"/>
                    </a:lnTo>
                    <a:lnTo>
                      <a:pt x="44" y="19"/>
                    </a:lnTo>
                  </a:path>
                </a:pathLst>
              </a:custGeom>
              <a:solidFill>
                <a:srgbClr val="808080"/>
              </a:solidFill>
              <a:ln w="12700" cap="rnd">
                <a:solidFill>
                  <a:srgbClr val="000000"/>
                </a:solidFill>
                <a:round/>
                <a:headEnd/>
                <a:tailEnd/>
              </a:ln>
            </p:spPr>
            <p:txBody>
              <a:bodyPr/>
              <a:lstStyle/>
              <a:p>
                <a:endParaRPr lang="en-US"/>
              </a:p>
            </p:txBody>
          </p:sp>
        </p:grpSp>
        <p:grpSp>
          <p:nvGrpSpPr>
            <p:cNvPr id="21955" name="Group 428"/>
            <p:cNvGrpSpPr>
              <a:grpSpLocks/>
            </p:cNvGrpSpPr>
            <p:nvPr/>
          </p:nvGrpSpPr>
          <p:grpSpPr bwMode="auto">
            <a:xfrm>
              <a:off x="2463" y="1307"/>
              <a:ext cx="67" cy="44"/>
              <a:chOff x="2463" y="1307"/>
              <a:chExt cx="67" cy="44"/>
            </a:xfrm>
          </p:grpSpPr>
          <p:sp>
            <p:nvSpPr>
              <p:cNvPr id="21956" name="Freeform 429"/>
              <p:cNvSpPr>
                <a:spLocks/>
              </p:cNvSpPr>
              <p:nvPr/>
            </p:nvSpPr>
            <p:spPr bwMode="auto">
              <a:xfrm>
                <a:off x="2484" y="1321"/>
                <a:ext cx="46" cy="30"/>
              </a:xfrm>
              <a:custGeom>
                <a:avLst/>
                <a:gdLst>
                  <a:gd name="T0" fmla="*/ 0 w 46"/>
                  <a:gd name="T1" fmla="*/ 13 h 30"/>
                  <a:gd name="T2" fmla="*/ 7 w 46"/>
                  <a:gd name="T3" fmla="*/ 16 h 30"/>
                  <a:gd name="T4" fmla="*/ 11 w 46"/>
                  <a:gd name="T5" fmla="*/ 21 h 30"/>
                  <a:gd name="T6" fmla="*/ 13 w 46"/>
                  <a:gd name="T7" fmla="*/ 25 h 30"/>
                  <a:gd name="T8" fmla="*/ 13 w 46"/>
                  <a:gd name="T9" fmla="*/ 29 h 30"/>
                  <a:gd name="T10" fmla="*/ 19 w 46"/>
                  <a:gd name="T11" fmla="*/ 29 h 30"/>
                  <a:gd name="T12" fmla="*/ 26 w 46"/>
                  <a:gd name="T13" fmla="*/ 28 h 30"/>
                  <a:gd name="T14" fmla="*/ 32 w 46"/>
                  <a:gd name="T15" fmla="*/ 26 h 30"/>
                  <a:gd name="T16" fmla="*/ 38 w 46"/>
                  <a:gd name="T17" fmla="*/ 25 h 30"/>
                  <a:gd name="T18" fmla="*/ 45 w 46"/>
                  <a:gd name="T19" fmla="*/ 24 h 30"/>
                  <a:gd name="T20" fmla="*/ 38 w 46"/>
                  <a:gd name="T21" fmla="*/ 21 h 30"/>
                  <a:gd name="T22" fmla="*/ 34 w 46"/>
                  <a:gd name="T23" fmla="*/ 16 h 30"/>
                  <a:gd name="T24" fmla="*/ 28 w 46"/>
                  <a:gd name="T25" fmla="*/ 14 h 30"/>
                  <a:gd name="T26" fmla="*/ 28 w 46"/>
                  <a:gd name="T27" fmla="*/ 10 h 30"/>
                  <a:gd name="T28" fmla="*/ 28 w 46"/>
                  <a:gd name="T29" fmla="*/ 5 h 30"/>
                  <a:gd name="T30" fmla="*/ 2 w 46"/>
                  <a:gd name="T31" fmla="*/ 0 h 30"/>
                  <a:gd name="T32" fmla="*/ 0 w 46"/>
                  <a:gd name="T33" fmla="*/ 13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30"/>
                  <a:gd name="T53" fmla="*/ 46 w 46"/>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30">
                    <a:moveTo>
                      <a:pt x="0" y="13"/>
                    </a:moveTo>
                    <a:lnTo>
                      <a:pt x="7" y="16"/>
                    </a:lnTo>
                    <a:lnTo>
                      <a:pt x="11" y="21"/>
                    </a:lnTo>
                    <a:lnTo>
                      <a:pt x="13" y="25"/>
                    </a:lnTo>
                    <a:lnTo>
                      <a:pt x="13" y="29"/>
                    </a:lnTo>
                    <a:lnTo>
                      <a:pt x="19" y="29"/>
                    </a:lnTo>
                    <a:lnTo>
                      <a:pt x="26" y="28"/>
                    </a:lnTo>
                    <a:lnTo>
                      <a:pt x="32" y="26"/>
                    </a:lnTo>
                    <a:lnTo>
                      <a:pt x="38" y="25"/>
                    </a:lnTo>
                    <a:lnTo>
                      <a:pt x="45" y="24"/>
                    </a:lnTo>
                    <a:lnTo>
                      <a:pt x="38" y="21"/>
                    </a:lnTo>
                    <a:lnTo>
                      <a:pt x="34" y="16"/>
                    </a:lnTo>
                    <a:lnTo>
                      <a:pt x="28" y="14"/>
                    </a:lnTo>
                    <a:lnTo>
                      <a:pt x="28" y="10"/>
                    </a:lnTo>
                    <a:lnTo>
                      <a:pt x="28" y="5"/>
                    </a:lnTo>
                    <a:lnTo>
                      <a:pt x="2" y="0"/>
                    </a:lnTo>
                    <a:lnTo>
                      <a:pt x="0" y="13"/>
                    </a:lnTo>
                  </a:path>
                </a:pathLst>
              </a:custGeom>
              <a:solidFill>
                <a:srgbClr val="808080"/>
              </a:solidFill>
              <a:ln w="12700" cap="rnd">
                <a:solidFill>
                  <a:srgbClr val="000000"/>
                </a:solidFill>
                <a:round/>
                <a:headEnd/>
                <a:tailEnd/>
              </a:ln>
            </p:spPr>
            <p:txBody>
              <a:bodyPr/>
              <a:lstStyle/>
              <a:p>
                <a:endParaRPr lang="en-US"/>
              </a:p>
            </p:txBody>
          </p:sp>
          <p:sp>
            <p:nvSpPr>
              <p:cNvPr id="21957" name="Freeform 430"/>
              <p:cNvSpPr>
                <a:spLocks/>
              </p:cNvSpPr>
              <p:nvPr/>
            </p:nvSpPr>
            <p:spPr bwMode="auto">
              <a:xfrm>
                <a:off x="2463" y="1307"/>
                <a:ext cx="60" cy="30"/>
              </a:xfrm>
              <a:custGeom>
                <a:avLst/>
                <a:gdLst>
                  <a:gd name="T0" fmla="*/ 28 w 60"/>
                  <a:gd name="T1" fmla="*/ 1 h 30"/>
                  <a:gd name="T2" fmla="*/ 24 w 60"/>
                  <a:gd name="T3" fmla="*/ 2 h 30"/>
                  <a:gd name="T4" fmla="*/ 21 w 60"/>
                  <a:gd name="T5" fmla="*/ 3 h 30"/>
                  <a:gd name="T6" fmla="*/ 16 w 60"/>
                  <a:gd name="T7" fmla="*/ 4 h 30"/>
                  <a:gd name="T8" fmla="*/ 12 w 60"/>
                  <a:gd name="T9" fmla="*/ 6 h 30"/>
                  <a:gd name="T10" fmla="*/ 8 w 60"/>
                  <a:gd name="T11" fmla="*/ 7 h 30"/>
                  <a:gd name="T12" fmla="*/ 5 w 60"/>
                  <a:gd name="T13" fmla="*/ 10 h 30"/>
                  <a:gd name="T14" fmla="*/ 3 w 60"/>
                  <a:gd name="T15" fmla="*/ 12 h 30"/>
                  <a:gd name="T16" fmla="*/ 1 w 60"/>
                  <a:gd name="T17" fmla="*/ 15 h 30"/>
                  <a:gd name="T18" fmla="*/ 0 w 60"/>
                  <a:gd name="T19" fmla="*/ 17 h 30"/>
                  <a:gd name="T20" fmla="*/ 0 w 60"/>
                  <a:gd name="T21" fmla="*/ 19 h 30"/>
                  <a:gd name="T22" fmla="*/ 0 w 60"/>
                  <a:gd name="T23" fmla="*/ 22 h 30"/>
                  <a:gd name="T24" fmla="*/ 0 w 60"/>
                  <a:gd name="T25" fmla="*/ 24 h 30"/>
                  <a:gd name="T26" fmla="*/ 1 w 60"/>
                  <a:gd name="T27" fmla="*/ 26 h 30"/>
                  <a:gd name="T28" fmla="*/ 5 w 60"/>
                  <a:gd name="T29" fmla="*/ 28 h 30"/>
                  <a:gd name="T30" fmla="*/ 8 w 60"/>
                  <a:gd name="T31" fmla="*/ 29 h 30"/>
                  <a:gd name="T32" fmla="*/ 12 w 60"/>
                  <a:gd name="T33" fmla="*/ 29 h 30"/>
                  <a:gd name="T34" fmla="*/ 16 w 60"/>
                  <a:gd name="T35" fmla="*/ 28 h 30"/>
                  <a:gd name="T36" fmla="*/ 19 w 60"/>
                  <a:gd name="T37" fmla="*/ 27 h 30"/>
                  <a:gd name="T38" fmla="*/ 23 w 60"/>
                  <a:gd name="T39" fmla="*/ 26 h 30"/>
                  <a:gd name="T40" fmla="*/ 27 w 60"/>
                  <a:gd name="T41" fmla="*/ 24 h 30"/>
                  <a:gd name="T42" fmla="*/ 30 w 60"/>
                  <a:gd name="T43" fmla="*/ 23 h 30"/>
                  <a:gd name="T44" fmla="*/ 34 w 60"/>
                  <a:gd name="T45" fmla="*/ 22 h 30"/>
                  <a:gd name="T46" fmla="*/ 37 w 60"/>
                  <a:gd name="T47" fmla="*/ 21 h 30"/>
                  <a:gd name="T48" fmla="*/ 41 w 60"/>
                  <a:gd name="T49" fmla="*/ 20 h 30"/>
                  <a:gd name="T50" fmla="*/ 45 w 60"/>
                  <a:gd name="T51" fmla="*/ 20 h 30"/>
                  <a:gd name="T52" fmla="*/ 48 w 60"/>
                  <a:gd name="T53" fmla="*/ 19 h 30"/>
                  <a:gd name="T54" fmla="*/ 52 w 60"/>
                  <a:gd name="T55" fmla="*/ 19 h 30"/>
                  <a:gd name="T56" fmla="*/ 55 w 60"/>
                  <a:gd name="T57" fmla="*/ 18 h 30"/>
                  <a:gd name="T58" fmla="*/ 58 w 60"/>
                  <a:gd name="T59" fmla="*/ 15 h 30"/>
                  <a:gd name="T60" fmla="*/ 59 w 60"/>
                  <a:gd name="T61" fmla="*/ 13 h 30"/>
                  <a:gd name="T62" fmla="*/ 59 w 60"/>
                  <a:gd name="T63" fmla="*/ 10 h 30"/>
                  <a:gd name="T64" fmla="*/ 59 w 60"/>
                  <a:gd name="T65" fmla="*/ 8 h 30"/>
                  <a:gd name="T66" fmla="*/ 58 w 60"/>
                  <a:gd name="T67" fmla="*/ 6 h 30"/>
                  <a:gd name="T68" fmla="*/ 55 w 60"/>
                  <a:gd name="T69" fmla="*/ 3 h 30"/>
                  <a:gd name="T70" fmla="*/ 52 w 60"/>
                  <a:gd name="T71" fmla="*/ 3 h 30"/>
                  <a:gd name="T72" fmla="*/ 48 w 60"/>
                  <a:gd name="T73" fmla="*/ 2 h 30"/>
                  <a:gd name="T74" fmla="*/ 45 w 60"/>
                  <a:gd name="T75" fmla="*/ 1 h 30"/>
                  <a:gd name="T76" fmla="*/ 41 w 60"/>
                  <a:gd name="T77" fmla="*/ 1 h 30"/>
                  <a:gd name="T78" fmla="*/ 37 w 60"/>
                  <a:gd name="T79" fmla="*/ 0 h 30"/>
                  <a:gd name="T80" fmla="*/ 34 w 60"/>
                  <a:gd name="T81" fmla="*/ 0 h 30"/>
                  <a:gd name="T82" fmla="*/ 30 w 60"/>
                  <a:gd name="T83" fmla="*/ 0 h 30"/>
                  <a:gd name="T84" fmla="*/ 28 w 60"/>
                  <a:gd name="T85" fmla="*/ 1 h 3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
                  <a:gd name="T130" fmla="*/ 0 h 30"/>
                  <a:gd name="T131" fmla="*/ 60 w 60"/>
                  <a:gd name="T132" fmla="*/ 30 h 3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 h="30">
                    <a:moveTo>
                      <a:pt x="28" y="1"/>
                    </a:moveTo>
                    <a:lnTo>
                      <a:pt x="24" y="2"/>
                    </a:lnTo>
                    <a:lnTo>
                      <a:pt x="21" y="3"/>
                    </a:lnTo>
                    <a:lnTo>
                      <a:pt x="16" y="4"/>
                    </a:lnTo>
                    <a:lnTo>
                      <a:pt x="12" y="6"/>
                    </a:lnTo>
                    <a:lnTo>
                      <a:pt x="8" y="7"/>
                    </a:lnTo>
                    <a:lnTo>
                      <a:pt x="5" y="10"/>
                    </a:lnTo>
                    <a:lnTo>
                      <a:pt x="3" y="12"/>
                    </a:lnTo>
                    <a:lnTo>
                      <a:pt x="1" y="15"/>
                    </a:lnTo>
                    <a:lnTo>
                      <a:pt x="0" y="17"/>
                    </a:lnTo>
                    <a:lnTo>
                      <a:pt x="0" y="19"/>
                    </a:lnTo>
                    <a:lnTo>
                      <a:pt x="0" y="22"/>
                    </a:lnTo>
                    <a:lnTo>
                      <a:pt x="0" y="24"/>
                    </a:lnTo>
                    <a:lnTo>
                      <a:pt x="1" y="26"/>
                    </a:lnTo>
                    <a:lnTo>
                      <a:pt x="5" y="28"/>
                    </a:lnTo>
                    <a:lnTo>
                      <a:pt x="8" y="29"/>
                    </a:lnTo>
                    <a:lnTo>
                      <a:pt x="12" y="29"/>
                    </a:lnTo>
                    <a:lnTo>
                      <a:pt x="16" y="28"/>
                    </a:lnTo>
                    <a:lnTo>
                      <a:pt x="19" y="27"/>
                    </a:lnTo>
                    <a:lnTo>
                      <a:pt x="23" y="26"/>
                    </a:lnTo>
                    <a:lnTo>
                      <a:pt x="27" y="24"/>
                    </a:lnTo>
                    <a:lnTo>
                      <a:pt x="30" y="23"/>
                    </a:lnTo>
                    <a:lnTo>
                      <a:pt x="34" y="22"/>
                    </a:lnTo>
                    <a:lnTo>
                      <a:pt x="37" y="21"/>
                    </a:lnTo>
                    <a:lnTo>
                      <a:pt x="41" y="20"/>
                    </a:lnTo>
                    <a:lnTo>
                      <a:pt x="45" y="20"/>
                    </a:lnTo>
                    <a:lnTo>
                      <a:pt x="48" y="19"/>
                    </a:lnTo>
                    <a:lnTo>
                      <a:pt x="52" y="19"/>
                    </a:lnTo>
                    <a:lnTo>
                      <a:pt x="55" y="18"/>
                    </a:lnTo>
                    <a:lnTo>
                      <a:pt x="58" y="15"/>
                    </a:lnTo>
                    <a:lnTo>
                      <a:pt x="59" y="13"/>
                    </a:lnTo>
                    <a:lnTo>
                      <a:pt x="59" y="10"/>
                    </a:lnTo>
                    <a:lnTo>
                      <a:pt x="59" y="8"/>
                    </a:lnTo>
                    <a:lnTo>
                      <a:pt x="58" y="6"/>
                    </a:lnTo>
                    <a:lnTo>
                      <a:pt x="55" y="3"/>
                    </a:lnTo>
                    <a:lnTo>
                      <a:pt x="52" y="3"/>
                    </a:lnTo>
                    <a:lnTo>
                      <a:pt x="48" y="2"/>
                    </a:lnTo>
                    <a:lnTo>
                      <a:pt x="45" y="1"/>
                    </a:lnTo>
                    <a:lnTo>
                      <a:pt x="41" y="1"/>
                    </a:lnTo>
                    <a:lnTo>
                      <a:pt x="37" y="0"/>
                    </a:lnTo>
                    <a:lnTo>
                      <a:pt x="34" y="0"/>
                    </a:lnTo>
                    <a:lnTo>
                      <a:pt x="30" y="0"/>
                    </a:lnTo>
                    <a:lnTo>
                      <a:pt x="28" y="1"/>
                    </a:lnTo>
                  </a:path>
                </a:pathLst>
              </a:custGeom>
              <a:solidFill>
                <a:srgbClr val="808080"/>
              </a:solidFill>
              <a:ln w="12700" cap="rnd">
                <a:solidFill>
                  <a:srgbClr val="000000"/>
                </a:solidFill>
                <a:round/>
                <a:headEnd/>
                <a:tailEnd/>
              </a:ln>
            </p:spPr>
            <p:txBody>
              <a:bodyPr/>
              <a:lstStyle/>
              <a:p>
                <a:endParaRPr lang="en-US"/>
              </a:p>
            </p:txBody>
          </p:sp>
        </p:grpSp>
      </p:grpSp>
      <p:sp>
        <p:nvSpPr>
          <p:cNvPr id="66991" name="Freeform 431"/>
          <p:cNvSpPr>
            <a:spLocks/>
          </p:cNvSpPr>
          <p:nvPr/>
        </p:nvSpPr>
        <p:spPr bwMode="auto">
          <a:xfrm>
            <a:off x="457200" y="1371600"/>
            <a:ext cx="2111375" cy="1511300"/>
          </a:xfrm>
          <a:custGeom>
            <a:avLst/>
            <a:gdLst>
              <a:gd name="T0" fmla="*/ 0 w 1463"/>
              <a:gd name="T1" fmla="*/ 853 h 1078"/>
              <a:gd name="T2" fmla="*/ 15 w 1463"/>
              <a:gd name="T3" fmla="*/ 831 h 1078"/>
              <a:gd name="T4" fmla="*/ 29 w 1463"/>
              <a:gd name="T5" fmla="*/ 813 h 1078"/>
              <a:gd name="T6" fmla="*/ 42 w 1463"/>
              <a:gd name="T7" fmla="*/ 794 h 1078"/>
              <a:gd name="T8" fmla="*/ 55 w 1463"/>
              <a:gd name="T9" fmla="*/ 775 h 1078"/>
              <a:gd name="T10" fmla="*/ 69 w 1463"/>
              <a:gd name="T11" fmla="*/ 756 h 1078"/>
              <a:gd name="T12" fmla="*/ 87 w 1463"/>
              <a:gd name="T13" fmla="*/ 737 h 1078"/>
              <a:gd name="T14" fmla="*/ 101 w 1463"/>
              <a:gd name="T15" fmla="*/ 718 h 1078"/>
              <a:gd name="T16" fmla="*/ 117 w 1463"/>
              <a:gd name="T17" fmla="*/ 699 h 1078"/>
              <a:gd name="T18" fmla="*/ 138 w 1463"/>
              <a:gd name="T19" fmla="*/ 677 h 1078"/>
              <a:gd name="T20" fmla="*/ 160 w 1463"/>
              <a:gd name="T21" fmla="*/ 654 h 1078"/>
              <a:gd name="T22" fmla="*/ 177 w 1463"/>
              <a:gd name="T23" fmla="*/ 637 h 1078"/>
              <a:gd name="T24" fmla="*/ 197 w 1463"/>
              <a:gd name="T25" fmla="*/ 618 h 1078"/>
              <a:gd name="T26" fmla="*/ 218 w 1463"/>
              <a:gd name="T27" fmla="*/ 597 h 1078"/>
              <a:gd name="T28" fmla="*/ 241 w 1463"/>
              <a:gd name="T29" fmla="*/ 576 h 1078"/>
              <a:gd name="T30" fmla="*/ 263 w 1463"/>
              <a:gd name="T31" fmla="*/ 556 h 1078"/>
              <a:gd name="T32" fmla="*/ 287 w 1463"/>
              <a:gd name="T33" fmla="*/ 535 h 1078"/>
              <a:gd name="T34" fmla="*/ 310 w 1463"/>
              <a:gd name="T35" fmla="*/ 519 h 1078"/>
              <a:gd name="T36" fmla="*/ 339 w 1463"/>
              <a:gd name="T37" fmla="*/ 495 h 1078"/>
              <a:gd name="T38" fmla="*/ 363 w 1463"/>
              <a:gd name="T39" fmla="*/ 475 h 1078"/>
              <a:gd name="T40" fmla="*/ 387 w 1463"/>
              <a:gd name="T41" fmla="*/ 459 h 1078"/>
              <a:gd name="T42" fmla="*/ 416 w 1463"/>
              <a:gd name="T43" fmla="*/ 439 h 1078"/>
              <a:gd name="T44" fmla="*/ 437 w 1463"/>
              <a:gd name="T45" fmla="*/ 425 h 1078"/>
              <a:gd name="T46" fmla="*/ 462 w 1463"/>
              <a:gd name="T47" fmla="*/ 409 h 1078"/>
              <a:gd name="T48" fmla="*/ 489 w 1463"/>
              <a:gd name="T49" fmla="*/ 392 h 1078"/>
              <a:gd name="T50" fmla="*/ 521 w 1463"/>
              <a:gd name="T51" fmla="*/ 374 h 1078"/>
              <a:gd name="T52" fmla="*/ 547 w 1463"/>
              <a:gd name="T53" fmla="*/ 359 h 1078"/>
              <a:gd name="T54" fmla="*/ 578 w 1463"/>
              <a:gd name="T55" fmla="*/ 340 h 1078"/>
              <a:gd name="T56" fmla="*/ 613 w 1463"/>
              <a:gd name="T57" fmla="*/ 323 h 1078"/>
              <a:gd name="T58" fmla="*/ 645 w 1463"/>
              <a:gd name="T59" fmla="*/ 304 h 1078"/>
              <a:gd name="T60" fmla="*/ 681 w 1463"/>
              <a:gd name="T61" fmla="*/ 287 h 1078"/>
              <a:gd name="T62" fmla="*/ 717 w 1463"/>
              <a:gd name="T63" fmla="*/ 269 h 1078"/>
              <a:gd name="T64" fmla="*/ 754 w 1463"/>
              <a:gd name="T65" fmla="*/ 254 h 1078"/>
              <a:gd name="T66" fmla="*/ 794 w 1463"/>
              <a:gd name="T67" fmla="*/ 238 h 1078"/>
              <a:gd name="T68" fmla="*/ 828 w 1463"/>
              <a:gd name="T69" fmla="*/ 227 h 1078"/>
              <a:gd name="T70" fmla="*/ 860 w 1463"/>
              <a:gd name="T71" fmla="*/ 213 h 1078"/>
              <a:gd name="T72" fmla="*/ 897 w 1463"/>
              <a:gd name="T73" fmla="*/ 202 h 1078"/>
              <a:gd name="T74" fmla="*/ 924 w 1463"/>
              <a:gd name="T75" fmla="*/ 193 h 1078"/>
              <a:gd name="T76" fmla="*/ 811 w 1463"/>
              <a:gd name="T77" fmla="*/ 0 h 1078"/>
              <a:gd name="T78" fmla="*/ 1462 w 1463"/>
              <a:gd name="T79" fmla="*/ 275 h 1078"/>
              <a:gd name="T80" fmla="*/ 1292 w 1463"/>
              <a:gd name="T81" fmla="*/ 846 h 1078"/>
              <a:gd name="T82" fmla="*/ 1187 w 1463"/>
              <a:gd name="T83" fmla="*/ 677 h 1078"/>
              <a:gd name="T84" fmla="*/ 1144 w 1463"/>
              <a:gd name="T85" fmla="*/ 692 h 1078"/>
              <a:gd name="T86" fmla="*/ 1103 w 1463"/>
              <a:gd name="T87" fmla="*/ 708 h 1078"/>
              <a:gd name="T88" fmla="*/ 1058 w 1463"/>
              <a:gd name="T89" fmla="*/ 729 h 1078"/>
              <a:gd name="T90" fmla="*/ 1008 w 1463"/>
              <a:gd name="T91" fmla="*/ 753 h 1078"/>
              <a:gd name="T92" fmla="*/ 971 w 1463"/>
              <a:gd name="T93" fmla="*/ 774 h 1078"/>
              <a:gd name="T94" fmla="*/ 934 w 1463"/>
              <a:gd name="T95" fmla="*/ 798 h 1078"/>
              <a:gd name="T96" fmla="*/ 896 w 1463"/>
              <a:gd name="T97" fmla="*/ 820 h 1078"/>
              <a:gd name="T98" fmla="*/ 863 w 1463"/>
              <a:gd name="T99" fmla="*/ 844 h 1078"/>
              <a:gd name="T100" fmla="*/ 833 w 1463"/>
              <a:gd name="T101" fmla="*/ 869 h 1078"/>
              <a:gd name="T102" fmla="*/ 799 w 1463"/>
              <a:gd name="T103" fmla="*/ 895 h 1078"/>
              <a:gd name="T104" fmla="*/ 772 w 1463"/>
              <a:gd name="T105" fmla="*/ 921 h 1078"/>
              <a:gd name="T106" fmla="*/ 743 w 1463"/>
              <a:gd name="T107" fmla="*/ 947 h 1078"/>
              <a:gd name="T108" fmla="*/ 719 w 1463"/>
              <a:gd name="T109" fmla="*/ 971 h 1078"/>
              <a:gd name="T110" fmla="*/ 692 w 1463"/>
              <a:gd name="T111" fmla="*/ 1003 h 1078"/>
              <a:gd name="T112" fmla="*/ 668 w 1463"/>
              <a:gd name="T113" fmla="*/ 1032 h 1078"/>
              <a:gd name="T114" fmla="*/ 655 w 1463"/>
              <a:gd name="T115" fmla="*/ 1055 h 1078"/>
              <a:gd name="T116" fmla="*/ 637 w 1463"/>
              <a:gd name="T117" fmla="*/ 1077 h 1078"/>
              <a:gd name="T118" fmla="*/ 0 w 1463"/>
              <a:gd name="T119" fmla="*/ 853 h 107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63"/>
              <a:gd name="T181" fmla="*/ 0 h 1078"/>
              <a:gd name="T182" fmla="*/ 1463 w 1463"/>
              <a:gd name="T183" fmla="*/ 1078 h 107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63" h="1078">
                <a:moveTo>
                  <a:pt x="0" y="853"/>
                </a:moveTo>
                <a:lnTo>
                  <a:pt x="15" y="831"/>
                </a:lnTo>
                <a:lnTo>
                  <a:pt x="29" y="813"/>
                </a:lnTo>
                <a:lnTo>
                  <a:pt x="42" y="794"/>
                </a:lnTo>
                <a:lnTo>
                  <a:pt x="55" y="775"/>
                </a:lnTo>
                <a:lnTo>
                  <a:pt x="69" y="756"/>
                </a:lnTo>
                <a:lnTo>
                  <a:pt x="87" y="737"/>
                </a:lnTo>
                <a:lnTo>
                  <a:pt x="101" y="718"/>
                </a:lnTo>
                <a:lnTo>
                  <a:pt x="117" y="699"/>
                </a:lnTo>
                <a:lnTo>
                  <a:pt x="138" y="677"/>
                </a:lnTo>
                <a:lnTo>
                  <a:pt x="160" y="654"/>
                </a:lnTo>
                <a:lnTo>
                  <a:pt x="177" y="637"/>
                </a:lnTo>
                <a:lnTo>
                  <a:pt x="197" y="618"/>
                </a:lnTo>
                <a:lnTo>
                  <a:pt x="218" y="597"/>
                </a:lnTo>
                <a:lnTo>
                  <a:pt x="241" y="576"/>
                </a:lnTo>
                <a:lnTo>
                  <a:pt x="263" y="556"/>
                </a:lnTo>
                <a:lnTo>
                  <a:pt x="287" y="535"/>
                </a:lnTo>
                <a:lnTo>
                  <a:pt x="310" y="519"/>
                </a:lnTo>
                <a:lnTo>
                  <a:pt x="339" y="495"/>
                </a:lnTo>
                <a:lnTo>
                  <a:pt x="363" y="475"/>
                </a:lnTo>
                <a:lnTo>
                  <a:pt x="387" y="459"/>
                </a:lnTo>
                <a:lnTo>
                  <a:pt x="416" y="439"/>
                </a:lnTo>
                <a:lnTo>
                  <a:pt x="437" y="425"/>
                </a:lnTo>
                <a:lnTo>
                  <a:pt x="462" y="409"/>
                </a:lnTo>
                <a:lnTo>
                  <a:pt x="489" y="392"/>
                </a:lnTo>
                <a:lnTo>
                  <a:pt x="521" y="374"/>
                </a:lnTo>
                <a:lnTo>
                  <a:pt x="547" y="359"/>
                </a:lnTo>
                <a:lnTo>
                  <a:pt x="578" y="340"/>
                </a:lnTo>
                <a:lnTo>
                  <a:pt x="613" y="323"/>
                </a:lnTo>
                <a:lnTo>
                  <a:pt x="645" y="304"/>
                </a:lnTo>
                <a:lnTo>
                  <a:pt x="681" y="287"/>
                </a:lnTo>
                <a:lnTo>
                  <a:pt x="717" y="269"/>
                </a:lnTo>
                <a:lnTo>
                  <a:pt x="754" y="254"/>
                </a:lnTo>
                <a:lnTo>
                  <a:pt x="794" y="238"/>
                </a:lnTo>
                <a:lnTo>
                  <a:pt x="828" y="227"/>
                </a:lnTo>
                <a:lnTo>
                  <a:pt x="860" y="213"/>
                </a:lnTo>
                <a:lnTo>
                  <a:pt x="897" y="202"/>
                </a:lnTo>
                <a:lnTo>
                  <a:pt x="924" y="193"/>
                </a:lnTo>
                <a:lnTo>
                  <a:pt x="811" y="0"/>
                </a:lnTo>
                <a:lnTo>
                  <a:pt x="1462" y="275"/>
                </a:lnTo>
                <a:lnTo>
                  <a:pt x="1292" y="846"/>
                </a:lnTo>
                <a:lnTo>
                  <a:pt x="1187" y="677"/>
                </a:lnTo>
                <a:lnTo>
                  <a:pt x="1144" y="692"/>
                </a:lnTo>
                <a:lnTo>
                  <a:pt x="1103" y="708"/>
                </a:lnTo>
                <a:lnTo>
                  <a:pt x="1058" y="729"/>
                </a:lnTo>
                <a:lnTo>
                  <a:pt x="1008" y="753"/>
                </a:lnTo>
                <a:lnTo>
                  <a:pt x="971" y="774"/>
                </a:lnTo>
                <a:lnTo>
                  <a:pt x="934" y="798"/>
                </a:lnTo>
                <a:lnTo>
                  <a:pt x="896" y="820"/>
                </a:lnTo>
                <a:lnTo>
                  <a:pt x="863" y="844"/>
                </a:lnTo>
                <a:lnTo>
                  <a:pt x="833" y="869"/>
                </a:lnTo>
                <a:lnTo>
                  <a:pt x="799" y="895"/>
                </a:lnTo>
                <a:lnTo>
                  <a:pt x="772" y="921"/>
                </a:lnTo>
                <a:lnTo>
                  <a:pt x="743" y="947"/>
                </a:lnTo>
                <a:lnTo>
                  <a:pt x="719" y="971"/>
                </a:lnTo>
                <a:lnTo>
                  <a:pt x="692" y="1003"/>
                </a:lnTo>
                <a:lnTo>
                  <a:pt x="668" y="1032"/>
                </a:lnTo>
                <a:lnTo>
                  <a:pt x="655" y="1055"/>
                </a:lnTo>
                <a:lnTo>
                  <a:pt x="637" y="1077"/>
                </a:lnTo>
                <a:lnTo>
                  <a:pt x="0" y="853"/>
                </a:lnTo>
              </a:path>
            </a:pathLst>
          </a:custGeom>
          <a:solidFill>
            <a:srgbClr val="FCFEB9"/>
          </a:solidFill>
          <a:ln w="12700" cap="rnd" cmpd="sng">
            <a:solidFill>
              <a:srgbClr val="000000"/>
            </a:solidFill>
            <a:prstDash val="solid"/>
            <a:round/>
            <a:headEnd type="none" w="med" len="med"/>
            <a:tailEnd type="none" w="med" len="med"/>
          </a:ln>
          <a:effectLst>
            <a:outerShdw blurRad="63500" dist="107763" dir="2700000" algn="ctr" rotWithShape="0">
              <a:schemeClr val="bg2"/>
            </a:outerShdw>
          </a:effectLst>
        </p:spPr>
        <p:txBody>
          <a:bodyPr/>
          <a:lstStyle/>
          <a:p>
            <a:pPr>
              <a:defRPr/>
            </a:pPr>
            <a:endParaRPr lang="en-US">
              <a:cs typeface="+mn-cs"/>
            </a:endParaRPr>
          </a:p>
        </p:txBody>
      </p:sp>
      <p:sp>
        <p:nvSpPr>
          <p:cNvPr id="66992" name="Freeform 432"/>
          <p:cNvSpPr>
            <a:spLocks/>
          </p:cNvSpPr>
          <p:nvPr/>
        </p:nvSpPr>
        <p:spPr bwMode="auto">
          <a:xfrm>
            <a:off x="290513" y="4602163"/>
            <a:ext cx="1665287" cy="1395412"/>
          </a:xfrm>
          <a:custGeom>
            <a:avLst/>
            <a:gdLst>
              <a:gd name="T0" fmla="*/ 842 w 1154"/>
              <a:gd name="T1" fmla="*/ 996 h 997"/>
              <a:gd name="T2" fmla="*/ 819 w 1154"/>
              <a:gd name="T3" fmla="*/ 983 h 997"/>
              <a:gd name="T4" fmla="*/ 801 w 1154"/>
              <a:gd name="T5" fmla="*/ 973 h 997"/>
              <a:gd name="T6" fmla="*/ 781 w 1154"/>
              <a:gd name="T7" fmla="*/ 962 h 997"/>
              <a:gd name="T8" fmla="*/ 763 w 1154"/>
              <a:gd name="T9" fmla="*/ 950 h 997"/>
              <a:gd name="T10" fmla="*/ 743 w 1154"/>
              <a:gd name="T11" fmla="*/ 937 h 997"/>
              <a:gd name="T12" fmla="*/ 725 w 1154"/>
              <a:gd name="T13" fmla="*/ 925 h 997"/>
              <a:gd name="T14" fmla="*/ 707 w 1154"/>
              <a:gd name="T15" fmla="*/ 911 h 997"/>
              <a:gd name="T16" fmla="*/ 687 w 1154"/>
              <a:gd name="T17" fmla="*/ 898 h 997"/>
              <a:gd name="T18" fmla="*/ 668 w 1154"/>
              <a:gd name="T19" fmla="*/ 882 h 997"/>
              <a:gd name="T20" fmla="*/ 643 w 1154"/>
              <a:gd name="T21" fmla="*/ 865 h 997"/>
              <a:gd name="T22" fmla="*/ 627 w 1154"/>
              <a:gd name="T23" fmla="*/ 850 h 997"/>
              <a:gd name="T24" fmla="*/ 608 w 1154"/>
              <a:gd name="T25" fmla="*/ 833 h 997"/>
              <a:gd name="T26" fmla="*/ 590 w 1154"/>
              <a:gd name="T27" fmla="*/ 818 h 997"/>
              <a:gd name="T28" fmla="*/ 567 w 1154"/>
              <a:gd name="T29" fmla="*/ 800 h 997"/>
              <a:gd name="T30" fmla="*/ 549 w 1154"/>
              <a:gd name="T31" fmla="*/ 782 h 997"/>
              <a:gd name="T32" fmla="*/ 529 w 1154"/>
              <a:gd name="T33" fmla="*/ 763 h 997"/>
              <a:gd name="T34" fmla="*/ 513 w 1154"/>
              <a:gd name="T35" fmla="*/ 747 h 997"/>
              <a:gd name="T36" fmla="*/ 492 w 1154"/>
              <a:gd name="T37" fmla="*/ 724 h 997"/>
              <a:gd name="T38" fmla="*/ 472 w 1154"/>
              <a:gd name="T39" fmla="*/ 705 h 997"/>
              <a:gd name="T40" fmla="*/ 458 w 1154"/>
              <a:gd name="T41" fmla="*/ 686 h 997"/>
              <a:gd name="T42" fmla="*/ 440 w 1154"/>
              <a:gd name="T43" fmla="*/ 665 h 997"/>
              <a:gd name="T44" fmla="*/ 428 w 1154"/>
              <a:gd name="T45" fmla="*/ 650 h 997"/>
              <a:gd name="T46" fmla="*/ 413 w 1154"/>
              <a:gd name="T47" fmla="*/ 630 h 997"/>
              <a:gd name="T48" fmla="*/ 397 w 1154"/>
              <a:gd name="T49" fmla="*/ 611 h 997"/>
              <a:gd name="T50" fmla="*/ 381 w 1154"/>
              <a:gd name="T51" fmla="*/ 586 h 997"/>
              <a:gd name="T52" fmla="*/ 366 w 1154"/>
              <a:gd name="T53" fmla="*/ 566 h 997"/>
              <a:gd name="T54" fmla="*/ 350 w 1154"/>
              <a:gd name="T55" fmla="*/ 544 h 997"/>
              <a:gd name="T56" fmla="*/ 334 w 1154"/>
              <a:gd name="T57" fmla="*/ 519 h 997"/>
              <a:gd name="T58" fmla="*/ 320 w 1154"/>
              <a:gd name="T59" fmla="*/ 495 h 997"/>
              <a:gd name="T60" fmla="*/ 305 w 1154"/>
              <a:gd name="T61" fmla="*/ 468 h 997"/>
              <a:gd name="T62" fmla="*/ 291 w 1154"/>
              <a:gd name="T63" fmla="*/ 441 h 997"/>
              <a:gd name="T64" fmla="*/ 278 w 1154"/>
              <a:gd name="T65" fmla="*/ 415 h 997"/>
              <a:gd name="T66" fmla="*/ 264 w 1154"/>
              <a:gd name="T67" fmla="*/ 387 h 997"/>
              <a:gd name="T68" fmla="*/ 256 w 1154"/>
              <a:gd name="T69" fmla="*/ 363 h 997"/>
              <a:gd name="T70" fmla="*/ 244 w 1154"/>
              <a:gd name="T71" fmla="*/ 340 h 997"/>
              <a:gd name="T72" fmla="*/ 237 w 1154"/>
              <a:gd name="T73" fmla="*/ 314 h 997"/>
              <a:gd name="T74" fmla="*/ 0 w 1154"/>
              <a:gd name="T75" fmla="*/ 375 h 997"/>
              <a:gd name="T76" fmla="*/ 435 w 1154"/>
              <a:gd name="T77" fmla="*/ 0 h 997"/>
              <a:gd name="T78" fmla="*/ 1048 w 1154"/>
              <a:gd name="T79" fmla="*/ 117 h 997"/>
              <a:gd name="T80" fmla="*/ 784 w 1154"/>
              <a:gd name="T81" fmla="*/ 182 h 997"/>
              <a:gd name="T82" fmla="*/ 795 w 1154"/>
              <a:gd name="T83" fmla="*/ 210 h 997"/>
              <a:gd name="T84" fmla="*/ 809 w 1154"/>
              <a:gd name="T85" fmla="*/ 239 h 997"/>
              <a:gd name="T86" fmla="*/ 827 w 1154"/>
              <a:gd name="T87" fmla="*/ 272 h 997"/>
              <a:gd name="T88" fmla="*/ 845 w 1154"/>
              <a:gd name="T89" fmla="*/ 309 h 997"/>
              <a:gd name="T90" fmla="*/ 863 w 1154"/>
              <a:gd name="T91" fmla="*/ 336 h 997"/>
              <a:gd name="T92" fmla="*/ 886 w 1154"/>
              <a:gd name="T93" fmla="*/ 364 h 997"/>
              <a:gd name="T94" fmla="*/ 906 w 1154"/>
              <a:gd name="T95" fmla="*/ 393 h 997"/>
              <a:gd name="T96" fmla="*/ 927 w 1154"/>
              <a:gd name="T97" fmla="*/ 417 h 997"/>
              <a:gd name="T98" fmla="*/ 951 w 1154"/>
              <a:gd name="T99" fmla="*/ 440 h 997"/>
              <a:gd name="T100" fmla="*/ 975 w 1154"/>
              <a:gd name="T101" fmla="*/ 467 h 997"/>
              <a:gd name="T102" fmla="*/ 1001 w 1154"/>
              <a:gd name="T103" fmla="*/ 488 h 997"/>
              <a:gd name="T104" fmla="*/ 1024 w 1154"/>
              <a:gd name="T105" fmla="*/ 510 h 997"/>
              <a:gd name="T106" fmla="*/ 1050 w 1154"/>
              <a:gd name="T107" fmla="*/ 530 h 997"/>
              <a:gd name="T108" fmla="*/ 1080 w 1154"/>
              <a:gd name="T109" fmla="*/ 552 h 997"/>
              <a:gd name="T110" fmla="*/ 1111 w 1154"/>
              <a:gd name="T111" fmla="*/ 572 h 997"/>
              <a:gd name="T112" fmla="*/ 1132 w 1154"/>
              <a:gd name="T113" fmla="*/ 584 h 997"/>
              <a:gd name="T114" fmla="*/ 1153 w 1154"/>
              <a:gd name="T115" fmla="*/ 597 h 997"/>
              <a:gd name="T116" fmla="*/ 842 w 1154"/>
              <a:gd name="T117" fmla="*/ 996 h 9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54"/>
              <a:gd name="T178" fmla="*/ 0 h 997"/>
              <a:gd name="T179" fmla="*/ 1154 w 1154"/>
              <a:gd name="T180" fmla="*/ 997 h 99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54" h="997">
                <a:moveTo>
                  <a:pt x="842" y="996"/>
                </a:moveTo>
                <a:lnTo>
                  <a:pt x="819" y="983"/>
                </a:lnTo>
                <a:lnTo>
                  <a:pt x="801" y="973"/>
                </a:lnTo>
                <a:lnTo>
                  <a:pt x="781" y="962"/>
                </a:lnTo>
                <a:lnTo>
                  <a:pt x="763" y="950"/>
                </a:lnTo>
                <a:lnTo>
                  <a:pt x="743" y="937"/>
                </a:lnTo>
                <a:lnTo>
                  <a:pt x="725" y="925"/>
                </a:lnTo>
                <a:lnTo>
                  <a:pt x="707" y="911"/>
                </a:lnTo>
                <a:lnTo>
                  <a:pt x="687" y="898"/>
                </a:lnTo>
                <a:lnTo>
                  <a:pt x="668" y="882"/>
                </a:lnTo>
                <a:lnTo>
                  <a:pt x="643" y="865"/>
                </a:lnTo>
                <a:lnTo>
                  <a:pt x="627" y="850"/>
                </a:lnTo>
                <a:lnTo>
                  <a:pt x="608" y="833"/>
                </a:lnTo>
                <a:lnTo>
                  <a:pt x="590" y="818"/>
                </a:lnTo>
                <a:lnTo>
                  <a:pt x="567" y="800"/>
                </a:lnTo>
                <a:lnTo>
                  <a:pt x="549" y="782"/>
                </a:lnTo>
                <a:lnTo>
                  <a:pt x="529" y="763"/>
                </a:lnTo>
                <a:lnTo>
                  <a:pt x="513" y="747"/>
                </a:lnTo>
                <a:lnTo>
                  <a:pt x="492" y="724"/>
                </a:lnTo>
                <a:lnTo>
                  <a:pt x="472" y="705"/>
                </a:lnTo>
                <a:lnTo>
                  <a:pt x="458" y="686"/>
                </a:lnTo>
                <a:lnTo>
                  <a:pt x="440" y="665"/>
                </a:lnTo>
                <a:lnTo>
                  <a:pt x="428" y="650"/>
                </a:lnTo>
                <a:lnTo>
                  <a:pt x="413" y="630"/>
                </a:lnTo>
                <a:lnTo>
                  <a:pt x="397" y="611"/>
                </a:lnTo>
                <a:lnTo>
                  <a:pt x="381" y="586"/>
                </a:lnTo>
                <a:lnTo>
                  <a:pt x="366" y="566"/>
                </a:lnTo>
                <a:lnTo>
                  <a:pt x="350" y="544"/>
                </a:lnTo>
                <a:lnTo>
                  <a:pt x="334" y="519"/>
                </a:lnTo>
                <a:lnTo>
                  <a:pt x="320" y="495"/>
                </a:lnTo>
                <a:lnTo>
                  <a:pt x="305" y="468"/>
                </a:lnTo>
                <a:lnTo>
                  <a:pt x="291" y="441"/>
                </a:lnTo>
                <a:lnTo>
                  <a:pt x="278" y="415"/>
                </a:lnTo>
                <a:lnTo>
                  <a:pt x="264" y="387"/>
                </a:lnTo>
                <a:lnTo>
                  <a:pt x="256" y="363"/>
                </a:lnTo>
                <a:lnTo>
                  <a:pt x="244" y="340"/>
                </a:lnTo>
                <a:lnTo>
                  <a:pt x="237" y="314"/>
                </a:lnTo>
                <a:lnTo>
                  <a:pt x="0" y="375"/>
                </a:lnTo>
                <a:lnTo>
                  <a:pt x="435" y="0"/>
                </a:lnTo>
                <a:lnTo>
                  <a:pt x="1048" y="117"/>
                </a:lnTo>
                <a:lnTo>
                  <a:pt x="784" y="182"/>
                </a:lnTo>
                <a:lnTo>
                  <a:pt x="795" y="210"/>
                </a:lnTo>
                <a:lnTo>
                  <a:pt x="809" y="239"/>
                </a:lnTo>
                <a:lnTo>
                  <a:pt x="827" y="272"/>
                </a:lnTo>
                <a:lnTo>
                  <a:pt x="845" y="309"/>
                </a:lnTo>
                <a:lnTo>
                  <a:pt x="863" y="336"/>
                </a:lnTo>
                <a:lnTo>
                  <a:pt x="886" y="364"/>
                </a:lnTo>
                <a:lnTo>
                  <a:pt x="906" y="393"/>
                </a:lnTo>
                <a:lnTo>
                  <a:pt x="927" y="417"/>
                </a:lnTo>
                <a:lnTo>
                  <a:pt x="951" y="440"/>
                </a:lnTo>
                <a:lnTo>
                  <a:pt x="975" y="467"/>
                </a:lnTo>
                <a:lnTo>
                  <a:pt x="1001" y="488"/>
                </a:lnTo>
                <a:lnTo>
                  <a:pt x="1024" y="510"/>
                </a:lnTo>
                <a:lnTo>
                  <a:pt x="1050" y="530"/>
                </a:lnTo>
                <a:lnTo>
                  <a:pt x="1080" y="552"/>
                </a:lnTo>
                <a:lnTo>
                  <a:pt x="1111" y="572"/>
                </a:lnTo>
                <a:lnTo>
                  <a:pt x="1132" y="584"/>
                </a:lnTo>
                <a:lnTo>
                  <a:pt x="1153" y="597"/>
                </a:lnTo>
                <a:lnTo>
                  <a:pt x="842" y="996"/>
                </a:lnTo>
              </a:path>
            </a:pathLst>
          </a:custGeom>
          <a:solidFill>
            <a:srgbClr val="FCFEB9"/>
          </a:solidFill>
          <a:ln w="12700" cap="rnd" cmpd="sng">
            <a:solidFill>
              <a:srgbClr val="000000"/>
            </a:solidFill>
            <a:prstDash val="solid"/>
            <a:round/>
            <a:headEnd type="none" w="med" len="med"/>
            <a:tailEnd type="none" w="med" len="med"/>
          </a:ln>
          <a:effectLst>
            <a:outerShdw blurRad="63500" dist="107763" dir="2700000" algn="ctr" rotWithShape="0">
              <a:schemeClr val="bg2"/>
            </a:outerShdw>
          </a:effectLst>
        </p:spPr>
        <p:txBody>
          <a:bodyPr/>
          <a:lstStyle/>
          <a:p>
            <a:pPr>
              <a:defRPr/>
            </a:pPr>
            <a:endParaRPr lang="en-US">
              <a:cs typeface="+mn-cs"/>
            </a:endParaRPr>
          </a:p>
        </p:txBody>
      </p:sp>
      <p:sp>
        <p:nvSpPr>
          <p:cNvPr id="66993" name="Freeform 433"/>
          <p:cNvSpPr>
            <a:spLocks/>
          </p:cNvSpPr>
          <p:nvPr/>
        </p:nvSpPr>
        <p:spPr bwMode="auto">
          <a:xfrm>
            <a:off x="4845050" y="5659438"/>
            <a:ext cx="2354263" cy="1011237"/>
          </a:xfrm>
          <a:custGeom>
            <a:avLst/>
            <a:gdLst>
              <a:gd name="T0" fmla="*/ 1631 w 1632"/>
              <a:gd name="T1" fmla="*/ 248 h 722"/>
              <a:gd name="T2" fmla="*/ 1608 w 1632"/>
              <a:gd name="T3" fmla="*/ 261 h 722"/>
              <a:gd name="T4" fmla="*/ 1589 w 1632"/>
              <a:gd name="T5" fmla="*/ 272 h 722"/>
              <a:gd name="T6" fmla="*/ 1564 w 1632"/>
              <a:gd name="T7" fmla="*/ 284 h 722"/>
              <a:gd name="T8" fmla="*/ 1545 w 1632"/>
              <a:gd name="T9" fmla="*/ 294 h 722"/>
              <a:gd name="T10" fmla="*/ 1523 w 1632"/>
              <a:gd name="T11" fmla="*/ 306 h 722"/>
              <a:gd name="T12" fmla="*/ 1499 w 1632"/>
              <a:gd name="T13" fmla="*/ 316 h 722"/>
              <a:gd name="T14" fmla="*/ 1474 w 1632"/>
              <a:gd name="T15" fmla="*/ 326 h 722"/>
              <a:gd name="T16" fmla="*/ 1450 w 1632"/>
              <a:gd name="T17" fmla="*/ 339 h 722"/>
              <a:gd name="T18" fmla="*/ 1418 w 1632"/>
              <a:gd name="T19" fmla="*/ 350 h 722"/>
              <a:gd name="T20" fmla="*/ 1391 w 1632"/>
              <a:gd name="T21" fmla="*/ 362 h 722"/>
              <a:gd name="T22" fmla="*/ 1365 w 1632"/>
              <a:gd name="T23" fmla="*/ 373 h 722"/>
              <a:gd name="T24" fmla="*/ 1337 w 1632"/>
              <a:gd name="T25" fmla="*/ 382 h 722"/>
              <a:gd name="T26" fmla="*/ 1305 w 1632"/>
              <a:gd name="T27" fmla="*/ 394 h 722"/>
              <a:gd name="T28" fmla="*/ 1272 w 1632"/>
              <a:gd name="T29" fmla="*/ 407 h 722"/>
              <a:gd name="T30" fmla="*/ 1242 w 1632"/>
              <a:gd name="T31" fmla="*/ 417 h 722"/>
              <a:gd name="T32" fmla="*/ 1207 w 1632"/>
              <a:gd name="T33" fmla="*/ 428 h 722"/>
              <a:gd name="T34" fmla="*/ 1179 w 1632"/>
              <a:gd name="T35" fmla="*/ 437 h 722"/>
              <a:gd name="T36" fmla="*/ 1139 w 1632"/>
              <a:gd name="T37" fmla="*/ 449 h 722"/>
              <a:gd name="T38" fmla="*/ 1107 w 1632"/>
              <a:gd name="T39" fmla="*/ 460 h 722"/>
              <a:gd name="T40" fmla="*/ 1072 w 1632"/>
              <a:gd name="T41" fmla="*/ 468 h 722"/>
              <a:gd name="T42" fmla="*/ 1032 w 1632"/>
              <a:gd name="T43" fmla="*/ 477 h 722"/>
              <a:gd name="T44" fmla="*/ 1006 w 1632"/>
              <a:gd name="T45" fmla="*/ 483 h 722"/>
              <a:gd name="T46" fmla="*/ 973 w 1632"/>
              <a:gd name="T47" fmla="*/ 492 h 722"/>
              <a:gd name="T48" fmla="*/ 940 w 1632"/>
              <a:gd name="T49" fmla="*/ 500 h 722"/>
              <a:gd name="T50" fmla="*/ 900 w 1632"/>
              <a:gd name="T51" fmla="*/ 507 h 722"/>
              <a:gd name="T52" fmla="*/ 865 w 1632"/>
              <a:gd name="T53" fmla="*/ 515 h 722"/>
              <a:gd name="T54" fmla="*/ 828 w 1632"/>
              <a:gd name="T55" fmla="*/ 522 h 722"/>
              <a:gd name="T56" fmla="*/ 780 w 1632"/>
              <a:gd name="T57" fmla="*/ 530 h 722"/>
              <a:gd name="T58" fmla="*/ 738 w 1632"/>
              <a:gd name="T59" fmla="*/ 539 h 722"/>
              <a:gd name="T60" fmla="*/ 693 w 1632"/>
              <a:gd name="T61" fmla="*/ 546 h 722"/>
              <a:gd name="T62" fmla="*/ 649 w 1632"/>
              <a:gd name="T63" fmla="*/ 553 h 722"/>
              <a:gd name="T64" fmla="*/ 604 w 1632"/>
              <a:gd name="T65" fmla="*/ 558 h 722"/>
              <a:gd name="T66" fmla="*/ 747 w 1632"/>
              <a:gd name="T67" fmla="*/ 721 h 722"/>
              <a:gd name="T68" fmla="*/ 0 w 1632"/>
              <a:gd name="T69" fmla="*/ 438 h 722"/>
              <a:gd name="T70" fmla="*/ 108 w 1632"/>
              <a:gd name="T71" fmla="*/ 83 h 722"/>
              <a:gd name="T72" fmla="*/ 231 w 1632"/>
              <a:gd name="T73" fmla="*/ 204 h 722"/>
              <a:gd name="T74" fmla="*/ 278 w 1632"/>
              <a:gd name="T75" fmla="*/ 200 h 722"/>
              <a:gd name="T76" fmla="*/ 320 w 1632"/>
              <a:gd name="T77" fmla="*/ 195 h 722"/>
              <a:gd name="T78" fmla="*/ 378 w 1632"/>
              <a:gd name="T79" fmla="*/ 190 h 722"/>
              <a:gd name="T80" fmla="*/ 432 w 1632"/>
              <a:gd name="T81" fmla="*/ 184 h 722"/>
              <a:gd name="T82" fmla="*/ 492 w 1632"/>
              <a:gd name="T83" fmla="*/ 174 h 722"/>
              <a:gd name="T84" fmla="*/ 544 w 1632"/>
              <a:gd name="T85" fmla="*/ 165 h 722"/>
              <a:gd name="T86" fmla="*/ 594 w 1632"/>
              <a:gd name="T87" fmla="*/ 153 h 722"/>
              <a:gd name="T88" fmla="*/ 640 w 1632"/>
              <a:gd name="T89" fmla="*/ 141 h 722"/>
              <a:gd name="T90" fmla="*/ 681 w 1632"/>
              <a:gd name="T91" fmla="*/ 130 h 722"/>
              <a:gd name="T92" fmla="*/ 725 w 1632"/>
              <a:gd name="T93" fmla="*/ 118 h 722"/>
              <a:gd name="T94" fmla="*/ 772 w 1632"/>
              <a:gd name="T95" fmla="*/ 103 h 722"/>
              <a:gd name="T96" fmla="*/ 812 w 1632"/>
              <a:gd name="T97" fmla="*/ 89 h 722"/>
              <a:gd name="T98" fmla="*/ 851 w 1632"/>
              <a:gd name="T99" fmla="*/ 76 h 722"/>
              <a:gd name="T100" fmla="*/ 884 w 1632"/>
              <a:gd name="T101" fmla="*/ 63 h 722"/>
              <a:gd name="T102" fmla="*/ 925 w 1632"/>
              <a:gd name="T103" fmla="*/ 45 h 722"/>
              <a:gd name="T104" fmla="*/ 961 w 1632"/>
              <a:gd name="T105" fmla="*/ 28 h 722"/>
              <a:gd name="T106" fmla="*/ 986 w 1632"/>
              <a:gd name="T107" fmla="*/ 13 h 722"/>
              <a:gd name="T108" fmla="*/ 1005 w 1632"/>
              <a:gd name="T109" fmla="*/ 0 h 722"/>
              <a:gd name="T110" fmla="*/ 1631 w 1632"/>
              <a:gd name="T111" fmla="*/ 248 h 7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32"/>
              <a:gd name="T169" fmla="*/ 0 h 722"/>
              <a:gd name="T170" fmla="*/ 1632 w 1632"/>
              <a:gd name="T171" fmla="*/ 722 h 7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32" h="722">
                <a:moveTo>
                  <a:pt x="1631" y="248"/>
                </a:moveTo>
                <a:lnTo>
                  <a:pt x="1608" y="261"/>
                </a:lnTo>
                <a:lnTo>
                  <a:pt x="1589" y="272"/>
                </a:lnTo>
                <a:lnTo>
                  <a:pt x="1564" y="284"/>
                </a:lnTo>
                <a:lnTo>
                  <a:pt x="1545" y="294"/>
                </a:lnTo>
                <a:lnTo>
                  <a:pt x="1523" y="306"/>
                </a:lnTo>
                <a:lnTo>
                  <a:pt x="1499" y="316"/>
                </a:lnTo>
                <a:lnTo>
                  <a:pt x="1474" y="326"/>
                </a:lnTo>
                <a:lnTo>
                  <a:pt x="1450" y="339"/>
                </a:lnTo>
                <a:lnTo>
                  <a:pt x="1418" y="350"/>
                </a:lnTo>
                <a:lnTo>
                  <a:pt x="1391" y="362"/>
                </a:lnTo>
                <a:lnTo>
                  <a:pt x="1365" y="373"/>
                </a:lnTo>
                <a:lnTo>
                  <a:pt x="1337" y="382"/>
                </a:lnTo>
                <a:lnTo>
                  <a:pt x="1305" y="394"/>
                </a:lnTo>
                <a:lnTo>
                  <a:pt x="1272" y="407"/>
                </a:lnTo>
                <a:lnTo>
                  <a:pt x="1242" y="417"/>
                </a:lnTo>
                <a:lnTo>
                  <a:pt x="1207" y="428"/>
                </a:lnTo>
                <a:lnTo>
                  <a:pt x="1179" y="437"/>
                </a:lnTo>
                <a:lnTo>
                  <a:pt x="1139" y="449"/>
                </a:lnTo>
                <a:lnTo>
                  <a:pt x="1107" y="460"/>
                </a:lnTo>
                <a:lnTo>
                  <a:pt x="1072" y="468"/>
                </a:lnTo>
                <a:lnTo>
                  <a:pt x="1032" y="477"/>
                </a:lnTo>
                <a:lnTo>
                  <a:pt x="1006" y="483"/>
                </a:lnTo>
                <a:lnTo>
                  <a:pt x="973" y="492"/>
                </a:lnTo>
                <a:lnTo>
                  <a:pt x="940" y="500"/>
                </a:lnTo>
                <a:lnTo>
                  <a:pt x="900" y="507"/>
                </a:lnTo>
                <a:lnTo>
                  <a:pt x="865" y="515"/>
                </a:lnTo>
                <a:lnTo>
                  <a:pt x="828" y="522"/>
                </a:lnTo>
                <a:lnTo>
                  <a:pt x="780" y="530"/>
                </a:lnTo>
                <a:lnTo>
                  <a:pt x="738" y="539"/>
                </a:lnTo>
                <a:lnTo>
                  <a:pt x="693" y="546"/>
                </a:lnTo>
                <a:lnTo>
                  <a:pt x="649" y="553"/>
                </a:lnTo>
                <a:lnTo>
                  <a:pt x="604" y="558"/>
                </a:lnTo>
                <a:lnTo>
                  <a:pt x="747" y="721"/>
                </a:lnTo>
                <a:lnTo>
                  <a:pt x="0" y="438"/>
                </a:lnTo>
                <a:lnTo>
                  <a:pt x="108" y="83"/>
                </a:lnTo>
                <a:lnTo>
                  <a:pt x="231" y="204"/>
                </a:lnTo>
                <a:lnTo>
                  <a:pt x="278" y="200"/>
                </a:lnTo>
                <a:lnTo>
                  <a:pt x="320" y="195"/>
                </a:lnTo>
                <a:lnTo>
                  <a:pt x="378" y="190"/>
                </a:lnTo>
                <a:lnTo>
                  <a:pt x="432" y="184"/>
                </a:lnTo>
                <a:lnTo>
                  <a:pt x="492" y="174"/>
                </a:lnTo>
                <a:lnTo>
                  <a:pt x="544" y="165"/>
                </a:lnTo>
                <a:lnTo>
                  <a:pt x="594" y="153"/>
                </a:lnTo>
                <a:lnTo>
                  <a:pt x="640" y="141"/>
                </a:lnTo>
                <a:lnTo>
                  <a:pt x="681" y="130"/>
                </a:lnTo>
                <a:lnTo>
                  <a:pt x="725" y="118"/>
                </a:lnTo>
                <a:lnTo>
                  <a:pt x="772" y="103"/>
                </a:lnTo>
                <a:lnTo>
                  <a:pt x="812" y="89"/>
                </a:lnTo>
                <a:lnTo>
                  <a:pt x="851" y="76"/>
                </a:lnTo>
                <a:lnTo>
                  <a:pt x="884" y="63"/>
                </a:lnTo>
                <a:lnTo>
                  <a:pt x="925" y="45"/>
                </a:lnTo>
                <a:lnTo>
                  <a:pt x="961" y="28"/>
                </a:lnTo>
                <a:lnTo>
                  <a:pt x="986" y="13"/>
                </a:lnTo>
                <a:lnTo>
                  <a:pt x="1005" y="0"/>
                </a:lnTo>
                <a:lnTo>
                  <a:pt x="1631" y="248"/>
                </a:lnTo>
              </a:path>
            </a:pathLst>
          </a:custGeom>
          <a:solidFill>
            <a:srgbClr val="FCFEB9"/>
          </a:solidFill>
          <a:ln w="12700" cap="rnd" cmpd="sng">
            <a:solidFill>
              <a:srgbClr val="000000"/>
            </a:solidFill>
            <a:prstDash val="solid"/>
            <a:round/>
            <a:headEnd type="none" w="med" len="med"/>
            <a:tailEnd type="none" w="med" len="med"/>
          </a:ln>
          <a:effectLst>
            <a:outerShdw blurRad="63500" dist="107763" dir="2700000" algn="ctr" rotWithShape="0">
              <a:schemeClr val="bg2"/>
            </a:outerShdw>
          </a:effectLst>
        </p:spPr>
        <p:txBody>
          <a:bodyPr/>
          <a:lstStyle/>
          <a:p>
            <a:pPr>
              <a:defRPr/>
            </a:pPr>
            <a:endParaRPr lang="en-US">
              <a:cs typeface="+mn-cs"/>
            </a:endParaRPr>
          </a:p>
        </p:txBody>
      </p:sp>
      <p:sp>
        <p:nvSpPr>
          <p:cNvPr id="66994" name="Freeform 434"/>
          <p:cNvSpPr>
            <a:spLocks/>
          </p:cNvSpPr>
          <p:nvPr/>
        </p:nvSpPr>
        <p:spPr bwMode="auto">
          <a:xfrm>
            <a:off x="7412038" y="3563938"/>
            <a:ext cx="1520825" cy="1466850"/>
          </a:xfrm>
          <a:custGeom>
            <a:avLst/>
            <a:gdLst>
              <a:gd name="T0" fmla="*/ 0 w 1054"/>
              <a:gd name="T1" fmla="*/ 495 h 1048"/>
              <a:gd name="T2" fmla="*/ 238 w 1054"/>
              <a:gd name="T3" fmla="*/ 627 h 1048"/>
              <a:gd name="T4" fmla="*/ 260 w 1054"/>
              <a:gd name="T5" fmla="*/ 604 h 1048"/>
              <a:gd name="T6" fmla="*/ 281 w 1054"/>
              <a:gd name="T7" fmla="*/ 581 h 1048"/>
              <a:gd name="T8" fmla="*/ 295 w 1054"/>
              <a:gd name="T9" fmla="*/ 560 h 1048"/>
              <a:gd name="T10" fmla="*/ 312 w 1054"/>
              <a:gd name="T11" fmla="*/ 542 h 1048"/>
              <a:gd name="T12" fmla="*/ 328 w 1054"/>
              <a:gd name="T13" fmla="*/ 519 h 1048"/>
              <a:gd name="T14" fmla="*/ 343 w 1054"/>
              <a:gd name="T15" fmla="*/ 494 h 1048"/>
              <a:gd name="T16" fmla="*/ 356 w 1054"/>
              <a:gd name="T17" fmla="*/ 471 h 1048"/>
              <a:gd name="T18" fmla="*/ 369 w 1054"/>
              <a:gd name="T19" fmla="*/ 447 h 1048"/>
              <a:gd name="T20" fmla="*/ 384 w 1054"/>
              <a:gd name="T21" fmla="*/ 419 h 1048"/>
              <a:gd name="T22" fmla="*/ 395 w 1054"/>
              <a:gd name="T23" fmla="*/ 391 h 1048"/>
              <a:gd name="T24" fmla="*/ 413 w 1054"/>
              <a:gd name="T25" fmla="*/ 338 h 1048"/>
              <a:gd name="T26" fmla="*/ 421 w 1054"/>
              <a:gd name="T27" fmla="*/ 309 h 1048"/>
              <a:gd name="T28" fmla="*/ 428 w 1054"/>
              <a:gd name="T29" fmla="*/ 285 h 1048"/>
              <a:gd name="T30" fmla="*/ 431 w 1054"/>
              <a:gd name="T31" fmla="*/ 258 h 1048"/>
              <a:gd name="T32" fmla="*/ 436 w 1054"/>
              <a:gd name="T33" fmla="*/ 229 h 1048"/>
              <a:gd name="T34" fmla="*/ 438 w 1054"/>
              <a:gd name="T35" fmla="*/ 205 h 1048"/>
              <a:gd name="T36" fmla="*/ 439 w 1054"/>
              <a:gd name="T37" fmla="*/ 174 h 1048"/>
              <a:gd name="T38" fmla="*/ 438 w 1054"/>
              <a:gd name="T39" fmla="*/ 144 h 1048"/>
              <a:gd name="T40" fmla="*/ 1038 w 1054"/>
              <a:gd name="T41" fmla="*/ 0 h 1048"/>
              <a:gd name="T42" fmla="*/ 1043 w 1054"/>
              <a:gd name="T43" fmla="*/ 27 h 1048"/>
              <a:gd name="T44" fmla="*/ 1045 w 1054"/>
              <a:gd name="T45" fmla="*/ 51 h 1048"/>
              <a:gd name="T46" fmla="*/ 1048 w 1054"/>
              <a:gd name="T47" fmla="*/ 75 h 1048"/>
              <a:gd name="T48" fmla="*/ 1050 w 1054"/>
              <a:gd name="T49" fmla="*/ 99 h 1048"/>
              <a:gd name="T50" fmla="*/ 1051 w 1054"/>
              <a:gd name="T51" fmla="*/ 121 h 1048"/>
              <a:gd name="T52" fmla="*/ 1053 w 1054"/>
              <a:gd name="T53" fmla="*/ 145 h 1048"/>
              <a:gd name="T54" fmla="*/ 1053 w 1054"/>
              <a:gd name="T55" fmla="*/ 165 h 1048"/>
              <a:gd name="T56" fmla="*/ 1050 w 1054"/>
              <a:gd name="T57" fmla="*/ 188 h 1048"/>
              <a:gd name="T58" fmla="*/ 1050 w 1054"/>
              <a:gd name="T59" fmla="*/ 210 h 1048"/>
              <a:gd name="T60" fmla="*/ 1050 w 1054"/>
              <a:gd name="T61" fmla="*/ 235 h 1048"/>
              <a:gd name="T62" fmla="*/ 1045 w 1054"/>
              <a:gd name="T63" fmla="*/ 265 h 1048"/>
              <a:gd name="T64" fmla="*/ 1045 w 1054"/>
              <a:gd name="T65" fmla="*/ 288 h 1048"/>
              <a:gd name="T66" fmla="*/ 1043 w 1054"/>
              <a:gd name="T67" fmla="*/ 313 h 1048"/>
              <a:gd name="T68" fmla="*/ 1038 w 1054"/>
              <a:gd name="T69" fmla="*/ 340 h 1048"/>
              <a:gd name="T70" fmla="*/ 1032 w 1054"/>
              <a:gd name="T71" fmla="*/ 368 h 1048"/>
              <a:gd name="T72" fmla="*/ 1024 w 1054"/>
              <a:gd name="T73" fmla="*/ 397 h 1048"/>
              <a:gd name="T74" fmla="*/ 1015 w 1054"/>
              <a:gd name="T75" fmla="*/ 426 h 1048"/>
              <a:gd name="T76" fmla="*/ 1007 w 1054"/>
              <a:gd name="T77" fmla="*/ 454 h 1048"/>
              <a:gd name="T78" fmla="*/ 996 w 1054"/>
              <a:gd name="T79" fmla="*/ 483 h 1048"/>
              <a:gd name="T80" fmla="*/ 984 w 1054"/>
              <a:gd name="T81" fmla="*/ 519 h 1048"/>
              <a:gd name="T82" fmla="*/ 973 w 1054"/>
              <a:gd name="T83" fmla="*/ 551 h 1048"/>
              <a:gd name="T84" fmla="*/ 963 w 1054"/>
              <a:gd name="T85" fmla="*/ 574 h 1048"/>
              <a:gd name="T86" fmla="*/ 952 w 1054"/>
              <a:gd name="T87" fmla="*/ 600 h 1048"/>
              <a:gd name="T88" fmla="*/ 940 w 1054"/>
              <a:gd name="T89" fmla="*/ 626 h 1048"/>
              <a:gd name="T90" fmla="*/ 922 w 1054"/>
              <a:gd name="T91" fmla="*/ 655 h 1048"/>
              <a:gd name="T92" fmla="*/ 908 w 1054"/>
              <a:gd name="T93" fmla="*/ 679 h 1048"/>
              <a:gd name="T94" fmla="*/ 893 w 1054"/>
              <a:gd name="T95" fmla="*/ 704 h 1048"/>
              <a:gd name="T96" fmla="*/ 873 w 1054"/>
              <a:gd name="T97" fmla="*/ 734 h 1048"/>
              <a:gd name="T98" fmla="*/ 857 w 1054"/>
              <a:gd name="T99" fmla="*/ 756 h 1048"/>
              <a:gd name="T100" fmla="*/ 841 w 1054"/>
              <a:gd name="T101" fmla="*/ 782 h 1048"/>
              <a:gd name="T102" fmla="*/ 823 w 1054"/>
              <a:gd name="T103" fmla="*/ 807 h 1048"/>
              <a:gd name="T104" fmla="*/ 802 w 1054"/>
              <a:gd name="T105" fmla="*/ 831 h 1048"/>
              <a:gd name="T106" fmla="*/ 780 w 1054"/>
              <a:gd name="T107" fmla="*/ 855 h 1048"/>
              <a:gd name="T108" fmla="*/ 756 w 1054"/>
              <a:gd name="T109" fmla="*/ 885 h 1048"/>
              <a:gd name="T110" fmla="*/ 728 w 1054"/>
              <a:gd name="T111" fmla="*/ 915 h 1048"/>
              <a:gd name="T112" fmla="*/ 952 w 1054"/>
              <a:gd name="T113" fmla="*/ 1047 h 1048"/>
              <a:gd name="T114" fmla="*/ 305 w 1054"/>
              <a:gd name="T115" fmla="*/ 967 h 1048"/>
              <a:gd name="T116" fmla="*/ 0 w 1054"/>
              <a:gd name="T117" fmla="*/ 495 h 104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54"/>
              <a:gd name="T178" fmla="*/ 0 h 1048"/>
              <a:gd name="T179" fmla="*/ 1054 w 1054"/>
              <a:gd name="T180" fmla="*/ 1048 h 104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54" h="1048">
                <a:moveTo>
                  <a:pt x="0" y="495"/>
                </a:moveTo>
                <a:lnTo>
                  <a:pt x="238" y="627"/>
                </a:lnTo>
                <a:lnTo>
                  <a:pt x="260" y="604"/>
                </a:lnTo>
                <a:lnTo>
                  <a:pt x="281" y="581"/>
                </a:lnTo>
                <a:lnTo>
                  <a:pt x="295" y="560"/>
                </a:lnTo>
                <a:lnTo>
                  <a:pt x="312" y="542"/>
                </a:lnTo>
                <a:lnTo>
                  <a:pt x="328" y="519"/>
                </a:lnTo>
                <a:lnTo>
                  <a:pt x="343" y="494"/>
                </a:lnTo>
                <a:lnTo>
                  <a:pt x="356" y="471"/>
                </a:lnTo>
                <a:lnTo>
                  <a:pt x="369" y="447"/>
                </a:lnTo>
                <a:lnTo>
                  <a:pt x="384" y="419"/>
                </a:lnTo>
                <a:lnTo>
                  <a:pt x="395" y="391"/>
                </a:lnTo>
                <a:lnTo>
                  <a:pt x="413" y="338"/>
                </a:lnTo>
                <a:lnTo>
                  <a:pt x="421" y="309"/>
                </a:lnTo>
                <a:lnTo>
                  <a:pt x="428" y="285"/>
                </a:lnTo>
                <a:lnTo>
                  <a:pt x="431" y="258"/>
                </a:lnTo>
                <a:lnTo>
                  <a:pt x="436" y="229"/>
                </a:lnTo>
                <a:lnTo>
                  <a:pt x="438" y="205"/>
                </a:lnTo>
                <a:lnTo>
                  <a:pt x="439" y="174"/>
                </a:lnTo>
                <a:lnTo>
                  <a:pt x="438" y="144"/>
                </a:lnTo>
                <a:lnTo>
                  <a:pt x="1038" y="0"/>
                </a:lnTo>
                <a:lnTo>
                  <a:pt x="1043" y="27"/>
                </a:lnTo>
                <a:lnTo>
                  <a:pt x="1045" y="51"/>
                </a:lnTo>
                <a:lnTo>
                  <a:pt x="1048" y="75"/>
                </a:lnTo>
                <a:lnTo>
                  <a:pt x="1050" y="99"/>
                </a:lnTo>
                <a:lnTo>
                  <a:pt x="1051" y="121"/>
                </a:lnTo>
                <a:lnTo>
                  <a:pt x="1053" y="145"/>
                </a:lnTo>
                <a:lnTo>
                  <a:pt x="1053" y="165"/>
                </a:lnTo>
                <a:lnTo>
                  <a:pt x="1050" y="188"/>
                </a:lnTo>
                <a:lnTo>
                  <a:pt x="1050" y="210"/>
                </a:lnTo>
                <a:lnTo>
                  <a:pt x="1050" y="235"/>
                </a:lnTo>
                <a:lnTo>
                  <a:pt x="1045" y="265"/>
                </a:lnTo>
                <a:lnTo>
                  <a:pt x="1045" y="288"/>
                </a:lnTo>
                <a:lnTo>
                  <a:pt x="1043" y="313"/>
                </a:lnTo>
                <a:lnTo>
                  <a:pt x="1038" y="340"/>
                </a:lnTo>
                <a:lnTo>
                  <a:pt x="1032" y="368"/>
                </a:lnTo>
                <a:lnTo>
                  <a:pt x="1024" y="397"/>
                </a:lnTo>
                <a:lnTo>
                  <a:pt x="1015" y="426"/>
                </a:lnTo>
                <a:lnTo>
                  <a:pt x="1007" y="454"/>
                </a:lnTo>
                <a:lnTo>
                  <a:pt x="996" y="483"/>
                </a:lnTo>
                <a:lnTo>
                  <a:pt x="984" y="519"/>
                </a:lnTo>
                <a:lnTo>
                  <a:pt x="973" y="551"/>
                </a:lnTo>
                <a:lnTo>
                  <a:pt x="963" y="574"/>
                </a:lnTo>
                <a:lnTo>
                  <a:pt x="952" y="600"/>
                </a:lnTo>
                <a:lnTo>
                  <a:pt x="940" y="626"/>
                </a:lnTo>
                <a:lnTo>
                  <a:pt x="922" y="655"/>
                </a:lnTo>
                <a:lnTo>
                  <a:pt x="908" y="679"/>
                </a:lnTo>
                <a:lnTo>
                  <a:pt x="893" y="704"/>
                </a:lnTo>
                <a:lnTo>
                  <a:pt x="873" y="734"/>
                </a:lnTo>
                <a:lnTo>
                  <a:pt x="857" y="756"/>
                </a:lnTo>
                <a:lnTo>
                  <a:pt x="841" y="782"/>
                </a:lnTo>
                <a:lnTo>
                  <a:pt x="823" y="807"/>
                </a:lnTo>
                <a:lnTo>
                  <a:pt x="802" y="831"/>
                </a:lnTo>
                <a:lnTo>
                  <a:pt x="780" y="855"/>
                </a:lnTo>
                <a:lnTo>
                  <a:pt x="756" y="885"/>
                </a:lnTo>
                <a:lnTo>
                  <a:pt x="728" y="915"/>
                </a:lnTo>
                <a:lnTo>
                  <a:pt x="952" y="1047"/>
                </a:lnTo>
                <a:lnTo>
                  <a:pt x="305" y="967"/>
                </a:lnTo>
                <a:lnTo>
                  <a:pt x="0" y="495"/>
                </a:lnTo>
              </a:path>
            </a:pathLst>
          </a:custGeom>
          <a:solidFill>
            <a:srgbClr val="FCFEB9"/>
          </a:solidFill>
          <a:ln w="12700" cap="rnd" cmpd="sng">
            <a:solidFill>
              <a:srgbClr val="000000"/>
            </a:solidFill>
            <a:prstDash val="solid"/>
            <a:round/>
            <a:headEnd type="none" w="med" len="med"/>
            <a:tailEnd type="none" w="med" len="med"/>
          </a:ln>
          <a:effectLst>
            <a:outerShdw blurRad="63500" dist="107763" dir="2700000" algn="ctr" rotWithShape="0">
              <a:schemeClr val="bg2"/>
            </a:outerShdw>
          </a:effectLst>
        </p:spPr>
        <p:txBody>
          <a:bodyPr/>
          <a:lstStyle/>
          <a:p>
            <a:pPr>
              <a:defRPr/>
            </a:pPr>
            <a:endParaRPr lang="en-US">
              <a:cs typeface="+mn-cs"/>
            </a:endParaRPr>
          </a:p>
        </p:txBody>
      </p:sp>
      <p:sp>
        <p:nvSpPr>
          <p:cNvPr id="66995" name="Freeform 435"/>
          <p:cNvSpPr>
            <a:spLocks/>
          </p:cNvSpPr>
          <p:nvPr/>
        </p:nvSpPr>
        <p:spPr bwMode="auto">
          <a:xfrm>
            <a:off x="6686550" y="1463675"/>
            <a:ext cx="1835150" cy="1160463"/>
          </a:xfrm>
          <a:custGeom>
            <a:avLst/>
            <a:gdLst>
              <a:gd name="T0" fmla="*/ 139 w 1272"/>
              <a:gd name="T1" fmla="*/ 0 h 828"/>
              <a:gd name="T2" fmla="*/ 167 w 1272"/>
              <a:gd name="T3" fmla="*/ 6 h 828"/>
              <a:gd name="T4" fmla="*/ 189 w 1272"/>
              <a:gd name="T5" fmla="*/ 13 h 828"/>
              <a:gd name="T6" fmla="*/ 215 w 1272"/>
              <a:gd name="T7" fmla="*/ 18 h 828"/>
              <a:gd name="T8" fmla="*/ 236 w 1272"/>
              <a:gd name="T9" fmla="*/ 24 h 828"/>
              <a:gd name="T10" fmla="*/ 262 w 1272"/>
              <a:gd name="T11" fmla="*/ 31 h 828"/>
              <a:gd name="T12" fmla="*/ 285 w 1272"/>
              <a:gd name="T13" fmla="*/ 40 h 828"/>
              <a:gd name="T14" fmla="*/ 308 w 1272"/>
              <a:gd name="T15" fmla="*/ 46 h 828"/>
              <a:gd name="T16" fmla="*/ 330 w 1272"/>
              <a:gd name="T17" fmla="*/ 53 h 828"/>
              <a:gd name="T18" fmla="*/ 360 w 1272"/>
              <a:gd name="T19" fmla="*/ 64 h 828"/>
              <a:gd name="T20" fmla="*/ 390 w 1272"/>
              <a:gd name="T21" fmla="*/ 75 h 828"/>
              <a:gd name="T22" fmla="*/ 414 w 1272"/>
              <a:gd name="T23" fmla="*/ 83 h 828"/>
              <a:gd name="T24" fmla="*/ 438 w 1272"/>
              <a:gd name="T25" fmla="*/ 93 h 828"/>
              <a:gd name="T26" fmla="*/ 468 w 1272"/>
              <a:gd name="T27" fmla="*/ 104 h 828"/>
              <a:gd name="T28" fmla="*/ 497 w 1272"/>
              <a:gd name="T29" fmla="*/ 115 h 828"/>
              <a:gd name="T30" fmla="*/ 521 w 1272"/>
              <a:gd name="T31" fmla="*/ 127 h 828"/>
              <a:gd name="T32" fmla="*/ 548 w 1272"/>
              <a:gd name="T33" fmla="*/ 140 h 828"/>
              <a:gd name="T34" fmla="*/ 572 w 1272"/>
              <a:gd name="T35" fmla="*/ 152 h 828"/>
              <a:gd name="T36" fmla="*/ 602 w 1272"/>
              <a:gd name="T37" fmla="*/ 167 h 828"/>
              <a:gd name="T38" fmla="*/ 629 w 1272"/>
              <a:gd name="T39" fmla="*/ 179 h 828"/>
              <a:gd name="T40" fmla="*/ 652 w 1272"/>
              <a:gd name="T41" fmla="*/ 192 h 828"/>
              <a:gd name="T42" fmla="*/ 679 w 1272"/>
              <a:gd name="T43" fmla="*/ 208 h 828"/>
              <a:gd name="T44" fmla="*/ 700 w 1272"/>
              <a:gd name="T45" fmla="*/ 218 h 828"/>
              <a:gd name="T46" fmla="*/ 723 w 1272"/>
              <a:gd name="T47" fmla="*/ 232 h 828"/>
              <a:gd name="T48" fmla="*/ 746 w 1272"/>
              <a:gd name="T49" fmla="*/ 248 h 828"/>
              <a:gd name="T50" fmla="*/ 774 w 1272"/>
              <a:gd name="T51" fmla="*/ 264 h 828"/>
              <a:gd name="T52" fmla="*/ 796 w 1272"/>
              <a:gd name="T53" fmla="*/ 280 h 828"/>
              <a:gd name="T54" fmla="*/ 819 w 1272"/>
              <a:gd name="T55" fmla="*/ 297 h 828"/>
              <a:gd name="T56" fmla="*/ 848 w 1272"/>
              <a:gd name="T57" fmla="*/ 316 h 828"/>
              <a:gd name="T58" fmla="*/ 872 w 1272"/>
              <a:gd name="T59" fmla="*/ 333 h 828"/>
              <a:gd name="T60" fmla="*/ 899 w 1272"/>
              <a:gd name="T61" fmla="*/ 353 h 828"/>
              <a:gd name="T62" fmla="*/ 923 w 1272"/>
              <a:gd name="T63" fmla="*/ 374 h 828"/>
              <a:gd name="T64" fmla="*/ 947 w 1272"/>
              <a:gd name="T65" fmla="*/ 395 h 828"/>
              <a:gd name="T66" fmla="*/ 974 w 1272"/>
              <a:gd name="T67" fmla="*/ 418 h 828"/>
              <a:gd name="T68" fmla="*/ 995 w 1272"/>
              <a:gd name="T69" fmla="*/ 438 h 828"/>
              <a:gd name="T70" fmla="*/ 1014 w 1272"/>
              <a:gd name="T71" fmla="*/ 456 h 828"/>
              <a:gd name="T72" fmla="*/ 1033 w 1272"/>
              <a:gd name="T73" fmla="*/ 478 h 828"/>
              <a:gd name="T74" fmla="*/ 1045 w 1272"/>
              <a:gd name="T75" fmla="*/ 493 h 828"/>
              <a:gd name="T76" fmla="*/ 1271 w 1272"/>
              <a:gd name="T77" fmla="*/ 394 h 828"/>
              <a:gd name="T78" fmla="*/ 996 w 1272"/>
              <a:gd name="T79" fmla="*/ 814 h 828"/>
              <a:gd name="T80" fmla="*/ 300 w 1272"/>
              <a:gd name="T81" fmla="*/ 827 h 828"/>
              <a:gd name="T82" fmla="*/ 547 w 1272"/>
              <a:gd name="T83" fmla="*/ 716 h 828"/>
              <a:gd name="T84" fmla="*/ 521 w 1272"/>
              <a:gd name="T85" fmla="*/ 691 h 828"/>
              <a:gd name="T86" fmla="*/ 497 w 1272"/>
              <a:gd name="T87" fmla="*/ 668 h 828"/>
              <a:gd name="T88" fmla="*/ 465 w 1272"/>
              <a:gd name="T89" fmla="*/ 643 h 828"/>
              <a:gd name="T90" fmla="*/ 430 w 1272"/>
              <a:gd name="T91" fmla="*/ 616 h 828"/>
              <a:gd name="T92" fmla="*/ 399 w 1272"/>
              <a:gd name="T93" fmla="*/ 594 h 828"/>
              <a:gd name="T94" fmla="*/ 367 w 1272"/>
              <a:gd name="T95" fmla="*/ 573 h 828"/>
              <a:gd name="T96" fmla="*/ 334 w 1272"/>
              <a:gd name="T97" fmla="*/ 553 h 828"/>
              <a:gd name="T98" fmla="*/ 301 w 1272"/>
              <a:gd name="T99" fmla="*/ 536 h 828"/>
              <a:gd name="T100" fmla="*/ 271 w 1272"/>
              <a:gd name="T101" fmla="*/ 519 h 828"/>
              <a:gd name="T102" fmla="*/ 233 w 1272"/>
              <a:gd name="T103" fmla="*/ 502 h 828"/>
              <a:gd name="T104" fmla="*/ 197 w 1272"/>
              <a:gd name="T105" fmla="*/ 488 h 828"/>
              <a:gd name="T106" fmla="*/ 165 w 1272"/>
              <a:gd name="T107" fmla="*/ 474 h 828"/>
              <a:gd name="T108" fmla="*/ 131 w 1272"/>
              <a:gd name="T109" fmla="*/ 461 h 828"/>
              <a:gd name="T110" fmla="*/ 93 w 1272"/>
              <a:gd name="T111" fmla="*/ 449 h 828"/>
              <a:gd name="T112" fmla="*/ 53 w 1272"/>
              <a:gd name="T113" fmla="*/ 437 h 828"/>
              <a:gd name="T114" fmla="*/ 28 w 1272"/>
              <a:gd name="T115" fmla="*/ 432 h 828"/>
              <a:gd name="T116" fmla="*/ 0 w 1272"/>
              <a:gd name="T117" fmla="*/ 424 h 828"/>
              <a:gd name="T118" fmla="*/ 139 w 1272"/>
              <a:gd name="T119" fmla="*/ 0 h 82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72"/>
              <a:gd name="T181" fmla="*/ 0 h 828"/>
              <a:gd name="T182" fmla="*/ 1272 w 1272"/>
              <a:gd name="T183" fmla="*/ 828 h 82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72" h="828">
                <a:moveTo>
                  <a:pt x="139" y="0"/>
                </a:moveTo>
                <a:lnTo>
                  <a:pt x="167" y="6"/>
                </a:lnTo>
                <a:lnTo>
                  <a:pt x="189" y="13"/>
                </a:lnTo>
                <a:lnTo>
                  <a:pt x="215" y="18"/>
                </a:lnTo>
                <a:lnTo>
                  <a:pt x="236" y="24"/>
                </a:lnTo>
                <a:lnTo>
                  <a:pt x="262" y="31"/>
                </a:lnTo>
                <a:lnTo>
                  <a:pt x="285" y="40"/>
                </a:lnTo>
                <a:lnTo>
                  <a:pt x="308" y="46"/>
                </a:lnTo>
                <a:lnTo>
                  <a:pt x="330" y="53"/>
                </a:lnTo>
                <a:lnTo>
                  <a:pt x="360" y="64"/>
                </a:lnTo>
                <a:lnTo>
                  <a:pt x="390" y="75"/>
                </a:lnTo>
                <a:lnTo>
                  <a:pt x="414" y="83"/>
                </a:lnTo>
                <a:lnTo>
                  <a:pt x="438" y="93"/>
                </a:lnTo>
                <a:lnTo>
                  <a:pt x="468" y="104"/>
                </a:lnTo>
                <a:lnTo>
                  <a:pt x="497" y="115"/>
                </a:lnTo>
                <a:lnTo>
                  <a:pt x="521" y="127"/>
                </a:lnTo>
                <a:lnTo>
                  <a:pt x="548" y="140"/>
                </a:lnTo>
                <a:lnTo>
                  <a:pt x="572" y="152"/>
                </a:lnTo>
                <a:lnTo>
                  <a:pt x="602" y="167"/>
                </a:lnTo>
                <a:lnTo>
                  <a:pt x="629" y="179"/>
                </a:lnTo>
                <a:lnTo>
                  <a:pt x="652" y="192"/>
                </a:lnTo>
                <a:lnTo>
                  <a:pt x="679" y="208"/>
                </a:lnTo>
                <a:lnTo>
                  <a:pt x="700" y="218"/>
                </a:lnTo>
                <a:lnTo>
                  <a:pt x="723" y="232"/>
                </a:lnTo>
                <a:lnTo>
                  <a:pt x="746" y="248"/>
                </a:lnTo>
                <a:lnTo>
                  <a:pt x="774" y="264"/>
                </a:lnTo>
                <a:lnTo>
                  <a:pt x="796" y="280"/>
                </a:lnTo>
                <a:lnTo>
                  <a:pt x="819" y="297"/>
                </a:lnTo>
                <a:lnTo>
                  <a:pt x="848" y="316"/>
                </a:lnTo>
                <a:lnTo>
                  <a:pt x="872" y="333"/>
                </a:lnTo>
                <a:lnTo>
                  <a:pt x="899" y="353"/>
                </a:lnTo>
                <a:lnTo>
                  <a:pt x="923" y="374"/>
                </a:lnTo>
                <a:lnTo>
                  <a:pt x="947" y="395"/>
                </a:lnTo>
                <a:lnTo>
                  <a:pt x="974" y="418"/>
                </a:lnTo>
                <a:lnTo>
                  <a:pt x="995" y="438"/>
                </a:lnTo>
                <a:lnTo>
                  <a:pt x="1014" y="456"/>
                </a:lnTo>
                <a:lnTo>
                  <a:pt x="1033" y="478"/>
                </a:lnTo>
                <a:lnTo>
                  <a:pt x="1045" y="493"/>
                </a:lnTo>
                <a:lnTo>
                  <a:pt x="1271" y="394"/>
                </a:lnTo>
                <a:lnTo>
                  <a:pt x="996" y="814"/>
                </a:lnTo>
                <a:lnTo>
                  <a:pt x="300" y="827"/>
                </a:lnTo>
                <a:lnTo>
                  <a:pt x="547" y="716"/>
                </a:lnTo>
                <a:lnTo>
                  <a:pt x="521" y="691"/>
                </a:lnTo>
                <a:lnTo>
                  <a:pt x="497" y="668"/>
                </a:lnTo>
                <a:lnTo>
                  <a:pt x="465" y="643"/>
                </a:lnTo>
                <a:lnTo>
                  <a:pt x="430" y="616"/>
                </a:lnTo>
                <a:lnTo>
                  <a:pt x="399" y="594"/>
                </a:lnTo>
                <a:lnTo>
                  <a:pt x="367" y="573"/>
                </a:lnTo>
                <a:lnTo>
                  <a:pt x="334" y="553"/>
                </a:lnTo>
                <a:lnTo>
                  <a:pt x="301" y="536"/>
                </a:lnTo>
                <a:lnTo>
                  <a:pt x="271" y="519"/>
                </a:lnTo>
                <a:lnTo>
                  <a:pt x="233" y="502"/>
                </a:lnTo>
                <a:lnTo>
                  <a:pt x="197" y="488"/>
                </a:lnTo>
                <a:lnTo>
                  <a:pt x="165" y="474"/>
                </a:lnTo>
                <a:lnTo>
                  <a:pt x="131" y="461"/>
                </a:lnTo>
                <a:lnTo>
                  <a:pt x="93" y="449"/>
                </a:lnTo>
                <a:lnTo>
                  <a:pt x="53" y="437"/>
                </a:lnTo>
                <a:lnTo>
                  <a:pt x="28" y="432"/>
                </a:lnTo>
                <a:lnTo>
                  <a:pt x="0" y="424"/>
                </a:lnTo>
                <a:lnTo>
                  <a:pt x="139" y="0"/>
                </a:lnTo>
              </a:path>
            </a:pathLst>
          </a:custGeom>
          <a:solidFill>
            <a:srgbClr val="FCFEB9"/>
          </a:solidFill>
          <a:ln w="12700" cap="rnd" cmpd="sng">
            <a:solidFill>
              <a:srgbClr val="000000"/>
            </a:solidFill>
            <a:prstDash val="solid"/>
            <a:round/>
            <a:headEnd type="none" w="med" len="med"/>
            <a:tailEnd type="none" w="med" len="med"/>
          </a:ln>
          <a:effectLst>
            <a:outerShdw blurRad="63500" dist="107763" dir="2700000" algn="ctr" rotWithShape="0">
              <a:schemeClr val="bg2"/>
            </a:outerShdw>
          </a:effectLst>
        </p:spPr>
        <p:txBody>
          <a:bodyPr/>
          <a:lstStyle/>
          <a:p>
            <a:pPr>
              <a:defRPr/>
            </a:pPr>
            <a:endParaRPr lang="en-US">
              <a:cs typeface="+mn-cs"/>
            </a:endParaRPr>
          </a:p>
        </p:txBody>
      </p:sp>
      <p:sp>
        <p:nvSpPr>
          <p:cNvPr id="21522" name="Rectangle 436"/>
          <p:cNvSpPr>
            <a:spLocks noChangeArrowheads="1"/>
          </p:cNvSpPr>
          <p:nvPr/>
        </p:nvSpPr>
        <p:spPr bwMode="auto">
          <a:xfrm>
            <a:off x="5838825" y="2381250"/>
            <a:ext cx="1065213"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1204" tIns="39889" rIns="81204" bIns="39889">
            <a:spAutoFit/>
          </a:bodyPr>
          <a:lstStyle/>
          <a:p>
            <a:pPr algn="ctr" defTabSz="820738" eaLnBrk="0" hangingPunct="0">
              <a:lnSpc>
                <a:spcPct val="90000"/>
              </a:lnSpc>
            </a:pPr>
            <a:r>
              <a:rPr lang="pt-BR" sz="1600" b="1">
                <a:solidFill>
                  <a:srgbClr val="000000"/>
                </a:solidFill>
                <a:latin typeface="Arial" charset="0"/>
              </a:rPr>
              <a:t>Produtos e Serviços</a:t>
            </a:r>
          </a:p>
        </p:txBody>
      </p:sp>
      <p:sp>
        <p:nvSpPr>
          <p:cNvPr id="21523" name="Rectangle 437"/>
          <p:cNvSpPr>
            <a:spLocks noChangeArrowheads="1"/>
          </p:cNvSpPr>
          <p:nvPr/>
        </p:nvSpPr>
        <p:spPr bwMode="auto">
          <a:xfrm>
            <a:off x="5472113" y="4638675"/>
            <a:ext cx="227171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1204" tIns="39889" rIns="81204" bIns="39889">
            <a:spAutoFit/>
          </a:bodyPr>
          <a:lstStyle/>
          <a:p>
            <a:pPr algn="ctr" defTabSz="820738" eaLnBrk="0" hangingPunct="0">
              <a:lnSpc>
                <a:spcPct val="90000"/>
              </a:lnSpc>
            </a:pPr>
            <a:r>
              <a:rPr lang="pt-BR" sz="1600" b="1">
                <a:solidFill>
                  <a:srgbClr val="000000"/>
                </a:solidFill>
                <a:latin typeface="Arial" charset="0"/>
              </a:rPr>
              <a:t>Valor, Satisfação e Qualidade</a:t>
            </a:r>
          </a:p>
        </p:txBody>
      </p:sp>
      <p:sp>
        <p:nvSpPr>
          <p:cNvPr id="21524" name="Rectangle 438"/>
          <p:cNvSpPr>
            <a:spLocks noChangeArrowheads="1"/>
          </p:cNvSpPr>
          <p:nvPr/>
        </p:nvSpPr>
        <p:spPr bwMode="auto">
          <a:xfrm>
            <a:off x="1752600" y="2590800"/>
            <a:ext cx="1752600"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1204" tIns="39889" rIns="81204" bIns="39889">
            <a:spAutoFit/>
          </a:bodyPr>
          <a:lstStyle/>
          <a:p>
            <a:pPr defTabSz="820738" eaLnBrk="0" hangingPunct="0">
              <a:lnSpc>
                <a:spcPct val="90000"/>
              </a:lnSpc>
            </a:pPr>
            <a:r>
              <a:rPr lang="pt-BR" sz="1600" b="1">
                <a:solidFill>
                  <a:srgbClr val="000000"/>
                </a:solidFill>
                <a:latin typeface="Arial" charset="0"/>
              </a:rPr>
              <a:t>Necessidades Desejos e Demandas</a:t>
            </a:r>
          </a:p>
        </p:txBody>
      </p:sp>
      <p:sp>
        <p:nvSpPr>
          <p:cNvPr id="21525" name="Rectangle 439"/>
          <p:cNvSpPr>
            <a:spLocks noChangeArrowheads="1"/>
          </p:cNvSpPr>
          <p:nvPr/>
        </p:nvSpPr>
        <p:spPr bwMode="auto">
          <a:xfrm>
            <a:off x="3465513" y="5275263"/>
            <a:ext cx="255587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1204" tIns="39889" rIns="81204" bIns="39889">
            <a:spAutoFit/>
          </a:bodyPr>
          <a:lstStyle/>
          <a:p>
            <a:pPr algn="ctr" defTabSz="820738" eaLnBrk="0" hangingPunct="0">
              <a:lnSpc>
                <a:spcPct val="90000"/>
              </a:lnSpc>
            </a:pPr>
            <a:r>
              <a:rPr lang="pt-BR" sz="1600" b="1">
                <a:solidFill>
                  <a:srgbClr val="000000"/>
                </a:solidFill>
                <a:latin typeface="Arial" charset="0"/>
              </a:rPr>
              <a:t>Troca, Transações e Relacionamentos</a:t>
            </a:r>
          </a:p>
        </p:txBody>
      </p:sp>
      <p:sp>
        <p:nvSpPr>
          <p:cNvPr id="21526" name="Rectangle 440"/>
          <p:cNvSpPr>
            <a:spLocks noChangeArrowheads="1"/>
          </p:cNvSpPr>
          <p:nvPr/>
        </p:nvSpPr>
        <p:spPr bwMode="auto">
          <a:xfrm>
            <a:off x="1828800" y="4800600"/>
            <a:ext cx="11747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1204" tIns="39889" rIns="81204" bIns="39889">
            <a:spAutoFit/>
          </a:bodyPr>
          <a:lstStyle/>
          <a:p>
            <a:pPr defTabSz="820738" eaLnBrk="0" hangingPunct="0">
              <a:lnSpc>
                <a:spcPct val="90000"/>
              </a:lnSpc>
            </a:pPr>
            <a:r>
              <a:rPr lang="pt-BR" sz="1600" b="1">
                <a:solidFill>
                  <a:srgbClr val="000000"/>
                </a:solidFill>
                <a:latin typeface="Arial" charset="0"/>
              </a:rPr>
              <a:t>Mercados</a:t>
            </a:r>
          </a:p>
        </p:txBody>
      </p:sp>
      <p:grpSp>
        <p:nvGrpSpPr>
          <p:cNvPr id="21527" name="Group 441"/>
          <p:cNvGrpSpPr>
            <a:grpSpLocks/>
          </p:cNvGrpSpPr>
          <p:nvPr/>
        </p:nvGrpSpPr>
        <p:grpSpPr bwMode="auto">
          <a:xfrm>
            <a:off x="1765300" y="3532188"/>
            <a:ext cx="285750" cy="817562"/>
            <a:chOff x="1223" y="2522"/>
            <a:chExt cx="198" cy="583"/>
          </a:xfrm>
        </p:grpSpPr>
        <p:grpSp>
          <p:nvGrpSpPr>
            <p:cNvPr id="21926" name="Group 442"/>
            <p:cNvGrpSpPr>
              <a:grpSpLocks/>
            </p:cNvGrpSpPr>
            <p:nvPr/>
          </p:nvGrpSpPr>
          <p:grpSpPr bwMode="auto">
            <a:xfrm>
              <a:off x="1278" y="2522"/>
              <a:ext cx="98" cy="89"/>
              <a:chOff x="1278" y="2522"/>
              <a:chExt cx="98" cy="89"/>
            </a:xfrm>
          </p:grpSpPr>
          <p:sp>
            <p:nvSpPr>
              <p:cNvPr id="21935" name="Freeform 443"/>
              <p:cNvSpPr>
                <a:spLocks/>
              </p:cNvSpPr>
              <p:nvPr/>
            </p:nvSpPr>
            <p:spPr bwMode="auto">
              <a:xfrm>
                <a:off x="1289" y="2526"/>
                <a:ext cx="74" cy="85"/>
              </a:xfrm>
              <a:custGeom>
                <a:avLst/>
                <a:gdLst>
                  <a:gd name="T0" fmla="*/ 56 w 74"/>
                  <a:gd name="T1" fmla="*/ 78 h 85"/>
                  <a:gd name="T2" fmla="*/ 56 w 74"/>
                  <a:gd name="T3" fmla="*/ 66 h 85"/>
                  <a:gd name="T4" fmla="*/ 60 w 74"/>
                  <a:gd name="T5" fmla="*/ 59 h 85"/>
                  <a:gd name="T6" fmla="*/ 64 w 74"/>
                  <a:gd name="T7" fmla="*/ 53 h 85"/>
                  <a:gd name="T8" fmla="*/ 68 w 74"/>
                  <a:gd name="T9" fmla="*/ 47 h 85"/>
                  <a:gd name="T10" fmla="*/ 71 w 74"/>
                  <a:gd name="T11" fmla="*/ 41 h 85"/>
                  <a:gd name="T12" fmla="*/ 72 w 74"/>
                  <a:gd name="T13" fmla="*/ 36 h 85"/>
                  <a:gd name="T14" fmla="*/ 73 w 74"/>
                  <a:gd name="T15" fmla="*/ 25 h 85"/>
                  <a:gd name="T16" fmla="*/ 71 w 74"/>
                  <a:gd name="T17" fmla="*/ 17 h 85"/>
                  <a:gd name="T18" fmla="*/ 66 w 74"/>
                  <a:gd name="T19" fmla="*/ 11 h 85"/>
                  <a:gd name="T20" fmla="*/ 62 w 74"/>
                  <a:gd name="T21" fmla="*/ 6 h 85"/>
                  <a:gd name="T22" fmla="*/ 57 w 74"/>
                  <a:gd name="T23" fmla="*/ 4 h 85"/>
                  <a:gd name="T24" fmla="*/ 50 w 74"/>
                  <a:gd name="T25" fmla="*/ 1 h 85"/>
                  <a:gd name="T26" fmla="*/ 39 w 74"/>
                  <a:gd name="T27" fmla="*/ 0 h 85"/>
                  <a:gd name="T28" fmla="*/ 27 w 74"/>
                  <a:gd name="T29" fmla="*/ 0 h 85"/>
                  <a:gd name="T30" fmla="*/ 19 w 74"/>
                  <a:gd name="T31" fmla="*/ 2 h 85"/>
                  <a:gd name="T32" fmla="*/ 9 w 74"/>
                  <a:gd name="T33" fmla="*/ 6 h 85"/>
                  <a:gd name="T34" fmla="*/ 5 w 74"/>
                  <a:gd name="T35" fmla="*/ 11 h 85"/>
                  <a:gd name="T36" fmla="*/ 1 w 74"/>
                  <a:gd name="T37" fmla="*/ 15 h 85"/>
                  <a:gd name="T38" fmla="*/ 0 w 74"/>
                  <a:gd name="T39" fmla="*/ 21 h 85"/>
                  <a:gd name="T40" fmla="*/ 0 w 74"/>
                  <a:gd name="T41" fmla="*/ 31 h 85"/>
                  <a:gd name="T42" fmla="*/ 3 w 74"/>
                  <a:gd name="T43" fmla="*/ 40 h 85"/>
                  <a:gd name="T44" fmla="*/ 8 w 74"/>
                  <a:gd name="T45" fmla="*/ 48 h 85"/>
                  <a:gd name="T46" fmla="*/ 13 w 74"/>
                  <a:gd name="T47" fmla="*/ 55 h 85"/>
                  <a:gd name="T48" fmla="*/ 16 w 74"/>
                  <a:gd name="T49" fmla="*/ 59 h 85"/>
                  <a:gd name="T50" fmla="*/ 21 w 74"/>
                  <a:gd name="T51" fmla="*/ 66 h 85"/>
                  <a:gd name="T52" fmla="*/ 22 w 74"/>
                  <a:gd name="T53" fmla="*/ 75 h 85"/>
                  <a:gd name="T54" fmla="*/ 22 w 74"/>
                  <a:gd name="T55" fmla="*/ 80 h 85"/>
                  <a:gd name="T56" fmla="*/ 29 w 74"/>
                  <a:gd name="T57" fmla="*/ 83 h 85"/>
                  <a:gd name="T58" fmla="*/ 37 w 74"/>
                  <a:gd name="T59" fmla="*/ 84 h 85"/>
                  <a:gd name="T60" fmla="*/ 47 w 74"/>
                  <a:gd name="T61" fmla="*/ 83 h 85"/>
                  <a:gd name="T62" fmla="*/ 52 w 74"/>
                  <a:gd name="T63" fmla="*/ 81 h 85"/>
                  <a:gd name="T64" fmla="*/ 56 w 74"/>
                  <a:gd name="T65" fmla="*/ 78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5"/>
                  <a:gd name="T101" fmla="*/ 74 w 74"/>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5">
                    <a:moveTo>
                      <a:pt x="56" y="78"/>
                    </a:moveTo>
                    <a:lnTo>
                      <a:pt x="56" y="66"/>
                    </a:lnTo>
                    <a:lnTo>
                      <a:pt x="60" y="59"/>
                    </a:lnTo>
                    <a:lnTo>
                      <a:pt x="64" y="53"/>
                    </a:lnTo>
                    <a:lnTo>
                      <a:pt x="68" y="47"/>
                    </a:lnTo>
                    <a:lnTo>
                      <a:pt x="71" y="41"/>
                    </a:lnTo>
                    <a:lnTo>
                      <a:pt x="72" y="36"/>
                    </a:lnTo>
                    <a:lnTo>
                      <a:pt x="73" y="25"/>
                    </a:lnTo>
                    <a:lnTo>
                      <a:pt x="71" y="17"/>
                    </a:lnTo>
                    <a:lnTo>
                      <a:pt x="66" y="11"/>
                    </a:lnTo>
                    <a:lnTo>
                      <a:pt x="62" y="6"/>
                    </a:lnTo>
                    <a:lnTo>
                      <a:pt x="57" y="4"/>
                    </a:lnTo>
                    <a:lnTo>
                      <a:pt x="50" y="1"/>
                    </a:lnTo>
                    <a:lnTo>
                      <a:pt x="39" y="0"/>
                    </a:lnTo>
                    <a:lnTo>
                      <a:pt x="27" y="0"/>
                    </a:lnTo>
                    <a:lnTo>
                      <a:pt x="19" y="2"/>
                    </a:lnTo>
                    <a:lnTo>
                      <a:pt x="9" y="6"/>
                    </a:lnTo>
                    <a:lnTo>
                      <a:pt x="5" y="11"/>
                    </a:lnTo>
                    <a:lnTo>
                      <a:pt x="1" y="15"/>
                    </a:lnTo>
                    <a:lnTo>
                      <a:pt x="0" y="21"/>
                    </a:lnTo>
                    <a:lnTo>
                      <a:pt x="0" y="31"/>
                    </a:lnTo>
                    <a:lnTo>
                      <a:pt x="3" y="40"/>
                    </a:lnTo>
                    <a:lnTo>
                      <a:pt x="8" y="48"/>
                    </a:lnTo>
                    <a:lnTo>
                      <a:pt x="13" y="55"/>
                    </a:lnTo>
                    <a:lnTo>
                      <a:pt x="16" y="59"/>
                    </a:lnTo>
                    <a:lnTo>
                      <a:pt x="21" y="66"/>
                    </a:lnTo>
                    <a:lnTo>
                      <a:pt x="22" y="75"/>
                    </a:lnTo>
                    <a:lnTo>
                      <a:pt x="22" y="80"/>
                    </a:lnTo>
                    <a:lnTo>
                      <a:pt x="29" y="83"/>
                    </a:lnTo>
                    <a:lnTo>
                      <a:pt x="37" y="84"/>
                    </a:lnTo>
                    <a:lnTo>
                      <a:pt x="47" y="83"/>
                    </a:lnTo>
                    <a:lnTo>
                      <a:pt x="52" y="81"/>
                    </a:lnTo>
                    <a:lnTo>
                      <a:pt x="56" y="78"/>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36" name="Freeform 444"/>
              <p:cNvSpPr>
                <a:spLocks/>
              </p:cNvSpPr>
              <p:nvPr/>
            </p:nvSpPr>
            <p:spPr bwMode="auto">
              <a:xfrm>
                <a:off x="1278" y="2522"/>
                <a:ext cx="98" cy="55"/>
              </a:xfrm>
              <a:custGeom>
                <a:avLst/>
                <a:gdLst>
                  <a:gd name="T0" fmla="*/ 90 w 98"/>
                  <a:gd name="T1" fmla="*/ 47 h 55"/>
                  <a:gd name="T2" fmla="*/ 96 w 98"/>
                  <a:gd name="T3" fmla="*/ 41 h 55"/>
                  <a:gd name="T4" fmla="*/ 97 w 98"/>
                  <a:gd name="T5" fmla="*/ 35 h 55"/>
                  <a:gd name="T6" fmla="*/ 97 w 98"/>
                  <a:gd name="T7" fmla="*/ 28 h 55"/>
                  <a:gd name="T8" fmla="*/ 97 w 98"/>
                  <a:gd name="T9" fmla="*/ 23 h 55"/>
                  <a:gd name="T10" fmla="*/ 92 w 98"/>
                  <a:gd name="T11" fmla="*/ 15 h 55"/>
                  <a:gd name="T12" fmla="*/ 86 w 98"/>
                  <a:gd name="T13" fmla="*/ 11 h 55"/>
                  <a:gd name="T14" fmla="*/ 81 w 98"/>
                  <a:gd name="T15" fmla="*/ 7 h 55"/>
                  <a:gd name="T16" fmla="*/ 71 w 98"/>
                  <a:gd name="T17" fmla="*/ 2 h 55"/>
                  <a:gd name="T18" fmla="*/ 64 w 98"/>
                  <a:gd name="T19" fmla="*/ 1 h 55"/>
                  <a:gd name="T20" fmla="*/ 49 w 98"/>
                  <a:gd name="T21" fmla="*/ 0 h 55"/>
                  <a:gd name="T22" fmla="*/ 36 w 98"/>
                  <a:gd name="T23" fmla="*/ 0 h 55"/>
                  <a:gd name="T24" fmla="*/ 27 w 98"/>
                  <a:gd name="T25" fmla="*/ 2 h 55"/>
                  <a:gd name="T26" fmla="*/ 20 w 98"/>
                  <a:gd name="T27" fmla="*/ 4 h 55"/>
                  <a:gd name="T28" fmla="*/ 13 w 98"/>
                  <a:gd name="T29" fmla="*/ 9 h 55"/>
                  <a:gd name="T30" fmla="*/ 7 w 98"/>
                  <a:gd name="T31" fmla="*/ 14 h 55"/>
                  <a:gd name="T32" fmla="*/ 2 w 98"/>
                  <a:gd name="T33" fmla="*/ 18 h 55"/>
                  <a:gd name="T34" fmla="*/ 0 w 98"/>
                  <a:gd name="T35" fmla="*/ 23 h 55"/>
                  <a:gd name="T36" fmla="*/ 0 w 98"/>
                  <a:gd name="T37" fmla="*/ 33 h 55"/>
                  <a:gd name="T38" fmla="*/ 0 w 98"/>
                  <a:gd name="T39" fmla="*/ 40 h 55"/>
                  <a:gd name="T40" fmla="*/ 4 w 98"/>
                  <a:gd name="T41" fmla="*/ 43 h 55"/>
                  <a:gd name="T42" fmla="*/ 9 w 98"/>
                  <a:gd name="T43" fmla="*/ 47 h 55"/>
                  <a:gd name="T44" fmla="*/ 13 w 98"/>
                  <a:gd name="T45" fmla="*/ 51 h 55"/>
                  <a:gd name="T46" fmla="*/ 22 w 98"/>
                  <a:gd name="T47" fmla="*/ 53 h 55"/>
                  <a:gd name="T48" fmla="*/ 30 w 98"/>
                  <a:gd name="T49" fmla="*/ 54 h 55"/>
                  <a:gd name="T50" fmla="*/ 23 w 98"/>
                  <a:gd name="T51" fmla="*/ 47 h 55"/>
                  <a:gd name="T52" fmla="*/ 16 w 98"/>
                  <a:gd name="T53" fmla="*/ 36 h 55"/>
                  <a:gd name="T54" fmla="*/ 16 w 98"/>
                  <a:gd name="T55" fmla="*/ 32 h 55"/>
                  <a:gd name="T56" fmla="*/ 16 w 98"/>
                  <a:gd name="T57" fmla="*/ 28 h 55"/>
                  <a:gd name="T58" fmla="*/ 20 w 98"/>
                  <a:gd name="T59" fmla="*/ 23 h 55"/>
                  <a:gd name="T60" fmla="*/ 35 w 98"/>
                  <a:gd name="T61" fmla="*/ 26 h 55"/>
                  <a:gd name="T62" fmla="*/ 53 w 98"/>
                  <a:gd name="T63" fmla="*/ 26 h 55"/>
                  <a:gd name="T64" fmla="*/ 65 w 98"/>
                  <a:gd name="T65" fmla="*/ 25 h 55"/>
                  <a:gd name="T66" fmla="*/ 76 w 98"/>
                  <a:gd name="T67" fmla="*/ 23 h 55"/>
                  <a:gd name="T68" fmla="*/ 79 w 98"/>
                  <a:gd name="T69" fmla="*/ 26 h 55"/>
                  <a:gd name="T70" fmla="*/ 82 w 98"/>
                  <a:gd name="T71" fmla="*/ 32 h 55"/>
                  <a:gd name="T72" fmla="*/ 82 w 98"/>
                  <a:gd name="T73" fmla="*/ 37 h 55"/>
                  <a:gd name="T74" fmla="*/ 75 w 98"/>
                  <a:gd name="T75" fmla="*/ 48 h 55"/>
                  <a:gd name="T76" fmla="*/ 70 w 98"/>
                  <a:gd name="T77" fmla="*/ 54 h 55"/>
                  <a:gd name="T78" fmla="*/ 82 w 98"/>
                  <a:gd name="T79" fmla="*/ 50 h 55"/>
                  <a:gd name="T80" fmla="*/ 90 w 98"/>
                  <a:gd name="T81" fmla="*/ 47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
                  <a:gd name="T124" fmla="*/ 0 h 55"/>
                  <a:gd name="T125" fmla="*/ 98 w 98"/>
                  <a:gd name="T126" fmla="*/ 55 h 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 h="55">
                    <a:moveTo>
                      <a:pt x="90" y="47"/>
                    </a:moveTo>
                    <a:lnTo>
                      <a:pt x="96" y="41"/>
                    </a:lnTo>
                    <a:lnTo>
                      <a:pt x="97" y="35"/>
                    </a:lnTo>
                    <a:lnTo>
                      <a:pt x="97" y="28"/>
                    </a:lnTo>
                    <a:lnTo>
                      <a:pt x="97" y="23"/>
                    </a:lnTo>
                    <a:lnTo>
                      <a:pt x="92" y="15"/>
                    </a:lnTo>
                    <a:lnTo>
                      <a:pt x="86" y="11"/>
                    </a:lnTo>
                    <a:lnTo>
                      <a:pt x="81" y="7"/>
                    </a:lnTo>
                    <a:lnTo>
                      <a:pt x="71" y="2"/>
                    </a:lnTo>
                    <a:lnTo>
                      <a:pt x="64" y="1"/>
                    </a:lnTo>
                    <a:lnTo>
                      <a:pt x="49" y="0"/>
                    </a:lnTo>
                    <a:lnTo>
                      <a:pt x="36" y="0"/>
                    </a:lnTo>
                    <a:lnTo>
                      <a:pt x="27" y="2"/>
                    </a:lnTo>
                    <a:lnTo>
                      <a:pt x="20" y="4"/>
                    </a:lnTo>
                    <a:lnTo>
                      <a:pt x="13" y="9"/>
                    </a:lnTo>
                    <a:lnTo>
                      <a:pt x="7" y="14"/>
                    </a:lnTo>
                    <a:lnTo>
                      <a:pt x="2" y="18"/>
                    </a:lnTo>
                    <a:lnTo>
                      <a:pt x="0" y="23"/>
                    </a:lnTo>
                    <a:lnTo>
                      <a:pt x="0" y="33"/>
                    </a:lnTo>
                    <a:lnTo>
                      <a:pt x="0" y="40"/>
                    </a:lnTo>
                    <a:lnTo>
                      <a:pt x="4" y="43"/>
                    </a:lnTo>
                    <a:lnTo>
                      <a:pt x="9" y="47"/>
                    </a:lnTo>
                    <a:lnTo>
                      <a:pt x="13" y="51"/>
                    </a:lnTo>
                    <a:lnTo>
                      <a:pt x="22" y="53"/>
                    </a:lnTo>
                    <a:lnTo>
                      <a:pt x="30" y="54"/>
                    </a:lnTo>
                    <a:lnTo>
                      <a:pt x="23" y="47"/>
                    </a:lnTo>
                    <a:lnTo>
                      <a:pt x="16" y="36"/>
                    </a:lnTo>
                    <a:lnTo>
                      <a:pt x="16" y="32"/>
                    </a:lnTo>
                    <a:lnTo>
                      <a:pt x="16" y="28"/>
                    </a:lnTo>
                    <a:lnTo>
                      <a:pt x="20" y="23"/>
                    </a:lnTo>
                    <a:lnTo>
                      <a:pt x="35" y="26"/>
                    </a:lnTo>
                    <a:lnTo>
                      <a:pt x="53" y="26"/>
                    </a:lnTo>
                    <a:lnTo>
                      <a:pt x="65" y="25"/>
                    </a:lnTo>
                    <a:lnTo>
                      <a:pt x="76" y="23"/>
                    </a:lnTo>
                    <a:lnTo>
                      <a:pt x="79" y="26"/>
                    </a:lnTo>
                    <a:lnTo>
                      <a:pt x="82" y="32"/>
                    </a:lnTo>
                    <a:lnTo>
                      <a:pt x="82" y="37"/>
                    </a:lnTo>
                    <a:lnTo>
                      <a:pt x="75" y="48"/>
                    </a:lnTo>
                    <a:lnTo>
                      <a:pt x="70" y="54"/>
                    </a:lnTo>
                    <a:lnTo>
                      <a:pt x="82" y="50"/>
                    </a:lnTo>
                    <a:lnTo>
                      <a:pt x="90" y="47"/>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937" name="Group 445"/>
              <p:cNvGrpSpPr>
                <a:grpSpLocks/>
              </p:cNvGrpSpPr>
              <p:nvPr/>
            </p:nvGrpSpPr>
            <p:grpSpPr bwMode="auto">
              <a:xfrm>
                <a:off x="1289" y="2568"/>
                <a:ext cx="75" cy="3"/>
                <a:chOff x="1289" y="2568"/>
                <a:chExt cx="75" cy="3"/>
              </a:xfrm>
            </p:grpSpPr>
            <p:sp>
              <p:nvSpPr>
                <p:cNvPr id="21938" name="Oval 446"/>
                <p:cNvSpPr>
                  <a:spLocks noChangeArrowheads="1"/>
                </p:cNvSpPr>
                <p:nvPr/>
              </p:nvSpPr>
              <p:spPr bwMode="auto">
                <a:xfrm>
                  <a:off x="1363" y="2568"/>
                  <a:ext cx="1" cy="1"/>
                </a:xfrm>
                <a:prstGeom prst="ellipse">
                  <a:avLst/>
                </a:prstGeom>
                <a:solidFill>
                  <a:srgbClr val="005F7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939" name="Oval 447"/>
                <p:cNvSpPr>
                  <a:spLocks noChangeArrowheads="1"/>
                </p:cNvSpPr>
                <p:nvPr/>
              </p:nvSpPr>
              <p:spPr bwMode="auto">
                <a:xfrm>
                  <a:off x="1289" y="2569"/>
                  <a:ext cx="1" cy="2"/>
                </a:xfrm>
                <a:prstGeom prst="ellipse">
                  <a:avLst/>
                </a:prstGeom>
                <a:solidFill>
                  <a:srgbClr val="005F7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sp>
          <p:nvSpPr>
            <p:cNvPr id="21927" name="Freeform 448"/>
            <p:cNvSpPr>
              <a:spLocks/>
            </p:cNvSpPr>
            <p:nvPr/>
          </p:nvSpPr>
          <p:spPr bwMode="auto">
            <a:xfrm>
              <a:off x="1288" y="2921"/>
              <a:ext cx="93" cy="166"/>
            </a:xfrm>
            <a:custGeom>
              <a:avLst/>
              <a:gdLst>
                <a:gd name="T0" fmla="*/ 71 w 93"/>
                <a:gd name="T1" fmla="*/ 0 h 166"/>
                <a:gd name="T2" fmla="*/ 73 w 93"/>
                <a:gd name="T3" fmla="*/ 20 h 166"/>
                <a:gd name="T4" fmla="*/ 76 w 93"/>
                <a:gd name="T5" fmla="*/ 41 h 166"/>
                <a:gd name="T6" fmla="*/ 76 w 93"/>
                <a:gd name="T7" fmla="*/ 63 h 166"/>
                <a:gd name="T8" fmla="*/ 73 w 93"/>
                <a:gd name="T9" fmla="*/ 84 h 166"/>
                <a:gd name="T10" fmla="*/ 73 w 93"/>
                <a:gd name="T11" fmla="*/ 100 h 166"/>
                <a:gd name="T12" fmla="*/ 73 w 93"/>
                <a:gd name="T13" fmla="*/ 121 h 166"/>
                <a:gd name="T14" fmla="*/ 75 w 93"/>
                <a:gd name="T15" fmla="*/ 129 h 166"/>
                <a:gd name="T16" fmla="*/ 87 w 93"/>
                <a:gd name="T17" fmla="*/ 155 h 166"/>
                <a:gd name="T18" fmla="*/ 92 w 93"/>
                <a:gd name="T19" fmla="*/ 164 h 166"/>
                <a:gd name="T20" fmla="*/ 72 w 93"/>
                <a:gd name="T21" fmla="*/ 165 h 166"/>
                <a:gd name="T22" fmla="*/ 63 w 93"/>
                <a:gd name="T23" fmla="*/ 154 h 166"/>
                <a:gd name="T24" fmla="*/ 57 w 93"/>
                <a:gd name="T25" fmla="*/ 141 h 166"/>
                <a:gd name="T26" fmla="*/ 54 w 93"/>
                <a:gd name="T27" fmla="*/ 119 h 166"/>
                <a:gd name="T28" fmla="*/ 42 w 93"/>
                <a:gd name="T29" fmla="*/ 63 h 166"/>
                <a:gd name="T30" fmla="*/ 38 w 93"/>
                <a:gd name="T31" fmla="*/ 47 h 166"/>
                <a:gd name="T32" fmla="*/ 41 w 93"/>
                <a:gd name="T33" fmla="*/ 78 h 166"/>
                <a:gd name="T34" fmla="*/ 37 w 93"/>
                <a:gd name="T35" fmla="*/ 97 h 166"/>
                <a:gd name="T36" fmla="*/ 36 w 93"/>
                <a:gd name="T37" fmla="*/ 115 h 166"/>
                <a:gd name="T38" fmla="*/ 38 w 93"/>
                <a:gd name="T39" fmla="*/ 130 h 166"/>
                <a:gd name="T40" fmla="*/ 37 w 93"/>
                <a:gd name="T41" fmla="*/ 138 h 166"/>
                <a:gd name="T42" fmla="*/ 24 w 93"/>
                <a:gd name="T43" fmla="*/ 162 h 166"/>
                <a:gd name="T44" fmla="*/ 13 w 93"/>
                <a:gd name="T45" fmla="*/ 163 h 166"/>
                <a:gd name="T46" fmla="*/ 7 w 93"/>
                <a:gd name="T47" fmla="*/ 163 h 166"/>
                <a:gd name="T48" fmla="*/ 0 w 93"/>
                <a:gd name="T49" fmla="*/ 158 h 166"/>
                <a:gd name="T50" fmla="*/ 17 w 93"/>
                <a:gd name="T51" fmla="*/ 130 h 166"/>
                <a:gd name="T52" fmla="*/ 8 w 93"/>
                <a:gd name="T53" fmla="*/ 73 h 166"/>
                <a:gd name="T54" fmla="*/ 5 w 93"/>
                <a:gd name="T55" fmla="*/ 46 h 166"/>
                <a:gd name="T56" fmla="*/ 5 w 93"/>
                <a:gd name="T57" fmla="*/ 1 h 166"/>
                <a:gd name="T58" fmla="*/ 71 w 93"/>
                <a:gd name="T59" fmla="*/ 0 h 16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3"/>
                <a:gd name="T91" fmla="*/ 0 h 166"/>
                <a:gd name="T92" fmla="*/ 93 w 93"/>
                <a:gd name="T93" fmla="*/ 166 h 16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3" h="166">
                  <a:moveTo>
                    <a:pt x="71" y="0"/>
                  </a:moveTo>
                  <a:lnTo>
                    <a:pt x="73" y="20"/>
                  </a:lnTo>
                  <a:lnTo>
                    <a:pt x="76" y="41"/>
                  </a:lnTo>
                  <a:lnTo>
                    <a:pt x="76" y="63"/>
                  </a:lnTo>
                  <a:lnTo>
                    <a:pt x="73" y="84"/>
                  </a:lnTo>
                  <a:lnTo>
                    <a:pt x="73" y="100"/>
                  </a:lnTo>
                  <a:lnTo>
                    <a:pt x="73" y="121"/>
                  </a:lnTo>
                  <a:lnTo>
                    <a:pt x="75" y="129"/>
                  </a:lnTo>
                  <a:lnTo>
                    <a:pt x="87" y="155"/>
                  </a:lnTo>
                  <a:lnTo>
                    <a:pt x="92" y="164"/>
                  </a:lnTo>
                  <a:lnTo>
                    <a:pt x="72" y="165"/>
                  </a:lnTo>
                  <a:lnTo>
                    <a:pt x="63" y="154"/>
                  </a:lnTo>
                  <a:lnTo>
                    <a:pt x="57" y="141"/>
                  </a:lnTo>
                  <a:lnTo>
                    <a:pt x="54" y="119"/>
                  </a:lnTo>
                  <a:lnTo>
                    <a:pt x="42" y="63"/>
                  </a:lnTo>
                  <a:lnTo>
                    <a:pt x="38" y="47"/>
                  </a:lnTo>
                  <a:lnTo>
                    <a:pt x="41" y="78"/>
                  </a:lnTo>
                  <a:lnTo>
                    <a:pt x="37" y="97"/>
                  </a:lnTo>
                  <a:lnTo>
                    <a:pt x="36" y="115"/>
                  </a:lnTo>
                  <a:lnTo>
                    <a:pt x="38" y="130"/>
                  </a:lnTo>
                  <a:lnTo>
                    <a:pt x="37" y="138"/>
                  </a:lnTo>
                  <a:lnTo>
                    <a:pt x="24" y="162"/>
                  </a:lnTo>
                  <a:lnTo>
                    <a:pt x="13" y="163"/>
                  </a:lnTo>
                  <a:lnTo>
                    <a:pt x="7" y="163"/>
                  </a:lnTo>
                  <a:lnTo>
                    <a:pt x="0" y="158"/>
                  </a:lnTo>
                  <a:lnTo>
                    <a:pt x="17" y="130"/>
                  </a:lnTo>
                  <a:lnTo>
                    <a:pt x="8" y="73"/>
                  </a:lnTo>
                  <a:lnTo>
                    <a:pt x="5" y="46"/>
                  </a:lnTo>
                  <a:lnTo>
                    <a:pt x="5" y="1"/>
                  </a:lnTo>
                  <a:lnTo>
                    <a:pt x="71"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928" name="Group 449"/>
            <p:cNvGrpSpPr>
              <a:grpSpLocks/>
            </p:cNvGrpSpPr>
            <p:nvPr/>
          </p:nvGrpSpPr>
          <p:grpSpPr bwMode="auto">
            <a:xfrm>
              <a:off x="1237" y="2706"/>
              <a:ext cx="181" cy="166"/>
              <a:chOff x="1237" y="2706"/>
              <a:chExt cx="181" cy="166"/>
            </a:xfrm>
          </p:grpSpPr>
          <p:sp>
            <p:nvSpPr>
              <p:cNvPr id="21933" name="Freeform 450"/>
              <p:cNvSpPr>
                <a:spLocks/>
              </p:cNvSpPr>
              <p:nvPr/>
            </p:nvSpPr>
            <p:spPr bwMode="auto">
              <a:xfrm>
                <a:off x="1376" y="2710"/>
                <a:ext cx="42" cy="162"/>
              </a:xfrm>
              <a:custGeom>
                <a:avLst/>
                <a:gdLst>
                  <a:gd name="T0" fmla="*/ 39 w 42"/>
                  <a:gd name="T1" fmla="*/ 0 h 162"/>
                  <a:gd name="T2" fmla="*/ 41 w 42"/>
                  <a:gd name="T3" fmla="*/ 37 h 162"/>
                  <a:gd name="T4" fmla="*/ 35 w 42"/>
                  <a:gd name="T5" fmla="*/ 87 h 162"/>
                  <a:gd name="T6" fmla="*/ 29 w 42"/>
                  <a:gd name="T7" fmla="*/ 130 h 162"/>
                  <a:gd name="T8" fmla="*/ 18 w 42"/>
                  <a:gd name="T9" fmla="*/ 156 h 162"/>
                  <a:gd name="T10" fmla="*/ 14 w 42"/>
                  <a:gd name="T11" fmla="*/ 161 h 162"/>
                  <a:gd name="T12" fmla="*/ 11 w 42"/>
                  <a:gd name="T13" fmla="*/ 154 h 162"/>
                  <a:gd name="T14" fmla="*/ 9 w 42"/>
                  <a:gd name="T15" fmla="*/ 135 h 162"/>
                  <a:gd name="T16" fmla="*/ 0 w 42"/>
                  <a:gd name="T17" fmla="*/ 130 h 162"/>
                  <a:gd name="T18" fmla="*/ 12 w 42"/>
                  <a:gd name="T19" fmla="*/ 115 h 162"/>
                  <a:gd name="T20" fmla="*/ 21 w 42"/>
                  <a:gd name="T21" fmla="*/ 107 h 162"/>
                  <a:gd name="T22" fmla="*/ 19 w 42"/>
                  <a:gd name="T23" fmla="*/ 33 h 162"/>
                  <a:gd name="T24" fmla="*/ 15 w 42"/>
                  <a:gd name="T25" fmla="*/ 3 h 162"/>
                  <a:gd name="T26" fmla="*/ 39 w 42"/>
                  <a:gd name="T27" fmla="*/ 0 h 1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
                  <a:gd name="T43" fmla="*/ 0 h 162"/>
                  <a:gd name="T44" fmla="*/ 42 w 42"/>
                  <a:gd name="T45" fmla="*/ 162 h 16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 h="162">
                    <a:moveTo>
                      <a:pt x="39" y="0"/>
                    </a:moveTo>
                    <a:lnTo>
                      <a:pt x="41" y="37"/>
                    </a:lnTo>
                    <a:lnTo>
                      <a:pt x="35" y="87"/>
                    </a:lnTo>
                    <a:lnTo>
                      <a:pt x="29" y="130"/>
                    </a:lnTo>
                    <a:lnTo>
                      <a:pt x="18" y="156"/>
                    </a:lnTo>
                    <a:lnTo>
                      <a:pt x="14" y="161"/>
                    </a:lnTo>
                    <a:lnTo>
                      <a:pt x="11" y="154"/>
                    </a:lnTo>
                    <a:lnTo>
                      <a:pt x="9" y="135"/>
                    </a:lnTo>
                    <a:lnTo>
                      <a:pt x="0" y="130"/>
                    </a:lnTo>
                    <a:lnTo>
                      <a:pt x="12" y="115"/>
                    </a:lnTo>
                    <a:lnTo>
                      <a:pt x="21" y="107"/>
                    </a:lnTo>
                    <a:lnTo>
                      <a:pt x="19" y="33"/>
                    </a:lnTo>
                    <a:lnTo>
                      <a:pt x="15" y="3"/>
                    </a:lnTo>
                    <a:lnTo>
                      <a:pt x="39"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34" name="Freeform 451"/>
              <p:cNvSpPr>
                <a:spLocks/>
              </p:cNvSpPr>
              <p:nvPr/>
            </p:nvSpPr>
            <p:spPr bwMode="auto">
              <a:xfrm>
                <a:off x="1237" y="2706"/>
                <a:ext cx="36" cy="150"/>
              </a:xfrm>
              <a:custGeom>
                <a:avLst/>
                <a:gdLst>
                  <a:gd name="T0" fmla="*/ 25 w 36"/>
                  <a:gd name="T1" fmla="*/ 4 h 150"/>
                  <a:gd name="T2" fmla="*/ 20 w 36"/>
                  <a:gd name="T3" fmla="*/ 31 h 150"/>
                  <a:gd name="T4" fmla="*/ 21 w 36"/>
                  <a:gd name="T5" fmla="*/ 94 h 150"/>
                  <a:gd name="T6" fmla="*/ 35 w 36"/>
                  <a:gd name="T7" fmla="*/ 121 h 150"/>
                  <a:gd name="T8" fmla="*/ 32 w 36"/>
                  <a:gd name="T9" fmla="*/ 124 h 150"/>
                  <a:gd name="T10" fmla="*/ 35 w 36"/>
                  <a:gd name="T11" fmla="*/ 138 h 150"/>
                  <a:gd name="T12" fmla="*/ 32 w 36"/>
                  <a:gd name="T13" fmla="*/ 149 h 150"/>
                  <a:gd name="T14" fmla="*/ 21 w 36"/>
                  <a:gd name="T15" fmla="*/ 131 h 150"/>
                  <a:gd name="T16" fmla="*/ 10 w 36"/>
                  <a:gd name="T17" fmla="*/ 98 h 150"/>
                  <a:gd name="T18" fmla="*/ 0 w 36"/>
                  <a:gd name="T19" fmla="*/ 24 h 150"/>
                  <a:gd name="T20" fmla="*/ 5 w 36"/>
                  <a:gd name="T21" fmla="*/ 0 h 150"/>
                  <a:gd name="T22" fmla="*/ 25 w 36"/>
                  <a:gd name="T23" fmla="*/ 4 h 1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150"/>
                  <a:gd name="T38" fmla="*/ 36 w 36"/>
                  <a:gd name="T39" fmla="*/ 150 h 1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150">
                    <a:moveTo>
                      <a:pt x="25" y="4"/>
                    </a:moveTo>
                    <a:lnTo>
                      <a:pt x="20" y="31"/>
                    </a:lnTo>
                    <a:lnTo>
                      <a:pt x="21" y="94"/>
                    </a:lnTo>
                    <a:lnTo>
                      <a:pt x="35" y="121"/>
                    </a:lnTo>
                    <a:lnTo>
                      <a:pt x="32" y="124"/>
                    </a:lnTo>
                    <a:lnTo>
                      <a:pt x="35" y="138"/>
                    </a:lnTo>
                    <a:lnTo>
                      <a:pt x="32" y="149"/>
                    </a:lnTo>
                    <a:lnTo>
                      <a:pt x="21" y="131"/>
                    </a:lnTo>
                    <a:lnTo>
                      <a:pt x="10" y="98"/>
                    </a:lnTo>
                    <a:lnTo>
                      <a:pt x="0" y="24"/>
                    </a:lnTo>
                    <a:lnTo>
                      <a:pt x="5" y="0"/>
                    </a:lnTo>
                    <a:lnTo>
                      <a:pt x="25" y="4"/>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929" name="Group 452"/>
            <p:cNvGrpSpPr>
              <a:grpSpLocks/>
            </p:cNvGrpSpPr>
            <p:nvPr/>
          </p:nvGrpSpPr>
          <p:grpSpPr bwMode="auto">
            <a:xfrm>
              <a:off x="1280" y="3059"/>
              <a:ext cx="106" cy="46"/>
              <a:chOff x="1280" y="3059"/>
              <a:chExt cx="106" cy="46"/>
            </a:xfrm>
          </p:grpSpPr>
          <p:sp>
            <p:nvSpPr>
              <p:cNvPr id="21931" name="Freeform 453"/>
              <p:cNvSpPr>
                <a:spLocks/>
              </p:cNvSpPr>
              <p:nvPr/>
            </p:nvSpPr>
            <p:spPr bwMode="auto">
              <a:xfrm>
                <a:off x="1350" y="3063"/>
                <a:ext cx="36" cy="42"/>
              </a:xfrm>
              <a:custGeom>
                <a:avLst/>
                <a:gdLst>
                  <a:gd name="T0" fmla="*/ 29 w 36"/>
                  <a:gd name="T1" fmla="*/ 20 h 42"/>
                  <a:gd name="T2" fmla="*/ 34 w 36"/>
                  <a:gd name="T3" fmla="*/ 27 h 42"/>
                  <a:gd name="T4" fmla="*/ 35 w 36"/>
                  <a:gd name="T5" fmla="*/ 31 h 42"/>
                  <a:gd name="T6" fmla="*/ 35 w 36"/>
                  <a:gd name="T7" fmla="*/ 35 h 42"/>
                  <a:gd name="T8" fmla="*/ 34 w 36"/>
                  <a:gd name="T9" fmla="*/ 38 h 42"/>
                  <a:gd name="T10" fmla="*/ 32 w 36"/>
                  <a:gd name="T11" fmla="*/ 40 h 42"/>
                  <a:gd name="T12" fmla="*/ 27 w 36"/>
                  <a:gd name="T13" fmla="*/ 41 h 42"/>
                  <a:gd name="T14" fmla="*/ 21 w 36"/>
                  <a:gd name="T15" fmla="*/ 41 h 42"/>
                  <a:gd name="T16" fmla="*/ 15 w 36"/>
                  <a:gd name="T17" fmla="*/ 39 h 42"/>
                  <a:gd name="T18" fmla="*/ 11 w 36"/>
                  <a:gd name="T19" fmla="*/ 35 h 42"/>
                  <a:gd name="T20" fmla="*/ 7 w 36"/>
                  <a:gd name="T21" fmla="*/ 29 h 42"/>
                  <a:gd name="T22" fmla="*/ 4 w 36"/>
                  <a:gd name="T23" fmla="*/ 18 h 42"/>
                  <a:gd name="T24" fmla="*/ 0 w 36"/>
                  <a:gd name="T25" fmla="*/ 7 h 42"/>
                  <a:gd name="T26" fmla="*/ 1 w 36"/>
                  <a:gd name="T27" fmla="*/ 0 h 42"/>
                  <a:gd name="T28" fmla="*/ 8 w 36"/>
                  <a:gd name="T29" fmla="*/ 16 h 42"/>
                  <a:gd name="T30" fmla="*/ 14 w 36"/>
                  <a:gd name="T31" fmla="*/ 26 h 42"/>
                  <a:gd name="T32" fmla="*/ 23 w 36"/>
                  <a:gd name="T33" fmla="*/ 26 h 42"/>
                  <a:gd name="T34" fmla="*/ 30 w 36"/>
                  <a:gd name="T35" fmla="*/ 25 h 42"/>
                  <a:gd name="T36" fmla="*/ 29 w 36"/>
                  <a:gd name="T37" fmla="*/ 20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
                  <a:gd name="T58" fmla="*/ 0 h 42"/>
                  <a:gd name="T59" fmla="*/ 36 w 36"/>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 h="42">
                    <a:moveTo>
                      <a:pt x="29" y="20"/>
                    </a:moveTo>
                    <a:lnTo>
                      <a:pt x="34" y="27"/>
                    </a:lnTo>
                    <a:lnTo>
                      <a:pt x="35" y="31"/>
                    </a:lnTo>
                    <a:lnTo>
                      <a:pt x="35" y="35"/>
                    </a:lnTo>
                    <a:lnTo>
                      <a:pt x="34" y="38"/>
                    </a:lnTo>
                    <a:lnTo>
                      <a:pt x="32" y="40"/>
                    </a:lnTo>
                    <a:lnTo>
                      <a:pt x="27" y="41"/>
                    </a:lnTo>
                    <a:lnTo>
                      <a:pt x="21" y="41"/>
                    </a:lnTo>
                    <a:lnTo>
                      <a:pt x="15" y="39"/>
                    </a:lnTo>
                    <a:lnTo>
                      <a:pt x="11" y="35"/>
                    </a:lnTo>
                    <a:lnTo>
                      <a:pt x="7" y="29"/>
                    </a:lnTo>
                    <a:lnTo>
                      <a:pt x="4" y="18"/>
                    </a:lnTo>
                    <a:lnTo>
                      <a:pt x="0" y="7"/>
                    </a:lnTo>
                    <a:lnTo>
                      <a:pt x="1" y="0"/>
                    </a:lnTo>
                    <a:lnTo>
                      <a:pt x="8" y="16"/>
                    </a:lnTo>
                    <a:lnTo>
                      <a:pt x="14" y="26"/>
                    </a:lnTo>
                    <a:lnTo>
                      <a:pt x="23" y="26"/>
                    </a:lnTo>
                    <a:lnTo>
                      <a:pt x="30" y="25"/>
                    </a:lnTo>
                    <a:lnTo>
                      <a:pt x="29" y="20"/>
                    </a:lnTo>
                  </a:path>
                </a:pathLst>
              </a:custGeom>
              <a:solidFill>
                <a:srgbClr val="FF1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32" name="Freeform 454"/>
              <p:cNvSpPr>
                <a:spLocks/>
              </p:cNvSpPr>
              <p:nvPr/>
            </p:nvSpPr>
            <p:spPr bwMode="auto">
              <a:xfrm>
                <a:off x="1280" y="3059"/>
                <a:ext cx="43" cy="46"/>
              </a:xfrm>
              <a:custGeom>
                <a:avLst/>
                <a:gdLst>
                  <a:gd name="T0" fmla="*/ 41 w 43"/>
                  <a:gd name="T1" fmla="*/ 0 h 46"/>
                  <a:gd name="T2" fmla="*/ 42 w 43"/>
                  <a:gd name="T3" fmla="*/ 4 h 46"/>
                  <a:gd name="T4" fmla="*/ 37 w 43"/>
                  <a:gd name="T5" fmla="*/ 16 h 46"/>
                  <a:gd name="T6" fmla="*/ 33 w 43"/>
                  <a:gd name="T7" fmla="*/ 25 h 46"/>
                  <a:gd name="T8" fmla="*/ 28 w 43"/>
                  <a:gd name="T9" fmla="*/ 34 h 46"/>
                  <a:gd name="T10" fmla="*/ 24 w 43"/>
                  <a:gd name="T11" fmla="*/ 39 h 46"/>
                  <a:gd name="T12" fmla="*/ 20 w 43"/>
                  <a:gd name="T13" fmla="*/ 43 h 46"/>
                  <a:gd name="T14" fmla="*/ 15 w 43"/>
                  <a:gd name="T15" fmla="*/ 44 h 46"/>
                  <a:gd name="T16" fmla="*/ 8 w 43"/>
                  <a:gd name="T17" fmla="*/ 45 h 46"/>
                  <a:gd name="T18" fmla="*/ 5 w 43"/>
                  <a:gd name="T19" fmla="*/ 44 h 46"/>
                  <a:gd name="T20" fmla="*/ 2 w 43"/>
                  <a:gd name="T21" fmla="*/ 42 h 46"/>
                  <a:gd name="T22" fmla="*/ 0 w 43"/>
                  <a:gd name="T23" fmla="*/ 38 h 46"/>
                  <a:gd name="T24" fmla="*/ 1 w 43"/>
                  <a:gd name="T25" fmla="*/ 32 h 46"/>
                  <a:gd name="T26" fmla="*/ 5 w 43"/>
                  <a:gd name="T27" fmla="*/ 25 h 46"/>
                  <a:gd name="T28" fmla="*/ 7 w 43"/>
                  <a:gd name="T29" fmla="*/ 21 h 46"/>
                  <a:gd name="T30" fmla="*/ 8 w 43"/>
                  <a:gd name="T31" fmla="*/ 24 h 46"/>
                  <a:gd name="T32" fmla="*/ 11 w 43"/>
                  <a:gd name="T33" fmla="*/ 26 h 46"/>
                  <a:gd name="T34" fmla="*/ 16 w 43"/>
                  <a:gd name="T35" fmla="*/ 27 h 46"/>
                  <a:gd name="T36" fmla="*/ 20 w 43"/>
                  <a:gd name="T37" fmla="*/ 27 h 46"/>
                  <a:gd name="T38" fmla="*/ 28 w 43"/>
                  <a:gd name="T39" fmla="*/ 27 h 46"/>
                  <a:gd name="T40" fmla="*/ 37 w 43"/>
                  <a:gd name="T41" fmla="*/ 9 h 46"/>
                  <a:gd name="T42" fmla="*/ 41 w 43"/>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46"/>
                  <a:gd name="T68" fmla="*/ 43 w 43"/>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46">
                    <a:moveTo>
                      <a:pt x="41" y="0"/>
                    </a:moveTo>
                    <a:lnTo>
                      <a:pt x="42" y="4"/>
                    </a:lnTo>
                    <a:lnTo>
                      <a:pt x="37" y="16"/>
                    </a:lnTo>
                    <a:lnTo>
                      <a:pt x="33" y="25"/>
                    </a:lnTo>
                    <a:lnTo>
                      <a:pt x="28" y="34"/>
                    </a:lnTo>
                    <a:lnTo>
                      <a:pt x="24" y="39"/>
                    </a:lnTo>
                    <a:lnTo>
                      <a:pt x="20" y="43"/>
                    </a:lnTo>
                    <a:lnTo>
                      <a:pt x="15" y="44"/>
                    </a:lnTo>
                    <a:lnTo>
                      <a:pt x="8" y="45"/>
                    </a:lnTo>
                    <a:lnTo>
                      <a:pt x="5" y="44"/>
                    </a:lnTo>
                    <a:lnTo>
                      <a:pt x="2" y="42"/>
                    </a:lnTo>
                    <a:lnTo>
                      <a:pt x="0" y="38"/>
                    </a:lnTo>
                    <a:lnTo>
                      <a:pt x="1" y="32"/>
                    </a:lnTo>
                    <a:lnTo>
                      <a:pt x="5" y="25"/>
                    </a:lnTo>
                    <a:lnTo>
                      <a:pt x="7" y="21"/>
                    </a:lnTo>
                    <a:lnTo>
                      <a:pt x="8" y="24"/>
                    </a:lnTo>
                    <a:lnTo>
                      <a:pt x="11" y="26"/>
                    </a:lnTo>
                    <a:lnTo>
                      <a:pt x="16" y="27"/>
                    </a:lnTo>
                    <a:lnTo>
                      <a:pt x="20" y="27"/>
                    </a:lnTo>
                    <a:lnTo>
                      <a:pt x="28" y="27"/>
                    </a:lnTo>
                    <a:lnTo>
                      <a:pt x="37" y="9"/>
                    </a:lnTo>
                    <a:lnTo>
                      <a:pt x="41" y="0"/>
                    </a:lnTo>
                  </a:path>
                </a:pathLst>
              </a:custGeom>
              <a:solidFill>
                <a:srgbClr val="FF1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930" name="Freeform 455"/>
            <p:cNvSpPr>
              <a:spLocks/>
            </p:cNvSpPr>
            <p:nvPr/>
          </p:nvSpPr>
          <p:spPr bwMode="auto">
            <a:xfrm>
              <a:off x="1223" y="2607"/>
              <a:ext cx="198" cy="330"/>
            </a:xfrm>
            <a:custGeom>
              <a:avLst/>
              <a:gdLst>
                <a:gd name="T0" fmla="*/ 119 w 198"/>
                <a:gd name="T1" fmla="*/ 0 h 330"/>
                <a:gd name="T2" fmla="*/ 166 w 198"/>
                <a:gd name="T3" fmla="*/ 17 h 330"/>
                <a:gd name="T4" fmla="*/ 172 w 198"/>
                <a:gd name="T5" fmla="*/ 23 h 330"/>
                <a:gd name="T6" fmla="*/ 197 w 198"/>
                <a:gd name="T7" fmla="*/ 104 h 330"/>
                <a:gd name="T8" fmla="*/ 159 w 198"/>
                <a:gd name="T9" fmla="*/ 107 h 330"/>
                <a:gd name="T10" fmla="*/ 154 w 198"/>
                <a:gd name="T11" fmla="*/ 87 h 330"/>
                <a:gd name="T12" fmla="*/ 140 w 198"/>
                <a:gd name="T13" fmla="*/ 130 h 330"/>
                <a:gd name="T14" fmla="*/ 165 w 198"/>
                <a:gd name="T15" fmla="*/ 185 h 330"/>
                <a:gd name="T16" fmla="*/ 165 w 198"/>
                <a:gd name="T17" fmla="*/ 225 h 330"/>
                <a:gd name="T18" fmla="*/ 159 w 198"/>
                <a:gd name="T19" fmla="*/ 253 h 330"/>
                <a:gd name="T20" fmla="*/ 148 w 198"/>
                <a:gd name="T21" fmla="*/ 294 h 330"/>
                <a:gd name="T22" fmla="*/ 136 w 198"/>
                <a:gd name="T23" fmla="*/ 325 h 330"/>
                <a:gd name="T24" fmla="*/ 100 w 198"/>
                <a:gd name="T25" fmla="*/ 329 h 330"/>
                <a:gd name="T26" fmla="*/ 96 w 198"/>
                <a:gd name="T27" fmla="*/ 324 h 330"/>
                <a:gd name="T28" fmla="*/ 62 w 198"/>
                <a:gd name="T29" fmla="*/ 323 h 330"/>
                <a:gd name="T30" fmla="*/ 51 w 198"/>
                <a:gd name="T31" fmla="*/ 285 h 330"/>
                <a:gd name="T32" fmla="*/ 39 w 198"/>
                <a:gd name="T33" fmla="*/ 235 h 330"/>
                <a:gd name="T34" fmla="*/ 31 w 198"/>
                <a:gd name="T35" fmla="*/ 184 h 330"/>
                <a:gd name="T36" fmla="*/ 53 w 198"/>
                <a:gd name="T37" fmla="*/ 125 h 330"/>
                <a:gd name="T38" fmla="*/ 44 w 198"/>
                <a:gd name="T39" fmla="*/ 93 h 330"/>
                <a:gd name="T40" fmla="*/ 39 w 198"/>
                <a:gd name="T41" fmla="*/ 105 h 330"/>
                <a:gd name="T42" fmla="*/ 0 w 198"/>
                <a:gd name="T43" fmla="*/ 98 h 330"/>
                <a:gd name="T44" fmla="*/ 30 w 198"/>
                <a:gd name="T45" fmla="*/ 22 h 330"/>
                <a:gd name="T46" fmla="*/ 80 w 198"/>
                <a:gd name="T47" fmla="*/ 0 h 330"/>
                <a:gd name="T48" fmla="*/ 82 w 198"/>
                <a:gd name="T49" fmla="*/ 3 h 330"/>
                <a:gd name="T50" fmla="*/ 88 w 198"/>
                <a:gd name="T51" fmla="*/ 6 h 330"/>
                <a:gd name="T52" fmla="*/ 93 w 198"/>
                <a:gd name="T53" fmla="*/ 7 h 330"/>
                <a:gd name="T54" fmla="*/ 99 w 198"/>
                <a:gd name="T55" fmla="*/ 7 h 330"/>
                <a:gd name="T56" fmla="*/ 105 w 198"/>
                <a:gd name="T57" fmla="*/ 6 h 330"/>
                <a:gd name="T58" fmla="*/ 110 w 198"/>
                <a:gd name="T59" fmla="*/ 5 h 330"/>
                <a:gd name="T60" fmla="*/ 117 w 198"/>
                <a:gd name="T61" fmla="*/ 3 h 330"/>
                <a:gd name="T62" fmla="*/ 119 w 198"/>
                <a:gd name="T63" fmla="*/ 0 h 33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8"/>
                <a:gd name="T97" fmla="*/ 0 h 330"/>
                <a:gd name="T98" fmla="*/ 198 w 198"/>
                <a:gd name="T99" fmla="*/ 330 h 33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8" h="330">
                  <a:moveTo>
                    <a:pt x="119" y="0"/>
                  </a:moveTo>
                  <a:lnTo>
                    <a:pt x="166" y="17"/>
                  </a:lnTo>
                  <a:lnTo>
                    <a:pt x="172" y="23"/>
                  </a:lnTo>
                  <a:lnTo>
                    <a:pt x="197" y="104"/>
                  </a:lnTo>
                  <a:lnTo>
                    <a:pt x="159" y="107"/>
                  </a:lnTo>
                  <a:lnTo>
                    <a:pt x="154" y="87"/>
                  </a:lnTo>
                  <a:lnTo>
                    <a:pt x="140" y="130"/>
                  </a:lnTo>
                  <a:lnTo>
                    <a:pt x="165" y="185"/>
                  </a:lnTo>
                  <a:lnTo>
                    <a:pt x="165" y="225"/>
                  </a:lnTo>
                  <a:lnTo>
                    <a:pt x="159" y="253"/>
                  </a:lnTo>
                  <a:lnTo>
                    <a:pt x="148" y="294"/>
                  </a:lnTo>
                  <a:lnTo>
                    <a:pt x="136" y="325"/>
                  </a:lnTo>
                  <a:lnTo>
                    <a:pt x="100" y="329"/>
                  </a:lnTo>
                  <a:lnTo>
                    <a:pt x="96" y="324"/>
                  </a:lnTo>
                  <a:lnTo>
                    <a:pt x="62" y="323"/>
                  </a:lnTo>
                  <a:lnTo>
                    <a:pt x="51" y="285"/>
                  </a:lnTo>
                  <a:lnTo>
                    <a:pt x="39" y="235"/>
                  </a:lnTo>
                  <a:lnTo>
                    <a:pt x="31" y="184"/>
                  </a:lnTo>
                  <a:lnTo>
                    <a:pt x="53" y="125"/>
                  </a:lnTo>
                  <a:lnTo>
                    <a:pt x="44" y="93"/>
                  </a:lnTo>
                  <a:lnTo>
                    <a:pt x="39" y="105"/>
                  </a:lnTo>
                  <a:lnTo>
                    <a:pt x="0" y="98"/>
                  </a:lnTo>
                  <a:lnTo>
                    <a:pt x="30" y="22"/>
                  </a:lnTo>
                  <a:lnTo>
                    <a:pt x="80" y="0"/>
                  </a:lnTo>
                  <a:lnTo>
                    <a:pt x="82" y="3"/>
                  </a:lnTo>
                  <a:lnTo>
                    <a:pt x="88" y="6"/>
                  </a:lnTo>
                  <a:lnTo>
                    <a:pt x="93" y="7"/>
                  </a:lnTo>
                  <a:lnTo>
                    <a:pt x="99" y="7"/>
                  </a:lnTo>
                  <a:lnTo>
                    <a:pt x="105" y="6"/>
                  </a:lnTo>
                  <a:lnTo>
                    <a:pt x="110" y="5"/>
                  </a:lnTo>
                  <a:lnTo>
                    <a:pt x="117" y="3"/>
                  </a:lnTo>
                  <a:lnTo>
                    <a:pt x="119" y="0"/>
                  </a:lnTo>
                </a:path>
              </a:pathLst>
            </a:custGeom>
            <a:solidFill>
              <a:srgbClr val="FF1F3F"/>
            </a:solidFill>
            <a:ln w="12700" cap="rnd">
              <a:solidFill>
                <a:srgbClr val="FF1F3F"/>
              </a:solidFill>
              <a:round/>
              <a:headEnd/>
              <a:tailEnd/>
            </a:ln>
          </p:spPr>
          <p:txBody>
            <a:bodyPr/>
            <a:lstStyle/>
            <a:p>
              <a:endParaRPr lang="en-US"/>
            </a:p>
          </p:txBody>
        </p:sp>
      </p:grpSp>
      <p:grpSp>
        <p:nvGrpSpPr>
          <p:cNvPr id="21528" name="Group 456"/>
          <p:cNvGrpSpPr>
            <a:grpSpLocks/>
          </p:cNvGrpSpPr>
          <p:nvPr/>
        </p:nvGrpSpPr>
        <p:grpSpPr bwMode="auto">
          <a:xfrm>
            <a:off x="1579563" y="3516313"/>
            <a:ext cx="282575" cy="874712"/>
            <a:chOff x="1094" y="2510"/>
            <a:chExt cx="196" cy="625"/>
          </a:xfrm>
        </p:grpSpPr>
        <p:grpSp>
          <p:nvGrpSpPr>
            <p:cNvPr id="21903" name="Group 457"/>
            <p:cNvGrpSpPr>
              <a:grpSpLocks/>
            </p:cNvGrpSpPr>
            <p:nvPr/>
          </p:nvGrpSpPr>
          <p:grpSpPr bwMode="auto">
            <a:xfrm>
              <a:off x="1147" y="2510"/>
              <a:ext cx="99" cy="147"/>
              <a:chOff x="1147" y="2510"/>
              <a:chExt cx="99" cy="147"/>
            </a:xfrm>
          </p:grpSpPr>
          <p:sp>
            <p:nvSpPr>
              <p:cNvPr id="21923" name="Freeform 458"/>
              <p:cNvSpPr>
                <a:spLocks/>
              </p:cNvSpPr>
              <p:nvPr/>
            </p:nvSpPr>
            <p:spPr bwMode="auto">
              <a:xfrm>
                <a:off x="1147" y="2510"/>
                <a:ext cx="99" cy="110"/>
              </a:xfrm>
              <a:custGeom>
                <a:avLst/>
                <a:gdLst>
                  <a:gd name="T0" fmla="*/ 61 w 99"/>
                  <a:gd name="T1" fmla="*/ 2 h 110"/>
                  <a:gd name="T2" fmla="*/ 71 w 99"/>
                  <a:gd name="T3" fmla="*/ 5 h 110"/>
                  <a:gd name="T4" fmla="*/ 78 w 99"/>
                  <a:gd name="T5" fmla="*/ 10 h 110"/>
                  <a:gd name="T6" fmla="*/ 84 w 99"/>
                  <a:gd name="T7" fmla="*/ 15 h 110"/>
                  <a:gd name="T8" fmla="*/ 89 w 99"/>
                  <a:gd name="T9" fmla="*/ 26 h 110"/>
                  <a:gd name="T10" fmla="*/ 95 w 99"/>
                  <a:gd name="T11" fmla="*/ 43 h 110"/>
                  <a:gd name="T12" fmla="*/ 98 w 99"/>
                  <a:gd name="T13" fmla="*/ 57 h 110"/>
                  <a:gd name="T14" fmla="*/ 98 w 99"/>
                  <a:gd name="T15" fmla="*/ 64 h 110"/>
                  <a:gd name="T16" fmla="*/ 96 w 99"/>
                  <a:gd name="T17" fmla="*/ 69 h 110"/>
                  <a:gd name="T18" fmla="*/ 95 w 99"/>
                  <a:gd name="T19" fmla="*/ 78 h 110"/>
                  <a:gd name="T20" fmla="*/ 88 w 99"/>
                  <a:gd name="T21" fmla="*/ 109 h 110"/>
                  <a:gd name="T22" fmla="*/ 82 w 99"/>
                  <a:gd name="T23" fmla="*/ 103 h 110"/>
                  <a:gd name="T24" fmla="*/ 75 w 99"/>
                  <a:gd name="T25" fmla="*/ 102 h 110"/>
                  <a:gd name="T26" fmla="*/ 69 w 99"/>
                  <a:gd name="T27" fmla="*/ 100 h 110"/>
                  <a:gd name="T28" fmla="*/ 62 w 99"/>
                  <a:gd name="T29" fmla="*/ 96 h 110"/>
                  <a:gd name="T30" fmla="*/ 64 w 99"/>
                  <a:gd name="T31" fmla="*/ 80 h 110"/>
                  <a:gd name="T32" fmla="*/ 64 w 99"/>
                  <a:gd name="T33" fmla="*/ 75 h 110"/>
                  <a:gd name="T34" fmla="*/ 71 w 99"/>
                  <a:gd name="T35" fmla="*/ 64 h 110"/>
                  <a:gd name="T36" fmla="*/ 74 w 99"/>
                  <a:gd name="T37" fmla="*/ 46 h 110"/>
                  <a:gd name="T38" fmla="*/ 71 w 99"/>
                  <a:gd name="T39" fmla="*/ 30 h 110"/>
                  <a:gd name="T40" fmla="*/ 58 w 99"/>
                  <a:gd name="T41" fmla="*/ 21 h 110"/>
                  <a:gd name="T42" fmla="*/ 35 w 99"/>
                  <a:gd name="T43" fmla="*/ 19 h 110"/>
                  <a:gd name="T44" fmla="*/ 23 w 99"/>
                  <a:gd name="T45" fmla="*/ 29 h 110"/>
                  <a:gd name="T46" fmla="*/ 25 w 99"/>
                  <a:gd name="T47" fmla="*/ 62 h 110"/>
                  <a:gd name="T48" fmla="*/ 35 w 99"/>
                  <a:gd name="T49" fmla="*/ 76 h 110"/>
                  <a:gd name="T50" fmla="*/ 36 w 99"/>
                  <a:gd name="T51" fmla="*/ 96 h 110"/>
                  <a:gd name="T52" fmla="*/ 32 w 99"/>
                  <a:gd name="T53" fmla="*/ 93 h 110"/>
                  <a:gd name="T54" fmla="*/ 27 w 99"/>
                  <a:gd name="T55" fmla="*/ 97 h 110"/>
                  <a:gd name="T56" fmla="*/ 21 w 99"/>
                  <a:gd name="T57" fmla="*/ 99 h 110"/>
                  <a:gd name="T58" fmla="*/ 16 w 99"/>
                  <a:gd name="T59" fmla="*/ 101 h 110"/>
                  <a:gd name="T60" fmla="*/ 11 w 99"/>
                  <a:gd name="T61" fmla="*/ 104 h 110"/>
                  <a:gd name="T62" fmla="*/ 5 w 99"/>
                  <a:gd name="T63" fmla="*/ 82 h 110"/>
                  <a:gd name="T64" fmla="*/ 2 w 99"/>
                  <a:gd name="T65" fmla="*/ 68 h 110"/>
                  <a:gd name="T66" fmla="*/ 1 w 99"/>
                  <a:gd name="T67" fmla="*/ 60 h 110"/>
                  <a:gd name="T68" fmla="*/ 0 w 99"/>
                  <a:gd name="T69" fmla="*/ 53 h 110"/>
                  <a:gd name="T70" fmla="*/ 1 w 99"/>
                  <a:gd name="T71" fmla="*/ 46 h 110"/>
                  <a:gd name="T72" fmla="*/ 2 w 99"/>
                  <a:gd name="T73" fmla="*/ 41 h 110"/>
                  <a:gd name="T74" fmla="*/ 5 w 99"/>
                  <a:gd name="T75" fmla="*/ 36 h 110"/>
                  <a:gd name="T76" fmla="*/ 7 w 99"/>
                  <a:gd name="T77" fmla="*/ 30 h 110"/>
                  <a:gd name="T78" fmla="*/ 7 w 99"/>
                  <a:gd name="T79" fmla="*/ 26 h 110"/>
                  <a:gd name="T80" fmla="*/ 8 w 99"/>
                  <a:gd name="T81" fmla="*/ 20 h 110"/>
                  <a:gd name="T82" fmla="*/ 12 w 99"/>
                  <a:gd name="T83" fmla="*/ 14 h 110"/>
                  <a:gd name="T84" fmla="*/ 19 w 99"/>
                  <a:gd name="T85" fmla="*/ 6 h 110"/>
                  <a:gd name="T86" fmla="*/ 28 w 99"/>
                  <a:gd name="T87" fmla="*/ 2 h 110"/>
                  <a:gd name="T88" fmla="*/ 37 w 99"/>
                  <a:gd name="T89" fmla="*/ 0 h 110"/>
                  <a:gd name="T90" fmla="*/ 48 w 99"/>
                  <a:gd name="T91" fmla="*/ 0 h 110"/>
                  <a:gd name="T92" fmla="*/ 61 w 99"/>
                  <a:gd name="T93" fmla="*/ 2 h 1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
                  <a:gd name="T142" fmla="*/ 0 h 110"/>
                  <a:gd name="T143" fmla="*/ 99 w 99"/>
                  <a:gd name="T144" fmla="*/ 110 h 11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 h="110">
                    <a:moveTo>
                      <a:pt x="61" y="2"/>
                    </a:moveTo>
                    <a:lnTo>
                      <a:pt x="71" y="5"/>
                    </a:lnTo>
                    <a:lnTo>
                      <a:pt x="78" y="10"/>
                    </a:lnTo>
                    <a:lnTo>
                      <a:pt x="84" y="15"/>
                    </a:lnTo>
                    <a:lnTo>
                      <a:pt x="89" y="26"/>
                    </a:lnTo>
                    <a:lnTo>
                      <a:pt x="95" y="43"/>
                    </a:lnTo>
                    <a:lnTo>
                      <a:pt x="98" y="57"/>
                    </a:lnTo>
                    <a:lnTo>
                      <a:pt x="98" y="64"/>
                    </a:lnTo>
                    <a:lnTo>
                      <a:pt x="96" y="69"/>
                    </a:lnTo>
                    <a:lnTo>
                      <a:pt x="95" y="78"/>
                    </a:lnTo>
                    <a:lnTo>
                      <a:pt x="88" y="109"/>
                    </a:lnTo>
                    <a:lnTo>
                      <a:pt x="82" y="103"/>
                    </a:lnTo>
                    <a:lnTo>
                      <a:pt x="75" y="102"/>
                    </a:lnTo>
                    <a:lnTo>
                      <a:pt x="69" y="100"/>
                    </a:lnTo>
                    <a:lnTo>
                      <a:pt x="62" y="96"/>
                    </a:lnTo>
                    <a:lnTo>
                      <a:pt x="64" y="80"/>
                    </a:lnTo>
                    <a:lnTo>
                      <a:pt x="64" y="75"/>
                    </a:lnTo>
                    <a:lnTo>
                      <a:pt x="71" y="64"/>
                    </a:lnTo>
                    <a:lnTo>
                      <a:pt x="74" y="46"/>
                    </a:lnTo>
                    <a:lnTo>
                      <a:pt x="71" y="30"/>
                    </a:lnTo>
                    <a:lnTo>
                      <a:pt x="58" y="21"/>
                    </a:lnTo>
                    <a:lnTo>
                      <a:pt x="35" y="19"/>
                    </a:lnTo>
                    <a:lnTo>
                      <a:pt x="23" y="29"/>
                    </a:lnTo>
                    <a:lnTo>
                      <a:pt x="25" y="62"/>
                    </a:lnTo>
                    <a:lnTo>
                      <a:pt x="35" y="76"/>
                    </a:lnTo>
                    <a:lnTo>
                      <a:pt x="36" y="96"/>
                    </a:lnTo>
                    <a:lnTo>
                      <a:pt x="32" y="93"/>
                    </a:lnTo>
                    <a:lnTo>
                      <a:pt x="27" y="97"/>
                    </a:lnTo>
                    <a:lnTo>
                      <a:pt x="21" y="99"/>
                    </a:lnTo>
                    <a:lnTo>
                      <a:pt x="16" y="101"/>
                    </a:lnTo>
                    <a:lnTo>
                      <a:pt x="11" y="104"/>
                    </a:lnTo>
                    <a:lnTo>
                      <a:pt x="5" y="82"/>
                    </a:lnTo>
                    <a:lnTo>
                      <a:pt x="2" y="68"/>
                    </a:lnTo>
                    <a:lnTo>
                      <a:pt x="1" y="60"/>
                    </a:lnTo>
                    <a:lnTo>
                      <a:pt x="0" y="53"/>
                    </a:lnTo>
                    <a:lnTo>
                      <a:pt x="1" y="46"/>
                    </a:lnTo>
                    <a:lnTo>
                      <a:pt x="2" y="41"/>
                    </a:lnTo>
                    <a:lnTo>
                      <a:pt x="5" y="36"/>
                    </a:lnTo>
                    <a:lnTo>
                      <a:pt x="7" y="30"/>
                    </a:lnTo>
                    <a:lnTo>
                      <a:pt x="7" y="26"/>
                    </a:lnTo>
                    <a:lnTo>
                      <a:pt x="8" y="20"/>
                    </a:lnTo>
                    <a:lnTo>
                      <a:pt x="12" y="14"/>
                    </a:lnTo>
                    <a:lnTo>
                      <a:pt x="19" y="6"/>
                    </a:lnTo>
                    <a:lnTo>
                      <a:pt x="28" y="2"/>
                    </a:lnTo>
                    <a:lnTo>
                      <a:pt x="37" y="0"/>
                    </a:lnTo>
                    <a:lnTo>
                      <a:pt x="48" y="0"/>
                    </a:lnTo>
                    <a:lnTo>
                      <a:pt x="61" y="2"/>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24" name="Freeform 459"/>
              <p:cNvSpPr>
                <a:spLocks/>
              </p:cNvSpPr>
              <p:nvPr/>
            </p:nvSpPr>
            <p:spPr bwMode="auto">
              <a:xfrm>
                <a:off x="1155" y="2528"/>
                <a:ext cx="80" cy="129"/>
              </a:xfrm>
              <a:custGeom>
                <a:avLst/>
                <a:gdLst>
                  <a:gd name="T0" fmla="*/ 50 w 80"/>
                  <a:gd name="T1" fmla="*/ 2 h 129"/>
                  <a:gd name="T2" fmla="*/ 56 w 80"/>
                  <a:gd name="T3" fmla="*/ 4 h 129"/>
                  <a:gd name="T4" fmla="*/ 62 w 80"/>
                  <a:gd name="T5" fmla="*/ 9 h 129"/>
                  <a:gd name="T6" fmla="*/ 64 w 80"/>
                  <a:gd name="T7" fmla="*/ 14 h 129"/>
                  <a:gd name="T8" fmla="*/ 65 w 80"/>
                  <a:gd name="T9" fmla="*/ 20 h 129"/>
                  <a:gd name="T10" fmla="*/ 66 w 80"/>
                  <a:gd name="T11" fmla="*/ 30 h 129"/>
                  <a:gd name="T12" fmla="*/ 64 w 80"/>
                  <a:gd name="T13" fmla="*/ 46 h 129"/>
                  <a:gd name="T14" fmla="*/ 62 w 80"/>
                  <a:gd name="T15" fmla="*/ 52 h 129"/>
                  <a:gd name="T16" fmla="*/ 56 w 80"/>
                  <a:gd name="T17" fmla="*/ 60 h 129"/>
                  <a:gd name="T18" fmla="*/ 56 w 80"/>
                  <a:gd name="T19" fmla="*/ 79 h 129"/>
                  <a:gd name="T20" fmla="*/ 79 w 80"/>
                  <a:gd name="T21" fmla="*/ 90 h 129"/>
                  <a:gd name="T22" fmla="*/ 38 w 80"/>
                  <a:gd name="T23" fmla="*/ 128 h 129"/>
                  <a:gd name="T24" fmla="*/ 0 w 80"/>
                  <a:gd name="T25" fmla="*/ 87 h 129"/>
                  <a:gd name="T26" fmla="*/ 27 w 80"/>
                  <a:gd name="T27" fmla="*/ 75 h 129"/>
                  <a:gd name="T28" fmla="*/ 27 w 80"/>
                  <a:gd name="T29" fmla="*/ 60 h 129"/>
                  <a:gd name="T30" fmla="*/ 19 w 80"/>
                  <a:gd name="T31" fmla="*/ 51 h 129"/>
                  <a:gd name="T32" fmla="*/ 17 w 80"/>
                  <a:gd name="T33" fmla="*/ 46 h 129"/>
                  <a:gd name="T34" fmla="*/ 15 w 80"/>
                  <a:gd name="T35" fmla="*/ 31 h 129"/>
                  <a:gd name="T36" fmla="*/ 15 w 80"/>
                  <a:gd name="T37" fmla="*/ 22 h 129"/>
                  <a:gd name="T38" fmla="*/ 15 w 80"/>
                  <a:gd name="T39" fmla="*/ 15 h 129"/>
                  <a:gd name="T40" fmla="*/ 17 w 80"/>
                  <a:gd name="T41" fmla="*/ 10 h 129"/>
                  <a:gd name="T42" fmla="*/ 22 w 80"/>
                  <a:gd name="T43" fmla="*/ 5 h 129"/>
                  <a:gd name="T44" fmla="*/ 27 w 80"/>
                  <a:gd name="T45" fmla="*/ 2 h 129"/>
                  <a:gd name="T46" fmla="*/ 34 w 80"/>
                  <a:gd name="T47" fmla="*/ 0 h 129"/>
                  <a:gd name="T48" fmla="*/ 42 w 80"/>
                  <a:gd name="T49" fmla="*/ 0 h 129"/>
                  <a:gd name="T50" fmla="*/ 50 w 80"/>
                  <a:gd name="T51" fmla="*/ 2 h 1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0"/>
                  <a:gd name="T79" fmla="*/ 0 h 129"/>
                  <a:gd name="T80" fmla="*/ 80 w 80"/>
                  <a:gd name="T81" fmla="*/ 129 h 1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0" h="129">
                    <a:moveTo>
                      <a:pt x="50" y="2"/>
                    </a:moveTo>
                    <a:lnTo>
                      <a:pt x="56" y="4"/>
                    </a:lnTo>
                    <a:lnTo>
                      <a:pt x="62" y="9"/>
                    </a:lnTo>
                    <a:lnTo>
                      <a:pt x="64" y="14"/>
                    </a:lnTo>
                    <a:lnTo>
                      <a:pt x="65" y="20"/>
                    </a:lnTo>
                    <a:lnTo>
                      <a:pt x="66" y="30"/>
                    </a:lnTo>
                    <a:lnTo>
                      <a:pt x="64" y="46"/>
                    </a:lnTo>
                    <a:lnTo>
                      <a:pt x="62" y="52"/>
                    </a:lnTo>
                    <a:lnTo>
                      <a:pt x="56" y="60"/>
                    </a:lnTo>
                    <a:lnTo>
                      <a:pt x="56" y="79"/>
                    </a:lnTo>
                    <a:lnTo>
                      <a:pt x="79" y="90"/>
                    </a:lnTo>
                    <a:lnTo>
                      <a:pt x="38" y="128"/>
                    </a:lnTo>
                    <a:lnTo>
                      <a:pt x="0" y="87"/>
                    </a:lnTo>
                    <a:lnTo>
                      <a:pt x="27" y="75"/>
                    </a:lnTo>
                    <a:lnTo>
                      <a:pt x="27" y="60"/>
                    </a:lnTo>
                    <a:lnTo>
                      <a:pt x="19" y="51"/>
                    </a:lnTo>
                    <a:lnTo>
                      <a:pt x="17" y="46"/>
                    </a:lnTo>
                    <a:lnTo>
                      <a:pt x="15" y="31"/>
                    </a:lnTo>
                    <a:lnTo>
                      <a:pt x="15" y="22"/>
                    </a:lnTo>
                    <a:lnTo>
                      <a:pt x="15" y="15"/>
                    </a:lnTo>
                    <a:lnTo>
                      <a:pt x="17" y="10"/>
                    </a:lnTo>
                    <a:lnTo>
                      <a:pt x="22" y="5"/>
                    </a:lnTo>
                    <a:lnTo>
                      <a:pt x="27" y="2"/>
                    </a:lnTo>
                    <a:lnTo>
                      <a:pt x="34" y="0"/>
                    </a:lnTo>
                    <a:lnTo>
                      <a:pt x="42" y="0"/>
                    </a:lnTo>
                    <a:lnTo>
                      <a:pt x="50" y="2"/>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25" name="Freeform 460"/>
              <p:cNvSpPr>
                <a:spLocks/>
              </p:cNvSpPr>
              <p:nvPr/>
            </p:nvSpPr>
            <p:spPr bwMode="auto">
              <a:xfrm>
                <a:off x="1196" y="2551"/>
                <a:ext cx="19" cy="20"/>
              </a:xfrm>
              <a:custGeom>
                <a:avLst/>
                <a:gdLst>
                  <a:gd name="T0" fmla="*/ 16 w 19"/>
                  <a:gd name="T1" fmla="*/ 0 h 20"/>
                  <a:gd name="T2" fmla="*/ 11 w 19"/>
                  <a:gd name="T3" fmla="*/ 0 h 20"/>
                  <a:gd name="T4" fmla="*/ 7 w 19"/>
                  <a:gd name="T5" fmla="*/ 1 h 20"/>
                  <a:gd name="T6" fmla="*/ 5 w 19"/>
                  <a:gd name="T7" fmla="*/ 1 h 20"/>
                  <a:gd name="T8" fmla="*/ 5 w 19"/>
                  <a:gd name="T9" fmla="*/ 17 h 20"/>
                  <a:gd name="T10" fmla="*/ 0 w 19"/>
                  <a:gd name="T11" fmla="*/ 17 h 20"/>
                  <a:gd name="T12" fmla="*/ 3 w 19"/>
                  <a:gd name="T13" fmla="*/ 19 h 20"/>
                  <a:gd name="T14" fmla="*/ 7 w 19"/>
                  <a:gd name="T15" fmla="*/ 17 h 20"/>
                  <a:gd name="T16" fmla="*/ 7 w 19"/>
                  <a:gd name="T17" fmla="*/ 5 h 20"/>
                  <a:gd name="T18" fmla="*/ 13 w 19"/>
                  <a:gd name="T19" fmla="*/ 7 h 20"/>
                  <a:gd name="T20" fmla="*/ 9 w 19"/>
                  <a:gd name="T21" fmla="*/ 5 h 20"/>
                  <a:gd name="T22" fmla="*/ 15 w 19"/>
                  <a:gd name="T23" fmla="*/ 5 h 20"/>
                  <a:gd name="T24" fmla="*/ 18 w 19"/>
                  <a:gd name="T25" fmla="*/ 3 h 20"/>
                  <a:gd name="T26" fmla="*/ 16 w 19"/>
                  <a:gd name="T27" fmla="*/ 0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
                  <a:gd name="T43" fmla="*/ 0 h 20"/>
                  <a:gd name="T44" fmla="*/ 19 w 19"/>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 h="20">
                    <a:moveTo>
                      <a:pt x="16" y="0"/>
                    </a:moveTo>
                    <a:lnTo>
                      <a:pt x="11" y="0"/>
                    </a:lnTo>
                    <a:lnTo>
                      <a:pt x="7" y="1"/>
                    </a:lnTo>
                    <a:lnTo>
                      <a:pt x="5" y="1"/>
                    </a:lnTo>
                    <a:lnTo>
                      <a:pt x="5" y="17"/>
                    </a:lnTo>
                    <a:lnTo>
                      <a:pt x="0" y="17"/>
                    </a:lnTo>
                    <a:lnTo>
                      <a:pt x="3" y="19"/>
                    </a:lnTo>
                    <a:lnTo>
                      <a:pt x="7" y="17"/>
                    </a:lnTo>
                    <a:lnTo>
                      <a:pt x="7" y="5"/>
                    </a:lnTo>
                    <a:lnTo>
                      <a:pt x="13" y="7"/>
                    </a:lnTo>
                    <a:lnTo>
                      <a:pt x="9" y="5"/>
                    </a:lnTo>
                    <a:lnTo>
                      <a:pt x="15" y="5"/>
                    </a:lnTo>
                    <a:lnTo>
                      <a:pt x="18" y="3"/>
                    </a:lnTo>
                    <a:lnTo>
                      <a:pt x="16" y="0"/>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904" name="Group 461"/>
            <p:cNvGrpSpPr>
              <a:grpSpLocks/>
            </p:cNvGrpSpPr>
            <p:nvPr/>
          </p:nvGrpSpPr>
          <p:grpSpPr bwMode="auto">
            <a:xfrm>
              <a:off x="1098" y="2814"/>
              <a:ext cx="160" cy="293"/>
              <a:chOff x="1098" y="2814"/>
              <a:chExt cx="160" cy="293"/>
            </a:xfrm>
          </p:grpSpPr>
          <p:grpSp>
            <p:nvGrpSpPr>
              <p:cNvPr id="21919" name="Group 462"/>
              <p:cNvGrpSpPr>
                <a:grpSpLocks/>
              </p:cNvGrpSpPr>
              <p:nvPr/>
            </p:nvGrpSpPr>
            <p:grpSpPr bwMode="auto">
              <a:xfrm>
                <a:off x="1098" y="2814"/>
                <a:ext cx="160" cy="293"/>
                <a:chOff x="1098" y="2814"/>
                <a:chExt cx="160" cy="293"/>
              </a:xfrm>
            </p:grpSpPr>
            <p:sp>
              <p:nvSpPr>
                <p:cNvPr id="21921" name="Freeform 463"/>
                <p:cNvSpPr>
                  <a:spLocks/>
                </p:cNvSpPr>
                <p:nvPr/>
              </p:nvSpPr>
              <p:spPr bwMode="auto">
                <a:xfrm>
                  <a:off x="1146" y="2879"/>
                  <a:ext cx="112" cy="228"/>
                </a:xfrm>
                <a:custGeom>
                  <a:avLst/>
                  <a:gdLst>
                    <a:gd name="T0" fmla="*/ 91 w 112"/>
                    <a:gd name="T1" fmla="*/ 5 h 228"/>
                    <a:gd name="T2" fmla="*/ 90 w 112"/>
                    <a:gd name="T3" fmla="*/ 70 h 228"/>
                    <a:gd name="T4" fmla="*/ 90 w 112"/>
                    <a:gd name="T5" fmla="*/ 125 h 228"/>
                    <a:gd name="T6" fmla="*/ 85 w 112"/>
                    <a:gd name="T7" fmla="*/ 178 h 228"/>
                    <a:gd name="T8" fmla="*/ 98 w 112"/>
                    <a:gd name="T9" fmla="*/ 201 h 228"/>
                    <a:gd name="T10" fmla="*/ 107 w 112"/>
                    <a:gd name="T11" fmla="*/ 217 h 228"/>
                    <a:gd name="T12" fmla="*/ 111 w 112"/>
                    <a:gd name="T13" fmla="*/ 221 h 228"/>
                    <a:gd name="T14" fmla="*/ 106 w 112"/>
                    <a:gd name="T15" fmla="*/ 227 h 228"/>
                    <a:gd name="T16" fmla="*/ 86 w 112"/>
                    <a:gd name="T17" fmla="*/ 226 h 228"/>
                    <a:gd name="T18" fmla="*/ 68 w 112"/>
                    <a:gd name="T19" fmla="*/ 196 h 228"/>
                    <a:gd name="T20" fmla="*/ 67 w 112"/>
                    <a:gd name="T21" fmla="*/ 177 h 228"/>
                    <a:gd name="T22" fmla="*/ 54 w 112"/>
                    <a:gd name="T23" fmla="*/ 114 h 228"/>
                    <a:gd name="T24" fmla="*/ 53 w 112"/>
                    <a:gd name="T25" fmla="*/ 99 h 228"/>
                    <a:gd name="T26" fmla="*/ 53 w 112"/>
                    <a:gd name="T27" fmla="*/ 129 h 228"/>
                    <a:gd name="T28" fmla="*/ 47 w 112"/>
                    <a:gd name="T29" fmla="*/ 171 h 228"/>
                    <a:gd name="T30" fmla="*/ 50 w 112"/>
                    <a:gd name="T31" fmla="*/ 190 h 228"/>
                    <a:gd name="T32" fmla="*/ 40 w 112"/>
                    <a:gd name="T33" fmla="*/ 210 h 228"/>
                    <a:gd name="T34" fmla="*/ 28 w 112"/>
                    <a:gd name="T35" fmla="*/ 224 h 228"/>
                    <a:gd name="T36" fmla="*/ 11 w 112"/>
                    <a:gd name="T37" fmla="*/ 225 h 228"/>
                    <a:gd name="T38" fmla="*/ 6 w 112"/>
                    <a:gd name="T39" fmla="*/ 220 h 228"/>
                    <a:gd name="T40" fmla="*/ 25 w 112"/>
                    <a:gd name="T41" fmla="*/ 189 h 228"/>
                    <a:gd name="T42" fmla="*/ 26 w 112"/>
                    <a:gd name="T43" fmla="*/ 175 h 228"/>
                    <a:gd name="T44" fmla="*/ 22 w 112"/>
                    <a:gd name="T45" fmla="*/ 145 h 228"/>
                    <a:gd name="T46" fmla="*/ 15 w 112"/>
                    <a:gd name="T47" fmla="*/ 95 h 228"/>
                    <a:gd name="T48" fmla="*/ 0 w 112"/>
                    <a:gd name="T49" fmla="*/ 0 h 228"/>
                    <a:gd name="T50" fmla="*/ 91 w 112"/>
                    <a:gd name="T51" fmla="*/ 5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2"/>
                    <a:gd name="T79" fmla="*/ 0 h 228"/>
                    <a:gd name="T80" fmla="*/ 112 w 112"/>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2" h="228">
                      <a:moveTo>
                        <a:pt x="91" y="5"/>
                      </a:moveTo>
                      <a:lnTo>
                        <a:pt x="90" y="70"/>
                      </a:lnTo>
                      <a:lnTo>
                        <a:pt x="90" y="125"/>
                      </a:lnTo>
                      <a:lnTo>
                        <a:pt x="85" y="178"/>
                      </a:lnTo>
                      <a:lnTo>
                        <a:pt x="98" y="201"/>
                      </a:lnTo>
                      <a:lnTo>
                        <a:pt x="107" y="217"/>
                      </a:lnTo>
                      <a:lnTo>
                        <a:pt x="111" y="221"/>
                      </a:lnTo>
                      <a:lnTo>
                        <a:pt x="106" y="227"/>
                      </a:lnTo>
                      <a:lnTo>
                        <a:pt x="86" y="226"/>
                      </a:lnTo>
                      <a:lnTo>
                        <a:pt x="68" y="196"/>
                      </a:lnTo>
                      <a:lnTo>
                        <a:pt x="67" y="177"/>
                      </a:lnTo>
                      <a:lnTo>
                        <a:pt x="54" y="114"/>
                      </a:lnTo>
                      <a:lnTo>
                        <a:pt x="53" y="99"/>
                      </a:lnTo>
                      <a:lnTo>
                        <a:pt x="53" y="129"/>
                      </a:lnTo>
                      <a:lnTo>
                        <a:pt x="47" y="171"/>
                      </a:lnTo>
                      <a:lnTo>
                        <a:pt x="50" y="190"/>
                      </a:lnTo>
                      <a:lnTo>
                        <a:pt x="40" y="210"/>
                      </a:lnTo>
                      <a:lnTo>
                        <a:pt x="28" y="224"/>
                      </a:lnTo>
                      <a:lnTo>
                        <a:pt x="11" y="225"/>
                      </a:lnTo>
                      <a:lnTo>
                        <a:pt x="6" y="220"/>
                      </a:lnTo>
                      <a:lnTo>
                        <a:pt x="25" y="189"/>
                      </a:lnTo>
                      <a:lnTo>
                        <a:pt x="26" y="175"/>
                      </a:lnTo>
                      <a:lnTo>
                        <a:pt x="22" y="145"/>
                      </a:lnTo>
                      <a:lnTo>
                        <a:pt x="15" y="95"/>
                      </a:lnTo>
                      <a:lnTo>
                        <a:pt x="0" y="0"/>
                      </a:lnTo>
                      <a:lnTo>
                        <a:pt x="91" y="5"/>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22" name="Freeform 464"/>
                <p:cNvSpPr>
                  <a:spLocks/>
                </p:cNvSpPr>
                <p:nvPr/>
              </p:nvSpPr>
              <p:spPr bwMode="auto">
                <a:xfrm>
                  <a:off x="1098" y="2814"/>
                  <a:ext cx="19" cy="23"/>
                </a:xfrm>
                <a:custGeom>
                  <a:avLst/>
                  <a:gdLst>
                    <a:gd name="T0" fmla="*/ 0 w 19"/>
                    <a:gd name="T1" fmla="*/ 0 h 23"/>
                    <a:gd name="T2" fmla="*/ 0 w 19"/>
                    <a:gd name="T3" fmla="*/ 12 h 23"/>
                    <a:gd name="T4" fmla="*/ 18 w 19"/>
                    <a:gd name="T5" fmla="*/ 22 h 23"/>
                    <a:gd name="T6" fmla="*/ 10 w 19"/>
                    <a:gd name="T7" fmla="*/ 1 h 23"/>
                    <a:gd name="T8" fmla="*/ 0 w 19"/>
                    <a:gd name="T9" fmla="*/ 0 h 23"/>
                    <a:gd name="T10" fmla="*/ 0 60000 65536"/>
                    <a:gd name="T11" fmla="*/ 0 60000 65536"/>
                    <a:gd name="T12" fmla="*/ 0 60000 65536"/>
                    <a:gd name="T13" fmla="*/ 0 60000 65536"/>
                    <a:gd name="T14" fmla="*/ 0 60000 65536"/>
                    <a:gd name="T15" fmla="*/ 0 w 19"/>
                    <a:gd name="T16" fmla="*/ 0 h 23"/>
                    <a:gd name="T17" fmla="*/ 19 w 19"/>
                    <a:gd name="T18" fmla="*/ 23 h 23"/>
                  </a:gdLst>
                  <a:ahLst/>
                  <a:cxnLst>
                    <a:cxn ang="T10">
                      <a:pos x="T0" y="T1"/>
                    </a:cxn>
                    <a:cxn ang="T11">
                      <a:pos x="T2" y="T3"/>
                    </a:cxn>
                    <a:cxn ang="T12">
                      <a:pos x="T4" y="T5"/>
                    </a:cxn>
                    <a:cxn ang="T13">
                      <a:pos x="T6" y="T7"/>
                    </a:cxn>
                    <a:cxn ang="T14">
                      <a:pos x="T8" y="T9"/>
                    </a:cxn>
                  </a:cxnLst>
                  <a:rect l="T15" t="T16" r="T17" b="T18"/>
                  <a:pathLst>
                    <a:path w="19" h="23">
                      <a:moveTo>
                        <a:pt x="0" y="0"/>
                      </a:moveTo>
                      <a:lnTo>
                        <a:pt x="0" y="12"/>
                      </a:lnTo>
                      <a:lnTo>
                        <a:pt x="18" y="22"/>
                      </a:lnTo>
                      <a:lnTo>
                        <a:pt x="10" y="1"/>
                      </a:lnTo>
                      <a:lnTo>
                        <a:pt x="0"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920" name="Freeform 465"/>
              <p:cNvSpPr>
                <a:spLocks/>
              </p:cNvSpPr>
              <p:nvPr/>
            </p:nvSpPr>
            <p:spPr bwMode="auto">
              <a:xfrm>
                <a:off x="1184" y="2882"/>
                <a:ext cx="10" cy="104"/>
              </a:xfrm>
              <a:custGeom>
                <a:avLst/>
                <a:gdLst>
                  <a:gd name="T0" fmla="*/ 0 w 10"/>
                  <a:gd name="T1" fmla="*/ 0 h 104"/>
                  <a:gd name="T2" fmla="*/ 0 w 10"/>
                  <a:gd name="T3" fmla="*/ 35 h 104"/>
                  <a:gd name="T4" fmla="*/ 3 w 10"/>
                  <a:gd name="T5" fmla="*/ 55 h 104"/>
                  <a:gd name="T6" fmla="*/ 4 w 10"/>
                  <a:gd name="T7" fmla="*/ 77 h 104"/>
                  <a:gd name="T8" fmla="*/ 9 w 10"/>
                  <a:gd name="T9" fmla="*/ 98 h 104"/>
                  <a:gd name="T10" fmla="*/ 8 w 10"/>
                  <a:gd name="T11" fmla="*/ 103 h 104"/>
                  <a:gd name="T12" fmla="*/ 0 w 10"/>
                  <a:gd name="T13" fmla="*/ 0 h 104"/>
                  <a:gd name="T14" fmla="*/ 0 60000 65536"/>
                  <a:gd name="T15" fmla="*/ 0 60000 65536"/>
                  <a:gd name="T16" fmla="*/ 0 60000 65536"/>
                  <a:gd name="T17" fmla="*/ 0 60000 65536"/>
                  <a:gd name="T18" fmla="*/ 0 60000 65536"/>
                  <a:gd name="T19" fmla="*/ 0 60000 65536"/>
                  <a:gd name="T20" fmla="*/ 0 60000 65536"/>
                  <a:gd name="T21" fmla="*/ 0 w 10"/>
                  <a:gd name="T22" fmla="*/ 0 h 104"/>
                  <a:gd name="T23" fmla="*/ 10 w 10"/>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04">
                    <a:moveTo>
                      <a:pt x="0" y="0"/>
                    </a:moveTo>
                    <a:lnTo>
                      <a:pt x="0" y="35"/>
                    </a:lnTo>
                    <a:lnTo>
                      <a:pt x="3" y="55"/>
                    </a:lnTo>
                    <a:lnTo>
                      <a:pt x="4" y="77"/>
                    </a:lnTo>
                    <a:lnTo>
                      <a:pt x="9" y="98"/>
                    </a:lnTo>
                    <a:lnTo>
                      <a:pt x="8" y="103"/>
                    </a:lnTo>
                    <a:lnTo>
                      <a:pt x="0" y="0"/>
                    </a:lnTo>
                  </a:path>
                </a:pathLst>
              </a:custGeom>
              <a:solidFill>
                <a:srgbClr val="FF5F1F"/>
              </a:solidFill>
              <a:ln w="12700" cap="rnd">
                <a:solidFill>
                  <a:srgbClr val="FF5F1F"/>
                </a:solidFill>
                <a:round/>
                <a:headEnd/>
                <a:tailEnd/>
              </a:ln>
            </p:spPr>
            <p:txBody>
              <a:bodyPr/>
              <a:lstStyle/>
              <a:p>
                <a:endParaRPr lang="en-US"/>
              </a:p>
            </p:txBody>
          </p:sp>
        </p:grpSp>
        <p:grpSp>
          <p:nvGrpSpPr>
            <p:cNvPr id="21905" name="Group 466"/>
            <p:cNvGrpSpPr>
              <a:grpSpLocks/>
            </p:cNvGrpSpPr>
            <p:nvPr/>
          </p:nvGrpSpPr>
          <p:grpSpPr bwMode="auto">
            <a:xfrm>
              <a:off x="1144" y="3076"/>
              <a:ext cx="120" cy="59"/>
              <a:chOff x="1144" y="3076"/>
              <a:chExt cx="120" cy="59"/>
            </a:xfrm>
          </p:grpSpPr>
          <p:sp>
            <p:nvSpPr>
              <p:cNvPr id="21917" name="Freeform 467"/>
              <p:cNvSpPr>
                <a:spLocks/>
              </p:cNvSpPr>
              <p:nvPr/>
            </p:nvSpPr>
            <p:spPr bwMode="auto">
              <a:xfrm>
                <a:off x="1144" y="3076"/>
                <a:ext cx="49" cy="56"/>
              </a:xfrm>
              <a:custGeom>
                <a:avLst/>
                <a:gdLst>
                  <a:gd name="T0" fmla="*/ 45 w 49"/>
                  <a:gd name="T1" fmla="*/ 0 h 56"/>
                  <a:gd name="T2" fmla="*/ 48 w 49"/>
                  <a:gd name="T3" fmla="*/ 8 h 56"/>
                  <a:gd name="T4" fmla="*/ 48 w 49"/>
                  <a:gd name="T5" fmla="*/ 24 h 56"/>
                  <a:gd name="T6" fmla="*/ 44 w 49"/>
                  <a:gd name="T7" fmla="*/ 18 h 56"/>
                  <a:gd name="T8" fmla="*/ 38 w 49"/>
                  <a:gd name="T9" fmla="*/ 26 h 56"/>
                  <a:gd name="T10" fmla="*/ 36 w 49"/>
                  <a:gd name="T11" fmla="*/ 38 h 56"/>
                  <a:gd name="T12" fmla="*/ 29 w 49"/>
                  <a:gd name="T13" fmla="*/ 47 h 56"/>
                  <a:gd name="T14" fmla="*/ 17 w 49"/>
                  <a:gd name="T15" fmla="*/ 53 h 56"/>
                  <a:gd name="T16" fmla="*/ 9 w 49"/>
                  <a:gd name="T17" fmla="*/ 55 h 56"/>
                  <a:gd name="T18" fmla="*/ 0 w 49"/>
                  <a:gd name="T19" fmla="*/ 53 h 56"/>
                  <a:gd name="T20" fmla="*/ 0 w 49"/>
                  <a:gd name="T21" fmla="*/ 43 h 56"/>
                  <a:gd name="T22" fmla="*/ 6 w 49"/>
                  <a:gd name="T23" fmla="*/ 26 h 56"/>
                  <a:gd name="T24" fmla="*/ 11 w 49"/>
                  <a:gd name="T25" fmla="*/ 31 h 56"/>
                  <a:gd name="T26" fmla="*/ 17 w 49"/>
                  <a:gd name="T27" fmla="*/ 31 h 56"/>
                  <a:gd name="T28" fmla="*/ 27 w 49"/>
                  <a:gd name="T29" fmla="*/ 30 h 56"/>
                  <a:gd name="T30" fmla="*/ 33 w 49"/>
                  <a:gd name="T31" fmla="*/ 23 h 56"/>
                  <a:gd name="T32" fmla="*/ 39 w 49"/>
                  <a:gd name="T33" fmla="*/ 14 h 56"/>
                  <a:gd name="T34" fmla="*/ 45 w 49"/>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
                  <a:gd name="T55" fmla="*/ 0 h 56"/>
                  <a:gd name="T56" fmla="*/ 49 w 49"/>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 h="56">
                    <a:moveTo>
                      <a:pt x="45" y="0"/>
                    </a:moveTo>
                    <a:lnTo>
                      <a:pt x="48" y="8"/>
                    </a:lnTo>
                    <a:lnTo>
                      <a:pt x="48" y="24"/>
                    </a:lnTo>
                    <a:lnTo>
                      <a:pt x="44" y="18"/>
                    </a:lnTo>
                    <a:lnTo>
                      <a:pt x="38" y="26"/>
                    </a:lnTo>
                    <a:lnTo>
                      <a:pt x="36" y="38"/>
                    </a:lnTo>
                    <a:lnTo>
                      <a:pt x="29" y="47"/>
                    </a:lnTo>
                    <a:lnTo>
                      <a:pt x="17" y="53"/>
                    </a:lnTo>
                    <a:lnTo>
                      <a:pt x="9" y="55"/>
                    </a:lnTo>
                    <a:lnTo>
                      <a:pt x="0" y="53"/>
                    </a:lnTo>
                    <a:lnTo>
                      <a:pt x="0" y="43"/>
                    </a:lnTo>
                    <a:lnTo>
                      <a:pt x="6" y="26"/>
                    </a:lnTo>
                    <a:lnTo>
                      <a:pt x="11" y="31"/>
                    </a:lnTo>
                    <a:lnTo>
                      <a:pt x="17" y="31"/>
                    </a:lnTo>
                    <a:lnTo>
                      <a:pt x="27" y="30"/>
                    </a:lnTo>
                    <a:lnTo>
                      <a:pt x="33" y="23"/>
                    </a:lnTo>
                    <a:lnTo>
                      <a:pt x="39" y="14"/>
                    </a:lnTo>
                    <a:lnTo>
                      <a:pt x="45"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18" name="Freeform 468"/>
              <p:cNvSpPr>
                <a:spLocks/>
              </p:cNvSpPr>
              <p:nvPr/>
            </p:nvSpPr>
            <p:spPr bwMode="auto">
              <a:xfrm>
                <a:off x="1219" y="3076"/>
                <a:ext cx="45" cy="59"/>
              </a:xfrm>
              <a:custGeom>
                <a:avLst/>
                <a:gdLst>
                  <a:gd name="T0" fmla="*/ 1 w 45"/>
                  <a:gd name="T1" fmla="*/ 0 h 59"/>
                  <a:gd name="T2" fmla="*/ 0 w 45"/>
                  <a:gd name="T3" fmla="*/ 23 h 59"/>
                  <a:gd name="T4" fmla="*/ 3 w 45"/>
                  <a:gd name="T5" fmla="*/ 18 h 59"/>
                  <a:gd name="T6" fmla="*/ 6 w 45"/>
                  <a:gd name="T7" fmla="*/ 24 h 59"/>
                  <a:gd name="T8" fmla="*/ 9 w 45"/>
                  <a:gd name="T9" fmla="*/ 36 h 59"/>
                  <a:gd name="T10" fmla="*/ 14 w 45"/>
                  <a:gd name="T11" fmla="*/ 45 h 59"/>
                  <a:gd name="T12" fmla="*/ 22 w 45"/>
                  <a:gd name="T13" fmla="*/ 52 h 59"/>
                  <a:gd name="T14" fmla="*/ 30 w 45"/>
                  <a:gd name="T15" fmla="*/ 56 h 59"/>
                  <a:gd name="T16" fmla="*/ 38 w 45"/>
                  <a:gd name="T17" fmla="*/ 58 h 59"/>
                  <a:gd name="T18" fmla="*/ 41 w 45"/>
                  <a:gd name="T19" fmla="*/ 55 h 59"/>
                  <a:gd name="T20" fmla="*/ 43 w 45"/>
                  <a:gd name="T21" fmla="*/ 50 h 59"/>
                  <a:gd name="T22" fmla="*/ 44 w 45"/>
                  <a:gd name="T23" fmla="*/ 44 h 59"/>
                  <a:gd name="T24" fmla="*/ 43 w 45"/>
                  <a:gd name="T25" fmla="*/ 38 h 59"/>
                  <a:gd name="T26" fmla="*/ 39 w 45"/>
                  <a:gd name="T27" fmla="*/ 28 h 59"/>
                  <a:gd name="T28" fmla="*/ 32 w 45"/>
                  <a:gd name="T29" fmla="*/ 32 h 59"/>
                  <a:gd name="T30" fmla="*/ 23 w 45"/>
                  <a:gd name="T31" fmla="*/ 32 h 59"/>
                  <a:gd name="T32" fmla="*/ 17 w 45"/>
                  <a:gd name="T33" fmla="*/ 31 h 59"/>
                  <a:gd name="T34" fmla="*/ 5 w 45"/>
                  <a:gd name="T35" fmla="*/ 12 h 59"/>
                  <a:gd name="T36" fmla="*/ 1 w 45"/>
                  <a:gd name="T37" fmla="*/ 0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5"/>
                  <a:gd name="T58" fmla="*/ 0 h 59"/>
                  <a:gd name="T59" fmla="*/ 45 w 45"/>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5" h="59">
                    <a:moveTo>
                      <a:pt x="1" y="0"/>
                    </a:moveTo>
                    <a:lnTo>
                      <a:pt x="0" y="23"/>
                    </a:lnTo>
                    <a:lnTo>
                      <a:pt x="3" y="18"/>
                    </a:lnTo>
                    <a:lnTo>
                      <a:pt x="6" y="24"/>
                    </a:lnTo>
                    <a:lnTo>
                      <a:pt x="9" y="36"/>
                    </a:lnTo>
                    <a:lnTo>
                      <a:pt x="14" y="45"/>
                    </a:lnTo>
                    <a:lnTo>
                      <a:pt x="22" y="52"/>
                    </a:lnTo>
                    <a:lnTo>
                      <a:pt x="30" y="56"/>
                    </a:lnTo>
                    <a:lnTo>
                      <a:pt x="38" y="58"/>
                    </a:lnTo>
                    <a:lnTo>
                      <a:pt x="41" y="55"/>
                    </a:lnTo>
                    <a:lnTo>
                      <a:pt x="43" y="50"/>
                    </a:lnTo>
                    <a:lnTo>
                      <a:pt x="44" y="44"/>
                    </a:lnTo>
                    <a:lnTo>
                      <a:pt x="43" y="38"/>
                    </a:lnTo>
                    <a:lnTo>
                      <a:pt x="39" y="28"/>
                    </a:lnTo>
                    <a:lnTo>
                      <a:pt x="32" y="32"/>
                    </a:lnTo>
                    <a:lnTo>
                      <a:pt x="23" y="32"/>
                    </a:lnTo>
                    <a:lnTo>
                      <a:pt x="17" y="31"/>
                    </a:lnTo>
                    <a:lnTo>
                      <a:pt x="5" y="12"/>
                    </a:lnTo>
                    <a:lnTo>
                      <a:pt x="1"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906" name="Group 469"/>
            <p:cNvGrpSpPr>
              <a:grpSpLocks/>
            </p:cNvGrpSpPr>
            <p:nvPr/>
          </p:nvGrpSpPr>
          <p:grpSpPr bwMode="auto">
            <a:xfrm>
              <a:off x="1094" y="2615"/>
              <a:ext cx="196" cy="452"/>
              <a:chOff x="1094" y="2615"/>
              <a:chExt cx="196" cy="452"/>
            </a:xfrm>
          </p:grpSpPr>
          <p:grpSp>
            <p:nvGrpSpPr>
              <p:cNvPr id="21908" name="Group 470"/>
              <p:cNvGrpSpPr>
                <a:grpSpLocks/>
              </p:cNvGrpSpPr>
              <p:nvPr/>
            </p:nvGrpSpPr>
            <p:grpSpPr bwMode="auto">
              <a:xfrm>
                <a:off x="1094" y="2615"/>
                <a:ext cx="196" cy="452"/>
                <a:chOff x="1094" y="2615"/>
                <a:chExt cx="196" cy="452"/>
              </a:xfrm>
            </p:grpSpPr>
            <p:sp>
              <p:nvSpPr>
                <p:cNvPr id="21913" name="Freeform 471"/>
                <p:cNvSpPr>
                  <a:spLocks/>
                </p:cNvSpPr>
                <p:nvPr/>
              </p:nvSpPr>
              <p:spPr bwMode="auto">
                <a:xfrm>
                  <a:off x="1094" y="2615"/>
                  <a:ext cx="196" cy="452"/>
                </a:xfrm>
                <a:custGeom>
                  <a:avLst/>
                  <a:gdLst>
                    <a:gd name="T0" fmla="*/ 140 w 196"/>
                    <a:gd name="T1" fmla="*/ 5 h 452"/>
                    <a:gd name="T2" fmla="*/ 178 w 196"/>
                    <a:gd name="T3" fmla="*/ 19 h 452"/>
                    <a:gd name="T4" fmla="*/ 188 w 196"/>
                    <a:gd name="T5" fmla="*/ 32 h 452"/>
                    <a:gd name="T6" fmla="*/ 195 w 196"/>
                    <a:gd name="T7" fmla="*/ 136 h 452"/>
                    <a:gd name="T8" fmla="*/ 193 w 196"/>
                    <a:gd name="T9" fmla="*/ 160 h 452"/>
                    <a:gd name="T10" fmla="*/ 169 w 196"/>
                    <a:gd name="T11" fmla="*/ 158 h 452"/>
                    <a:gd name="T12" fmla="*/ 170 w 196"/>
                    <a:gd name="T13" fmla="*/ 220 h 452"/>
                    <a:gd name="T14" fmla="*/ 159 w 196"/>
                    <a:gd name="T15" fmla="*/ 220 h 452"/>
                    <a:gd name="T16" fmla="*/ 146 w 196"/>
                    <a:gd name="T17" fmla="*/ 347 h 452"/>
                    <a:gd name="T18" fmla="*/ 145 w 196"/>
                    <a:gd name="T19" fmla="*/ 414 h 452"/>
                    <a:gd name="T20" fmla="*/ 142 w 196"/>
                    <a:gd name="T21" fmla="*/ 445 h 452"/>
                    <a:gd name="T22" fmla="*/ 132 w 196"/>
                    <a:gd name="T23" fmla="*/ 451 h 452"/>
                    <a:gd name="T24" fmla="*/ 117 w 196"/>
                    <a:gd name="T25" fmla="*/ 446 h 452"/>
                    <a:gd name="T26" fmla="*/ 107 w 196"/>
                    <a:gd name="T27" fmla="*/ 394 h 452"/>
                    <a:gd name="T28" fmla="*/ 101 w 196"/>
                    <a:gd name="T29" fmla="*/ 448 h 452"/>
                    <a:gd name="T30" fmla="*/ 86 w 196"/>
                    <a:gd name="T31" fmla="*/ 450 h 452"/>
                    <a:gd name="T32" fmla="*/ 74 w 196"/>
                    <a:gd name="T33" fmla="*/ 447 h 452"/>
                    <a:gd name="T34" fmla="*/ 59 w 196"/>
                    <a:gd name="T35" fmla="*/ 344 h 452"/>
                    <a:gd name="T36" fmla="*/ 42 w 196"/>
                    <a:gd name="T37" fmla="*/ 269 h 452"/>
                    <a:gd name="T38" fmla="*/ 16 w 196"/>
                    <a:gd name="T39" fmla="*/ 200 h 452"/>
                    <a:gd name="T40" fmla="*/ 0 w 196"/>
                    <a:gd name="T41" fmla="*/ 199 h 452"/>
                    <a:gd name="T42" fmla="*/ 15 w 196"/>
                    <a:gd name="T43" fmla="*/ 102 h 452"/>
                    <a:gd name="T44" fmla="*/ 15 w 196"/>
                    <a:gd name="T45" fmla="*/ 27 h 452"/>
                    <a:gd name="T46" fmla="*/ 23 w 196"/>
                    <a:gd name="T47" fmla="*/ 18 h 452"/>
                    <a:gd name="T48" fmla="*/ 64 w 196"/>
                    <a:gd name="T49" fmla="*/ 0 h 452"/>
                    <a:gd name="T50" fmla="*/ 98 w 196"/>
                    <a:gd name="T51" fmla="*/ 40 h 452"/>
                    <a:gd name="T52" fmla="*/ 140 w 196"/>
                    <a:gd name="T53" fmla="*/ 5 h 45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6"/>
                    <a:gd name="T82" fmla="*/ 0 h 452"/>
                    <a:gd name="T83" fmla="*/ 196 w 196"/>
                    <a:gd name="T84" fmla="*/ 452 h 45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6" h="452">
                      <a:moveTo>
                        <a:pt x="140" y="5"/>
                      </a:moveTo>
                      <a:lnTo>
                        <a:pt x="178" y="19"/>
                      </a:lnTo>
                      <a:lnTo>
                        <a:pt x="188" y="32"/>
                      </a:lnTo>
                      <a:lnTo>
                        <a:pt x="195" y="136"/>
                      </a:lnTo>
                      <a:lnTo>
                        <a:pt x="193" y="160"/>
                      </a:lnTo>
                      <a:lnTo>
                        <a:pt x="169" y="158"/>
                      </a:lnTo>
                      <a:lnTo>
                        <a:pt x="170" y="220"/>
                      </a:lnTo>
                      <a:lnTo>
                        <a:pt x="159" y="220"/>
                      </a:lnTo>
                      <a:lnTo>
                        <a:pt x="146" y="347"/>
                      </a:lnTo>
                      <a:lnTo>
                        <a:pt x="145" y="414"/>
                      </a:lnTo>
                      <a:lnTo>
                        <a:pt x="142" y="445"/>
                      </a:lnTo>
                      <a:lnTo>
                        <a:pt x="132" y="451"/>
                      </a:lnTo>
                      <a:lnTo>
                        <a:pt x="117" y="446"/>
                      </a:lnTo>
                      <a:lnTo>
                        <a:pt x="107" y="394"/>
                      </a:lnTo>
                      <a:lnTo>
                        <a:pt x="101" y="448"/>
                      </a:lnTo>
                      <a:lnTo>
                        <a:pt x="86" y="450"/>
                      </a:lnTo>
                      <a:lnTo>
                        <a:pt x="74" y="447"/>
                      </a:lnTo>
                      <a:lnTo>
                        <a:pt x="59" y="344"/>
                      </a:lnTo>
                      <a:lnTo>
                        <a:pt x="42" y="269"/>
                      </a:lnTo>
                      <a:lnTo>
                        <a:pt x="16" y="200"/>
                      </a:lnTo>
                      <a:lnTo>
                        <a:pt x="0" y="199"/>
                      </a:lnTo>
                      <a:lnTo>
                        <a:pt x="15" y="102"/>
                      </a:lnTo>
                      <a:lnTo>
                        <a:pt x="15" y="27"/>
                      </a:lnTo>
                      <a:lnTo>
                        <a:pt x="23" y="18"/>
                      </a:lnTo>
                      <a:lnTo>
                        <a:pt x="64" y="0"/>
                      </a:lnTo>
                      <a:lnTo>
                        <a:pt x="98" y="40"/>
                      </a:lnTo>
                      <a:lnTo>
                        <a:pt x="140" y="5"/>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914" name="Group 472"/>
                <p:cNvGrpSpPr>
                  <a:grpSpLocks/>
                </p:cNvGrpSpPr>
                <p:nvPr/>
              </p:nvGrpSpPr>
              <p:grpSpPr bwMode="auto">
                <a:xfrm>
                  <a:off x="1169" y="2742"/>
                  <a:ext cx="90" cy="96"/>
                  <a:chOff x="1169" y="2742"/>
                  <a:chExt cx="90" cy="96"/>
                </a:xfrm>
              </p:grpSpPr>
              <p:sp>
                <p:nvSpPr>
                  <p:cNvPr id="21915" name="Freeform 473"/>
                  <p:cNvSpPr>
                    <a:spLocks/>
                  </p:cNvSpPr>
                  <p:nvPr/>
                </p:nvSpPr>
                <p:spPr bwMode="auto">
                  <a:xfrm>
                    <a:off x="1169" y="2742"/>
                    <a:ext cx="78" cy="96"/>
                  </a:xfrm>
                  <a:custGeom>
                    <a:avLst/>
                    <a:gdLst>
                      <a:gd name="T0" fmla="*/ 77 w 78"/>
                      <a:gd name="T1" fmla="*/ 95 h 96"/>
                      <a:gd name="T2" fmla="*/ 1 w 78"/>
                      <a:gd name="T3" fmla="*/ 90 h 96"/>
                      <a:gd name="T4" fmla="*/ 0 w 78"/>
                      <a:gd name="T5" fmla="*/ 0 h 96"/>
                      <a:gd name="T6" fmla="*/ 0 60000 65536"/>
                      <a:gd name="T7" fmla="*/ 0 60000 65536"/>
                      <a:gd name="T8" fmla="*/ 0 60000 65536"/>
                      <a:gd name="T9" fmla="*/ 0 w 78"/>
                      <a:gd name="T10" fmla="*/ 0 h 96"/>
                      <a:gd name="T11" fmla="*/ 78 w 78"/>
                      <a:gd name="T12" fmla="*/ 96 h 96"/>
                    </a:gdLst>
                    <a:ahLst/>
                    <a:cxnLst>
                      <a:cxn ang="T6">
                        <a:pos x="T0" y="T1"/>
                      </a:cxn>
                      <a:cxn ang="T7">
                        <a:pos x="T2" y="T3"/>
                      </a:cxn>
                      <a:cxn ang="T8">
                        <a:pos x="T4" y="T5"/>
                      </a:cxn>
                    </a:cxnLst>
                    <a:rect l="T9" t="T10" r="T11" b="T12"/>
                    <a:pathLst>
                      <a:path w="78" h="96">
                        <a:moveTo>
                          <a:pt x="77" y="95"/>
                        </a:moveTo>
                        <a:lnTo>
                          <a:pt x="1" y="90"/>
                        </a:lnTo>
                        <a:lnTo>
                          <a:pt x="0" y="0"/>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16" name="Freeform 474"/>
                  <p:cNvSpPr>
                    <a:spLocks/>
                  </p:cNvSpPr>
                  <p:nvPr/>
                </p:nvSpPr>
                <p:spPr bwMode="auto">
                  <a:xfrm>
                    <a:off x="1170" y="2753"/>
                    <a:ext cx="89" cy="25"/>
                  </a:xfrm>
                  <a:custGeom>
                    <a:avLst/>
                    <a:gdLst>
                      <a:gd name="T0" fmla="*/ 88 w 89"/>
                      <a:gd name="T1" fmla="*/ 24 h 25"/>
                      <a:gd name="T2" fmla="*/ 57 w 89"/>
                      <a:gd name="T3" fmla="*/ 17 h 25"/>
                      <a:gd name="T4" fmla="*/ 0 w 89"/>
                      <a:gd name="T5" fmla="*/ 0 h 25"/>
                      <a:gd name="T6" fmla="*/ 0 60000 65536"/>
                      <a:gd name="T7" fmla="*/ 0 60000 65536"/>
                      <a:gd name="T8" fmla="*/ 0 60000 65536"/>
                      <a:gd name="T9" fmla="*/ 0 w 89"/>
                      <a:gd name="T10" fmla="*/ 0 h 25"/>
                      <a:gd name="T11" fmla="*/ 89 w 89"/>
                      <a:gd name="T12" fmla="*/ 25 h 25"/>
                    </a:gdLst>
                    <a:ahLst/>
                    <a:cxnLst>
                      <a:cxn ang="T6">
                        <a:pos x="T0" y="T1"/>
                      </a:cxn>
                      <a:cxn ang="T7">
                        <a:pos x="T2" y="T3"/>
                      </a:cxn>
                      <a:cxn ang="T8">
                        <a:pos x="T4" y="T5"/>
                      </a:cxn>
                    </a:cxnLst>
                    <a:rect l="T9" t="T10" r="T11" b="T12"/>
                    <a:pathLst>
                      <a:path w="89" h="25">
                        <a:moveTo>
                          <a:pt x="88" y="24"/>
                        </a:moveTo>
                        <a:lnTo>
                          <a:pt x="57" y="17"/>
                        </a:lnTo>
                        <a:lnTo>
                          <a:pt x="0" y="0"/>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21909" name="Group 475"/>
              <p:cNvGrpSpPr>
                <a:grpSpLocks/>
              </p:cNvGrpSpPr>
              <p:nvPr/>
            </p:nvGrpSpPr>
            <p:grpSpPr bwMode="auto">
              <a:xfrm>
                <a:off x="1146" y="2662"/>
                <a:ext cx="117" cy="108"/>
                <a:chOff x="1146" y="2662"/>
                <a:chExt cx="117" cy="108"/>
              </a:xfrm>
            </p:grpSpPr>
            <p:sp>
              <p:nvSpPr>
                <p:cNvPr id="21910" name="Freeform 476"/>
                <p:cNvSpPr>
                  <a:spLocks/>
                </p:cNvSpPr>
                <p:nvPr/>
              </p:nvSpPr>
              <p:spPr bwMode="auto">
                <a:xfrm>
                  <a:off x="1155" y="2662"/>
                  <a:ext cx="99" cy="81"/>
                </a:xfrm>
                <a:custGeom>
                  <a:avLst/>
                  <a:gdLst>
                    <a:gd name="T0" fmla="*/ 98 w 99"/>
                    <a:gd name="T1" fmla="*/ 29 h 81"/>
                    <a:gd name="T2" fmla="*/ 35 w 99"/>
                    <a:gd name="T3" fmla="*/ 0 h 81"/>
                    <a:gd name="T4" fmla="*/ 0 w 99"/>
                    <a:gd name="T5" fmla="*/ 54 h 81"/>
                    <a:gd name="T6" fmla="*/ 63 w 99"/>
                    <a:gd name="T7" fmla="*/ 80 h 81"/>
                    <a:gd name="T8" fmla="*/ 98 w 99"/>
                    <a:gd name="T9" fmla="*/ 29 h 81"/>
                    <a:gd name="T10" fmla="*/ 0 60000 65536"/>
                    <a:gd name="T11" fmla="*/ 0 60000 65536"/>
                    <a:gd name="T12" fmla="*/ 0 60000 65536"/>
                    <a:gd name="T13" fmla="*/ 0 60000 65536"/>
                    <a:gd name="T14" fmla="*/ 0 60000 65536"/>
                    <a:gd name="T15" fmla="*/ 0 w 99"/>
                    <a:gd name="T16" fmla="*/ 0 h 81"/>
                    <a:gd name="T17" fmla="*/ 99 w 99"/>
                    <a:gd name="T18" fmla="*/ 81 h 81"/>
                  </a:gdLst>
                  <a:ahLst/>
                  <a:cxnLst>
                    <a:cxn ang="T10">
                      <a:pos x="T0" y="T1"/>
                    </a:cxn>
                    <a:cxn ang="T11">
                      <a:pos x="T2" y="T3"/>
                    </a:cxn>
                    <a:cxn ang="T12">
                      <a:pos x="T4" y="T5"/>
                    </a:cxn>
                    <a:cxn ang="T13">
                      <a:pos x="T6" y="T7"/>
                    </a:cxn>
                    <a:cxn ang="T14">
                      <a:pos x="T8" y="T9"/>
                    </a:cxn>
                  </a:cxnLst>
                  <a:rect l="T15" t="T16" r="T17" b="T18"/>
                  <a:pathLst>
                    <a:path w="99" h="81">
                      <a:moveTo>
                        <a:pt x="98" y="29"/>
                      </a:moveTo>
                      <a:lnTo>
                        <a:pt x="35" y="0"/>
                      </a:lnTo>
                      <a:lnTo>
                        <a:pt x="0" y="54"/>
                      </a:lnTo>
                      <a:lnTo>
                        <a:pt x="63" y="80"/>
                      </a:lnTo>
                      <a:lnTo>
                        <a:pt x="98" y="29"/>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11" name="Freeform 477"/>
                <p:cNvSpPr>
                  <a:spLocks/>
                </p:cNvSpPr>
                <p:nvPr/>
              </p:nvSpPr>
              <p:spPr bwMode="auto">
                <a:xfrm>
                  <a:off x="1146" y="2697"/>
                  <a:ext cx="38" cy="41"/>
                </a:xfrm>
                <a:custGeom>
                  <a:avLst/>
                  <a:gdLst>
                    <a:gd name="T0" fmla="*/ 37 w 38"/>
                    <a:gd name="T1" fmla="*/ 24 h 41"/>
                    <a:gd name="T2" fmla="*/ 28 w 38"/>
                    <a:gd name="T3" fmla="*/ 19 h 41"/>
                    <a:gd name="T4" fmla="*/ 23 w 38"/>
                    <a:gd name="T5" fmla="*/ 7 h 41"/>
                    <a:gd name="T6" fmla="*/ 16 w 38"/>
                    <a:gd name="T7" fmla="*/ 3 h 41"/>
                    <a:gd name="T8" fmla="*/ 12 w 38"/>
                    <a:gd name="T9" fmla="*/ 0 h 41"/>
                    <a:gd name="T10" fmla="*/ 10 w 38"/>
                    <a:gd name="T11" fmla="*/ 1 h 41"/>
                    <a:gd name="T12" fmla="*/ 9 w 38"/>
                    <a:gd name="T13" fmla="*/ 4 h 41"/>
                    <a:gd name="T14" fmla="*/ 2 w 38"/>
                    <a:gd name="T15" fmla="*/ 10 h 41"/>
                    <a:gd name="T16" fmla="*/ 0 w 38"/>
                    <a:gd name="T17" fmla="*/ 20 h 41"/>
                    <a:gd name="T18" fmla="*/ 2 w 38"/>
                    <a:gd name="T19" fmla="*/ 27 h 41"/>
                    <a:gd name="T20" fmla="*/ 13 w 38"/>
                    <a:gd name="T21" fmla="*/ 35 h 41"/>
                    <a:gd name="T22" fmla="*/ 33 w 38"/>
                    <a:gd name="T23" fmla="*/ 40 h 41"/>
                    <a:gd name="T24" fmla="*/ 37 w 38"/>
                    <a:gd name="T25" fmla="*/ 24 h 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41"/>
                    <a:gd name="T41" fmla="*/ 38 w 38"/>
                    <a:gd name="T42" fmla="*/ 41 h 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41">
                      <a:moveTo>
                        <a:pt x="37" y="24"/>
                      </a:moveTo>
                      <a:lnTo>
                        <a:pt x="28" y="19"/>
                      </a:lnTo>
                      <a:lnTo>
                        <a:pt x="23" y="7"/>
                      </a:lnTo>
                      <a:lnTo>
                        <a:pt x="16" y="3"/>
                      </a:lnTo>
                      <a:lnTo>
                        <a:pt x="12" y="0"/>
                      </a:lnTo>
                      <a:lnTo>
                        <a:pt x="10" y="1"/>
                      </a:lnTo>
                      <a:lnTo>
                        <a:pt x="9" y="4"/>
                      </a:lnTo>
                      <a:lnTo>
                        <a:pt x="2" y="10"/>
                      </a:lnTo>
                      <a:lnTo>
                        <a:pt x="0" y="20"/>
                      </a:lnTo>
                      <a:lnTo>
                        <a:pt x="2" y="27"/>
                      </a:lnTo>
                      <a:lnTo>
                        <a:pt x="13" y="35"/>
                      </a:lnTo>
                      <a:lnTo>
                        <a:pt x="33" y="40"/>
                      </a:lnTo>
                      <a:lnTo>
                        <a:pt x="37" y="24"/>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12" name="Freeform 478"/>
                <p:cNvSpPr>
                  <a:spLocks/>
                </p:cNvSpPr>
                <p:nvPr/>
              </p:nvSpPr>
              <p:spPr bwMode="auto">
                <a:xfrm>
                  <a:off x="1184" y="2724"/>
                  <a:ext cx="79" cy="46"/>
                </a:xfrm>
                <a:custGeom>
                  <a:avLst/>
                  <a:gdLst>
                    <a:gd name="T0" fmla="*/ 78 w 79"/>
                    <a:gd name="T1" fmla="*/ 45 h 46"/>
                    <a:gd name="T2" fmla="*/ 47 w 79"/>
                    <a:gd name="T3" fmla="*/ 38 h 46"/>
                    <a:gd name="T4" fmla="*/ 23 w 79"/>
                    <a:gd name="T5" fmla="*/ 29 h 46"/>
                    <a:gd name="T6" fmla="*/ 0 w 79"/>
                    <a:gd name="T7" fmla="*/ 20 h 46"/>
                    <a:gd name="T8" fmla="*/ 9 w 79"/>
                    <a:gd name="T9" fmla="*/ 0 h 46"/>
                    <a:gd name="T10" fmla="*/ 50 w 79"/>
                    <a:gd name="T11" fmla="*/ 13 h 46"/>
                    <a:gd name="T12" fmla="*/ 75 w 79"/>
                    <a:gd name="T13" fmla="*/ 19 h 46"/>
                    <a:gd name="T14" fmla="*/ 76 w 79"/>
                    <a:gd name="T15" fmla="*/ 15 h 46"/>
                    <a:gd name="T16" fmla="*/ 78 w 79"/>
                    <a:gd name="T17" fmla="*/ 45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9"/>
                    <a:gd name="T28" fmla="*/ 0 h 46"/>
                    <a:gd name="T29" fmla="*/ 79 w 79"/>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9" h="46">
                      <a:moveTo>
                        <a:pt x="78" y="45"/>
                      </a:moveTo>
                      <a:lnTo>
                        <a:pt x="47" y="38"/>
                      </a:lnTo>
                      <a:lnTo>
                        <a:pt x="23" y="29"/>
                      </a:lnTo>
                      <a:lnTo>
                        <a:pt x="0" y="20"/>
                      </a:lnTo>
                      <a:lnTo>
                        <a:pt x="9" y="0"/>
                      </a:lnTo>
                      <a:lnTo>
                        <a:pt x="50" y="13"/>
                      </a:lnTo>
                      <a:lnTo>
                        <a:pt x="75" y="19"/>
                      </a:lnTo>
                      <a:lnTo>
                        <a:pt x="76" y="15"/>
                      </a:lnTo>
                      <a:lnTo>
                        <a:pt x="78" y="45"/>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21907" name="Freeform 479"/>
            <p:cNvSpPr>
              <a:spLocks/>
            </p:cNvSpPr>
            <p:nvPr/>
          </p:nvSpPr>
          <p:spPr bwMode="auto">
            <a:xfrm>
              <a:off x="1184" y="2851"/>
              <a:ext cx="13" cy="168"/>
            </a:xfrm>
            <a:custGeom>
              <a:avLst/>
              <a:gdLst>
                <a:gd name="T0" fmla="*/ 0 w 13"/>
                <a:gd name="T1" fmla="*/ 0 h 168"/>
                <a:gd name="T2" fmla="*/ 4 w 13"/>
                <a:gd name="T3" fmla="*/ 89 h 168"/>
                <a:gd name="T4" fmla="*/ 12 w 13"/>
                <a:gd name="T5" fmla="*/ 167 h 168"/>
                <a:gd name="T6" fmla="*/ 0 60000 65536"/>
                <a:gd name="T7" fmla="*/ 0 60000 65536"/>
                <a:gd name="T8" fmla="*/ 0 60000 65536"/>
                <a:gd name="T9" fmla="*/ 0 w 13"/>
                <a:gd name="T10" fmla="*/ 0 h 168"/>
                <a:gd name="T11" fmla="*/ 13 w 13"/>
                <a:gd name="T12" fmla="*/ 168 h 168"/>
              </a:gdLst>
              <a:ahLst/>
              <a:cxnLst>
                <a:cxn ang="T6">
                  <a:pos x="T0" y="T1"/>
                </a:cxn>
                <a:cxn ang="T7">
                  <a:pos x="T2" y="T3"/>
                </a:cxn>
                <a:cxn ang="T8">
                  <a:pos x="T4" y="T5"/>
                </a:cxn>
              </a:cxnLst>
              <a:rect l="T9" t="T10" r="T11" b="T12"/>
              <a:pathLst>
                <a:path w="13" h="168">
                  <a:moveTo>
                    <a:pt x="0" y="0"/>
                  </a:moveTo>
                  <a:lnTo>
                    <a:pt x="4" y="89"/>
                  </a:lnTo>
                  <a:lnTo>
                    <a:pt x="12" y="167"/>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29" name="Group 480"/>
          <p:cNvGrpSpPr>
            <a:grpSpLocks/>
          </p:cNvGrpSpPr>
          <p:nvPr/>
        </p:nvGrpSpPr>
        <p:grpSpPr bwMode="auto">
          <a:xfrm>
            <a:off x="963613" y="3492500"/>
            <a:ext cx="403225" cy="835025"/>
            <a:chOff x="668" y="2493"/>
            <a:chExt cx="279" cy="596"/>
          </a:xfrm>
        </p:grpSpPr>
        <p:grpSp>
          <p:nvGrpSpPr>
            <p:cNvPr id="21886" name="Group 481"/>
            <p:cNvGrpSpPr>
              <a:grpSpLocks/>
            </p:cNvGrpSpPr>
            <p:nvPr/>
          </p:nvGrpSpPr>
          <p:grpSpPr bwMode="auto">
            <a:xfrm>
              <a:off x="668" y="2580"/>
              <a:ext cx="279" cy="164"/>
              <a:chOff x="668" y="2580"/>
              <a:chExt cx="279" cy="164"/>
            </a:xfrm>
          </p:grpSpPr>
          <p:sp>
            <p:nvSpPr>
              <p:cNvPr id="21896" name="Freeform 482"/>
              <p:cNvSpPr>
                <a:spLocks/>
              </p:cNvSpPr>
              <p:nvPr/>
            </p:nvSpPr>
            <p:spPr bwMode="auto">
              <a:xfrm>
                <a:off x="668" y="2580"/>
                <a:ext cx="279" cy="164"/>
              </a:xfrm>
              <a:custGeom>
                <a:avLst/>
                <a:gdLst>
                  <a:gd name="T0" fmla="*/ 173 w 279"/>
                  <a:gd name="T1" fmla="*/ 0 h 164"/>
                  <a:gd name="T2" fmla="*/ 206 w 279"/>
                  <a:gd name="T3" fmla="*/ 13 h 164"/>
                  <a:gd name="T4" fmla="*/ 239 w 279"/>
                  <a:gd name="T5" fmla="*/ 25 h 164"/>
                  <a:gd name="T6" fmla="*/ 261 w 279"/>
                  <a:gd name="T7" fmla="*/ 71 h 164"/>
                  <a:gd name="T8" fmla="*/ 277 w 279"/>
                  <a:gd name="T9" fmla="*/ 107 h 164"/>
                  <a:gd name="T10" fmla="*/ 278 w 279"/>
                  <a:gd name="T11" fmla="*/ 115 h 164"/>
                  <a:gd name="T12" fmla="*/ 263 w 279"/>
                  <a:gd name="T13" fmla="*/ 132 h 164"/>
                  <a:gd name="T14" fmla="*/ 253 w 279"/>
                  <a:gd name="T15" fmla="*/ 138 h 164"/>
                  <a:gd name="T16" fmla="*/ 244 w 279"/>
                  <a:gd name="T17" fmla="*/ 139 h 164"/>
                  <a:gd name="T18" fmla="*/ 243 w 279"/>
                  <a:gd name="T19" fmla="*/ 144 h 164"/>
                  <a:gd name="T20" fmla="*/ 227 w 279"/>
                  <a:gd name="T21" fmla="*/ 137 h 164"/>
                  <a:gd name="T22" fmla="*/ 226 w 279"/>
                  <a:gd name="T23" fmla="*/ 156 h 164"/>
                  <a:gd name="T24" fmla="*/ 216 w 279"/>
                  <a:gd name="T25" fmla="*/ 163 h 164"/>
                  <a:gd name="T26" fmla="*/ 55 w 279"/>
                  <a:gd name="T27" fmla="*/ 163 h 164"/>
                  <a:gd name="T28" fmla="*/ 40 w 279"/>
                  <a:gd name="T29" fmla="*/ 154 h 164"/>
                  <a:gd name="T30" fmla="*/ 44 w 279"/>
                  <a:gd name="T31" fmla="*/ 137 h 164"/>
                  <a:gd name="T32" fmla="*/ 25 w 279"/>
                  <a:gd name="T33" fmla="*/ 147 h 164"/>
                  <a:gd name="T34" fmla="*/ 0 w 279"/>
                  <a:gd name="T35" fmla="*/ 117 h 164"/>
                  <a:gd name="T36" fmla="*/ 51 w 279"/>
                  <a:gd name="T37" fmla="*/ 21 h 164"/>
                  <a:gd name="T38" fmla="*/ 103 w 279"/>
                  <a:gd name="T39" fmla="*/ 9 h 164"/>
                  <a:gd name="T40" fmla="*/ 120 w 279"/>
                  <a:gd name="T41" fmla="*/ 2 h 164"/>
                  <a:gd name="T42" fmla="*/ 145 w 279"/>
                  <a:gd name="T43" fmla="*/ 18 h 164"/>
                  <a:gd name="T44" fmla="*/ 173 w 279"/>
                  <a:gd name="T45" fmla="*/ 0 h 1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164"/>
                  <a:gd name="T71" fmla="*/ 279 w 279"/>
                  <a:gd name="T72" fmla="*/ 164 h 16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164">
                    <a:moveTo>
                      <a:pt x="173" y="0"/>
                    </a:moveTo>
                    <a:lnTo>
                      <a:pt x="206" y="13"/>
                    </a:lnTo>
                    <a:lnTo>
                      <a:pt x="239" y="25"/>
                    </a:lnTo>
                    <a:lnTo>
                      <a:pt x="261" y="71"/>
                    </a:lnTo>
                    <a:lnTo>
                      <a:pt x="277" y="107"/>
                    </a:lnTo>
                    <a:lnTo>
                      <a:pt x="278" y="115"/>
                    </a:lnTo>
                    <a:lnTo>
                      <a:pt x="263" y="132"/>
                    </a:lnTo>
                    <a:lnTo>
                      <a:pt x="253" y="138"/>
                    </a:lnTo>
                    <a:lnTo>
                      <a:pt x="244" y="139"/>
                    </a:lnTo>
                    <a:lnTo>
                      <a:pt x="243" y="144"/>
                    </a:lnTo>
                    <a:lnTo>
                      <a:pt x="227" y="137"/>
                    </a:lnTo>
                    <a:lnTo>
                      <a:pt x="226" y="156"/>
                    </a:lnTo>
                    <a:lnTo>
                      <a:pt x="216" y="163"/>
                    </a:lnTo>
                    <a:lnTo>
                      <a:pt x="55" y="163"/>
                    </a:lnTo>
                    <a:lnTo>
                      <a:pt x="40" y="154"/>
                    </a:lnTo>
                    <a:lnTo>
                      <a:pt x="44" y="137"/>
                    </a:lnTo>
                    <a:lnTo>
                      <a:pt x="25" y="147"/>
                    </a:lnTo>
                    <a:lnTo>
                      <a:pt x="0" y="117"/>
                    </a:lnTo>
                    <a:lnTo>
                      <a:pt x="51" y="21"/>
                    </a:lnTo>
                    <a:lnTo>
                      <a:pt x="103" y="9"/>
                    </a:lnTo>
                    <a:lnTo>
                      <a:pt x="120" y="2"/>
                    </a:lnTo>
                    <a:lnTo>
                      <a:pt x="145" y="18"/>
                    </a:lnTo>
                    <a:lnTo>
                      <a:pt x="173" y="0"/>
                    </a:lnTo>
                  </a:path>
                </a:pathLst>
              </a:custGeom>
              <a:solidFill>
                <a:srgbClr val="3F7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97" name="Group 483"/>
              <p:cNvGrpSpPr>
                <a:grpSpLocks/>
              </p:cNvGrpSpPr>
              <p:nvPr/>
            </p:nvGrpSpPr>
            <p:grpSpPr bwMode="auto">
              <a:xfrm>
                <a:off x="700" y="2598"/>
                <a:ext cx="190" cy="145"/>
                <a:chOff x="700" y="2598"/>
                <a:chExt cx="190" cy="145"/>
              </a:xfrm>
            </p:grpSpPr>
            <p:sp>
              <p:nvSpPr>
                <p:cNvPr id="21898" name="Freeform 484"/>
                <p:cNvSpPr>
                  <a:spLocks/>
                </p:cNvSpPr>
                <p:nvPr/>
              </p:nvSpPr>
              <p:spPr bwMode="auto">
                <a:xfrm>
                  <a:off x="795" y="2598"/>
                  <a:ext cx="33" cy="145"/>
                </a:xfrm>
                <a:custGeom>
                  <a:avLst/>
                  <a:gdLst>
                    <a:gd name="T0" fmla="*/ 23 w 33"/>
                    <a:gd name="T1" fmla="*/ 0 h 145"/>
                    <a:gd name="T2" fmla="*/ 29 w 33"/>
                    <a:gd name="T3" fmla="*/ 10 h 145"/>
                    <a:gd name="T4" fmla="*/ 23 w 33"/>
                    <a:gd name="T5" fmla="*/ 15 h 145"/>
                    <a:gd name="T6" fmla="*/ 32 w 33"/>
                    <a:gd name="T7" fmla="*/ 116 h 145"/>
                    <a:gd name="T8" fmla="*/ 31 w 33"/>
                    <a:gd name="T9" fmla="*/ 133 h 145"/>
                    <a:gd name="T10" fmla="*/ 15 w 33"/>
                    <a:gd name="T11" fmla="*/ 144 h 145"/>
                    <a:gd name="T12" fmla="*/ 0 w 33"/>
                    <a:gd name="T13" fmla="*/ 132 h 145"/>
                    <a:gd name="T14" fmla="*/ 0 w 33"/>
                    <a:gd name="T15" fmla="*/ 112 h 145"/>
                    <a:gd name="T16" fmla="*/ 14 w 33"/>
                    <a:gd name="T17" fmla="*/ 15 h 145"/>
                    <a:gd name="T18" fmla="*/ 8 w 33"/>
                    <a:gd name="T19" fmla="*/ 10 h 145"/>
                    <a:gd name="T20" fmla="*/ 13 w 33"/>
                    <a:gd name="T21" fmla="*/ 1 h 145"/>
                    <a:gd name="T22" fmla="*/ 17 w 33"/>
                    <a:gd name="T23" fmla="*/ 4 h 145"/>
                    <a:gd name="T24" fmla="*/ 23 w 33"/>
                    <a:gd name="T25" fmla="*/ 0 h 1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145"/>
                    <a:gd name="T41" fmla="*/ 33 w 33"/>
                    <a:gd name="T42" fmla="*/ 145 h 1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145">
                      <a:moveTo>
                        <a:pt x="23" y="0"/>
                      </a:moveTo>
                      <a:lnTo>
                        <a:pt x="29" y="10"/>
                      </a:lnTo>
                      <a:lnTo>
                        <a:pt x="23" y="15"/>
                      </a:lnTo>
                      <a:lnTo>
                        <a:pt x="32" y="116"/>
                      </a:lnTo>
                      <a:lnTo>
                        <a:pt x="31" y="133"/>
                      </a:lnTo>
                      <a:lnTo>
                        <a:pt x="15" y="144"/>
                      </a:lnTo>
                      <a:lnTo>
                        <a:pt x="0" y="132"/>
                      </a:lnTo>
                      <a:lnTo>
                        <a:pt x="0" y="112"/>
                      </a:lnTo>
                      <a:lnTo>
                        <a:pt x="14" y="15"/>
                      </a:lnTo>
                      <a:lnTo>
                        <a:pt x="8" y="10"/>
                      </a:lnTo>
                      <a:lnTo>
                        <a:pt x="13" y="1"/>
                      </a:lnTo>
                      <a:lnTo>
                        <a:pt x="17" y="4"/>
                      </a:lnTo>
                      <a:lnTo>
                        <a:pt x="23" y="0"/>
                      </a:lnTo>
                    </a:path>
                  </a:pathLst>
                </a:custGeom>
                <a:solidFill>
                  <a:srgbClr val="001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99" name="Group 485"/>
                <p:cNvGrpSpPr>
                  <a:grpSpLocks/>
                </p:cNvGrpSpPr>
                <p:nvPr/>
              </p:nvGrpSpPr>
              <p:grpSpPr bwMode="auto">
                <a:xfrm>
                  <a:off x="700" y="2662"/>
                  <a:ext cx="190" cy="46"/>
                  <a:chOff x="700" y="2662"/>
                  <a:chExt cx="190" cy="46"/>
                </a:xfrm>
              </p:grpSpPr>
              <p:sp>
                <p:nvSpPr>
                  <p:cNvPr id="21900" name="Freeform 486"/>
                  <p:cNvSpPr>
                    <a:spLocks/>
                  </p:cNvSpPr>
                  <p:nvPr/>
                </p:nvSpPr>
                <p:spPr bwMode="auto">
                  <a:xfrm>
                    <a:off x="702" y="2673"/>
                    <a:ext cx="146" cy="27"/>
                  </a:xfrm>
                  <a:custGeom>
                    <a:avLst/>
                    <a:gdLst>
                      <a:gd name="T0" fmla="*/ 133 w 146"/>
                      <a:gd name="T1" fmla="*/ 16 h 27"/>
                      <a:gd name="T2" fmla="*/ 34 w 146"/>
                      <a:gd name="T3" fmla="*/ 0 h 27"/>
                      <a:gd name="T4" fmla="*/ 0 w 146"/>
                      <a:gd name="T5" fmla="*/ 2 h 27"/>
                      <a:gd name="T6" fmla="*/ 121 w 146"/>
                      <a:gd name="T7" fmla="*/ 26 h 27"/>
                      <a:gd name="T8" fmla="*/ 145 w 146"/>
                      <a:gd name="T9" fmla="*/ 19 h 27"/>
                      <a:gd name="T10" fmla="*/ 133 w 146"/>
                      <a:gd name="T11" fmla="*/ 16 h 27"/>
                      <a:gd name="T12" fmla="*/ 0 60000 65536"/>
                      <a:gd name="T13" fmla="*/ 0 60000 65536"/>
                      <a:gd name="T14" fmla="*/ 0 60000 65536"/>
                      <a:gd name="T15" fmla="*/ 0 60000 65536"/>
                      <a:gd name="T16" fmla="*/ 0 60000 65536"/>
                      <a:gd name="T17" fmla="*/ 0 60000 65536"/>
                      <a:gd name="T18" fmla="*/ 0 w 146"/>
                      <a:gd name="T19" fmla="*/ 0 h 27"/>
                      <a:gd name="T20" fmla="*/ 146 w 14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146" h="27">
                        <a:moveTo>
                          <a:pt x="133" y="16"/>
                        </a:moveTo>
                        <a:lnTo>
                          <a:pt x="34" y="0"/>
                        </a:lnTo>
                        <a:lnTo>
                          <a:pt x="0" y="2"/>
                        </a:lnTo>
                        <a:lnTo>
                          <a:pt x="121" y="26"/>
                        </a:lnTo>
                        <a:lnTo>
                          <a:pt x="145" y="19"/>
                        </a:lnTo>
                        <a:lnTo>
                          <a:pt x="133" y="1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01" name="Freeform 487"/>
                  <p:cNvSpPr>
                    <a:spLocks/>
                  </p:cNvSpPr>
                  <p:nvPr/>
                </p:nvSpPr>
                <p:spPr bwMode="auto">
                  <a:xfrm>
                    <a:off x="700" y="2674"/>
                    <a:ext cx="78" cy="33"/>
                  </a:xfrm>
                  <a:custGeom>
                    <a:avLst/>
                    <a:gdLst>
                      <a:gd name="T0" fmla="*/ 37 w 78"/>
                      <a:gd name="T1" fmla="*/ 0 h 33"/>
                      <a:gd name="T2" fmla="*/ 68 w 78"/>
                      <a:gd name="T3" fmla="*/ 5 h 33"/>
                      <a:gd name="T4" fmla="*/ 70 w 78"/>
                      <a:gd name="T5" fmla="*/ 11 h 33"/>
                      <a:gd name="T6" fmla="*/ 77 w 78"/>
                      <a:gd name="T7" fmla="*/ 17 h 33"/>
                      <a:gd name="T8" fmla="*/ 64 w 78"/>
                      <a:gd name="T9" fmla="*/ 26 h 33"/>
                      <a:gd name="T10" fmla="*/ 47 w 78"/>
                      <a:gd name="T11" fmla="*/ 31 h 33"/>
                      <a:gd name="T12" fmla="*/ 22 w 78"/>
                      <a:gd name="T13" fmla="*/ 32 h 33"/>
                      <a:gd name="T14" fmla="*/ 0 w 78"/>
                      <a:gd name="T15" fmla="*/ 18 h 33"/>
                      <a:gd name="T16" fmla="*/ 2 w 78"/>
                      <a:gd name="T17" fmla="*/ 1 h 33"/>
                      <a:gd name="T18" fmla="*/ 22 w 78"/>
                      <a:gd name="T19" fmla="*/ 9 h 33"/>
                      <a:gd name="T20" fmla="*/ 37 w 78"/>
                      <a:gd name="T21" fmla="*/ 0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
                      <a:gd name="T34" fmla="*/ 0 h 33"/>
                      <a:gd name="T35" fmla="*/ 78 w 7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 h="33">
                        <a:moveTo>
                          <a:pt x="37" y="0"/>
                        </a:moveTo>
                        <a:lnTo>
                          <a:pt x="68" y="5"/>
                        </a:lnTo>
                        <a:lnTo>
                          <a:pt x="70" y="11"/>
                        </a:lnTo>
                        <a:lnTo>
                          <a:pt x="77" y="17"/>
                        </a:lnTo>
                        <a:lnTo>
                          <a:pt x="64" y="26"/>
                        </a:lnTo>
                        <a:lnTo>
                          <a:pt x="47" y="31"/>
                        </a:lnTo>
                        <a:lnTo>
                          <a:pt x="22" y="32"/>
                        </a:lnTo>
                        <a:lnTo>
                          <a:pt x="0" y="18"/>
                        </a:lnTo>
                        <a:lnTo>
                          <a:pt x="2" y="1"/>
                        </a:lnTo>
                        <a:lnTo>
                          <a:pt x="22" y="9"/>
                        </a:lnTo>
                        <a:lnTo>
                          <a:pt x="37"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902" name="Freeform 488"/>
                  <p:cNvSpPr>
                    <a:spLocks/>
                  </p:cNvSpPr>
                  <p:nvPr/>
                </p:nvSpPr>
                <p:spPr bwMode="auto">
                  <a:xfrm>
                    <a:off x="830" y="2662"/>
                    <a:ext cx="60" cy="46"/>
                  </a:xfrm>
                  <a:custGeom>
                    <a:avLst/>
                    <a:gdLst>
                      <a:gd name="T0" fmla="*/ 59 w 60"/>
                      <a:gd name="T1" fmla="*/ 28 h 46"/>
                      <a:gd name="T2" fmla="*/ 52 w 60"/>
                      <a:gd name="T3" fmla="*/ 20 h 46"/>
                      <a:gd name="T4" fmla="*/ 46 w 60"/>
                      <a:gd name="T5" fmla="*/ 12 h 46"/>
                      <a:gd name="T6" fmla="*/ 43 w 60"/>
                      <a:gd name="T7" fmla="*/ 4 h 46"/>
                      <a:gd name="T8" fmla="*/ 25 w 60"/>
                      <a:gd name="T9" fmla="*/ 0 h 46"/>
                      <a:gd name="T10" fmla="*/ 11 w 60"/>
                      <a:gd name="T11" fmla="*/ 0 h 46"/>
                      <a:gd name="T12" fmla="*/ 0 w 60"/>
                      <a:gd name="T13" fmla="*/ 23 h 46"/>
                      <a:gd name="T14" fmla="*/ 3 w 60"/>
                      <a:gd name="T15" fmla="*/ 28 h 46"/>
                      <a:gd name="T16" fmla="*/ 11 w 60"/>
                      <a:gd name="T17" fmla="*/ 33 h 46"/>
                      <a:gd name="T18" fmla="*/ 23 w 60"/>
                      <a:gd name="T19" fmla="*/ 36 h 46"/>
                      <a:gd name="T20" fmla="*/ 33 w 60"/>
                      <a:gd name="T21" fmla="*/ 37 h 46"/>
                      <a:gd name="T22" fmla="*/ 36 w 60"/>
                      <a:gd name="T23" fmla="*/ 38 h 46"/>
                      <a:gd name="T24" fmla="*/ 43 w 60"/>
                      <a:gd name="T25" fmla="*/ 43 h 46"/>
                      <a:gd name="T26" fmla="*/ 52 w 60"/>
                      <a:gd name="T27" fmla="*/ 45 h 46"/>
                      <a:gd name="T28" fmla="*/ 57 w 60"/>
                      <a:gd name="T29" fmla="*/ 45 h 46"/>
                      <a:gd name="T30" fmla="*/ 59 w 60"/>
                      <a:gd name="T31" fmla="*/ 28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
                      <a:gd name="T49" fmla="*/ 0 h 46"/>
                      <a:gd name="T50" fmla="*/ 60 w 60"/>
                      <a:gd name="T51" fmla="*/ 46 h 4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 h="46">
                        <a:moveTo>
                          <a:pt x="59" y="28"/>
                        </a:moveTo>
                        <a:lnTo>
                          <a:pt x="52" y="20"/>
                        </a:lnTo>
                        <a:lnTo>
                          <a:pt x="46" y="12"/>
                        </a:lnTo>
                        <a:lnTo>
                          <a:pt x="43" y="4"/>
                        </a:lnTo>
                        <a:lnTo>
                          <a:pt x="25" y="0"/>
                        </a:lnTo>
                        <a:lnTo>
                          <a:pt x="11" y="0"/>
                        </a:lnTo>
                        <a:lnTo>
                          <a:pt x="0" y="23"/>
                        </a:lnTo>
                        <a:lnTo>
                          <a:pt x="3" y="28"/>
                        </a:lnTo>
                        <a:lnTo>
                          <a:pt x="11" y="33"/>
                        </a:lnTo>
                        <a:lnTo>
                          <a:pt x="23" y="36"/>
                        </a:lnTo>
                        <a:lnTo>
                          <a:pt x="33" y="37"/>
                        </a:lnTo>
                        <a:lnTo>
                          <a:pt x="36" y="38"/>
                        </a:lnTo>
                        <a:lnTo>
                          <a:pt x="43" y="43"/>
                        </a:lnTo>
                        <a:lnTo>
                          <a:pt x="52" y="45"/>
                        </a:lnTo>
                        <a:lnTo>
                          <a:pt x="57" y="45"/>
                        </a:lnTo>
                        <a:lnTo>
                          <a:pt x="59" y="28"/>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nvGrpSpPr>
            <p:cNvPr id="21887" name="Group 489"/>
            <p:cNvGrpSpPr>
              <a:grpSpLocks/>
            </p:cNvGrpSpPr>
            <p:nvPr/>
          </p:nvGrpSpPr>
          <p:grpSpPr bwMode="auto">
            <a:xfrm>
              <a:off x="680" y="2493"/>
              <a:ext cx="261" cy="596"/>
              <a:chOff x="680" y="2493"/>
              <a:chExt cx="261" cy="596"/>
            </a:xfrm>
          </p:grpSpPr>
          <p:grpSp>
            <p:nvGrpSpPr>
              <p:cNvPr id="21888" name="Group 490"/>
              <p:cNvGrpSpPr>
                <a:grpSpLocks/>
              </p:cNvGrpSpPr>
              <p:nvPr/>
            </p:nvGrpSpPr>
            <p:grpSpPr bwMode="auto">
              <a:xfrm>
                <a:off x="768" y="2493"/>
                <a:ext cx="89" cy="102"/>
                <a:chOff x="768" y="2493"/>
                <a:chExt cx="89" cy="102"/>
              </a:xfrm>
            </p:grpSpPr>
            <p:sp>
              <p:nvSpPr>
                <p:cNvPr id="21893" name="Freeform 491"/>
                <p:cNvSpPr>
                  <a:spLocks/>
                </p:cNvSpPr>
                <p:nvPr/>
              </p:nvSpPr>
              <p:spPr bwMode="auto">
                <a:xfrm>
                  <a:off x="773" y="2499"/>
                  <a:ext cx="82" cy="96"/>
                </a:xfrm>
                <a:custGeom>
                  <a:avLst/>
                  <a:gdLst>
                    <a:gd name="T0" fmla="*/ 81 w 82"/>
                    <a:gd name="T1" fmla="*/ 40 h 96"/>
                    <a:gd name="T2" fmla="*/ 78 w 82"/>
                    <a:gd name="T3" fmla="*/ 49 h 96"/>
                    <a:gd name="T4" fmla="*/ 74 w 82"/>
                    <a:gd name="T5" fmla="*/ 53 h 96"/>
                    <a:gd name="T6" fmla="*/ 72 w 82"/>
                    <a:gd name="T7" fmla="*/ 57 h 96"/>
                    <a:gd name="T8" fmla="*/ 67 w 82"/>
                    <a:gd name="T9" fmla="*/ 57 h 96"/>
                    <a:gd name="T10" fmla="*/ 66 w 82"/>
                    <a:gd name="T11" fmla="*/ 57 h 96"/>
                    <a:gd name="T12" fmla="*/ 66 w 82"/>
                    <a:gd name="T13" fmla="*/ 75 h 96"/>
                    <a:gd name="T14" fmla="*/ 40 w 82"/>
                    <a:gd name="T15" fmla="*/ 95 h 96"/>
                    <a:gd name="T16" fmla="*/ 17 w 82"/>
                    <a:gd name="T17" fmla="*/ 80 h 96"/>
                    <a:gd name="T18" fmla="*/ 16 w 82"/>
                    <a:gd name="T19" fmla="*/ 75 h 96"/>
                    <a:gd name="T20" fmla="*/ 14 w 82"/>
                    <a:gd name="T21" fmla="*/ 71 h 96"/>
                    <a:gd name="T22" fmla="*/ 10 w 82"/>
                    <a:gd name="T23" fmla="*/ 68 h 96"/>
                    <a:gd name="T24" fmla="*/ 7 w 82"/>
                    <a:gd name="T25" fmla="*/ 60 h 96"/>
                    <a:gd name="T26" fmla="*/ 2 w 82"/>
                    <a:gd name="T27" fmla="*/ 52 h 96"/>
                    <a:gd name="T28" fmla="*/ 1 w 82"/>
                    <a:gd name="T29" fmla="*/ 44 h 96"/>
                    <a:gd name="T30" fmla="*/ 0 w 82"/>
                    <a:gd name="T31" fmla="*/ 28 h 96"/>
                    <a:gd name="T32" fmla="*/ 0 w 82"/>
                    <a:gd name="T33" fmla="*/ 21 h 96"/>
                    <a:gd name="T34" fmla="*/ 1 w 82"/>
                    <a:gd name="T35" fmla="*/ 14 h 96"/>
                    <a:gd name="T36" fmla="*/ 7 w 82"/>
                    <a:gd name="T37" fmla="*/ 9 h 96"/>
                    <a:gd name="T38" fmla="*/ 16 w 82"/>
                    <a:gd name="T39" fmla="*/ 3 h 96"/>
                    <a:gd name="T40" fmla="*/ 26 w 82"/>
                    <a:gd name="T41" fmla="*/ 1 h 96"/>
                    <a:gd name="T42" fmla="*/ 38 w 82"/>
                    <a:gd name="T43" fmla="*/ 0 h 96"/>
                    <a:gd name="T44" fmla="*/ 49 w 82"/>
                    <a:gd name="T45" fmla="*/ 1 h 96"/>
                    <a:gd name="T46" fmla="*/ 57 w 82"/>
                    <a:gd name="T47" fmla="*/ 3 h 96"/>
                    <a:gd name="T48" fmla="*/ 65 w 82"/>
                    <a:gd name="T49" fmla="*/ 7 h 96"/>
                    <a:gd name="T50" fmla="*/ 71 w 82"/>
                    <a:gd name="T51" fmla="*/ 11 h 96"/>
                    <a:gd name="T52" fmla="*/ 74 w 82"/>
                    <a:gd name="T53" fmla="*/ 16 h 96"/>
                    <a:gd name="T54" fmla="*/ 78 w 82"/>
                    <a:gd name="T55" fmla="*/ 21 h 96"/>
                    <a:gd name="T56" fmla="*/ 79 w 82"/>
                    <a:gd name="T57" fmla="*/ 26 h 96"/>
                    <a:gd name="T58" fmla="*/ 80 w 82"/>
                    <a:gd name="T59" fmla="*/ 33 h 96"/>
                    <a:gd name="T60" fmla="*/ 79 w 82"/>
                    <a:gd name="T61" fmla="*/ 38 h 96"/>
                    <a:gd name="T62" fmla="*/ 81 w 82"/>
                    <a:gd name="T63" fmla="*/ 40 h 9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2"/>
                    <a:gd name="T97" fmla="*/ 0 h 96"/>
                    <a:gd name="T98" fmla="*/ 82 w 82"/>
                    <a:gd name="T99" fmla="*/ 96 h 9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2" h="96">
                      <a:moveTo>
                        <a:pt x="81" y="40"/>
                      </a:moveTo>
                      <a:lnTo>
                        <a:pt x="78" y="49"/>
                      </a:lnTo>
                      <a:lnTo>
                        <a:pt x="74" y="53"/>
                      </a:lnTo>
                      <a:lnTo>
                        <a:pt x="72" y="57"/>
                      </a:lnTo>
                      <a:lnTo>
                        <a:pt x="67" y="57"/>
                      </a:lnTo>
                      <a:lnTo>
                        <a:pt x="66" y="57"/>
                      </a:lnTo>
                      <a:lnTo>
                        <a:pt x="66" y="75"/>
                      </a:lnTo>
                      <a:lnTo>
                        <a:pt x="40" y="95"/>
                      </a:lnTo>
                      <a:lnTo>
                        <a:pt x="17" y="80"/>
                      </a:lnTo>
                      <a:lnTo>
                        <a:pt x="16" y="75"/>
                      </a:lnTo>
                      <a:lnTo>
                        <a:pt x="14" y="71"/>
                      </a:lnTo>
                      <a:lnTo>
                        <a:pt x="10" y="68"/>
                      </a:lnTo>
                      <a:lnTo>
                        <a:pt x="7" y="60"/>
                      </a:lnTo>
                      <a:lnTo>
                        <a:pt x="2" y="52"/>
                      </a:lnTo>
                      <a:lnTo>
                        <a:pt x="1" y="44"/>
                      </a:lnTo>
                      <a:lnTo>
                        <a:pt x="0" y="28"/>
                      </a:lnTo>
                      <a:lnTo>
                        <a:pt x="0" y="21"/>
                      </a:lnTo>
                      <a:lnTo>
                        <a:pt x="1" y="14"/>
                      </a:lnTo>
                      <a:lnTo>
                        <a:pt x="7" y="9"/>
                      </a:lnTo>
                      <a:lnTo>
                        <a:pt x="16" y="3"/>
                      </a:lnTo>
                      <a:lnTo>
                        <a:pt x="26" y="1"/>
                      </a:lnTo>
                      <a:lnTo>
                        <a:pt x="38" y="0"/>
                      </a:lnTo>
                      <a:lnTo>
                        <a:pt x="49" y="1"/>
                      </a:lnTo>
                      <a:lnTo>
                        <a:pt x="57" y="3"/>
                      </a:lnTo>
                      <a:lnTo>
                        <a:pt x="65" y="7"/>
                      </a:lnTo>
                      <a:lnTo>
                        <a:pt x="71" y="11"/>
                      </a:lnTo>
                      <a:lnTo>
                        <a:pt x="74" y="16"/>
                      </a:lnTo>
                      <a:lnTo>
                        <a:pt x="78" y="21"/>
                      </a:lnTo>
                      <a:lnTo>
                        <a:pt x="79" y="26"/>
                      </a:lnTo>
                      <a:lnTo>
                        <a:pt x="80" y="33"/>
                      </a:lnTo>
                      <a:lnTo>
                        <a:pt x="79" y="38"/>
                      </a:lnTo>
                      <a:lnTo>
                        <a:pt x="81" y="40"/>
                      </a:lnTo>
                    </a:path>
                  </a:pathLst>
                </a:custGeom>
                <a:solidFill>
                  <a:srgbClr val="FF9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94" name="Freeform 492"/>
                <p:cNvSpPr>
                  <a:spLocks/>
                </p:cNvSpPr>
                <p:nvPr/>
              </p:nvSpPr>
              <p:spPr bwMode="auto">
                <a:xfrm>
                  <a:off x="800" y="2505"/>
                  <a:ext cx="55" cy="90"/>
                </a:xfrm>
                <a:custGeom>
                  <a:avLst/>
                  <a:gdLst>
                    <a:gd name="T0" fmla="*/ 45 w 55"/>
                    <a:gd name="T1" fmla="*/ 7 h 90"/>
                    <a:gd name="T2" fmla="*/ 42 w 55"/>
                    <a:gd name="T3" fmla="*/ 3 h 90"/>
                    <a:gd name="T4" fmla="*/ 39 w 55"/>
                    <a:gd name="T5" fmla="*/ 0 h 90"/>
                    <a:gd name="T6" fmla="*/ 24 w 55"/>
                    <a:gd name="T7" fmla="*/ 11 h 90"/>
                    <a:gd name="T8" fmla="*/ 23 w 55"/>
                    <a:gd name="T9" fmla="*/ 25 h 90"/>
                    <a:gd name="T10" fmla="*/ 8 w 55"/>
                    <a:gd name="T11" fmla="*/ 29 h 90"/>
                    <a:gd name="T12" fmla="*/ 2 w 55"/>
                    <a:gd name="T13" fmla="*/ 29 h 90"/>
                    <a:gd name="T14" fmla="*/ 0 w 55"/>
                    <a:gd name="T15" fmla="*/ 48 h 90"/>
                    <a:gd name="T16" fmla="*/ 4 w 55"/>
                    <a:gd name="T17" fmla="*/ 48 h 90"/>
                    <a:gd name="T18" fmla="*/ 6 w 55"/>
                    <a:gd name="T19" fmla="*/ 50 h 90"/>
                    <a:gd name="T20" fmla="*/ 6 w 55"/>
                    <a:gd name="T21" fmla="*/ 32 h 90"/>
                    <a:gd name="T22" fmla="*/ 22 w 55"/>
                    <a:gd name="T23" fmla="*/ 34 h 90"/>
                    <a:gd name="T24" fmla="*/ 26 w 55"/>
                    <a:gd name="T25" fmla="*/ 37 h 90"/>
                    <a:gd name="T26" fmla="*/ 29 w 55"/>
                    <a:gd name="T27" fmla="*/ 41 h 90"/>
                    <a:gd name="T28" fmla="*/ 23 w 55"/>
                    <a:gd name="T29" fmla="*/ 48 h 90"/>
                    <a:gd name="T30" fmla="*/ 28 w 55"/>
                    <a:gd name="T31" fmla="*/ 52 h 90"/>
                    <a:gd name="T32" fmla="*/ 28 w 55"/>
                    <a:gd name="T33" fmla="*/ 65 h 90"/>
                    <a:gd name="T34" fmla="*/ 22 w 55"/>
                    <a:gd name="T35" fmla="*/ 68 h 90"/>
                    <a:gd name="T36" fmla="*/ 12 w 55"/>
                    <a:gd name="T37" fmla="*/ 72 h 90"/>
                    <a:gd name="T38" fmla="*/ 16 w 55"/>
                    <a:gd name="T39" fmla="*/ 89 h 90"/>
                    <a:gd name="T40" fmla="*/ 40 w 55"/>
                    <a:gd name="T41" fmla="*/ 71 h 90"/>
                    <a:gd name="T42" fmla="*/ 40 w 55"/>
                    <a:gd name="T43" fmla="*/ 51 h 90"/>
                    <a:gd name="T44" fmla="*/ 45 w 55"/>
                    <a:gd name="T45" fmla="*/ 51 h 90"/>
                    <a:gd name="T46" fmla="*/ 54 w 55"/>
                    <a:gd name="T47" fmla="*/ 35 h 90"/>
                    <a:gd name="T48" fmla="*/ 52 w 55"/>
                    <a:gd name="T49" fmla="*/ 33 h 90"/>
                    <a:gd name="T50" fmla="*/ 53 w 55"/>
                    <a:gd name="T51" fmla="*/ 26 h 90"/>
                    <a:gd name="T52" fmla="*/ 52 w 55"/>
                    <a:gd name="T53" fmla="*/ 23 h 90"/>
                    <a:gd name="T54" fmla="*/ 52 w 55"/>
                    <a:gd name="T55" fmla="*/ 18 h 90"/>
                    <a:gd name="T56" fmla="*/ 50 w 55"/>
                    <a:gd name="T57" fmla="*/ 13 h 90"/>
                    <a:gd name="T58" fmla="*/ 45 w 55"/>
                    <a:gd name="T59" fmla="*/ 7 h 9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5"/>
                    <a:gd name="T91" fmla="*/ 0 h 90"/>
                    <a:gd name="T92" fmla="*/ 55 w 55"/>
                    <a:gd name="T93" fmla="*/ 90 h 9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5" h="90">
                      <a:moveTo>
                        <a:pt x="45" y="7"/>
                      </a:moveTo>
                      <a:lnTo>
                        <a:pt x="42" y="3"/>
                      </a:lnTo>
                      <a:lnTo>
                        <a:pt x="39" y="0"/>
                      </a:lnTo>
                      <a:lnTo>
                        <a:pt x="24" y="11"/>
                      </a:lnTo>
                      <a:lnTo>
                        <a:pt x="23" y="25"/>
                      </a:lnTo>
                      <a:lnTo>
                        <a:pt x="8" y="29"/>
                      </a:lnTo>
                      <a:lnTo>
                        <a:pt x="2" y="29"/>
                      </a:lnTo>
                      <a:lnTo>
                        <a:pt x="0" y="48"/>
                      </a:lnTo>
                      <a:lnTo>
                        <a:pt x="4" y="48"/>
                      </a:lnTo>
                      <a:lnTo>
                        <a:pt x="6" y="50"/>
                      </a:lnTo>
                      <a:lnTo>
                        <a:pt x="6" y="32"/>
                      </a:lnTo>
                      <a:lnTo>
                        <a:pt x="22" y="34"/>
                      </a:lnTo>
                      <a:lnTo>
                        <a:pt x="26" y="37"/>
                      </a:lnTo>
                      <a:lnTo>
                        <a:pt x="29" y="41"/>
                      </a:lnTo>
                      <a:lnTo>
                        <a:pt x="23" y="48"/>
                      </a:lnTo>
                      <a:lnTo>
                        <a:pt x="28" y="52"/>
                      </a:lnTo>
                      <a:lnTo>
                        <a:pt x="28" y="65"/>
                      </a:lnTo>
                      <a:lnTo>
                        <a:pt x="22" y="68"/>
                      </a:lnTo>
                      <a:lnTo>
                        <a:pt x="12" y="72"/>
                      </a:lnTo>
                      <a:lnTo>
                        <a:pt x="16" y="89"/>
                      </a:lnTo>
                      <a:lnTo>
                        <a:pt x="40" y="71"/>
                      </a:lnTo>
                      <a:lnTo>
                        <a:pt x="40" y="51"/>
                      </a:lnTo>
                      <a:lnTo>
                        <a:pt x="45" y="51"/>
                      </a:lnTo>
                      <a:lnTo>
                        <a:pt x="54" y="35"/>
                      </a:lnTo>
                      <a:lnTo>
                        <a:pt x="52" y="33"/>
                      </a:lnTo>
                      <a:lnTo>
                        <a:pt x="53" y="26"/>
                      </a:lnTo>
                      <a:lnTo>
                        <a:pt x="52" y="23"/>
                      </a:lnTo>
                      <a:lnTo>
                        <a:pt x="52" y="18"/>
                      </a:lnTo>
                      <a:lnTo>
                        <a:pt x="50" y="13"/>
                      </a:lnTo>
                      <a:lnTo>
                        <a:pt x="45" y="7"/>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95" name="Freeform 493"/>
                <p:cNvSpPr>
                  <a:spLocks/>
                </p:cNvSpPr>
                <p:nvPr/>
              </p:nvSpPr>
              <p:spPr bwMode="auto">
                <a:xfrm>
                  <a:off x="768" y="2493"/>
                  <a:ext cx="89" cy="49"/>
                </a:xfrm>
                <a:custGeom>
                  <a:avLst/>
                  <a:gdLst>
                    <a:gd name="T0" fmla="*/ 88 w 89"/>
                    <a:gd name="T1" fmla="*/ 39 h 49"/>
                    <a:gd name="T2" fmla="*/ 88 w 89"/>
                    <a:gd name="T3" fmla="*/ 33 h 49"/>
                    <a:gd name="T4" fmla="*/ 87 w 89"/>
                    <a:gd name="T5" fmla="*/ 25 h 49"/>
                    <a:gd name="T6" fmla="*/ 85 w 89"/>
                    <a:gd name="T7" fmla="*/ 18 h 49"/>
                    <a:gd name="T8" fmla="*/ 81 w 89"/>
                    <a:gd name="T9" fmla="*/ 13 h 49"/>
                    <a:gd name="T10" fmla="*/ 76 w 89"/>
                    <a:gd name="T11" fmla="*/ 8 h 49"/>
                    <a:gd name="T12" fmla="*/ 69 w 89"/>
                    <a:gd name="T13" fmla="*/ 7 h 49"/>
                    <a:gd name="T14" fmla="*/ 65 w 89"/>
                    <a:gd name="T15" fmla="*/ 4 h 49"/>
                    <a:gd name="T16" fmla="*/ 57 w 89"/>
                    <a:gd name="T17" fmla="*/ 2 h 49"/>
                    <a:gd name="T18" fmla="*/ 49 w 89"/>
                    <a:gd name="T19" fmla="*/ 0 h 49"/>
                    <a:gd name="T20" fmla="*/ 38 w 89"/>
                    <a:gd name="T21" fmla="*/ 0 h 49"/>
                    <a:gd name="T22" fmla="*/ 28 w 89"/>
                    <a:gd name="T23" fmla="*/ 1 h 49"/>
                    <a:gd name="T24" fmla="*/ 22 w 89"/>
                    <a:gd name="T25" fmla="*/ 3 h 49"/>
                    <a:gd name="T26" fmla="*/ 16 w 89"/>
                    <a:gd name="T27" fmla="*/ 6 h 49"/>
                    <a:gd name="T28" fmla="*/ 8 w 89"/>
                    <a:gd name="T29" fmla="*/ 9 h 49"/>
                    <a:gd name="T30" fmla="*/ 3 w 89"/>
                    <a:gd name="T31" fmla="*/ 13 h 49"/>
                    <a:gd name="T32" fmla="*/ 0 w 89"/>
                    <a:gd name="T33" fmla="*/ 15 h 49"/>
                    <a:gd name="T34" fmla="*/ 3 w 89"/>
                    <a:gd name="T35" fmla="*/ 15 h 49"/>
                    <a:gd name="T36" fmla="*/ 3 w 89"/>
                    <a:gd name="T37" fmla="*/ 17 h 49"/>
                    <a:gd name="T38" fmla="*/ 3 w 89"/>
                    <a:gd name="T39" fmla="*/ 20 h 49"/>
                    <a:gd name="T40" fmla="*/ 5 w 89"/>
                    <a:gd name="T41" fmla="*/ 23 h 49"/>
                    <a:gd name="T42" fmla="*/ 2 w 89"/>
                    <a:gd name="T43" fmla="*/ 28 h 49"/>
                    <a:gd name="T44" fmla="*/ 1 w 89"/>
                    <a:gd name="T45" fmla="*/ 34 h 49"/>
                    <a:gd name="T46" fmla="*/ 6 w 89"/>
                    <a:gd name="T47" fmla="*/ 41 h 49"/>
                    <a:gd name="T48" fmla="*/ 6 w 89"/>
                    <a:gd name="T49" fmla="*/ 31 h 49"/>
                    <a:gd name="T50" fmla="*/ 6 w 89"/>
                    <a:gd name="T51" fmla="*/ 25 h 49"/>
                    <a:gd name="T52" fmla="*/ 8 w 89"/>
                    <a:gd name="T53" fmla="*/ 23 h 49"/>
                    <a:gd name="T54" fmla="*/ 12 w 89"/>
                    <a:gd name="T55" fmla="*/ 21 h 49"/>
                    <a:gd name="T56" fmla="*/ 14 w 89"/>
                    <a:gd name="T57" fmla="*/ 19 h 49"/>
                    <a:gd name="T58" fmla="*/ 16 w 89"/>
                    <a:gd name="T59" fmla="*/ 20 h 49"/>
                    <a:gd name="T60" fmla="*/ 22 w 89"/>
                    <a:gd name="T61" fmla="*/ 21 h 49"/>
                    <a:gd name="T62" fmla="*/ 28 w 89"/>
                    <a:gd name="T63" fmla="*/ 21 h 49"/>
                    <a:gd name="T64" fmla="*/ 35 w 89"/>
                    <a:gd name="T65" fmla="*/ 21 h 49"/>
                    <a:gd name="T66" fmla="*/ 41 w 89"/>
                    <a:gd name="T67" fmla="*/ 20 h 49"/>
                    <a:gd name="T68" fmla="*/ 45 w 89"/>
                    <a:gd name="T69" fmla="*/ 20 h 49"/>
                    <a:gd name="T70" fmla="*/ 42 w 89"/>
                    <a:gd name="T71" fmla="*/ 22 h 49"/>
                    <a:gd name="T72" fmla="*/ 38 w 89"/>
                    <a:gd name="T73" fmla="*/ 23 h 49"/>
                    <a:gd name="T74" fmla="*/ 42 w 89"/>
                    <a:gd name="T75" fmla="*/ 23 h 49"/>
                    <a:gd name="T76" fmla="*/ 49 w 89"/>
                    <a:gd name="T77" fmla="*/ 23 h 49"/>
                    <a:gd name="T78" fmla="*/ 54 w 89"/>
                    <a:gd name="T79" fmla="*/ 22 h 49"/>
                    <a:gd name="T80" fmla="*/ 61 w 89"/>
                    <a:gd name="T81" fmla="*/ 22 h 49"/>
                    <a:gd name="T82" fmla="*/ 66 w 89"/>
                    <a:gd name="T83" fmla="*/ 22 h 49"/>
                    <a:gd name="T84" fmla="*/ 68 w 89"/>
                    <a:gd name="T85" fmla="*/ 22 h 49"/>
                    <a:gd name="T86" fmla="*/ 67 w 89"/>
                    <a:gd name="T87" fmla="*/ 23 h 49"/>
                    <a:gd name="T88" fmla="*/ 66 w 89"/>
                    <a:gd name="T89" fmla="*/ 24 h 49"/>
                    <a:gd name="T90" fmla="*/ 66 w 89"/>
                    <a:gd name="T91" fmla="*/ 27 h 49"/>
                    <a:gd name="T92" fmla="*/ 67 w 89"/>
                    <a:gd name="T93" fmla="*/ 30 h 49"/>
                    <a:gd name="T94" fmla="*/ 71 w 89"/>
                    <a:gd name="T95" fmla="*/ 33 h 49"/>
                    <a:gd name="T96" fmla="*/ 72 w 89"/>
                    <a:gd name="T97" fmla="*/ 37 h 49"/>
                    <a:gd name="T98" fmla="*/ 73 w 89"/>
                    <a:gd name="T99" fmla="*/ 41 h 49"/>
                    <a:gd name="T100" fmla="*/ 72 w 89"/>
                    <a:gd name="T101" fmla="*/ 46 h 49"/>
                    <a:gd name="T102" fmla="*/ 72 w 89"/>
                    <a:gd name="T103" fmla="*/ 48 h 49"/>
                    <a:gd name="T104" fmla="*/ 76 w 89"/>
                    <a:gd name="T105" fmla="*/ 44 h 49"/>
                    <a:gd name="T106" fmla="*/ 82 w 89"/>
                    <a:gd name="T107" fmla="*/ 41 h 49"/>
                    <a:gd name="T108" fmla="*/ 85 w 89"/>
                    <a:gd name="T109" fmla="*/ 41 h 49"/>
                    <a:gd name="T110" fmla="*/ 86 w 89"/>
                    <a:gd name="T111" fmla="*/ 44 h 49"/>
                    <a:gd name="T112" fmla="*/ 88 w 89"/>
                    <a:gd name="T113" fmla="*/ 39 h 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9"/>
                    <a:gd name="T172" fmla="*/ 0 h 49"/>
                    <a:gd name="T173" fmla="*/ 89 w 89"/>
                    <a:gd name="T174" fmla="*/ 49 h 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9" h="49">
                      <a:moveTo>
                        <a:pt x="88" y="39"/>
                      </a:moveTo>
                      <a:lnTo>
                        <a:pt x="88" y="33"/>
                      </a:lnTo>
                      <a:lnTo>
                        <a:pt x="87" y="25"/>
                      </a:lnTo>
                      <a:lnTo>
                        <a:pt x="85" y="18"/>
                      </a:lnTo>
                      <a:lnTo>
                        <a:pt x="81" y="13"/>
                      </a:lnTo>
                      <a:lnTo>
                        <a:pt x="76" y="8"/>
                      </a:lnTo>
                      <a:lnTo>
                        <a:pt x="69" y="7"/>
                      </a:lnTo>
                      <a:lnTo>
                        <a:pt x="65" y="4"/>
                      </a:lnTo>
                      <a:lnTo>
                        <a:pt x="57" y="2"/>
                      </a:lnTo>
                      <a:lnTo>
                        <a:pt x="49" y="0"/>
                      </a:lnTo>
                      <a:lnTo>
                        <a:pt x="38" y="0"/>
                      </a:lnTo>
                      <a:lnTo>
                        <a:pt x="28" y="1"/>
                      </a:lnTo>
                      <a:lnTo>
                        <a:pt x="22" y="3"/>
                      </a:lnTo>
                      <a:lnTo>
                        <a:pt x="16" y="6"/>
                      </a:lnTo>
                      <a:lnTo>
                        <a:pt x="8" y="9"/>
                      </a:lnTo>
                      <a:lnTo>
                        <a:pt x="3" y="13"/>
                      </a:lnTo>
                      <a:lnTo>
                        <a:pt x="0" y="15"/>
                      </a:lnTo>
                      <a:lnTo>
                        <a:pt x="3" y="15"/>
                      </a:lnTo>
                      <a:lnTo>
                        <a:pt x="3" y="17"/>
                      </a:lnTo>
                      <a:lnTo>
                        <a:pt x="3" y="20"/>
                      </a:lnTo>
                      <a:lnTo>
                        <a:pt x="5" y="23"/>
                      </a:lnTo>
                      <a:lnTo>
                        <a:pt x="2" y="28"/>
                      </a:lnTo>
                      <a:lnTo>
                        <a:pt x="1" y="34"/>
                      </a:lnTo>
                      <a:lnTo>
                        <a:pt x="6" y="41"/>
                      </a:lnTo>
                      <a:lnTo>
                        <a:pt x="6" y="31"/>
                      </a:lnTo>
                      <a:lnTo>
                        <a:pt x="6" y="25"/>
                      </a:lnTo>
                      <a:lnTo>
                        <a:pt x="8" y="23"/>
                      </a:lnTo>
                      <a:lnTo>
                        <a:pt x="12" y="21"/>
                      </a:lnTo>
                      <a:lnTo>
                        <a:pt x="14" y="19"/>
                      </a:lnTo>
                      <a:lnTo>
                        <a:pt x="16" y="20"/>
                      </a:lnTo>
                      <a:lnTo>
                        <a:pt x="22" y="21"/>
                      </a:lnTo>
                      <a:lnTo>
                        <a:pt x="28" y="21"/>
                      </a:lnTo>
                      <a:lnTo>
                        <a:pt x="35" y="21"/>
                      </a:lnTo>
                      <a:lnTo>
                        <a:pt x="41" y="20"/>
                      </a:lnTo>
                      <a:lnTo>
                        <a:pt x="45" y="20"/>
                      </a:lnTo>
                      <a:lnTo>
                        <a:pt x="42" y="22"/>
                      </a:lnTo>
                      <a:lnTo>
                        <a:pt x="38" y="23"/>
                      </a:lnTo>
                      <a:lnTo>
                        <a:pt x="42" y="23"/>
                      </a:lnTo>
                      <a:lnTo>
                        <a:pt x="49" y="23"/>
                      </a:lnTo>
                      <a:lnTo>
                        <a:pt x="54" y="22"/>
                      </a:lnTo>
                      <a:lnTo>
                        <a:pt x="61" y="22"/>
                      </a:lnTo>
                      <a:lnTo>
                        <a:pt x="66" y="22"/>
                      </a:lnTo>
                      <a:lnTo>
                        <a:pt x="68" y="22"/>
                      </a:lnTo>
                      <a:lnTo>
                        <a:pt x="67" y="23"/>
                      </a:lnTo>
                      <a:lnTo>
                        <a:pt x="66" y="24"/>
                      </a:lnTo>
                      <a:lnTo>
                        <a:pt x="66" y="27"/>
                      </a:lnTo>
                      <a:lnTo>
                        <a:pt x="67" y="30"/>
                      </a:lnTo>
                      <a:lnTo>
                        <a:pt x="71" y="33"/>
                      </a:lnTo>
                      <a:lnTo>
                        <a:pt x="72" y="37"/>
                      </a:lnTo>
                      <a:lnTo>
                        <a:pt x="73" y="41"/>
                      </a:lnTo>
                      <a:lnTo>
                        <a:pt x="72" y="46"/>
                      </a:lnTo>
                      <a:lnTo>
                        <a:pt x="72" y="48"/>
                      </a:lnTo>
                      <a:lnTo>
                        <a:pt x="76" y="44"/>
                      </a:lnTo>
                      <a:lnTo>
                        <a:pt x="82" y="41"/>
                      </a:lnTo>
                      <a:lnTo>
                        <a:pt x="85" y="41"/>
                      </a:lnTo>
                      <a:lnTo>
                        <a:pt x="86" y="44"/>
                      </a:lnTo>
                      <a:lnTo>
                        <a:pt x="88" y="39"/>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889" name="Group 494"/>
              <p:cNvGrpSpPr>
                <a:grpSpLocks/>
              </p:cNvGrpSpPr>
              <p:nvPr/>
            </p:nvGrpSpPr>
            <p:grpSpPr bwMode="auto">
              <a:xfrm>
                <a:off x="680" y="3048"/>
                <a:ext cx="261" cy="41"/>
                <a:chOff x="680" y="3048"/>
                <a:chExt cx="261" cy="41"/>
              </a:xfrm>
            </p:grpSpPr>
            <p:sp>
              <p:nvSpPr>
                <p:cNvPr id="21891" name="Freeform 495"/>
                <p:cNvSpPr>
                  <a:spLocks/>
                </p:cNvSpPr>
                <p:nvPr/>
              </p:nvSpPr>
              <p:spPr bwMode="auto">
                <a:xfrm>
                  <a:off x="831" y="3048"/>
                  <a:ext cx="110" cy="41"/>
                </a:xfrm>
                <a:custGeom>
                  <a:avLst/>
                  <a:gdLst>
                    <a:gd name="T0" fmla="*/ 57 w 110"/>
                    <a:gd name="T1" fmla="*/ 6 h 41"/>
                    <a:gd name="T2" fmla="*/ 70 w 110"/>
                    <a:gd name="T3" fmla="*/ 12 h 41"/>
                    <a:gd name="T4" fmla="*/ 88 w 110"/>
                    <a:gd name="T5" fmla="*/ 20 h 41"/>
                    <a:gd name="T6" fmla="*/ 100 w 110"/>
                    <a:gd name="T7" fmla="*/ 24 h 41"/>
                    <a:gd name="T8" fmla="*/ 108 w 110"/>
                    <a:gd name="T9" fmla="*/ 27 h 41"/>
                    <a:gd name="T10" fmla="*/ 109 w 110"/>
                    <a:gd name="T11" fmla="*/ 35 h 41"/>
                    <a:gd name="T12" fmla="*/ 102 w 110"/>
                    <a:gd name="T13" fmla="*/ 38 h 41"/>
                    <a:gd name="T14" fmla="*/ 86 w 110"/>
                    <a:gd name="T15" fmla="*/ 39 h 41"/>
                    <a:gd name="T16" fmla="*/ 71 w 110"/>
                    <a:gd name="T17" fmla="*/ 40 h 41"/>
                    <a:gd name="T18" fmla="*/ 57 w 110"/>
                    <a:gd name="T19" fmla="*/ 39 h 41"/>
                    <a:gd name="T20" fmla="*/ 47 w 110"/>
                    <a:gd name="T21" fmla="*/ 35 h 41"/>
                    <a:gd name="T22" fmla="*/ 30 w 110"/>
                    <a:gd name="T23" fmla="*/ 30 h 41"/>
                    <a:gd name="T24" fmla="*/ 2 w 110"/>
                    <a:gd name="T25" fmla="*/ 25 h 41"/>
                    <a:gd name="T26" fmla="*/ 0 w 110"/>
                    <a:gd name="T27" fmla="*/ 10 h 41"/>
                    <a:gd name="T28" fmla="*/ 4 w 110"/>
                    <a:gd name="T29" fmla="*/ 0 h 41"/>
                    <a:gd name="T30" fmla="*/ 57 w 110"/>
                    <a:gd name="T31" fmla="*/ 6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
                    <a:gd name="T49" fmla="*/ 0 h 41"/>
                    <a:gd name="T50" fmla="*/ 110 w 110"/>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 h="41">
                      <a:moveTo>
                        <a:pt x="57" y="6"/>
                      </a:moveTo>
                      <a:lnTo>
                        <a:pt x="70" y="12"/>
                      </a:lnTo>
                      <a:lnTo>
                        <a:pt x="88" y="20"/>
                      </a:lnTo>
                      <a:lnTo>
                        <a:pt x="100" y="24"/>
                      </a:lnTo>
                      <a:lnTo>
                        <a:pt x="108" y="27"/>
                      </a:lnTo>
                      <a:lnTo>
                        <a:pt x="109" y="35"/>
                      </a:lnTo>
                      <a:lnTo>
                        <a:pt x="102" y="38"/>
                      </a:lnTo>
                      <a:lnTo>
                        <a:pt x="86" y="39"/>
                      </a:lnTo>
                      <a:lnTo>
                        <a:pt x="71" y="40"/>
                      </a:lnTo>
                      <a:lnTo>
                        <a:pt x="57" y="39"/>
                      </a:lnTo>
                      <a:lnTo>
                        <a:pt x="47" y="35"/>
                      </a:lnTo>
                      <a:lnTo>
                        <a:pt x="30" y="30"/>
                      </a:lnTo>
                      <a:lnTo>
                        <a:pt x="2" y="25"/>
                      </a:lnTo>
                      <a:lnTo>
                        <a:pt x="0" y="10"/>
                      </a:lnTo>
                      <a:lnTo>
                        <a:pt x="4" y="0"/>
                      </a:lnTo>
                      <a:lnTo>
                        <a:pt x="57" y="6"/>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92" name="Freeform 496"/>
                <p:cNvSpPr>
                  <a:spLocks/>
                </p:cNvSpPr>
                <p:nvPr/>
              </p:nvSpPr>
              <p:spPr bwMode="auto">
                <a:xfrm>
                  <a:off x="680" y="3052"/>
                  <a:ext cx="113" cy="34"/>
                </a:xfrm>
                <a:custGeom>
                  <a:avLst/>
                  <a:gdLst>
                    <a:gd name="T0" fmla="*/ 110 w 113"/>
                    <a:gd name="T1" fmla="*/ 1 h 34"/>
                    <a:gd name="T2" fmla="*/ 112 w 113"/>
                    <a:gd name="T3" fmla="*/ 13 h 34"/>
                    <a:gd name="T4" fmla="*/ 110 w 113"/>
                    <a:gd name="T5" fmla="*/ 23 h 34"/>
                    <a:gd name="T6" fmla="*/ 84 w 113"/>
                    <a:gd name="T7" fmla="*/ 27 h 34"/>
                    <a:gd name="T8" fmla="*/ 71 w 113"/>
                    <a:gd name="T9" fmla="*/ 27 h 34"/>
                    <a:gd name="T10" fmla="*/ 52 w 113"/>
                    <a:gd name="T11" fmla="*/ 29 h 34"/>
                    <a:gd name="T12" fmla="*/ 31 w 113"/>
                    <a:gd name="T13" fmla="*/ 32 h 34"/>
                    <a:gd name="T14" fmla="*/ 0 w 113"/>
                    <a:gd name="T15" fmla="*/ 33 h 34"/>
                    <a:gd name="T16" fmla="*/ 0 w 113"/>
                    <a:gd name="T17" fmla="*/ 28 h 34"/>
                    <a:gd name="T18" fmla="*/ 0 w 113"/>
                    <a:gd name="T19" fmla="*/ 23 h 34"/>
                    <a:gd name="T20" fmla="*/ 24 w 113"/>
                    <a:gd name="T21" fmla="*/ 16 h 34"/>
                    <a:gd name="T22" fmla="*/ 48 w 113"/>
                    <a:gd name="T23" fmla="*/ 7 h 34"/>
                    <a:gd name="T24" fmla="*/ 64 w 113"/>
                    <a:gd name="T25" fmla="*/ 0 h 34"/>
                    <a:gd name="T26" fmla="*/ 110 w 113"/>
                    <a:gd name="T27" fmla="*/ 1 h 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3"/>
                    <a:gd name="T43" fmla="*/ 0 h 34"/>
                    <a:gd name="T44" fmla="*/ 113 w 113"/>
                    <a:gd name="T45" fmla="*/ 34 h 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3" h="34">
                      <a:moveTo>
                        <a:pt x="110" y="1"/>
                      </a:moveTo>
                      <a:lnTo>
                        <a:pt x="112" y="13"/>
                      </a:lnTo>
                      <a:lnTo>
                        <a:pt x="110" y="23"/>
                      </a:lnTo>
                      <a:lnTo>
                        <a:pt x="84" y="27"/>
                      </a:lnTo>
                      <a:lnTo>
                        <a:pt x="71" y="27"/>
                      </a:lnTo>
                      <a:lnTo>
                        <a:pt x="52" y="29"/>
                      </a:lnTo>
                      <a:lnTo>
                        <a:pt x="31" y="32"/>
                      </a:lnTo>
                      <a:lnTo>
                        <a:pt x="0" y="33"/>
                      </a:lnTo>
                      <a:lnTo>
                        <a:pt x="0" y="28"/>
                      </a:lnTo>
                      <a:lnTo>
                        <a:pt x="0" y="23"/>
                      </a:lnTo>
                      <a:lnTo>
                        <a:pt x="24" y="16"/>
                      </a:lnTo>
                      <a:lnTo>
                        <a:pt x="48" y="7"/>
                      </a:lnTo>
                      <a:lnTo>
                        <a:pt x="64" y="0"/>
                      </a:lnTo>
                      <a:lnTo>
                        <a:pt x="110" y="1"/>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90" name="Freeform 497"/>
              <p:cNvSpPr>
                <a:spLocks/>
              </p:cNvSpPr>
              <p:nvPr/>
            </p:nvSpPr>
            <p:spPr bwMode="auto">
              <a:xfrm>
                <a:off x="718" y="2748"/>
                <a:ext cx="175" cy="311"/>
              </a:xfrm>
              <a:custGeom>
                <a:avLst/>
                <a:gdLst>
                  <a:gd name="T0" fmla="*/ 169 w 175"/>
                  <a:gd name="T1" fmla="*/ 0 h 311"/>
                  <a:gd name="T2" fmla="*/ 174 w 175"/>
                  <a:gd name="T3" fmla="*/ 28 h 311"/>
                  <a:gd name="T4" fmla="*/ 174 w 175"/>
                  <a:gd name="T5" fmla="*/ 70 h 311"/>
                  <a:gd name="T6" fmla="*/ 174 w 175"/>
                  <a:gd name="T7" fmla="*/ 120 h 311"/>
                  <a:gd name="T8" fmla="*/ 169 w 175"/>
                  <a:gd name="T9" fmla="*/ 150 h 311"/>
                  <a:gd name="T10" fmla="*/ 169 w 175"/>
                  <a:gd name="T11" fmla="*/ 163 h 311"/>
                  <a:gd name="T12" fmla="*/ 173 w 175"/>
                  <a:gd name="T13" fmla="*/ 210 h 311"/>
                  <a:gd name="T14" fmla="*/ 170 w 175"/>
                  <a:gd name="T15" fmla="*/ 243 h 311"/>
                  <a:gd name="T16" fmla="*/ 167 w 175"/>
                  <a:gd name="T17" fmla="*/ 290 h 311"/>
                  <a:gd name="T18" fmla="*/ 167 w 175"/>
                  <a:gd name="T19" fmla="*/ 303 h 311"/>
                  <a:gd name="T20" fmla="*/ 156 w 175"/>
                  <a:gd name="T21" fmla="*/ 309 h 311"/>
                  <a:gd name="T22" fmla="*/ 112 w 175"/>
                  <a:gd name="T23" fmla="*/ 302 h 311"/>
                  <a:gd name="T24" fmla="*/ 99 w 175"/>
                  <a:gd name="T25" fmla="*/ 203 h 311"/>
                  <a:gd name="T26" fmla="*/ 96 w 175"/>
                  <a:gd name="T27" fmla="*/ 140 h 311"/>
                  <a:gd name="T28" fmla="*/ 89 w 175"/>
                  <a:gd name="T29" fmla="*/ 85 h 311"/>
                  <a:gd name="T30" fmla="*/ 85 w 175"/>
                  <a:gd name="T31" fmla="*/ 173 h 311"/>
                  <a:gd name="T32" fmla="*/ 78 w 175"/>
                  <a:gd name="T33" fmla="*/ 300 h 311"/>
                  <a:gd name="T34" fmla="*/ 34 w 175"/>
                  <a:gd name="T35" fmla="*/ 310 h 311"/>
                  <a:gd name="T36" fmla="*/ 26 w 175"/>
                  <a:gd name="T37" fmla="*/ 303 h 311"/>
                  <a:gd name="T38" fmla="*/ 15 w 175"/>
                  <a:gd name="T39" fmla="*/ 190 h 311"/>
                  <a:gd name="T40" fmla="*/ 12 w 175"/>
                  <a:gd name="T41" fmla="*/ 135 h 311"/>
                  <a:gd name="T42" fmla="*/ 0 w 175"/>
                  <a:gd name="T43" fmla="*/ 15 h 311"/>
                  <a:gd name="T44" fmla="*/ 4 w 175"/>
                  <a:gd name="T45" fmla="*/ 1 h 311"/>
                  <a:gd name="T46" fmla="*/ 169 w 175"/>
                  <a:gd name="T47" fmla="*/ 0 h 3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5"/>
                  <a:gd name="T73" fmla="*/ 0 h 311"/>
                  <a:gd name="T74" fmla="*/ 175 w 175"/>
                  <a:gd name="T75" fmla="*/ 311 h 31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5" h="311">
                    <a:moveTo>
                      <a:pt x="169" y="0"/>
                    </a:moveTo>
                    <a:lnTo>
                      <a:pt x="174" y="28"/>
                    </a:lnTo>
                    <a:lnTo>
                      <a:pt x="174" y="70"/>
                    </a:lnTo>
                    <a:lnTo>
                      <a:pt x="174" y="120"/>
                    </a:lnTo>
                    <a:lnTo>
                      <a:pt x="169" y="150"/>
                    </a:lnTo>
                    <a:lnTo>
                      <a:pt x="169" y="163"/>
                    </a:lnTo>
                    <a:lnTo>
                      <a:pt x="173" y="210"/>
                    </a:lnTo>
                    <a:lnTo>
                      <a:pt x="170" y="243"/>
                    </a:lnTo>
                    <a:lnTo>
                      <a:pt x="167" y="290"/>
                    </a:lnTo>
                    <a:lnTo>
                      <a:pt x="167" y="303"/>
                    </a:lnTo>
                    <a:lnTo>
                      <a:pt x="156" y="309"/>
                    </a:lnTo>
                    <a:lnTo>
                      <a:pt x="112" y="302"/>
                    </a:lnTo>
                    <a:lnTo>
                      <a:pt x="99" y="203"/>
                    </a:lnTo>
                    <a:lnTo>
                      <a:pt x="96" y="140"/>
                    </a:lnTo>
                    <a:lnTo>
                      <a:pt x="89" y="85"/>
                    </a:lnTo>
                    <a:lnTo>
                      <a:pt x="85" y="173"/>
                    </a:lnTo>
                    <a:lnTo>
                      <a:pt x="78" y="300"/>
                    </a:lnTo>
                    <a:lnTo>
                      <a:pt x="34" y="310"/>
                    </a:lnTo>
                    <a:lnTo>
                      <a:pt x="26" y="303"/>
                    </a:lnTo>
                    <a:lnTo>
                      <a:pt x="15" y="190"/>
                    </a:lnTo>
                    <a:lnTo>
                      <a:pt x="12" y="135"/>
                    </a:lnTo>
                    <a:lnTo>
                      <a:pt x="0" y="15"/>
                    </a:lnTo>
                    <a:lnTo>
                      <a:pt x="4" y="1"/>
                    </a:lnTo>
                    <a:lnTo>
                      <a:pt x="169"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1530" name="Group 498"/>
          <p:cNvGrpSpPr>
            <a:grpSpLocks/>
          </p:cNvGrpSpPr>
          <p:nvPr/>
        </p:nvGrpSpPr>
        <p:grpSpPr bwMode="auto">
          <a:xfrm>
            <a:off x="1214438" y="3535363"/>
            <a:ext cx="428625" cy="841375"/>
            <a:chOff x="841" y="2524"/>
            <a:chExt cx="298" cy="601"/>
          </a:xfrm>
        </p:grpSpPr>
        <p:grpSp>
          <p:nvGrpSpPr>
            <p:cNvPr id="21863" name="Group 499"/>
            <p:cNvGrpSpPr>
              <a:grpSpLocks/>
            </p:cNvGrpSpPr>
            <p:nvPr/>
          </p:nvGrpSpPr>
          <p:grpSpPr bwMode="auto">
            <a:xfrm>
              <a:off x="841" y="2602"/>
              <a:ext cx="298" cy="523"/>
              <a:chOff x="841" y="2602"/>
              <a:chExt cx="298" cy="523"/>
            </a:xfrm>
          </p:grpSpPr>
          <p:grpSp>
            <p:nvGrpSpPr>
              <p:cNvPr id="21874" name="Group 500"/>
              <p:cNvGrpSpPr>
                <a:grpSpLocks/>
              </p:cNvGrpSpPr>
              <p:nvPr/>
            </p:nvGrpSpPr>
            <p:grpSpPr bwMode="auto">
              <a:xfrm>
                <a:off x="866" y="3077"/>
                <a:ext cx="262" cy="48"/>
                <a:chOff x="866" y="3077"/>
                <a:chExt cx="262" cy="48"/>
              </a:xfrm>
            </p:grpSpPr>
            <p:sp>
              <p:nvSpPr>
                <p:cNvPr id="21884" name="Freeform 501"/>
                <p:cNvSpPr>
                  <a:spLocks/>
                </p:cNvSpPr>
                <p:nvPr/>
              </p:nvSpPr>
              <p:spPr bwMode="auto">
                <a:xfrm>
                  <a:off x="1052" y="3088"/>
                  <a:ext cx="76" cy="37"/>
                </a:xfrm>
                <a:custGeom>
                  <a:avLst/>
                  <a:gdLst>
                    <a:gd name="T0" fmla="*/ 47 w 76"/>
                    <a:gd name="T1" fmla="*/ 8 h 37"/>
                    <a:gd name="T2" fmla="*/ 64 w 76"/>
                    <a:gd name="T3" fmla="*/ 18 h 37"/>
                    <a:gd name="T4" fmla="*/ 75 w 76"/>
                    <a:gd name="T5" fmla="*/ 27 h 37"/>
                    <a:gd name="T6" fmla="*/ 74 w 76"/>
                    <a:gd name="T7" fmla="*/ 33 h 37"/>
                    <a:gd name="T8" fmla="*/ 66 w 76"/>
                    <a:gd name="T9" fmla="*/ 36 h 37"/>
                    <a:gd name="T10" fmla="*/ 42 w 76"/>
                    <a:gd name="T11" fmla="*/ 35 h 37"/>
                    <a:gd name="T12" fmla="*/ 28 w 76"/>
                    <a:gd name="T13" fmla="*/ 31 h 37"/>
                    <a:gd name="T14" fmla="*/ 22 w 76"/>
                    <a:gd name="T15" fmla="*/ 24 h 37"/>
                    <a:gd name="T16" fmla="*/ 1 w 76"/>
                    <a:gd name="T17" fmla="*/ 18 h 37"/>
                    <a:gd name="T18" fmla="*/ 0 w 76"/>
                    <a:gd name="T19" fmla="*/ 8 h 37"/>
                    <a:gd name="T20" fmla="*/ 3 w 76"/>
                    <a:gd name="T21" fmla="*/ 0 h 37"/>
                    <a:gd name="T22" fmla="*/ 24 w 76"/>
                    <a:gd name="T23" fmla="*/ 6 h 37"/>
                    <a:gd name="T24" fmla="*/ 47 w 76"/>
                    <a:gd name="T25" fmla="*/ 8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6"/>
                    <a:gd name="T40" fmla="*/ 0 h 37"/>
                    <a:gd name="T41" fmla="*/ 76 w 76"/>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6" h="37">
                      <a:moveTo>
                        <a:pt x="47" y="8"/>
                      </a:moveTo>
                      <a:lnTo>
                        <a:pt x="64" y="18"/>
                      </a:lnTo>
                      <a:lnTo>
                        <a:pt x="75" y="27"/>
                      </a:lnTo>
                      <a:lnTo>
                        <a:pt x="74" y="33"/>
                      </a:lnTo>
                      <a:lnTo>
                        <a:pt x="66" y="36"/>
                      </a:lnTo>
                      <a:lnTo>
                        <a:pt x="42" y="35"/>
                      </a:lnTo>
                      <a:lnTo>
                        <a:pt x="28" y="31"/>
                      </a:lnTo>
                      <a:lnTo>
                        <a:pt x="22" y="24"/>
                      </a:lnTo>
                      <a:lnTo>
                        <a:pt x="1" y="18"/>
                      </a:lnTo>
                      <a:lnTo>
                        <a:pt x="0" y="8"/>
                      </a:lnTo>
                      <a:lnTo>
                        <a:pt x="3" y="0"/>
                      </a:lnTo>
                      <a:lnTo>
                        <a:pt x="24" y="6"/>
                      </a:lnTo>
                      <a:lnTo>
                        <a:pt x="47" y="8"/>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85" name="Freeform 502"/>
                <p:cNvSpPr>
                  <a:spLocks/>
                </p:cNvSpPr>
                <p:nvPr/>
              </p:nvSpPr>
              <p:spPr bwMode="auto">
                <a:xfrm>
                  <a:off x="866" y="3077"/>
                  <a:ext cx="86" cy="38"/>
                </a:xfrm>
                <a:custGeom>
                  <a:avLst/>
                  <a:gdLst>
                    <a:gd name="T0" fmla="*/ 84 w 86"/>
                    <a:gd name="T1" fmla="*/ 2 h 38"/>
                    <a:gd name="T2" fmla="*/ 85 w 86"/>
                    <a:gd name="T3" fmla="*/ 17 h 38"/>
                    <a:gd name="T4" fmla="*/ 74 w 86"/>
                    <a:gd name="T5" fmla="*/ 23 h 38"/>
                    <a:gd name="T6" fmla="*/ 61 w 86"/>
                    <a:gd name="T7" fmla="*/ 25 h 38"/>
                    <a:gd name="T8" fmla="*/ 54 w 86"/>
                    <a:gd name="T9" fmla="*/ 28 h 38"/>
                    <a:gd name="T10" fmla="*/ 40 w 86"/>
                    <a:gd name="T11" fmla="*/ 33 h 38"/>
                    <a:gd name="T12" fmla="*/ 16 w 86"/>
                    <a:gd name="T13" fmla="*/ 37 h 38"/>
                    <a:gd name="T14" fmla="*/ 7 w 86"/>
                    <a:gd name="T15" fmla="*/ 36 h 38"/>
                    <a:gd name="T16" fmla="*/ 0 w 86"/>
                    <a:gd name="T17" fmla="*/ 34 h 38"/>
                    <a:gd name="T18" fmla="*/ 0 w 86"/>
                    <a:gd name="T19" fmla="*/ 30 h 38"/>
                    <a:gd name="T20" fmla="*/ 9 w 86"/>
                    <a:gd name="T21" fmla="*/ 21 h 38"/>
                    <a:gd name="T22" fmla="*/ 29 w 86"/>
                    <a:gd name="T23" fmla="*/ 13 h 38"/>
                    <a:gd name="T24" fmla="*/ 44 w 86"/>
                    <a:gd name="T25" fmla="*/ 5 h 38"/>
                    <a:gd name="T26" fmla="*/ 48 w 86"/>
                    <a:gd name="T27" fmla="*/ 0 h 38"/>
                    <a:gd name="T28" fmla="*/ 84 w 86"/>
                    <a:gd name="T29" fmla="*/ 2 h 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6"/>
                    <a:gd name="T46" fmla="*/ 0 h 38"/>
                    <a:gd name="T47" fmla="*/ 86 w 86"/>
                    <a:gd name="T48" fmla="*/ 38 h 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6" h="38">
                      <a:moveTo>
                        <a:pt x="84" y="2"/>
                      </a:moveTo>
                      <a:lnTo>
                        <a:pt x="85" y="17"/>
                      </a:lnTo>
                      <a:lnTo>
                        <a:pt x="74" y="23"/>
                      </a:lnTo>
                      <a:lnTo>
                        <a:pt x="61" y="25"/>
                      </a:lnTo>
                      <a:lnTo>
                        <a:pt x="54" y="28"/>
                      </a:lnTo>
                      <a:lnTo>
                        <a:pt x="40" y="33"/>
                      </a:lnTo>
                      <a:lnTo>
                        <a:pt x="16" y="37"/>
                      </a:lnTo>
                      <a:lnTo>
                        <a:pt x="7" y="36"/>
                      </a:lnTo>
                      <a:lnTo>
                        <a:pt x="0" y="34"/>
                      </a:lnTo>
                      <a:lnTo>
                        <a:pt x="0" y="30"/>
                      </a:lnTo>
                      <a:lnTo>
                        <a:pt x="9" y="21"/>
                      </a:lnTo>
                      <a:lnTo>
                        <a:pt x="29" y="13"/>
                      </a:lnTo>
                      <a:lnTo>
                        <a:pt x="44" y="5"/>
                      </a:lnTo>
                      <a:lnTo>
                        <a:pt x="48" y="0"/>
                      </a:lnTo>
                      <a:lnTo>
                        <a:pt x="84" y="2"/>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875" name="Group 503"/>
              <p:cNvGrpSpPr>
                <a:grpSpLocks/>
              </p:cNvGrpSpPr>
              <p:nvPr/>
            </p:nvGrpSpPr>
            <p:grpSpPr bwMode="auto">
              <a:xfrm>
                <a:off x="841" y="2602"/>
                <a:ext cx="298" cy="493"/>
                <a:chOff x="841" y="2602"/>
                <a:chExt cx="298" cy="493"/>
              </a:xfrm>
            </p:grpSpPr>
            <p:grpSp>
              <p:nvGrpSpPr>
                <p:cNvPr id="21876" name="Group 504"/>
                <p:cNvGrpSpPr>
                  <a:grpSpLocks/>
                </p:cNvGrpSpPr>
                <p:nvPr/>
              </p:nvGrpSpPr>
              <p:grpSpPr bwMode="auto">
                <a:xfrm>
                  <a:off x="915" y="2602"/>
                  <a:ext cx="185" cy="155"/>
                  <a:chOff x="915" y="2602"/>
                  <a:chExt cx="185" cy="155"/>
                </a:xfrm>
              </p:grpSpPr>
              <p:sp>
                <p:nvSpPr>
                  <p:cNvPr id="21881" name="Freeform 505"/>
                  <p:cNvSpPr>
                    <a:spLocks/>
                  </p:cNvSpPr>
                  <p:nvPr/>
                </p:nvSpPr>
                <p:spPr bwMode="auto">
                  <a:xfrm>
                    <a:off x="915" y="2611"/>
                    <a:ext cx="185" cy="146"/>
                  </a:xfrm>
                  <a:custGeom>
                    <a:avLst/>
                    <a:gdLst>
                      <a:gd name="T0" fmla="*/ 184 w 185"/>
                      <a:gd name="T1" fmla="*/ 28 h 146"/>
                      <a:gd name="T2" fmla="*/ 129 w 185"/>
                      <a:gd name="T3" fmla="*/ 0 h 146"/>
                      <a:gd name="T4" fmla="*/ 67 w 185"/>
                      <a:gd name="T5" fmla="*/ 64 h 146"/>
                      <a:gd name="T6" fmla="*/ 58 w 185"/>
                      <a:gd name="T7" fmla="*/ 3 h 146"/>
                      <a:gd name="T8" fmla="*/ 20 w 185"/>
                      <a:gd name="T9" fmla="*/ 11 h 146"/>
                      <a:gd name="T10" fmla="*/ 0 w 185"/>
                      <a:gd name="T11" fmla="*/ 33 h 146"/>
                      <a:gd name="T12" fmla="*/ 4 w 185"/>
                      <a:gd name="T13" fmla="*/ 145 h 146"/>
                      <a:gd name="T14" fmla="*/ 163 w 185"/>
                      <a:gd name="T15" fmla="*/ 145 h 146"/>
                      <a:gd name="T16" fmla="*/ 184 w 185"/>
                      <a:gd name="T17" fmla="*/ 28 h 1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5"/>
                      <a:gd name="T28" fmla="*/ 0 h 146"/>
                      <a:gd name="T29" fmla="*/ 185 w 185"/>
                      <a:gd name="T30" fmla="*/ 146 h 1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5" h="146">
                        <a:moveTo>
                          <a:pt x="184" y="28"/>
                        </a:moveTo>
                        <a:lnTo>
                          <a:pt x="129" y="0"/>
                        </a:lnTo>
                        <a:lnTo>
                          <a:pt x="67" y="64"/>
                        </a:lnTo>
                        <a:lnTo>
                          <a:pt x="58" y="3"/>
                        </a:lnTo>
                        <a:lnTo>
                          <a:pt x="20" y="11"/>
                        </a:lnTo>
                        <a:lnTo>
                          <a:pt x="0" y="33"/>
                        </a:lnTo>
                        <a:lnTo>
                          <a:pt x="4" y="145"/>
                        </a:lnTo>
                        <a:lnTo>
                          <a:pt x="163" y="145"/>
                        </a:lnTo>
                        <a:lnTo>
                          <a:pt x="184" y="28"/>
                        </a:lnTo>
                      </a:path>
                    </a:pathLst>
                  </a:custGeom>
                  <a:solidFill>
                    <a:srgbClr val="7F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82" name="Freeform 506"/>
                  <p:cNvSpPr>
                    <a:spLocks/>
                  </p:cNvSpPr>
                  <p:nvPr/>
                </p:nvSpPr>
                <p:spPr bwMode="auto">
                  <a:xfrm>
                    <a:off x="976" y="2602"/>
                    <a:ext cx="68" cy="84"/>
                  </a:xfrm>
                  <a:custGeom>
                    <a:avLst/>
                    <a:gdLst>
                      <a:gd name="T0" fmla="*/ 67 w 68"/>
                      <a:gd name="T1" fmla="*/ 8 h 84"/>
                      <a:gd name="T2" fmla="*/ 61 w 68"/>
                      <a:gd name="T3" fmla="*/ 0 h 84"/>
                      <a:gd name="T4" fmla="*/ 20 w 68"/>
                      <a:gd name="T5" fmla="*/ 14 h 84"/>
                      <a:gd name="T6" fmla="*/ 10 w 68"/>
                      <a:gd name="T7" fmla="*/ 5 h 84"/>
                      <a:gd name="T8" fmla="*/ 2 w 68"/>
                      <a:gd name="T9" fmla="*/ 8 h 84"/>
                      <a:gd name="T10" fmla="*/ 0 w 68"/>
                      <a:gd name="T11" fmla="*/ 57 h 84"/>
                      <a:gd name="T12" fmla="*/ 1 w 68"/>
                      <a:gd name="T13" fmla="*/ 83 h 84"/>
                      <a:gd name="T14" fmla="*/ 67 w 68"/>
                      <a:gd name="T15" fmla="*/ 8 h 84"/>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84"/>
                      <a:gd name="T26" fmla="*/ 68 w 68"/>
                      <a:gd name="T27" fmla="*/ 84 h 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84">
                        <a:moveTo>
                          <a:pt x="67" y="8"/>
                        </a:moveTo>
                        <a:lnTo>
                          <a:pt x="61" y="0"/>
                        </a:lnTo>
                        <a:lnTo>
                          <a:pt x="20" y="14"/>
                        </a:lnTo>
                        <a:lnTo>
                          <a:pt x="10" y="5"/>
                        </a:lnTo>
                        <a:lnTo>
                          <a:pt x="2" y="8"/>
                        </a:lnTo>
                        <a:lnTo>
                          <a:pt x="0" y="57"/>
                        </a:lnTo>
                        <a:lnTo>
                          <a:pt x="1" y="83"/>
                        </a:lnTo>
                        <a:lnTo>
                          <a:pt x="67" y="8"/>
                        </a:lnTo>
                      </a:path>
                    </a:pathLst>
                  </a:custGeom>
                  <a:solidFill>
                    <a:srgbClr val="FFD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83" name="Freeform 507"/>
                  <p:cNvSpPr>
                    <a:spLocks/>
                  </p:cNvSpPr>
                  <p:nvPr/>
                </p:nvSpPr>
                <p:spPr bwMode="auto">
                  <a:xfrm>
                    <a:off x="968" y="2621"/>
                    <a:ext cx="50" cy="18"/>
                  </a:xfrm>
                  <a:custGeom>
                    <a:avLst/>
                    <a:gdLst>
                      <a:gd name="T0" fmla="*/ 49 w 50"/>
                      <a:gd name="T1" fmla="*/ 17 h 18"/>
                      <a:gd name="T2" fmla="*/ 22 w 50"/>
                      <a:gd name="T3" fmla="*/ 0 h 18"/>
                      <a:gd name="T4" fmla="*/ 0 w 50"/>
                      <a:gd name="T5" fmla="*/ 14 h 18"/>
                      <a:gd name="T6" fmla="*/ 0 60000 65536"/>
                      <a:gd name="T7" fmla="*/ 0 60000 65536"/>
                      <a:gd name="T8" fmla="*/ 0 60000 65536"/>
                      <a:gd name="T9" fmla="*/ 0 w 50"/>
                      <a:gd name="T10" fmla="*/ 0 h 18"/>
                      <a:gd name="T11" fmla="*/ 50 w 50"/>
                      <a:gd name="T12" fmla="*/ 18 h 18"/>
                    </a:gdLst>
                    <a:ahLst/>
                    <a:cxnLst>
                      <a:cxn ang="T6">
                        <a:pos x="T0" y="T1"/>
                      </a:cxn>
                      <a:cxn ang="T7">
                        <a:pos x="T2" y="T3"/>
                      </a:cxn>
                      <a:cxn ang="T8">
                        <a:pos x="T4" y="T5"/>
                      </a:cxn>
                    </a:cxnLst>
                    <a:rect l="T9" t="T10" r="T11" b="T12"/>
                    <a:pathLst>
                      <a:path w="50" h="18">
                        <a:moveTo>
                          <a:pt x="49" y="17"/>
                        </a:moveTo>
                        <a:lnTo>
                          <a:pt x="22" y="0"/>
                        </a:lnTo>
                        <a:lnTo>
                          <a:pt x="0" y="1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877" name="Group 508"/>
                <p:cNvGrpSpPr>
                  <a:grpSpLocks/>
                </p:cNvGrpSpPr>
                <p:nvPr/>
              </p:nvGrpSpPr>
              <p:grpSpPr bwMode="auto">
                <a:xfrm>
                  <a:off x="841" y="2610"/>
                  <a:ext cx="298" cy="485"/>
                  <a:chOff x="841" y="2610"/>
                  <a:chExt cx="298" cy="485"/>
                </a:xfrm>
              </p:grpSpPr>
              <p:sp>
                <p:nvSpPr>
                  <p:cNvPr id="21878" name="Freeform 509"/>
                  <p:cNvSpPr>
                    <a:spLocks/>
                  </p:cNvSpPr>
                  <p:nvPr/>
                </p:nvSpPr>
                <p:spPr bwMode="auto">
                  <a:xfrm>
                    <a:off x="841" y="2610"/>
                    <a:ext cx="298" cy="485"/>
                  </a:xfrm>
                  <a:custGeom>
                    <a:avLst/>
                    <a:gdLst>
                      <a:gd name="T0" fmla="*/ 203 w 298"/>
                      <a:gd name="T1" fmla="*/ 0 h 485"/>
                      <a:gd name="T2" fmla="*/ 274 w 298"/>
                      <a:gd name="T3" fmla="*/ 35 h 485"/>
                      <a:gd name="T4" fmla="*/ 297 w 298"/>
                      <a:gd name="T5" fmla="*/ 150 h 485"/>
                      <a:gd name="T6" fmla="*/ 242 w 298"/>
                      <a:gd name="T7" fmla="*/ 225 h 485"/>
                      <a:gd name="T8" fmla="*/ 241 w 298"/>
                      <a:gd name="T9" fmla="*/ 239 h 485"/>
                      <a:gd name="T10" fmla="*/ 237 w 298"/>
                      <a:gd name="T11" fmla="*/ 257 h 485"/>
                      <a:gd name="T12" fmla="*/ 231 w 298"/>
                      <a:gd name="T13" fmla="*/ 269 h 485"/>
                      <a:gd name="T14" fmla="*/ 239 w 298"/>
                      <a:gd name="T15" fmla="*/ 351 h 485"/>
                      <a:gd name="T16" fmla="*/ 258 w 298"/>
                      <a:gd name="T17" fmla="*/ 482 h 485"/>
                      <a:gd name="T18" fmla="*/ 238 w 298"/>
                      <a:gd name="T19" fmla="*/ 484 h 485"/>
                      <a:gd name="T20" fmla="*/ 207 w 298"/>
                      <a:gd name="T21" fmla="*/ 477 h 485"/>
                      <a:gd name="T22" fmla="*/ 184 w 298"/>
                      <a:gd name="T23" fmla="*/ 388 h 485"/>
                      <a:gd name="T24" fmla="*/ 173 w 298"/>
                      <a:gd name="T25" fmla="*/ 355 h 485"/>
                      <a:gd name="T26" fmla="*/ 140 w 298"/>
                      <a:gd name="T27" fmla="*/ 270 h 485"/>
                      <a:gd name="T28" fmla="*/ 135 w 298"/>
                      <a:gd name="T29" fmla="*/ 360 h 485"/>
                      <a:gd name="T30" fmla="*/ 118 w 298"/>
                      <a:gd name="T31" fmla="*/ 470 h 485"/>
                      <a:gd name="T32" fmla="*/ 70 w 298"/>
                      <a:gd name="T33" fmla="*/ 471 h 485"/>
                      <a:gd name="T34" fmla="*/ 65 w 298"/>
                      <a:gd name="T35" fmla="*/ 353 h 485"/>
                      <a:gd name="T36" fmla="*/ 70 w 298"/>
                      <a:gd name="T37" fmla="*/ 236 h 485"/>
                      <a:gd name="T38" fmla="*/ 68 w 298"/>
                      <a:gd name="T39" fmla="*/ 176 h 485"/>
                      <a:gd name="T40" fmla="*/ 59 w 298"/>
                      <a:gd name="T41" fmla="*/ 158 h 485"/>
                      <a:gd name="T42" fmla="*/ 54 w 298"/>
                      <a:gd name="T43" fmla="*/ 160 h 485"/>
                      <a:gd name="T44" fmla="*/ 4 w 298"/>
                      <a:gd name="T45" fmla="*/ 139 h 485"/>
                      <a:gd name="T46" fmla="*/ 0 w 298"/>
                      <a:gd name="T47" fmla="*/ 103 h 485"/>
                      <a:gd name="T48" fmla="*/ 79 w 298"/>
                      <a:gd name="T49" fmla="*/ 13 h 485"/>
                      <a:gd name="T50" fmla="*/ 135 w 298"/>
                      <a:gd name="T51" fmla="*/ 0 h 485"/>
                      <a:gd name="T52" fmla="*/ 124 w 298"/>
                      <a:gd name="T53" fmla="*/ 61 h 485"/>
                      <a:gd name="T54" fmla="*/ 138 w 298"/>
                      <a:gd name="T55" fmla="*/ 119 h 485"/>
                      <a:gd name="T56" fmla="*/ 159 w 298"/>
                      <a:gd name="T57" fmla="*/ 64 h 485"/>
                      <a:gd name="T58" fmla="*/ 203 w 298"/>
                      <a:gd name="T59" fmla="*/ 0 h 4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485"/>
                      <a:gd name="T92" fmla="*/ 298 w 298"/>
                      <a:gd name="T93" fmla="*/ 485 h 48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485">
                        <a:moveTo>
                          <a:pt x="203" y="0"/>
                        </a:moveTo>
                        <a:lnTo>
                          <a:pt x="274" y="35"/>
                        </a:lnTo>
                        <a:lnTo>
                          <a:pt x="297" y="150"/>
                        </a:lnTo>
                        <a:lnTo>
                          <a:pt x="242" y="225"/>
                        </a:lnTo>
                        <a:lnTo>
                          <a:pt x="241" y="239"/>
                        </a:lnTo>
                        <a:lnTo>
                          <a:pt x="237" y="257"/>
                        </a:lnTo>
                        <a:lnTo>
                          <a:pt x="231" y="269"/>
                        </a:lnTo>
                        <a:lnTo>
                          <a:pt x="239" y="351"/>
                        </a:lnTo>
                        <a:lnTo>
                          <a:pt x="258" y="482"/>
                        </a:lnTo>
                        <a:lnTo>
                          <a:pt x="238" y="484"/>
                        </a:lnTo>
                        <a:lnTo>
                          <a:pt x="207" y="477"/>
                        </a:lnTo>
                        <a:lnTo>
                          <a:pt x="184" y="388"/>
                        </a:lnTo>
                        <a:lnTo>
                          <a:pt x="173" y="355"/>
                        </a:lnTo>
                        <a:lnTo>
                          <a:pt x="140" y="270"/>
                        </a:lnTo>
                        <a:lnTo>
                          <a:pt x="135" y="360"/>
                        </a:lnTo>
                        <a:lnTo>
                          <a:pt x="118" y="470"/>
                        </a:lnTo>
                        <a:lnTo>
                          <a:pt x="70" y="471"/>
                        </a:lnTo>
                        <a:lnTo>
                          <a:pt x="65" y="353"/>
                        </a:lnTo>
                        <a:lnTo>
                          <a:pt x="70" y="236"/>
                        </a:lnTo>
                        <a:lnTo>
                          <a:pt x="68" y="176"/>
                        </a:lnTo>
                        <a:lnTo>
                          <a:pt x="59" y="158"/>
                        </a:lnTo>
                        <a:lnTo>
                          <a:pt x="54" y="160"/>
                        </a:lnTo>
                        <a:lnTo>
                          <a:pt x="4" y="139"/>
                        </a:lnTo>
                        <a:lnTo>
                          <a:pt x="0" y="103"/>
                        </a:lnTo>
                        <a:lnTo>
                          <a:pt x="79" y="13"/>
                        </a:lnTo>
                        <a:lnTo>
                          <a:pt x="135" y="0"/>
                        </a:lnTo>
                        <a:lnTo>
                          <a:pt x="124" y="61"/>
                        </a:lnTo>
                        <a:lnTo>
                          <a:pt x="138" y="119"/>
                        </a:lnTo>
                        <a:lnTo>
                          <a:pt x="159" y="64"/>
                        </a:lnTo>
                        <a:lnTo>
                          <a:pt x="203" y="0"/>
                        </a:lnTo>
                      </a:path>
                    </a:pathLst>
                  </a:custGeom>
                  <a:solidFill>
                    <a:srgbClr val="5F3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79" name="Freeform 510"/>
                  <p:cNvSpPr>
                    <a:spLocks/>
                  </p:cNvSpPr>
                  <p:nvPr/>
                </p:nvSpPr>
                <p:spPr bwMode="auto">
                  <a:xfrm>
                    <a:off x="1054" y="2663"/>
                    <a:ext cx="68" cy="122"/>
                  </a:xfrm>
                  <a:custGeom>
                    <a:avLst/>
                    <a:gdLst>
                      <a:gd name="T0" fmla="*/ 34 w 68"/>
                      <a:gd name="T1" fmla="*/ 0 h 122"/>
                      <a:gd name="T2" fmla="*/ 27 w 68"/>
                      <a:gd name="T3" fmla="*/ 29 h 122"/>
                      <a:gd name="T4" fmla="*/ 30 w 68"/>
                      <a:gd name="T5" fmla="*/ 73 h 122"/>
                      <a:gd name="T6" fmla="*/ 67 w 68"/>
                      <a:gd name="T7" fmla="*/ 80 h 122"/>
                      <a:gd name="T8" fmla="*/ 30 w 68"/>
                      <a:gd name="T9" fmla="*/ 82 h 122"/>
                      <a:gd name="T10" fmla="*/ 20 w 68"/>
                      <a:gd name="T11" fmla="*/ 109 h 122"/>
                      <a:gd name="T12" fmla="*/ 0 w 68"/>
                      <a:gd name="T13" fmla="*/ 121 h 122"/>
                      <a:gd name="T14" fmla="*/ 7 w 68"/>
                      <a:gd name="T15" fmla="*/ 99 h 122"/>
                      <a:gd name="T16" fmla="*/ 13 w 68"/>
                      <a:gd name="T17" fmla="*/ 87 h 122"/>
                      <a:gd name="T18" fmla="*/ 17 w 68"/>
                      <a:gd name="T19" fmla="*/ 58 h 122"/>
                      <a:gd name="T20" fmla="*/ 34 w 6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122"/>
                      <a:gd name="T35" fmla="*/ 68 w 6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122">
                        <a:moveTo>
                          <a:pt x="34" y="0"/>
                        </a:moveTo>
                        <a:lnTo>
                          <a:pt x="27" y="29"/>
                        </a:lnTo>
                        <a:lnTo>
                          <a:pt x="30" y="73"/>
                        </a:lnTo>
                        <a:lnTo>
                          <a:pt x="67" y="80"/>
                        </a:lnTo>
                        <a:lnTo>
                          <a:pt x="30" y="82"/>
                        </a:lnTo>
                        <a:lnTo>
                          <a:pt x="20" y="109"/>
                        </a:lnTo>
                        <a:lnTo>
                          <a:pt x="0" y="121"/>
                        </a:lnTo>
                        <a:lnTo>
                          <a:pt x="7" y="99"/>
                        </a:lnTo>
                        <a:lnTo>
                          <a:pt x="13" y="87"/>
                        </a:lnTo>
                        <a:lnTo>
                          <a:pt x="17" y="58"/>
                        </a:lnTo>
                        <a:lnTo>
                          <a:pt x="34" y="0"/>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80" name="Freeform 511"/>
                  <p:cNvSpPr>
                    <a:spLocks/>
                  </p:cNvSpPr>
                  <p:nvPr/>
                </p:nvSpPr>
                <p:spPr bwMode="auto">
                  <a:xfrm>
                    <a:off x="1034" y="2671"/>
                    <a:ext cx="18" cy="11"/>
                  </a:xfrm>
                  <a:custGeom>
                    <a:avLst/>
                    <a:gdLst>
                      <a:gd name="T0" fmla="*/ 17 w 18"/>
                      <a:gd name="T1" fmla="*/ 10 h 11"/>
                      <a:gd name="T2" fmla="*/ 13 w 18"/>
                      <a:gd name="T3" fmla="*/ 0 h 11"/>
                      <a:gd name="T4" fmla="*/ 0 w 18"/>
                      <a:gd name="T5" fmla="*/ 9 h 11"/>
                      <a:gd name="T6" fmla="*/ 17 w 18"/>
                      <a:gd name="T7" fmla="*/ 10 h 11"/>
                      <a:gd name="T8" fmla="*/ 0 60000 65536"/>
                      <a:gd name="T9" fmla="*/ 0 60000 65536"/>
                      <a:gd name="T10" fmla="*/ 0 60000 65536"/>
                      <a:gd name="T11" fmla="*/ 0 60000 65536"/>
                      <a:gd name="T12" fmla="*/ 0 w 18"/>
                      <a:gd name="T13" fmla="*/ 0 h 11"/>
                      <a:gd name="T14" fmla="*/ 18 w 18"/>
                      <a:gd name="T15" fmla="*/ 11 h 11"/>
                    </a:gdLst>
                    <a:ahLst/>
                    <a:cxnLst>
                      <a:cxn ang="T8">
                        <a:pos x="T0" y="T1"/>
                      </a:cxn>
                      <a:cxn ang="T9">
                        <a:pos x="T2" y="T3"/>
                      </a:cxn>
                      <a:cxn ang="T10">
                        <a:pos x="T4" y="T5"/>
                      </a:cxn>
                      <a:cxn ang="T11">
                        <a:pos x="T6" y="T7"/>
                      </a:cxn>
                    </a:cxnLst>
                    <a:rect l="T12" t="T13" r="T14" b="T15"/>
                    <a:pathLst>
                      <a:path w="18" h="11">
                        <a:moveTo>
                          <a:pt x="17" y="10"/>
                        </a:moveTo>
                        <a:lnTo>
                          <a:pt x="13" y="0"/>
                        </a:lnTo>
                        <a:lnTo>
                          <a:pt x="0" y="9"/>
                        </a:lnTo>
                        <a:lnTo>
                          <a:pt x="17" y="10"/>
                        </a:lnTo>
                      </a:path>
                    </a:pathLst>
                  </a:custGeom>
                  <a:solidFill>
                    <a:srgbClr val="FFD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nvGrpSpPr>
            <p:cNvPr id="21864" name="Group 512"/>
            <p:cNvGrpSpPr>
              <a:grpSpLocks/>
            </p:cNvGrpSpPr>
            <p:nvPr/>
          </p:nvGrpSpPr>
          <p:grpSpPr bwMode="auto">
            <a:xfrm>
              <a:off x="897" y="2524"/>
              <a:ext cx="156" cy="241"/>
              <a:chOff x="897" y="2524"/>
              <a:chExt cx="156" cy="241"/>
            </a:xfrm>
          </p:grpSpPr>
          <p:grpSp>
            <p:nvGrpSpPr>
              <p:cNvPr id="21865" name="Group 513"/>
              <p:cNvGrpSpPr>
                <a:grpSpLocks/>
              </p:cNvGrpSpPr>
              <p:nvPr/>
            </p:nvGrpSpPr>
            <p:grpSpPr bwMode="auto">
              <a:xfrm>
                <a:off x="964" y="2524"/>
                <a:ext cx="89" cy="90"/>
                <a:chOff x="964" y="2524"/>
                <a:chExt cx="89" cy="90"/>
              </a:xfrm>
            </p:grpSpPr>
            <p:grpSp>
              <p:nvGrpSpPr>
                <p:cNvPr id="21867" name="Group 514"/>
                <p:cNvGrpSpPr>
                  <a:grpSpLocks/>
                </p:cNvGrpSpPr>
                <p:nvPr/>
              </p:nvGrpSpPr>
              <p:grpSpPr bwMode="auto">
                <a:xfrm>
                  <a:off x="973" y="2526"/>
                  <a:ext cx="76" cy="88"/>
                  <a:chOff x="973" y="2526"/>
                  <a:chExt cx="76" cy="88"/>
                </a:xfrm>
              </p:grpSpPr>
              <p:sp>
                <p:nvSpPr>
                  <p:cNvPr id="21869" name="Freeform 515"/>
                  <p:cNvSpPr>
                    <a:spLocks/>
                  </p:cNvSpPr>
                  <p:nvPr/>
                </p:nvSpPr>
                <p:spPr bwMode="auto">
                  <a:xfrm>
                    <a:off x="973" y="2526"/>
                    <a:ext cx="76" cy="88"/>
                  </a:xfrm>
                  <a:custGeom>
                    <a:avLst/>
                    <a:gdLst>
                      <a:gd name="T0" fmla="*/ 1 w 76"/>
                      <a:gd name="T1" fmla="*/ 14 h 88"/>
                      <a:gd name="T2" fmla="*/ 0 w 76"/>
                      <a:gd name="T3" fmla="*/ 28 h 88"/>
                      <a:gd name="T4" fmla="*/ 2 w 76"/>
                      <a:gd name="T5" fmla="*/ 34 h 88"/>
                      <a:gd name="T6" fmla="*/ 0 w 76"/>
                      <a:gd name="T7" fmla="*/ 38 h 88"/>
                      <a:gd name="T8" fmla="*/ 0 w 76"/>
                      <a:gd name="T9" fmla="*/ 43 h 88"/>
                      <a:gd name="T10" fmla="*/ 1 w 76"/>
                      <a:gd name="T11" fmla="*/ 50 h 88"/>
                      <a:gd name="T12" fmla="*/ 2 w 76"/>
                      <a:gd name="T13" fmla="*/ 57 h 88"/>
                      <a:gd name="T14" fmla="*/ 2 w 76"/>
                      <a:gd name="T15" fmla="*/ 65 h 88"/>
                      <a:gd name="T16" fmla="*/ 7 w 76"/>
                      <a:gd name="T17" fmla="*/ 70 h 88"/>
                      <a:gd name="T18" fmla="*/ 14 w 76"/>
                      <a:gd name="T19" fmla="*/ 73 h 88"/>
                      <a:gd name="T20" fmla="*/ 11 w 76"/>
                      <a:gd name="T21" fmla="*/ 77 h 88"/>
                      <a:gd name="T22" fmla="*/ 24 w 76"/>
                      <a:gd name="T23" fmla="*/ 87 h 88"/>
                      <a:gd name="T24" fmla="*/ 65 w 76"/>
                      <a:gd name="T25" fmla="*/ 72 h 88"/>
                      <a:gd name="T26" fmla="*/ 66 w 76"/>
                      <a:gd name="T27" fmla="*/ 53 h 88"/>
                      <a:gd name="T28" fmla="*/ 68 w 76"/>
                      <a:gd name="T29" fmla="*/ 51 h 88"/>
                      <a:gd name="T30" fmla="*/ 69 w 76"/>
                      <a:gd name="T31" fmla="*/ 48 h 88"/>
                      <a:gd name="T32" fmla="*/ 73 w 76"/>
                      <a:gd name="T33" fmla="*/ 42 h 88"/>
                      <a:gd name="T34" fmla="*/ 75 w 76"/>
                      <a:gd name="T35" fmla="*/ 32 h 88"/>
                      <a:gd name="T36" fmla="*/ 70 w 76"/>
                      <a:gd name="T37" fmla="*/ 31 h 88"/>
                      <a:gd name="T38" fmla="*/ 72 w 76"/>
                      <a:gd name="T39" fmla="*/ 27 h 88"/>
                      <a:gd name="T40" fmla="*/ 72 w 76"/>
                      <a:gd name="T41" fmla="*/ 20 h 88"/>
                      <a:gd name="T42" fmla="*/ 72 w 76"/>
                      <a:gd name="T43" fmla="*/ 16 h 88"/>
                      <a:gd name="T44" fmla="*/ 68 w 76"/>
                      <a:gd name="T45" fmla="*/ 10 h 88"/>
                      <a:gd name="T46" fmla="*/ 64 w 76"/>
                      <a:gd name="T47" fmla="*/ 6 h 88"/>
                      <a:gd name="T48" fmla="*/ 57 w 76"/>
                      <a:gd name="T49" fmla="*/ 2 h 88"/>
                      <a:gd name="T50" fmla="*/ 49 w 76"/>
                      <a:gd name="T51" fmla="*/ 1 h 88"/>
                      <a:gd name="T52" fmla="*/ 40 w 76"/>
                      <a:gd name="T53" fmla="*/ 0 h 88"/>
                      <a:gd name="T54" fmla="*/ 32 w 76"/>
                      <a:gd name="T55" fmla="*/ 0 h 88"/>
                      <a:gd name="T56" fmla="*/ 23 w 76"/>
                      <a:gd name="T57" fmla="*/ 0 h 88"/>
                      <a:gd name="T58" fmla="*/ 16 w 76"/>
                      <a:gd name="T59" fmla="*/ 1 h 88"/>
                      <a:gd name="T60" fmla="*/ 9 w 76"/>
                      <a:gd name="T61" fmla="*/ 3 h 88"/>
                      <a:gd name="T62" fmla="*/ 5 w 76"/>
                      <a:gd name="T63" fmla="*/ 6 h 88"/>
                      <a:gd name="T64" fmla="*/ 3 w 76"/>
                      <a:gd name="T65" fmla="*/ 9 h 88"/>
                      <a:gd name="T66" fmla="*/ 1 w 76"/>
                      <a:gd name="T67" fmla="*/ 14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6"/>
                      <a:gd name="T103" fmla="*/ 0 h 88"/>
                      <a:gd name="T104" fmla="*/ 76 w 76"/>
                      <a:gd name="T105" fmla="*/ 88 h 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6" h="88">
                        <a:moveTo>
                          <a:pt x="1" y="14"/>
                        </a:moveTo>
                        <a:lnTo>
                          <a:pt x="0" y="28"/>
                        </a:lnTo>
                        <a:lnTo>
                          <a:pt x="2" y="34"/>
                        </a:lnTo>
                        <a:lnTo>
                          <a:pt x="0" y="38"/>
                        </a:lnTo>
                        <a:lnTo>
                          <a:pt x="0" y="43"/>
                        </a:lnTo>
                        <a:lnTo>
                          <a:pt x="1" y="50"/>
                        </a:lnTo>
                        <a:lnTo>
                          <a:pt x="2" y="57"/>
                        </a:lnTo>
                        <a:lnTo>
                          <a:pt x="2" y="65"/>
                        </a:lnTo>
                        <a:lnTo>
                          <a:pt x="7" y="70"/>
                        </a:lnTo>
                        <a:lnTo>
                          <a:pt x="14" y="73"/>
                        </a:lnTo>
                        <a:lnTo>
                          <a:pt x="11" y="77"/>
                        </a:lnTo>
                        <a:lnTo>
                          <a:pt x="24" y="87"/>
                        </a:lnTo>
                        <a:lnTo>
                          <a:pt x="65" y="72"/>
                        </a:lnTo>
                        <a:lnTo>
                          <a:pt x="66" y="53"/>
                        </a:lnTo>
                        <a:lnTo>
                          <a:pt x="68" y="51"/>
                        </a:lnTo>
                        <a:lnTo>
                          <a:pt x="69" y="48"/>
                        </a:lnTo>
                        <a:lnTo>
                          <a:pt x="73" y="42"/>
                        </a:lnTo>
                        <a:lnTo>
                          <a:pt x="75" y="32"/>
                        </a:lnTo>
                        <a:lnTo>
                          <a:pt x="70" y="31"/>
                        </a:lnTo>
                        <a:lnTo>
                          <a:pt x="72" y="27"/>
                        </a:lnTo>
                        <a:lnTo>
                          <a:pt x="72" y="20"/>
                        </a:lnTo>
                        <a:lnTo>
                          <a:pt x="72" y="16"/>
                        </a:lnTo>
                        <a:lnTo>
                          <a:pt x="68" y="10"/>
                        </a:lnTo>
                        <a:lnTo>
                          <a:pt x="64" y="6"/>
                        </a:lnTo>
                        <a:lnTo>
                          <a:pt x="57" y="2"/>
                        </a:lnTo>
                        <a:lnTo>
                          <a:pt x="49" y="1"/>
                        </a:lnTo>
                        <a:lnTo>
                          <a:pt x="40" y="0"/>
                        </a:lnTo>
                        <a:lnTo>
                          <a:pt x="32" y="0"/>
                        </a:lnTo>
                        <a:lnTo>
                          <a:pt x="23" y="0"/>
                        </a:lnTo>
                        <a:lnTo>
                          <a:pt x="16" y="1"/>
                        </a:lnTo>
                        <a:lnTo>
                          <a:pt x="9" y="3"/>
                        </a:lnTo>
                        <a:lnTo>
                          <a:pt x="5" y="6"/>
                        </a:lnTo>
                        <a:lnTo>
                          <a:pt x="3" y="9"/>
                        </a:lnTo>
                        <a:lnTo>
                          <a:pt x="1" y="14"/>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70" name="Group 516"/>
                  <p:cNvGrpSpPr>
                    <a:grpSpLocks/>
                  </p:cNvGrpSpPr>
                  <p:nvPr/>
                </p:nvGrpSpPr>
                <p:grpSpPr bwMode="auto">
                  <a:xfrm>
                    <a:off x="975" y="2557"/>
                    <a:ext cx="65" cy="41"/>
                    <a:chOff x="975" y="2557"/>
                    <a:chExt cx="65" cy="41"/>
                  </a:xfrm>
                </p:grpSpPr>
                <p:sp>
                  <p:nvSpPr>
                    <p:cNvPr id="21871" name="Freeform 517"/>
                    <p:cNvSpPr>
                      <a:spLocks/>
                    </p:cNvSpPr>
                    <p:nvPr/>
                  </p:nvSpPr>
                  <p:spPr bwMode="auto">
                    <a:xfrm>
                      <a:off x="993" y="2557"/>
                      <a:ext cx="22" cy="3"/>
                    </a:xfrm>
                    <a:custGeom>
                      <a:avLst/>
                      <a:gdLst>
                        <a:gd name="T0" fmla="*/ 21 w 22"/>
                        <a:gd name="T1" fmla="*/ 0 h 3"/>
                        <a:gd name="T2" fmla="*/ 11 w 22"/>
                        <a:gd name="T3" fmla="*/ 0 h 3"/>
                        <a:gd name="T4" fmla="*/ 4 w 22"/>
                        <a:gd name="T5" fmla="*/ 0 h 3"/>
                        <a:gd name="T6" fmla="*/ 2 w 22"/>
                        <a:gd name="T7" fmla="*/ 1 h 3"/>
                        <a:gd name="T8" fmla="*/ 0 w 22"/>
                        <a:gd name="T9" fmla="*/ 1 h 3"/>
                        <a:gd name="T10" fmla="*/ 1 w 22"/>
                        <a:gd name="T11" fmla="*/ 1 h 3"/>
                        <a:gd name="T12" fmla="*/ 3 w 22"/>
                        <a:gd name="T13" fmla="*/ 2 h 3"/>
                        <a:gd name="T14" fmla="*/ 2 w 22"/>
                        <a:gd name="T15" fmla="*/ 2 h 3"/>
                        <a:gd name="T16" fmla="*/ 9 w 22"/>
                        <a:gd name="T17" fmla="*/ 2 h 3"/>
                        <a:gd name="T18" fmla="*/ 16 w 22"/>
                        <a:gd name="T19" fmla="*/ 2 h 3"/>
                        <a:gd name="T20" fmla="*/ 12 w 22"/>
                        <a:gd name="T21" fmla="*/ 2 h 3"/>
                        <a:gd name="T22" fmla="*/ 16 w 22"/>
                        <a:gd name="T23" fmla="*/ 1 h 3"/>
                        <a:gd name="T24" fmla="*/ 21 w 22"/>
                        <a:gd name="T25" fmla="*/ 0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3"/>
                        <a:gd name="T41" fmla="*/ 22 w 22"/>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3">
                          <a:moveTo>
                            <a:pt x="21" y="0"/>
                          </a:moveTo>
                          <a:lnTo>
                            <a:pt x="11" y="0"/>
                          </a:lnTo>
                          <a:lnTo>
                            <a:pt x="4" y="0"/>
                          </a:lnTo>
                          <a:lnTo>
                            <a:pt x="2" y="1"/>
                          </a:lnTo>
                          <a:lnTo>
                            <a:pt x="0" y="1"/>
                          </a:lnTo>
                          <a:lnTo>
                            <a:pt x="1" y="1"/>
                          </a:lnTo>
                          <a:lnTo>
                            <a:pt x="3" y="2"/>
                          </a:lnTo>
                          <a:lnTo>
                            <a:pt x="2" y="2"/>
                          </a:lnTo>
                          <a:lnTo>
                            <a:pt x="9" y="2"/>
                          </a:lnTo>
                          <a:lnTo>
                            <a:pt x="16" y="2"/>
                          </a:lnTo>
                          <a:lnTo>
                            <a:pt x="12" y="2"/>
                          </a:lnTo>
                          <a:lnTo>
                            <a:pt x="16" y="1"/>
                          </a:lnTo>
                          <a:lnTo>
                            <a:pt x="21"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72" name="Freeform 518"/>
                    <p:cNvSpPr>
                      <a:spLocks/>
                    </p:cNvSpPr>
                    <p:nvPr/>
                  </p:nvSpPr>
                  <p:spPr bwMode="auto">
                    <a:xfrm>
                      <a:off x="975" y="2577"/>
                      <a:ext cx="2" cy="3"/>
                    </a:xfrm>
                    <a:custGeom>
                      <a:avLst/>
                      <a:gdLst>
                        <a:gd name="T0" fmla="*/ 1 w 2"/>
                        <a:gd name="T1" fmla="*/ 0 h 3"/>
                        <a:gd name="T2" fmla="*/ 0 w 2"/>
                        <a:gd name="T3" fmla="*/ 0 h 3"/>
                        <a:gd name="T4" fmla="*/ 0 w 2"/>
                        <a:gd name="T5" fmla="*/ 2 h 3"/>
                        <a:gd name="T6" fmla="*/ 1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1" y="0"/>
                          </a:moveTo>
                          <a:lnTo>
                            <a:pt x="0" y="0"/>
                          </a:lnTo>
                          <a:lnTo>
                            <a:pt x="0" y="2"/>
                          </a:lnTo>
                          <a:lnTo>
                            <a:pt x="1"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73" name="Freeform 519"/>
                    <p:cNvSpPr>
                      <a:spLocks/>
                    </p:cNvSpPr>
                    <p:nvPr/>
                  </p:nvSpPr>
                  <p:spPr bwMode="auto">
                    <a:xfrm>
                      <a:off x="1003" y="2580"/>
                      <a:ext cx="37" cy="18"/>
                    </a:xfrm>
                    <a:custGeom>
                      <a:avLst/>
                      <a:gdLst>
                        <a:gd name="T0" fmla="*/ 33 w 37"/>
                        <a:gd name="T1" fmla="*/ 2 h 18"/>
                        <a:gd name="T2" fmla="*/ 29 w 37"/>
                        <a:gd name="T3" fmla="*/ 2 h 18"/>
                        <a:gd name="T4" fmla="*/ 21 w 37"/>
                        <a:gd name="T5" fmla="*/ 11 h 18"/>
                        <a:gd name="T6" fmla="*/ 0 w 37"/>
                        <a:gd name="T7" fmla="*/ 17 h 18"/>
                        <a:gd name="T8" fmla="*/ 21 w 37"/>
                        <a:gd name="T9" fmla="*/ 13 h 18"/>
                        <a:gd name="T10" fmla="*/ 30 w 37"/>
                        <a:gd name="T11" fmla="*/ 8 h 18"/>
                        <a:gd name="T12" fmla="*/ 34 w 37"/>
                        <a:gd name="T13" fmla="*/ 10 h 18"/>
                        <a:gd name="T14" fmla="*/ 36 w 37"/>
                        <a:gd name="T15" fmla="*/ 0 h 18"/>
                        <a:gd name="T16" fmla="*/ 33 w 37"/>
                        <a:gd name="T17" fmla="*/ 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18"/>
                        <a:gd name="T29" fmla="*/ 37 w 37"/>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18">
                          <a:moveTo>
                            <a:pt x="33" y="2"/>
                          </a:moveTo>
                          <a:lnTo>
                            <a:pt x="29" y="2"/>
                          </a:lnTo>
                          <a:lnTo>
                            <a:pt x="21" y="11"/>
                          </a:lnTo>
                          <a:lnTo>
                            <a:pt x="0" y="17"/>
                          </a:lnTo>
                          <a:lnTo>
                            <a:pt x="21" y="13"/>
                          </a:lnTo>
                          <a:lnTo>
                            <a:pt x="30" y="8"/>
                          </a:lnTo>
                          <a:lnTo>
                            <a:pt x="34" y="10"/>
                          </a:lnTo>
                          <a:lnTo>
                            <a:pt x="36" y="0"/>
                          </a:lnTo>
                          <a:lnTo>
                            <a:pt x="33" y="2"/>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21868" name="Freeform 520"/>
                <p:cNvSpPr>
                  <a:spLocks/>
                </p:cNvSpPr>
                <p:nvPr/>
              </p:nvSpPr>
              <p:spPr bwMode="auto">
                <a:xfrm>
                  <a:off x="964" y="2524"/>
                  <a:ext cx="89" cy="56"/>
                </a:xfrm>
                <a:custGeom>
                  <a:avLst/>
                  <a:gdLst>
                    <a:gd name="T0" fmla="*/ 75 w 89"/>
                    <a:gd name="T1" fmla="*/ 55 h 56"/>
                    <a:gd name="T2" fmla="*/ 82 w 89"/>
                    <a:gd name="T3" fmla="*/ 49 h 56"/>
                    <a:gd name="T4" fmla="*/ 86 w 89"/>
                    <a:gd name="T5" fmla="*/ 40 h 56"/>
                    <a:gd name="T6" fmla="*/ 88 w 89"/>
                    <a:gd name="T7" fmla="*/ 29 h 56"/>
                    <a:gd name="T8" fmla="*/ 88 w 89"/>
                    <a:gd name="T9" fmla="*/ 18 h 56"/>
                    <a:gd name="T10" fmla="*/ 85 w 89"/>
                    <a:gd name="T11" fmla="*/ 10 h 56"/>
                    <a:gd name="T12" fmla="*/ 76 w 89"/>
                    <a:gd name="T13" fmla="*/ 4 h 56"/>
                    <a:gd name="T14" fmla="*/ 67 w 89"/>
                    <a:gd name="T15" fmla="*/ 2 h 56"/>
                    <a:gd name="T16" fmla="*/ 50 w 89"/>
                    <a:gd name="T17" fmla="*/ 0 h 56"/>
                    <a:gd name="T18" fmla="*/ 27 w 89"/>
                    <a:gd name="T19" fmla="*/ 1 h 56"/>
                    <a:gd name="T20" fmla="*/ 13 w 89"/>
                    <a:gd name="T21" fmla="*/ 4 h 56"/>
                    <a:gd name="T22" fmla="*/ 5 w 89"/>
                    <a:gd name="T23" fmla="*/ 5 h 56"/>
                    <a:gd name="T24" fmla="*/ 0 w 89"/>
                    <a:gd name="T25" fmla="*/ 5 h 56"/>
                    <a:gd name="T26" fmla="*/ 6 w 89"/>
                    <a:gd name="T27" fmla="*/ 8 h 56"/>
                    <a:gd name="T28" fmla="*/ 9 w 89"/>
                    <a:gd name="T29" fmla="*/ 15 h 56"/>
                    <a:gd name="T30" fmla="*/ 9 w 89"/>
                    <a:gd name="T31" fmla="*/ 17 h 56"/>
                    <a:gd name="T32" fmla="*/ 16 w 89"/>
                    <a:gd name="T33" fmla="*/ 13 h 56"/>
                    <a:gd name="T34" fmla="*/ 27 w 89"/>
                    <a:gd name="T35" fmla="*/ 13 h 56"/>
                    <a:gd name="T36" fmla="*/ 39 w 89"/>
                    <a:gd name="T37" fmla="*/ 12 h 56"/>
                    <a:gd name="T38" fmla="*/ 49 w 89"/>
                    <a:gd name="T39" fmla="*/ 12 h 56"/>
                    <a:gd name="T40" fmla="*/ 58 w 89"/>
                    <a:gd name="T41" fmla="*/ 12 h 56"/>
                    <a:gd name="T42" fmla="*/ 53 w 89"/>
                    <a:gd name="T43" fmla="*/ 14 h 56"/>
                    <a:gd name="T44" fmla="*/ 53 w 89"/>
                    <a:gd name="T45" fmla="*/ 17 h 56"/>
                    <a:gd name="T46" fmla="*/ 57 w 89"/>
                    <a:gd name="T47" fmla="*/ 21 h 56"/>
                    <a:gd name="T48" fmla="*/ 61 w 89"/>
                    <a:gd name="T49" fmla="*/ 27 h 56"/>
                    <a:gd name="T50" fmla="*/ 65 w 89"/>
                    <a:gd name="T51" fmla="*/ 33 h 56"/>
                    <a:gd name="T52" fmla="*/ 65 w 89"/>
                    <a:gd name="T53" fmla="*/ 40 h 56"/>
                    <a:gd name="T54" fmla="*/ 72 w 89"/>
                    <a:gd name="T55" fmla="*/ 36 h 56"/>
                    <a:gd name="T56" fmla="*/ 73 w 89"/>
                    <a:gd name="T57" fmla="*/ 33 h 56"/>
                    <a:gd name="T58" fmla="*/ 78 w 89"/>
                    <a:gd name="T59" fmla="*/ 31 h 56"/>
                    <a:gd name="T60" fmla="*/ 82 w 89"/>
                    <a:gd name="T61" fmla="*/ 32 h 56"/>
                    <a:gd name="T62" fmla="*/ 83 w 89"/>
                    <a:gd name="T63" fmla="*/ 34 h 56"/>
                    <a:gd name="T64" fmla="*/ 82 w 89"/>
                    <a:gd name="T65" fmla="*/ 44 h 56"/>
                    <a:gd name="T66" fmla="*/ 78 w 89"/>
                    <a:gd name="T67" fmla="*/ 49 h 56"/>
                    <a:gd name="T68" fmla="*/ 75 w 89"/>
                    <a:gd name="T69" fmla="*/ 55 h 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9"/>
                    <a:gd name="T106" fmla="*/ 0 h 56"/>
                    <a:gd name="T107" fmla="*/ 89 w 89"/>
                    <a:gd name="T108" fmla="*/ 56 h 5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9" h="56">
                      <a:moveTo>
                        <a:pt x="75" y="55"/>
                      </a:moveTo>
                      <a:lnTo>
                        <a:pt x="82" y="49"/>
                      </a:lnTo>
                      <a:lnTo>
                        <a:pt x="86" y="40"/>
                      </a:lnTo>
                      <a:lnTo>
                        <a:pt x="88" y="29"/>
                      </a:lnTo>
                      <a:lnTo>
                        <a:pt x="88" y="18"/>
                      </a:lnTo>
                      <a:lnTo>
                        <a:pt x="85" y="10"/>
                      </a:lnTo>
                      <a:lnTo>
                        <a:pt x="76" y="4"/>
                      </a:lnTo>
                      <a:lnTo>
                        <a:pt x="67" y="2"/>
                      </a:lnTo>
                      <a:lnTo>
                        <a:pt x="50" y="0"/>
                      </a:lnTo>
                      <a:lnTo>
                        <a:pt x="27" y="1"/>
                      </a:lnTo>
                      <a:lnTo>
                        <a:pt x="13" y="4"/>
                      </a:lnTo>
                      <a:lnTo>
                        <a:pt x="5" y="5"/>
                      </a:lnTo>
                      <a:lnTo>
                        <a:pt x="0" y="5"/>
                      </a:lnTo>
                      <a:lnTo>
                        <a:pt x="6" y="8"/>
                      </a:lnTo>
                      <a:lnTo>
                        <a:pt x="9" y="15"/>
                      </a:lnTo>
                      <a:lnTo>
                        <a:pt x="9" y="17"/>
                      </a:lnTo>
                      <a:lnTo>
                        <a:pt x="16" y="13"/>
                      </a:lnTo>
                      <a:lnTo>
                        <a:pt x="27" y="13"/>
                      </a:lnTo>
                      <a:lnTo>
                        <a:pt x="39" y="12"/>
                      </a:lnTo>
                      <a:lnTo>
                        <a:pt x="49" y="12"/>
                      </a:lnTo>
                      <a:lnTo>
                        <a:pt x="58" y="12"/>
                      </a:lnTo>
                      <a:lnTo>
                        <a:pt x="53" y="14"/>
                      </a:lnTo>
                      <a:lnTo>
                        <a:pt x="53" y="17"/>
                      </a:lnTo>
                      <a:lnTo>
                        <a:pt x="57" y="21"/>
                      </a:lnTo>
                      <a:lnTo>
                        <a:pt x="61" y="27"/>
                      </a:lnTo>
                      <a:lnTo>
                        <a:pt x="65" y="33"/>
                      </a:lnTo>
                      <a:lnTo>
                        <a:pt x="65" y="40"/>
                      </a:lnTo>
                      <a:lnTo>
                        <a:pt x="72" y="36"/>
                      </a:lnTo>
                      <a:lnTo>
                        <a:pt x="73" y="33"/>
                      </a:lnTo>
                      <a:lnTo>
                        <a:pt x="78" y="31"/>
                      </a:lnTo>
                      <a:lnTo>
                        <a:pt x="82" y="32"/>
                      </a:lnTo>
                      <a:lnTo>
                        <a:pt x="83" y="34"/>
                      </a:lnTo>
                      <a:lnTo>
                        <a:pt x="82" y="44"/>
                      </a:lnTo>
                      <a:lnTo>
                        <a:pt x="78" y="49"/>
                      </a:lnTo>
                      <a:lnTo>
                        <a:pt x="75" y="55"/>
                      </a:lnTo>
                    </a:path>
                  </a:pathLst>
                </a:custGeom>
                <a:solidFill>
                  <a:srgbClr val="BF7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66" name="Freeform 521"/>
              <p:cNvSpPr>
                <a:spLocks/>
              </p:cNvSpPr>
              <p:nvPr/>
            </p:nvSpPr>
            <p:spPr bwMode="auto">
              <a:xfrm>
                <a:off x="897" y="2741"/>
                <a:ext cx="75" cy="24"/>
              </a:xfrm>
              <a:custGeom>
                <a:avLst/>
                <a:gdLst>
                  <a:gd name="T0" fmla="*/ 0 w 75"/>
                  <a:gd name="T1" fmla="*/ 20 h 24"/>
                  <a:gd name="T2" fmla="*/ 17 w 75"/>
                  <a:gd name="T3" fmla="*/ 23 h 24"/>
                  <a:gd name="T4" fmla="*/ 42 w 75"/>
                  <a:gd name="T5" fmla="*/ 21 h 24"/>
                  <a:gd name="T6" fmla="*/ 63 w 75"/>
                  <a:gd name="T7" fmla="*/ 18 h 24"/>
                  <a:gd name="T8" fmla="*/ 74 w 75"/>
                  <a:gd name="T9" fmla="*/ 4 h 24"/>
                  <a:gd name="T10" fmla="*/ 40 w 75"/>
                  <a:gd name="T11" fmla="*/ 6 h 24"/>
                  <a:gd name="T12" fmla="*/ 43 w 75"/>
                  <a:gd name="T13" fmla="*/ 0 h 24"/>
                  <a:gd name="T14" fmla="*/ 27 w 75"/>
                  <a:gd name="T15" fmla="*/ 1 h 24"/>
                  <a:gd name="T16" fmla="*/ 13 w 75"/>
                  <a:gd name="T17" fmla="*/ 6 h 24"/>
                  <a:gd name="T18" fmla="*/ 6 w 75"/>
                  <a:gd name="T19" fmla="*/ 8 h 24"/>
                  <a:gd name="T20" fmla="*/ 0 w 75"/>
                  <a:gd name="T21" fmla="*/ 2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5"/>
                  <a:gd name="T34" fmla="*/ 0 h 24"/>
                  <a:gd name="T35" fmla="*/ 75 w 75"/>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5" h="24">
                    <a:moveTo>
                      <a:pt x="0" y="20"/>
                    </a:moveTo>
                    <a:lnTo>
                      <a:pt x="17" y="23"/>
                    </a:lnTo>
                    <a:lnTo>
                      <a:pt x="42" y="21"/>
                    </a:lnTo>
                    <a:lnTo>
                      <a:pt x="63" y="18"/>
                    </a:lnTo>
                    <a:lnTo>
                      <a:pt x="74" y="4"/>
                    </a:lnTo>
                    <a:lnTo>
                      <a:pt x="40" y="6"/>
                    </a:lnTo>
                    <a:lnTo>
                      <a:pt x="43" y="0"/>
                    </a:lnTo>
                    <a:lnTo>
                      <a:pt x="27" y="1"/>
                    </a:lnTo>
                    <a:lnTo>
                      <a:pt x="13" y="6"/>
                    </a:lnTo>
                    <a:lnTo>
                      <a:pt x="6" y="8"/>
                    </a:lnTo>
                    <a:lnTo>
                      <a:pt x="0" y="2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21531" name="Freeform 522"/>
          <p:cNvSpPr>
            <a:spLocks/>
          </p:cNvSpPr>
          <p:nvPr/>
        </p:nvSpPr>
        <p:spPr bwMode="auto">
          <a:xfrm>
            <a:off x="812800" y="3971925"/>
            <a:ext cx="30163" cy="60325"/>
          </a:xfrm>
          <a:custGeom>
            <a:avLst/>
            <a:gdLst>
              <a:gd name="T0" fmla="*/ 2147483647 w 21"/>
              <a:gd name="T1" fmla="*/ 0 h 43"/>
              <a:gd name="T2" fmla="*/ 0 w 21"/>
              <a:gd name="T3" fmla="*/ 2147483647 h 43"/>
              <a:gd name="T4" fmla="*/ 2147483647 w 21"/>
              <a:gd name="T5" fmla="*/ 2147483647 h 43"/>
              <a:gd name="T6" fmla="*/ 2147483647 w 21"/>
              <a:gd name="T7" fmla="*/ 2147483647 h 43"/>
              <a:gd name="T8" fmla="*/ 2147483647 w 21"/>
              <a:gd name="T9" fmla="*/ 2147483647 h 43"/>
              <a:gd name="T10" fmla="*/ 2147483647 w 21"/>
              <a:gd name="T11" fmla="*/ 2147483647 h 43"/>
              <a:gd name="T12" fmla="*/ 2147483647 w 21"/>
              <a:gd name="T13" fmla="*/ 2147483647 h 43"/>
              <a:gd name="T14" fmla="*/ 2147483647 w 21"/>
              <a:gd name="T15" fmla="*/ 2147483647 h 43"/>
              <a:gd name="T16" fmla="*/ 2147483647 w 21"/>
              <a:gd name="T17" fmla="*/ 2147483647 h 43"/>
              <a:gd name="T18" fmla="*/ 2147483647 w 21"/>
              <a:gd name="T19" fmla="*/ 0 h 43"/>
              <a:gd name="T20" fmla="*/ 2147483647 w 21"/>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
              <a:gd name="T34" fmla="*/ 0 h 43"/>
              <a:gd name="T35" fmla="*/ 21 w 21"/>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 h="43">
                <a:moveTo>
                  <a:pt x="1" y="0"/>
                </a:moveTo>
                <a:lnTo>
                  <a:pt x="0" y="24"/>
                </a:lnTo>
                <a:lnTo>
                  <a:pt x="10" y="38"/>
                </a:lnTo>
                <a:lnTo>
                  <a:pt x="16" y="42"/>
                </a:lnTo>
                <a:lnTo>
                  <a:pt x="15" y="22"/>
                </a:lnTo>
                <a:lnTo>
                  <a:pt x="17" y="24"/>
                </a:lnTo>
                <a:lnTo>
                  <a:pt x="19" y="31"/>
                </a:lnTo>
                <a:lnTo>
                  <a:pt x="20" y="24"/>
                </a:lnTo>
                <a:lnTo>
                  <a:pt x="17" y="11"/>
                </a:lnTo>
                <a:lnTo>
                  <a:pt x="10" y="0"/>
                </a:lnTo>
                <a:lnTo>
                  <a:pt x="1" y="0"/>
                </a:lnTo>
              </a:path>
            </a:pathLst>
          </a:custGeom>
          <a:solidFill>
            <a:srgbClr val="FF7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532" name="Freeform 523"/>
          <p:cNvSpPr>
            <a:spLocks/>
          </p:cNvSpPr>
          <p:nvPr/>
        </p:nvSpPr>
        <p:spPr bwMode="auto">
          <a:xfrm>
            <a:off x="1019175" y="3956050"/>
            <a:ext cx="33338" cy="57150"/>
          </a:xfrm>
          <a:custGeom>
            <a:avLst/>
            <a:gdLst>
              <a:gd name="T0" fmla="*/ 2147483647 w 23"/>
              <a:gd name="T1" fmla="*/ 0 h 41"/>
              <a:gd name="T2" fmla="*/ 0 w 23"/>
              <a:gd name="T3" fmla="*/ 2147483647 h 41"/>
              <a:gd name="T4" fmla="*/ 2147483647 w 23"/>
              <a:gd name="T5" fmla="*/ 2147483647 h 41"/>
              <a:gd name="T6" fmla="*/ 2147483647 w 23"/>
              <a:gd name="T7" fmla="*/ 2147483647 h 41"/>
              <a:gd name="T8" fmla="*/ 2147483647 w 23"/>
              <a:gd name="T9" fmla="*/ 2147483647 h 41"/>
              <a:gd name="T10" fmla="*/ 2147483647 w 23"/>
              <a:gd name="T11" fmla="*/ 2147483647 h 41"/>
              <a:gd name="T12" fmla="*/ 2147483647 w 23"/>
              <a:gd name="T13" fmla="*/ 2147483647 h 41"/>
              <a:gd name="T14" fmla="*/ 2147483647 w 23"/>
              <a:gd name="T15" fmla="*/ 2147483647 h 41"/>
              <a:gd name="T16" fmla="*/ 2147483647 w 23"/>
              <a:gd name="T17" fmla="*/ 2147483647 h 41"/>
              <a:gd name="T18" fmla="*/ 2147483647 w 23"/>
              <a:gd name="T19" fmla="*/ 0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41"/>
              <a:gd name="T32" fmla="*/ 23 w 23"/>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41">
                <a:moveTo>
                  <a:pt x="7" y="0"/>
                </a:moveTo>
                <a:lnTo>
                  <a:pt x="0" y="21"/>
                </a:lnTo>
                <a:lnTo>
                  <a:pt x="11" y="40"/>
                </a:lnTo>
                <a:lnTo>
                  <a:pt x="16" y="38"/>
                </a:lnTo>
                <a:lnTo>
                  <a:pt x="22" y="36"/>
                </a:lnTo>
                <a:lnTo>
                  <a:pt x="19" y="30"/>
                </a:lnTo>
                <a:lnTo>
                  <a:pt x="18" y="22"/>
                </a:lnTo>
                <a:lnTo>
                  <a:pt x="22" y="15"/>
                </a:lnTo>
                <a:lnTo>
                  <a:pt x="19" y="1"/>
                </a:lnTo>
                <a:lnTo>
                  <a:pt x="7" y="0"/>
                </a:lnTo>
              </a:path>
            </a:pathLst>
          </a:custGeom>
          <a:solidFill>
            <a:srgbClr val="FF7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533" name="Group 524"/>
          <p:cNvGrpSpPr>
            <a:grpSpLocks/>
          </p:cNvGrpSpPr>
          <p:nvPr/>
        </p:nvGrpSpPr>
        <p:grpSpPr bwMode="auto">
          <a:xfrm>
            <a:off x="393700" y="3586163"/>
            <a:ext cx="273050" cy="820737"/>
            <a:chOff x="273" y="2560"/>
            <a:chExt cx="189" cy="586"/>
          </a:xfrm>
        </p:grpSpPr>
        <p:sp>
          <p:nvSpPr>
            <p:cNvPr id="21848" name="Freeform 525"/>
            <p:cNvSpPr>
              <a:spLocks/>
            </p:cNvSpPr>
            <p:nvPr/>
          </p:nvSpPr>
          <p:spPr bwMode="auto">
            <a:xfrm>
              <a:off x="326" y="2962"/>
              <a:ext cx="96" cy="167"/>
            </a:xfrm>
            <a:custGeom>
              <a:avLst/>
              <a:gdLst>
                <a:gd name="T0" fmla="*/ 74 w 96"/>
                <a:gd name="T1" fmla="*/ 0 h 167"/>
                <a:gd name="T2" fmla="*/ 76 w 96"/>
                <a:gd name="T3" fmla="*/ 20 h 167"/>
                <a:gd name="T4" fmla="*/ 77 w 96"/>
                <a:gd name="T5" fmla="*/ 42 h 167"/>
                <a:gd name="T6" fmla="*/ 77 w 96"/>
                <a:gd name="T7" fmla="*/ 64 h 167"/>
                <a:gd name="T8" fmla="*/ 76 w 96"/>
                <a:gd name="T9" fmla="*/ 84 h 167"/>
                <a:gd name="T10" fmla="*/ 75 w 96"/>
                <a:gd name="T11" fmla="*/ 101 h 167"/>
                <a:gd name="T12" fmla="*/ 75 w 96"/>
                <a:gd name="T13" fmla="*/ 122 h 167"/>
                <a:gd name="T14" fmla="*/ 77 w 96"/>
                <a:gd name="T15" fmla="*/ 130 h 167"/>
                <a:gd name="T16" fmla="*/ 90 w 96"/>
                <a:gd name="T17" fmla="*/ 156 h 167"/>
                <a:gd name="T18" fmla="*/ 95 w 96"/>
                <a:gd name="T19" fmla="*/ 165 h 167"/>
                <a:gd name="T20" fmla="*/ 74 w 96"/>
                <a:gd name="T21" fmla="*/ 166 h 167"/>
                <a:gd name="T22" fmla="*/ 66 w 96"/>
                <a:gd name="T23" fmla="*/ 155 h 167"/>
                <a:gd name="T24" fmla="*/ 60 w 96"/>
                <a:gd name="T25" fmla="*/ 141 h 167"/>
                <a:gd name="T26" fmla="*/ 56 w 96"/>
                <a:gd name="T27" fmla="*/ 120 h 167"/>
                <a:gd name="T28" fmla="*/ 45 w 96"/>
                <a:gd name="T29" fmla="*/ 64 h 167"/>
                <a:gd name="T30" fmla="*/ 40 w 96"/>
                <a:gd name="T31" fmla="*/ 48 h 167"/>
                <a:gd name="T32" fmla="*/ 43 w 96"/>
                <a:gd name="T33" fmla="*/ 79 h 167"/>
                <a:gd name="T34" fmla="*/ 40 w 96"/>
                <a:gd name="T35" fmla="*/ 97 h 167"/>
                <a:gd name="T36" fmla="*/ 39 w 96"/>
                <a:gd name="T37" fmla="*/ 115 h 167"/>
                <a:gd name="T38" fmla="*/ 41 w 96"/>
                <a:gd name="T39" fmla="*/ 131 h 167"/>
                <a:gd name="T40" fmla="*/ 39 w 96"/>
                <a:gd name="T41" fmla="*/ 139 h 167"/>
                <a:gd name="T42" fmla="*/ 26 w 96"/>
                <a:gd name="T43" fmla="*/ 163 h 167"/>
                <a:gd name="T44" fmla="*/ 14 w 96"/>
                <a:gd name="T45" fmla="*/ 164 h 167"/>
                <a:gd name="T46" fmla="*/ 8 w 96"/>
                <a:gd name="T47" fmla="*/ 164 h 167"/>
                <a:gd name="T48" fmla="*/ 1 w 96"/>
                <a:gd name="T49" fmla="*/ 159 h 167"/>
                <a:gd name="T50" fmla="*/ 19 w 96"/>
                <a:gd name="T51" fmla="*/ 131 h 167"/>
                <a:gd name="T52" fmla="*/ 11 w 96"/>
                <a:gd name="T53" fmla="*/ 74 h 167"/>
                <a:gd name="T54" fmla="*/ 7 w 96"/>
                <a:gd name="T55" fmla="*/ 47 h 167"/>
                <a:gd name="T56" fmla="*/ 0 w 96"/>
                <a:gd name="T57" fmla="*/ 1 h 167"/>
                <a:gd name="T58" fmla="*/ 74 w 96"/>
                <a:gd name="T59" fmla="*/ 0 h 1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6"/>
                <a:gd name="T91" fmla="*/ 0 h 167"/>
                <a:gd name="T92" fmla="*/ 96 w 96"/>
                <a:gd name="T93" fmla="*/ 167 h 16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6" h="167">
                  <a:moveTo>
                    <a:pt x="74" y="0"/>
                  </a:moveTo>
                  <a:lnTo>
                    <a:pt x="76" y="20"/>
                  </a:lnTo>
                  <a:lnTo>
                    <a:pt x="77" y="42"/>
                  </a:lnTo>
                  <a:lnTo>
                    <a:pt x="77" y="64"/>
                  </a:lnTo>
                  <a:lnTo>
                    <a:pt x="76" y="84"/>
                  </a:lnTo>
                  <a:lnTo>
                    <a:pt x="75" y="101"/>
                  </a:lnTo>
                  <a:lnTo>
                    <a:pt x="75" y="122"/>
                  </a:lnTo>
                  <a:lnTo>
                    <a:pt x="77" y="130"/>
                  </a:lnTo>
                  <a:lnTo>
                    <a:pt x="90" y="156"/>
                  </a:lnTo>
                  <a:lnTo>
                    <a:pt x="95" y="165"/>
                  </a:lnTo>
                  <a:lnTo>
                    <a:pt x="74" y="166"/>
                  </a:lnTo>
                  <a:lnTo>
                    <a:pt x="66" y="155"/>
                  </a:lnTo>
                  <a:lnTo>
                    <a:pt x="60" y="141"/>
                  </a:lnTo>
                  <a:lnTo>
                    <a:pt x="56" y="120"/>
                  </a:lnTo>
                  <a:lnTo>
                    <a:pt x="45" y="64"/>
                  </a:lnTo>
                  <a:lnTo>
                    <a:pt x="40" y="48"/>
                  </a:lnTo>
                  <a:lnTo>
                    <a:pt x="43" y="79"/>
                  </a:lnTo>
                  <a:lnTo>
                    <a:pt x="40" y="97"/>
                  </a:lnTo>
                  <a:lnTo>
                    <a:pt x="39" y="115"/>
                  </a:lnTo>
                  <a:lnTo>
                    <a:pt x="41" y="131"/>
                  </a:lnTo>
                  <a:lnTo>
                    <a:pt x="39" y="139"/>
                  </a:lnTo>
                  <a:lnTo>
                    <a:pt x="26" y="163"/>
                  </a:lnTo>
                  <a:lnTo>
                    <a:pt x="14" y="164"/>
                  </a:lnTo>
                  <a:lnTo>
                    <a:pt x="8" y="164"/>
                  </a:lnTo>
                  <a:lnTo>
                    <a:pt x="1" y="159"/>
                  </a:lnTo>
                  <a:lnTo>
                    <a:pt x="19" y="131"/>
                  </a:lnTo>
                  <a:lnTo>
                    <a:pt x="11" y="74"/>
                  </a:lnTo>
                  <a:lnTo>
                    <a:pt x="7" y="47"/>
                  </a:lnTo>
                  <a:lnTo>
                    <a:pt x="0" y="1"/>
                  </a:lnTo>
                  <a:lnTo>
                    <a:pt x="74"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49" name="Group 526"/>
            <p:cNvGrpSpPr>
              <a:grpSpLocks/>
            </p:cNvGrpSpPr>
            <p:nvPr/>
          </p:nvGrpSpPr>
          <p:grpSpPr bwMode="auto">
            <a:xfrm>
              <a:off x="278" y="2748"/>
              <a:ext cx="181" cy="167"/>
              <a:chOff x="278" y="2748"/>
              <a:chExt cx="181" cy="167"/>
            </a:xfrm>
          </p:grpSpPr>
          <p:sp>
            <p:nvSpPr>
              <p:cNvPr id="21861" name="Freeform 527"/>
              <p:cNvSpPr>
                <a:spLocks/>
              </p:cNvSpPr>
              <p:nvPr/>
            </p:nvSpPr>
            <p:spPr bwMode="auto">
              <a:xfrm>
                <a:off x="417" y="2752"/>
                <a:ext cx="42" cy="163"/>
              </a:xfrm>
              <a:custGeom>
                <a:avLst/>
                <a:gdLst>
                  <a:gd name="T0" fmla="*/ 39 w 42"/>
                  <a:gd name="T1" fmla="*/ 0 h 163"/>
                  <a:gd name="T2" fmla="*/ 41 w 42"/>
                  <a:gd name="T3" fmla="*/ 37 h 163"/>
                  <a:gd name="T4" fmla="*/ 34 w 42"/>
                  <a:gd name="T5" fmla="*/ 87 h 163"/>
                  <a:gd name="T6" fmla="*/ 29 w 42"/>
                  <a:gd name="T7" fmla="*/ 131 h 163"/>
                  <a:gd name="T8" fmla="*/ 18 w 42"/>
                  <a:gd name="T9" fmla="*/ 157 h 163"/>
                  <a:gd name="T10" fmla="*/ 13 w 42"/>
                  <a:gd name="T11" fmla="*/ 162 h 163"/>
                  <a:gd name="T12" fmla="*/ 10 w 42"/>
                  <a:gd name="T13" fmla="*/ 155 h 163"/>
                  <a:gd name="T14" fmla="*/ 9 w 42"/>
                  <a:gd name="T15" fmla="*/ 136 h 163"/>
                  <a:gd name="T16" fmla="*/ 0 w 42"/>
                  <a:gd name="T17" fmla="*/ 131 h 163"/>
                  <a:gd name="T18" fmla="*/ 12 w 42"/>
                  <a:gd name="T19" fmla="*/ 116 h 163"/>
                  <a:gd name="T20" fmla="*/ 21 w 42"/>
                  <a:gd name="T21" fmla="*/ 108 h 163"/>
                  <a:gd name="T22" fmla="*/ 19 w 42"/>
                  <a:gd name="T23" fmla="*/ 33 h 163"/>
                  <a:gd name="T24" fmla="*/ 15 w 42"/>
                  <a:gd name="T25" fmla="*/ 3 h 163"/>
                  <a:gd name="T26" fmla="*/ 39 w 42"/>
                  <a:gd name="T27" fmla="*/ 0 h 1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
                  <a:gd name="T43" fmla="*/ 0 h 163"/>
                  <a:gd name="T44" fmla="*/ 42 w 42"/>
                  <a:gd name="T45" fmla="*/ 163 h 16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 h="163">
                    <a:moveTo>
                      <a:pt x="39" y="0"/>
                    </a:moveTo>
                    <a:lnTo>
                      <a:pt x="41" y="37"/>
                    </a:lnTo>
                    <a:lnTo>
                      <a:pt x="34" y="87"/>
                    </a:lnTo>
                    <a:lnTo>
                      <a:pt x="29" y="131"/>
                    </a:lnTo>
                    <a:lnTo>
                      <a:pt x="18" y="157"/>
                    </a:lnTo>
                    <a:lnTo>
                      <a:pt x="13" y="162"/>
                    </a:lnTo>
                    <a:lnTo>
                      <a:pt x="10" y="155"/>
                    </a:lnTo>
                    <a:lnTo>
                      <a:pt x="9" y="136"/>
                    </a:lnTo>
                    <a:lnTo>
                      <a:pt x="0" y="131"/>
                    </a:lnTo>
                    <a:lnTo>
                      <a:pt x="12" y="116"/>
                    </a:lnTo>
                    <a:lnTo>
                      <a:pt x="21" y="108"/>
                    </a:lnTo>
                    <a:lnTo>
                      <a:pt x="19" y="33"/>
                    </a:lnTo>
                    <a:lnTo>
                      <a:pt x="15" y="3"/>
                    </a:lnTo>
                    <a:lnTo>
                      <a:pt x="39"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62" name="Freeform 528"/>
              <p:cNvSpPr>
                <a:spLocks/>
              </p:cNvSpPr>
              <p:nvPr/>
            </p:nvSpPr>
            <p:spPr bwMode="auto">
              <a:xfrm>
                <a:off x="278" y="2748"/>
                <a:ext cx="36" cy="150"/>
              </a:xfrm>
              <a:custGeom>
                <a:avLst/>
                <a:gdLst>
                  <a:gd name="T0" fmla="*/ 25 w 36"/>
                  <a:gd name="T1" fmla="*/ 4 h 150"/>
                  <a:gd name="T2" fmla="*/ 20 w 36"/>
                  <a:gd name="T3" fmla="*/ 31 h 150"/>
                  <a:gd name="T4" fmla="*/ 20 w 36"/>
                  <a:gd name="T5" fmla="*/ 94 h 150"/>
                  <a:gd name="T6" fmla="*/ 35 w 36"/>
                  <a:gd name="T7" fmla="*/ 121 h 150"/>
                  <a:gd name="T8" fmla="*/ 31 w 36"/>
                  <a:gd name="T9" fmla="*/ 124 h 150"/>
                  <a:gd name="T10" fmla="*/ 35 w 36"/>
                  <a:gd name="T11" fmla="*/ 138 h 150"/>
                  <a:gd name="T12" fmla="*/ 32 w 36"/>
                  <a:gd name="T13" fmla="*/ 149 h 150"/>
                  <a:gd name="T14" fmla="*/ 20 w 36"/>
                  <a:gd name="T15" fmla="*/ 131 h 150"/>
                  <a:gd name="T16" fmla="*/ 10 w 36"/>
                  <a:gd name="T17" fmla="*/ 98 h 150"/>
                  <a:gd name="T18" fmla="*/ 0 w 36"/>
                  <a:gd name="T19" fmla="*/ 24 h 150"/>
                  <a:gd name="T20" fmla="*/ 4 w 36"/>
                  <a:gd name="T21" fmla="*/ 0 h 150"/>
                  <a:gd name="T22" fmla="*/ 25 w 36"/>
                  <a:gd name="T23" fmla="*/ 4 h 1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150"/>
                  <a:gd name="T38" fmla="*/ 36 w 36"/>
                  <a:gd name="T39" fmla="*/ 150 h 1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150">
                    <a:moveTo>
                      <a:pt x="25" y="4"/>
                    </a:moveTo>
                    <a:lnTo>
                      <a:pt x="20" y="31"/>
                    </a:lnTo>
                    <a:lnTo>
                      <a:pt x="20" y="94"/>
                    </a:lnTo>
                    <a:lnTo>
                      <a:pt x="35" y="121"/>
                    </a:lnTo>
                    <a:lnTo>
                      <a:pt x="31" y="124"/>
                    </a:lnTo>
                    <a:lnTo>
                      <a:pt x="35" y="138"/>
                    </a:lnTo>
                    <a:lnTo>
                      <a:pt x="32" y="149"/>
                    </a:lnTo>
                    <a:lnTo>
                      <a:pt x="20" y="131"/>
                    </a:lnTo>
                    <a:lnTo>
                      <a:pt x="10" y="98"/>
                    </a:lnTo>
                    <a:lnTo>
                      <a:pt x="0" y="24"/>
                    </a:lnTo>
                    <a:lnTo>
                      <a:pt x="4" y="0"/>
                    </a:lnTo>
                    <a:lnTo>
                      <a:pt x="25" y="4"/>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50" name="Freeform 529"/>
            <p:cNvSpPr>
              <a:spLocks/>
            </p:cNvSpPr>
            <p:nvPr/>
          </p:nvSpPr>
          <p:spPr bwMode="auto">
            <a:xfrm>
              <a:off x="334" y="2571"/>
              <a:ext cx="55" cy="74"/>
            </a:xfrm>
            <a:custGeom>
              <a:avLst/>
              <a:gdLst>
                <a:gd name="T0" fmla="*/ 46 w 55"/>
                <a:gd name="T1" fmla="*/ 73 h 74"/>
                <a:gd name="T2" fmla="*/ 46 w 55"/>
                <a:gd name="T3" fmla="*/ 62 h 74"/>
                <a:gd name="T4" fmla="*/ 53 w 55"/>
                <a:gd name="T5" fmla="*/ 49 h 74"/>
                <a:gd name="T6" fmla="*/ 54 w 55"/>
                <a:gd name="T7" fmla="*/ 40 h 74"/>
                <a:gd name="T8" fmla="*/ 54 w 55"/>
                <a:gd name="T9" fmla="*/ 34 h 74"/>
                <a:gd name="T10" fmla="*/ 54 w 55"/>
                <a:gd name="T11" fmla="*/ 24 h 74"/>
                <a:gd name="T12" fmla="*/ 53 w 55"/>
                <a:gd name="T13" fmla="*/ 16 h 74"/>
                <a:gd name="T14" fmla="*/ 50 w 55"/>
                <a:gd name="T15" fmla="*/ 12 h 74"/>
                <a:gd name="T16" fmla="*/ 46 w 55"/>
                <a:gd name="T17" fmla="*/ 7 h 74"/>
                <a:gd name="T18" fmla="*/ 41 w 55"/>
                <a:gd name="T19" fmla="*/ 3 h 74"/>
                <a:gd name="T20" fmla="*/ 33 w 55"/>
                <a:gd name="T21" fmla="*/ 1 h 74"/>
                <a:gd name="T22" fmla="*/ 25 w 55"/>
                <a:gd name="T23" fmla="*/ 0 h 74"/>
                <a:gd name="T24" fmla="*/ 17 w 55"/>
                <a:gd name="T25" fmla="*/ 1 h 74"/>
                <a:gd name="T26" fmla="*/ 11 w 55"/>
                <a:gd name="T27" fmla="*/ 3 h 74"/>
                <a:gd name="T28" fmla="*/ 6 w 55"/>
                <a:gd name="T29" fmla="*/ 7 h 74"/>
                <a:gd name="T30" fmla="*/ 2 w 55"/>
                <a:gd name="T31" fmla="*/ 12 h 74"/>
                <a:gd name="T32" fmla="*/ 0 w 55"/>
                <a:gd name="T33" fmla="*/ 17 h 74"/>
                <a:gd name="T34" fmla="*/ 0 w 55"/>
                <a:gd name="T35" fmla="*/ 30 h 74"/>
                <a:gd name="T36" fmla="*/ 2 w 55"/>
                <a:gd name="T37" fmla="*/ 39 h 74"/>
                <a:gd name="T38" fmla="*/ 4 w 55"/>
                <a:gd name="T39" fmla="*/ 50 h 74"/>
                <a:gd name="T40" fmla="*/ 9 w 55"/>
                <a:gd name="T41" fmla="*/ 56 h 74"/>
                <a:gd name="T42" fmla="*/ 13 w 55"/>
                <a:gd name="T43" fmla="*/ 60 h 74"/>
                <a:gd name="T44" fmla="*/ 15 w 55"/>
                <a:gd name="T45" fmla="*/ 64 h 74"/>
                <a:gd name="T46" fmla="*/ 17 w 55"/>
                <a:gd name="T47" fmla="*/ 73 h 74"/>
                <a:gd name="T48" fmla="*/ 46 w 55"/>
                <a:gd name="T49" fmla="*/ 73 h 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5"/>
                <a:gd name="T76" fmla="*/ 0 h 74"/>
                <a:gd name="T77" fmla="*/ 55 w 55"/>
                <a:gd name="T78" fmla="*/ 74 h 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5" h="74">
                  <a:moveTo>
                    <a:pt x="46" y="73"/>
                  </a:moveTo>
                  <a:lnTo>
                    <a:pt x="46" y="62"/>
                  </a:lnTo>
                  <a:lnTo>
                    <a:pt x="53" y="49"/>
                  </a:lnTo>
                  <a:lnTo>
                    <a:pt x="54" y="40"/>
                  </a:lnTo>
                  <a:lnTo>
                    <a:pt x="54" y="34"/>
                  </a:lnTo>
                  <a:lnTo>
                    <a:pt x="54" y="24"/>
                  </a:lnTo>
                  <a:lnTo>
                    <a:pt x="53" y="16"/>
                  </a:lnTo>
                  <a:lnTo>
                    <a:pt x="50" y="12"/>
                  </a:lnTo>
                  <a:lnTo>
                    <a:pt x="46" y="7"/>
                  </a:lnTo>
                  <a:lnTo>
                    <a:pt x="41" y="3"/>
                  </a:lnTo>
                  <a:lnTo>
                    <a:pt x="33" y="1"/>
                  </a:lnTo>
                  <a:lnTo>
                    <a:pt x="25" y="0"/>
                  </a:lnTo>
                  <a:lnTo>
                    <a:pt x="17" y="1"/>
                  </a:lnTo>
                  <a:lnTo>
                    <a:pt x="11" y="3"/>
                  </a:lnTo>
                  <a:lnTo>
                    <a:pt x="6" y="7"/>
                  </a:lnTo>
                  <a:lnTo>
                    <a:pt x="2" y="12"/>
                  </a:lnTo>
                  <a:lnTo>
                    <a:pt x="0" y="17"/>
                  </a:lnTo>
                  <a:lnTo>
                    <a:pt x="0" y="30"/>
                  </a:lnTo>
                  <a:lnTo>
                    <a:pt x="2" y="39"/>
                  </a:lnTo>
                  <a:lnTo>
                    <a:pt x="4" y="50"/>
                  </a:lnTo>
                  <a:lnTo>
                    <a:pt x="9" y="56"/>
                  </a:lnTo>
                  <a:lnTo>
                    <a:pt x="13" y="60"/>
                  </a:lnTo>
                  <a:lnTo>
                    <a:pt x="15" y="64"/>
                  </a:lnTo>
                  <a:lnTo>
                    <a:pt x="17" y="73"/>
                  </a:lnTo>
                  <a:lnTo>
                    <a:pt x="46" y="73"/>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51" name="Freeform 530"/>
            <p:cNvSpPr>
              <a:spLocks/>
            </p:cNvSpPr>
            <p:nvPr/>
          </p:nvSpPr>
          <p:spPr bwMode="auto">
            <a:xfrm>
              <a:off x="308" y="2560"/>
              <a:ext cx="110" cy="59"/>
            </a:xfrm>
            <a:custGeom>
              <a:avLst/>
              <a:gdLst>
                <a:gd name="T0" fmla="*/ 98 w 110"/>
                <a:gd name="T1" fmla="*/ 56 h 59"/>
                <a:gd name="T2" fmla="*/ 103 w 110"/>
                <a:gd name="T3" fmla="*/ 58 h 59"/>
                <a:gd name="T4" fmla="*/ 109 w 110"/>
                <a:gd name="T5" fmla="*/ 56 h 59"/>
                <a:gd name="T6" fmla="*/ 107 w 110"/>
                <a:gd name="T7" fmla="*/ 47 h 59"/>
                <a:gd name="T8" fmla="*/ 103 w 110"/>
                <a:gd name="T9" fmla="*/ 35 h 59"/>
                <a:gd name="T10" fmla="*/ 96 w 110"/>
                <a:gd name="T11" fmla="*/ 23 h 59"/>
                <a:gd name="T12" fmla="*/ 91 w 110"/>
                <a:gd name="T13" fmla="*/ 15 h 59"/>
                <a:gd name="T14" fmla="*/ 88 w 110"/>
                <a:gd name="T15" fmla="*/ 9 h 59"/>
                <a:gd name="T16" fmla="*/ 78 w 110"/>
                <a:gd name="T17" fmla="*/ 4 h 59"/>
                <a:gd name="T18" fmla="*/ 60 w 110"/>
                <a:gd name="T19" fmla="*/ 2 h 59"/>
                <a:gd name="T20" fmla="*/ 46 w 110"/>
                <a:gd name="T21" fmla="*/ 0 h 59"/>
                <a:gd name="T22" fmla="*/ 25 w 110"/>
                <a:gd name="T23" fmla="*/ 6 h 59"/>
                <a:gd name="T24" fmla="*/ 17 w 110"/>
                <a:gd name="T25" fmla="*/ 12 h 59"/>
                <a:gd name="T26" fmla="*/ 9 w 110"/>
                <a:gd name="T27" fmla="*/ 24 h 59"/>
                <a:gd name="T28" fmla="*/ 2 w 110"/>
                <a:gd name="T29" fmla="*/ 38 h 59"/>
                <a:gd name="T30" fmla="*/ 0 w 110"/>
                <a:gd name="T31" fmla="*/ 49 h 59"/>
                <a:gd name="T32" fmla="*/ 1 w 110"/>
                <a:gd name="T33" fmla="*/ 54 h 59"/>
                <a:gd name="T34" fmla="*/ 11 w 110"/>
                <a:gd name="T35" fmla="*/ 55 h 59"/>
                <a:gd name="T36" fmla="*/ 19 w 110"/>
                <a:gd name="T37" fmla="*/ 56 h 59"/>
                <a:gd name="T38" fmla="*/ 30 w 110"/>
                <a:gd name="T39" fmla="*/ 57 h 59"/>
                <a:gd name="T40" fmla="*/ 26 w 110"/>
                <a:gd name="T41" fmla="*/ 45 h 59"/>
                <a:gd name="T42" fmla="*/ 26 w 110"/>
                <a:gd name="T43" fmla="*/ 38 h 59"/>
                <a:gd name="T44" fmla="*/ 27 w 110"/>
                <a:gd name="T45" fmla="*/ 32 h 59"/>
                <a:gd name="T46" fmla="*/ 26 w 110"/>
                <a:gd name="T47" fmla="*/ 24 h 59"/>
                <a:gd name="T48" fmla="*/ 39 w 110"/>
                <a:gd name="T49" fmla="*/ 21 h 59"/>
                <a:gd name="T50" fmla="*/ 43 w 110"/>
                <a:gd name="T51" fmla="*/ 14 h 59"/>
                <a:gd name="T52" fmla="*/ 53 w 110"/>
                <a:gd name="T53" fmla="*/ 19 h 59"/>
                <a:gd name="T54" fmla="*/ 68 w 110"/>
                <a:gd name="T55" fmla="*/ 28 h 59"/>
                <a:gd name="T56" fmla="*/ 62 w 110"/>
                <a:gd name="T57" fmla="*/ 23 h 59"/>
                <a:gd name="T58" fmla="*/ 75 w 110"/>
                <a:gd name="T59" fmla="*/ 30 h 59"/>
                <a:gd name="T60" fmla="*/ 75 w 110"/>
                <a:gd name="T61" fmla="*/ 41 h 59"/>
                <a:gd name="T62" fmla="*/ 71 w 110"/>
                <a:gd name="T63" fmla="*/ 46 h 59"/>
                <a:gd name="T64" fmla="*/ 68 w 110"/>
                <a:gd name="T65" fmla="*/ 50 h 59"/>
                <a:gd name="T66" fmla="*/ 65 w 110"/>
                <a:gd name="T67" fmla="*/ 57 h 59"/>
                <a:gd name="T68" fmla="*/ 78 w 110"/>
                <a:gd name="T69" fmla="*/ 57 h 59"/>
                <a:gd name="T70" fmla="*/ 72 w 110"/>
                <a:gd name="T71" fmla="*/ 57 h 59"/>
                <a:gd name="T72" fmla="*/ 90 w 110"/>
                <a:gd name="T73" fmla="*/ 56 h 59"/>
                <a:gd name="T74" fmla="*/ 91 w 110"/>
                <a:gd name="T75" fmla="*/ 56 h 59"/>
                <a:gd name="T76" fmla="*/ 98 w 110"/>
                <a:gd name="T77" fmla="*/ 56 h 5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0"/>
                <a:gd name="T118" fmla="*/ 0 h 59"/>
                <a:gd name="T119" fmla="*/ 110 w 110"/>
                <a:gd name="T120" fmla="*/ 59 h 5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0" h="59">
                  <a:moveTo>
                    <a:pt x="98" y="56"/>
                  </a:moveTo>
                  <a:lnTo>
                    <a:pt x="103" y="58"/>
                  </a:lnTo>
                  <a:lnTo>
                    <a:pt x="109" y="56"/>
                  </a:lnTo>
                  <a:lnTo>
                    <a:pt x="107" y="47"/>
                  </a:lnTo>
                  <a:lnTo>
                    <a:pt x="103" y="35"/>
                  </a:lnTo>
                  <a:lnTo>
                    <a:pt x="96" y="23"/>
                  </a:lnTo>
                  <a:lnTo>
                    <a:pt x="91" y="15"/>
                  </a:lnTo>
                  <a:lnTo>
                    <a:pt x="88" y="9"/>
                  </a:lnTo>
                  <a:lnTo>
                    <a:pt x="78" y="4"/>
                  </a:lnTo>
                  <a:lnTo>
                    <a:pt x="60" y="2"/>
                  </a:lnTo>
                  <a:lnTo>
                    <a:pt x="46" y="0"/>
                  </a:lnTo>
                  <a:lnTo>
                    <a:pt x="25" y="6"/>
                  </a:lnTo>
                  <a:lnTo>
                    <a:pt x="17" y="12"/>
                  </a:lnTo>
                  <a:lnTo>
                    <a:pt x="9" y="24"/>
                  </a:lnTo>
                  <a:lnTo>
                    <a:pt x="2" y="38"/>
                  </a:lnTo>
                  <a:lnTo>
                    <a:pt x="0" y="49"/>
                  </a:lnTo>
                  <a:lnTo>
                    <a:pt x="1" y="54"/>
                  </a:lnTo>
                  <a:lnTo>
                    <a:pt x="11" y="55"/>
                  </a:lnTo>
                  <a:lnTo>
                    <a:pt x="19" y="56"/>
                  </a:lnTo>
                  <a:lnTo>
                    <a:pt x="30" y="57"/>
                  </a:lnTo>
                  <a:lnTo>
                    <a:pt x="26" y="45"/>
                  </a:lnTo>
                  <a:lnTo>
                    <a:pt x="26" y="38"/>
                  </a:lnTo>
                  <a:lnTo>
                    <a:pt x="27" y="32"/>
                  </a:lnTo>
                  <a:lnTo>
                    <a:pt x="26" y="24"/>
                  </a:lnTo>
                  <a:lnTo>
                    <a:pt x="39" y="21"/>
                  </a:lnTo>
                  <a:lnTo>
                    <a:pt x="43" y="14"/>
                  </a:lnTo>
                  <a:lnTo>
                    <a:pt x="53" y="19"/>
                  </a:lnTo>
                  <a:lnTo>
                    <a:pt x="68" y="28"/>
                  </a:lnTo>
                  <a:lnTo>
                    <a:pt x="62" y="23"/>
                  </a:lnTo>
                  <a:lnTo>
                    <a:pt x="75" y="30"/>
                  </a:lnTo>
                  <a:lnTo>
                    <a:pt x="75" y="41"/>
                  </a:lnTo>
                  <a:lnTo>
                    <a:pt x="71" y="46"/>
                  </a:lnTo>
                  <a:lnTo>
                    <a:pt x="68" y="50"/>
                  </a:lnTo>
                  <a:lnTo>
                    <a:pt x="65" y="57"/>
                  </a:lnTo>
                  <a:lnTo>
                    <a:pt x="78" y="57"/>
                  </a:lnTo>
                  <a:lnTo>
                    <a:pt x="72" y="57"/>
                  </a:lnTo>
                  <a:lnTo>
                    <a:pt x="90" y="56"/>
                  </a:lnTo>
                  <a:lnTo>
                    <a:pt x="91" y="56"/>
                  </a:lnTo>
                  <a:lnTo>
                    <a:pt x="98" y="5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52" name="Freeform 531"/>
            <p:cNvSpPr>
              <a:spLocks/>
            </p:cNvSpPr>
            <p:nvPr/>
          </p:nvSpPr>
          <p:spPr bwMode="auto">
            <a:xfrm>
              <a:off x="273" y="2649"/>
              <a:ext cx="189" cy="313"/>
            </a:xfrm>
            <a:custGeom>
              <a:avLst/>
              <a:gdLst>
                <a:gd name="T0" fmla="*/ 112 w 189"/>
                <a:gd name="T1" fmla="*/ 0 h 313"/>
                <a:gd name="T2" fmla="*/ 159 w 189"/>
                <a:gd name="T3" fmla="*/ 18 h 313"/>
                <a:gd name="T4" fmla="*/ 163 w 189"/>
                <a:gd name="T5" fmla="*/ 23 h 313"/>
                <a:gd name="T6" fmla="*/ 188 w 189"/>
                <a:gd name="T7" fmla="*/ 102 h 313"/>
                <a:gd name="T8" fmla="*/ 152 w 189"/>
                <a:gd name="T9" fmla="*/ 105 h 313"/>
                <a:gd name="T10" fmla="*/ 147 w 189"/>
                <a:gd name="T11" fmla="*/ 85 h 313"/>
                <a:gd name="T12" fmla="*/ 134 w 189"/>
                <a:gd name="T13" fmla="*/ 128 h 313"/>
                <a:gd name="T14" fmla="*/ 156 w 189"/>
                <a:gd name="T15" fmla="*/ 221 h 313"/>
                <a:gd name="T16" fmla="*/ 145 w 189"/>
                <a:gd name="T17" fmla="*/ 311 h 313"/>
                <a:gd name="T18" fmla="*/ 131 w 189"/>
                <a:gd name="T19" fmla="*/ 312 h 313"/>
                <a:gd name="T20" fmla="*/ 112 w 189"/>
                <a:gd name="T21" fmla="*/ 311 h 313"/>
                <a:gd name="T22" fmla="*/ 84 w 189"/>
                <a:gd name="T23" fmla="*/ 309 h 313"/>
                <a:gd name="T24" fmla="*/ 59 w 189"/>
                <a:gd name="T25" fmla="*/ 309 h 313"/>
                <a:gd name="T26" fmla="*/ 38 w 189"/>
                <a:gd name="T27" fmla="*/ 310 h 313"/>
                <a:gd name="T28" fmla="*/ 29 w 189"/>
                <a:gd name="T29" fmla="*/ 180 h 313"/>
                <a:gd name="T30" fmla="*/ 50 w 189"/>
                <a:gd name="T31" fmla="*/ 123 h 313"/>
                <a:gd name="T32" fmla="*/ 43 w 189"/>
                <a:gd name="T33" fmla="*/ 91 h 313"/>
                <a:gd name="T34" fmla="*/ 38 w 189"/>
                <a:gd name="T35" fmla="*/ 103 h 313"/>
                <a:gd name="T36" fmla="*/ 0 w 189"/>
                <a:gd name="T37" fmla="*/ 96 h 313"/>
                <a:gd name="T38" fmla="*/ 29 w 189"/>
                <a:gd name="T39" fmla="*/ 22 h 313"/>
                <a:gd name="T40" fmla="*/ 76 w 189"/>
                <a:gd name="T41" fmla="*/ 0 h 313"/>
                <a:gd name="T42" fmla="*/ 112 w 189"/>
                <a:gd name="T43" fmla="*/ 0 h 3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9"/>
                <a:gd name="T67" fmla="*/ 0 h 313"/>
                <a:gd name="T68" fmla="*/ 189 w 189"/>
                <a:gd name="T69" fmla="*/ 313 h 3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9" h="313">
                  <a:moveTo>
                    <a:pt x="112" y="0"/>
                  </a:moveTo>
                  <a:lnTo>
                    <a:pt x="159" y="18"/>
                  </a:lnTo>
                  <a:lnTo>
                    <a:pt x="163" y="23"/>
                  </a:lnTo>
                  <a:lnTo>
                    <a:pt x="188" y="102"/>
                  </a:lnTo>
                  <a:lnTo>
                    <a:pt x="152" y="105"/>
                  </a:lnTo>
                  <a:lnTo>
                    <a:pt x="147" y="85"/>
                  </a:lnTo>
                  <a:lnTo>
                    <a:pt x="134" y="128"/>
                  </a:lnTo>
                  <a:lnTo>
                    <a:pt x="156" y="221"/>
                  </a:lnTo>
                  <a:lnTo>
                    <a:pt x="145" y="311"/>
                  </a:lnTo>
                  <a:lnTo>
                    <a:pt x="131" y="312"/>
                  </a:lnTo>
                  <a:lnTo>
                    <a:pt x="112" y="311"/>
                  </a:lnTo>
                  <a:lnTo>
                    <a:pt x="84" y="309"/>
                  </a:lnTo>
                  <a:lnTo>
                    <a:pt x="59" y="309"/>
                  </a:lnTo>
                  <a:lnTo>
                    <a:pt x="38" y="310"/>
                  </a:lnTo>
                  <a:lnTo>
                    <a:pt x="29" y="180"/>
                  </a:lnTo>
                  <a:lnTo>
                    <a:pt x="50" y="123"/>
                  </a:lnTo>
                  <a:lnTo>
                    <a:pt x="43" y="91"/>
                  </a:lnTo>
                  <a:lnTo>
                    <a:pt x="38" y="103"/>
                  </a:lnTo>
                  <a:lnTo>
                    <a:pt x="0" y="96"/>
                  </a:lnTo>
                  <a:lnTo>
                    <a:pt x="29" y="22"/>
                  </a:lnTo>
                  <a:lnTo>
                    <a:pt x="76" y="0"/>
                  </a:lnTo>
                  <a:lnTo>
                    <a:pt x="112" y="0"/>
                  </a:lnTo>
                </a:path>
              </a:pathLst>
            </a:custGeom>
            <a:solidFill>
              <a:srgbClr val="001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53" name="Group 532"/>
            <p:cNvGrpSpPr>
              <a:grpSpLocks/>
            </p:cNvGrpSpPr>
            <p:nvPr/>
          </p:nvGrpSpPr>
          <p:grpSpPr bwMode="auto">
            <a:xfrm>
              <a:off x="317" y="2650"/>
              <a:ext cx="87" cy="130"/>
              <a:chOff x="317" y="2650"/>
              <a:chExt cx="87" cy="130"/>
            </a:xfrm>
          </p:grpSpPr>
          <p:sp>
            <p:nvSpPr>
              <p:cNvPr id="21858" name="Freeform 533"/>
              <p:cNvSpPr>
                <a:spLocks/>
              </p:cNvSpPr>
              <p:nvPr/>
            </p:nvSpPr>
            <p:spPr bwMode="auto">
              <a:xfrm>
                <a:off x="339" y="2650"/>
                <a:ext cx="45" cy="17"/>
              </a:xfrm>
              <a:custGeom>
                <a:avLst/>
                <a:gdLst>
                  <a:gd name="T0" fmla="*/ 44 w 45"/>
                  <a:gd name="T1" fmla="*/ 2 h 17"/>
                  <a:gd name="T2" fmla="*/ 35 w 45"/>
                  <a:gd name="T3" fmla="*/ 16 h 17"/>
                  <a:gd name="T4" fmla="*/ 22 w 45"/>
                  <a:gd name="T5" fmla="*/ 0 h 17"/>
                  <a:gd name="T6" fmla="*/ 9 w 45"/>
                  <a:gd name="T7" fmla="*/ 16 h 17"/>
                  <a:gd name="T8" fmla="*/ 0 w 45"/>
                  <a:gd name="T9" fmla="*/ 2 h 17"/>
                  <a:gd name="T10" fmla="*/ 44 w 45"/>
                  <a:gd name="T11" fmla="*/ 2 h 17"/>
                  <a:gd name="T12" fmla="*/ 0 60000 65536"/>
                  <a:gd name="T13" fmla="*/ 0 60000 65536"/>
                  <a:gd name="T14" fmla="*/ 0 60000 65536"/>
                  <a:gd name="T15" fmla="*/ 0 60000 65536"/>
                  <a:gd name="T16" fmla="*/ 0 60000 65536"/>
                  <a:gd name="T17" fmla="*/ 0 60000 65536"/>
                  <a:gd name="T18" fmla="*/ 0 w 45"/>
                  <a:gd name="T19" fmla="*/ 0 h 17"/>
                  <a:gd name="T20" fmla="*/ 45 w 45"/>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45" h="17">
                    <a:moveTo>
                      <a:pt x="44" y="2"/>
                    </a:moveTo>
                    <a:lnTo>
                      <a:pt x="35" y="16"/>
                    </a:lnTo>
                    <a:lnTo>
                      <a:pt x="22" y="0"/>
                    </a:lnTo>
                    <a:lnTo>
                      <a:pt x="9" y="16"/>
                    </a:lnTo>
                    <a:lnTo>
                      <a:pt x="0" y="2"/>
                    </a:lnTo>
                    <a:lnTo>
                      <a:pt x="44" y="2"/>
                    </a:lnTo>
                  </a:path>
                </a:pathLst>
              </a:custGeom>
              <a:solidFill>
                <a:srgbClr val="00007F"/>
              </a:solidFill>
              <a:ln w="12700" cap="rnd">
                <a:solidFill>
                  <a:srgbClr val="00007F"/>
                </a:solidFill>
                <a:round/>
                <a:headEnd/>
                <a:tailEnd/>
              </a:ln>
            </p:spPr>
            <p:txBody>
              <a:bodyPr/>
              <a:lstStyle/>
              <a:p>
                <a:endParaRPr lang="en-US"/>
              </a:p>
            </p:txBody>
          </p:sp>
          <p:sp>
            <p:nvSpPr>
              <p:cNvPr id="21859" name="Freeform 534"/>
              <p:cNvSpPr>
                <a:spLocks/>
              </p:cNvSpPr>
              <p:nvPr/>
            </p:nvSpPr>
            <p:spPr bwMode="auto">
              <a:xfrm>
                <a:off x="357" y="2654"/>
                <a:ext cx="5" cy="125"/>
              </a:xfrm>
              <a:custGeom>
                <a:avLst/>
                <a:gdLst>
                  <a:gd name="T0" fmla="*/ 4 w 5"/>
                  <a:gd name="T1" fmla="*/ 0 h 125"/>
                  <a:gd name="T2" fmla="*/ 0 w 5"/>
                  <a:gd name="T3" fmla="*/ 52 h 125"/>
                  <a:gd name="T4" fmla="*/ 0 w 5"/>
                  <a:gd name="T5" fmla="*/ 124 h 125"/>
                  <a:gd name="T6" fmla="*/ 4 w 5"/>
                  <a:gd name="T7" fmla="*/ 0 h 125"/>
                  <a:gd name="T8" fmla="*/ 0 60000 65536"/>
                  <a:gd name="T9" fmla="*/ 0 60000 65536"/>
                  <a:gd name="T10" fmla="*/ 0 60000 65536"/>
                  <a:gd name="T11" fmla="*/ 0 60000 65536"/>
                  <a:gd name="T12" fmla="*/ 0 w 5"/>
                  <a:gd name="T13" fmla="*/ 0 h 125"/>
                  <a:gd name="T14" fmla="*/ 5 w 5"/>
                  <a:gd name="T15" fmla="*/ 125 h 125"/>
                </a:gdLst>
                <a:ahLst/>
                <a:cxnLst>
                  <a:cxn ang="T8">
                    <a:pos x="T0" y="T1"/>
                  </a:cxn>
                  <a:cxn ang="T9">
                    <a:pos x="T2" y="T3"/>
                  </a:cxn>
                  <a:cxn ang="T10">
                    <a:pos x="T4" y="T5"/>
                  </a:cxn>
                  <a:cxn ang="T11">
                    <a:pos x="T6" y="T7"/>
                  </a:cxn>
                </a:cxnLst>
                <a:rect l="T12" t="T13" r="T14" b="T15"/>
                <a:pathLst>
                  <a:path w="5" h="125">
                    <a:moveTo>
                      <a:pt x="4" y="0"/>
                    </a:moveTo>
                    <a:lnTo>
                      <a:pt x="0" y="52"/>
                    </a:lnTo>
                    <a:lnTo>
                      <a:pt x="0" y="124"/>
                    </a:lnTo>
                    <a:lnTo>
                      <a:pt x="4" y="0"/>
                    </a:lnTo>
                  </a:path>
                </a:pathLst>
              </a:custGeom>
              <a:solidFill>
                <a:srgbClr val="00007F"/>
              </a:solidFill>
              <a:ln w="12700" cap="rnd">
                <a:solidFill>
                  <a:srgbClr val="00007F"/>
                </a:solidFill>
                <a:round/>
                <a:headEnd/>
                <a:tailEnd/>
              </a:ln>
            </p:spPr>
            <p:txBody>
              <a:bodyPr/>
              <a:lstStyle/>
              <a:p>
                <a:endParaRPr lang="en-US"/>
              </a:p>
            </p:txBody>
          </p:sp>
          <p:sp>
            <p:nvSpPr>
              <p:cNvPr id="21860" name="Freeform 535"/>
              <p:cNvSpPr>
                <a:spLocks/>
              </p:cNvSpPr>
              <p:nvPr/>
            </p:nvSpPr>
            <p:spPr bwMode="auto">
              <a:xfrm>
                <a:off x="317" y="2777"/>
                <a:ext cx="87" cy="3"/>
              </a:xfrm>
              <a:custGeom>
                <a:avLst/>
                <a:gdLst>
                  <a:gd name="T0" fmla="*/ 86 w 87"/>
                  <a:gd name="T1" fmla="*/ 2 h 3"/>
                  <a:gd name="T2" fmla="*/ 39 w 87"/>
                  <a:gd name="T3" fmla="*/ 0 h 3"/>
                  <a:gd name="T4" fmla="*/ 0 w 87"/>
                  <a:gd name="T5" fmla="*/ 1 h 3"/>
                  <a:gd name="T6" fmla="*/ 86 w 87"/>
                  <a:gd name="T7" fmla="*/ 2 h 3"/>
                  <a:gd name="T8" fmla="*/ 0 60000 65536"/>
                  <a:gd name="T9" fmla="*/ 0 60000 65536"/>
                  <a:gd name="T10" fmla="*/ 0 60000 65536"/>
                  <a:gd name="T11" fmla="*/ 0 60000 65536"/>
                  <a:gd name="T12" fmla="*/ 0 w 87"/>
                  <a:gd name="T13" fmla="*/ 0 h 3"/>
                  <a:gd name="T14" fmla="*/ 87 w 87"/>
                  <a:gd name="T15" fmla="*/ 3 h 3"/>
                </a:gdLst>
                <a:ahLst/>
                <a:cxnLst>
                  <a:cxn ang="T8">
                    <a:pos x="T0" y="T1"/>
                  </a:cxn>
                  <a:cxn ang="T9">
                    <a:pos x="T2" y="T3"/>
                  </a:cxn>
                  <a:cxn ang="T10">
                    <a:pos x="T4" y="T5"/>
                  </a:cxn>
                  <a:cxn ang="T11">
                    <a:pos x="T6" y="T7"/>
                  </a:cxn>
                </a:cxnLst>
                <a:rect l="T12" t="T13" r="T14" b="T15"/>
                <a:pathLst>
                  <a:path w="87" h="3">
                    <a:moveTo>
                      <a:pt x="86" y="2"/>
                    </a:moveTo>
                    <a:lnTo>
                      <a:pt x="39" y="0"/>
                    </a:lnTo>
                    <a:lnTo>
                      <a:pt x="0" y="1"/>
                    </a:lnTo>
                    <a:lnTo>
                      <a:pt x="86" y="2"/>
                    </a:lnTo>
                  </a:path>
                </a:pathLst>
              </a:custGeom>
              <a:solidFill>
                <a:srgbClr val="00007F"/>
              </a:solidFill>
              <a:ln w="12700" cap="rnd">
                <a:solidFill>
                  <a:srgbClr val="00007F"/>
                </a:solidFill>
                <a:round/>
                <a:headEnd/>
                <a:tailEnd/>
              </a:ln>
            </p:spPr>
            <p:txBody>
              <a:bodyPr/>
              <a:lstStyle/>
              <a:p>
                <a:endParaRPr lang="en-US"/>
              </a:p>
            </p:txBody>
          </p:sp>
        </p:grpSp>
        <p:grpSp>
          <p:nvGrpSpPr>
            <p:cNvPr id="21854" name="Group 536"/>
            <p:cNvGrpSpPr>
              <a:grpSpLocks/>
            </p:cNvGrpSpPr>
            <p:nvPr/>
          </p:nvGrpSpPr>
          <p:grpSpPr bwMode="auto">
            <a:xfrm>
              <a:off x="321" y="3101"/>
              <a:ext cx="106" cy="45"/>
              <a:chOff x="321" y="3101"/>
              <a:chExt cx="106" cy="45"/>
            </a:xfrm>
          </p:grpSpPr>
          <p:sp>
            <p:nvSpPr>
              <p:cNvPr id="21856" name="Freeform 537"/>
              <p:cNvSpPr>
                <a:spLocks/>
              </p:cNvSpPr>
              <p:nvPr/>
            </p:nvSpPr>
            <p:spPr bwMode="auto">
              <a:xfrm>
                <a:off x="391" y="3105"/>
                <a:ext cx="36" cy="41"/>
              </a:xfrm>
              <a:custGeom>
                <a:avLst/>
                <a:gdLst>
                  <a:gd name="T0" fmla="*/ 28 w 36"/>
                  <a:gd name="T1" fmla="*/ 20 h 41"/>
                  <a:gd name="T2" fmla="*/ 33 w 36"/>
                  <a:gd name="T3" fmla="*/ 26 h 41"/>
                  <a:gd name="T4" fmla="*/ 35 w 36"/>
                  <a:gd name="T5" fmla="*/ 31 h 41"/>
                  <a:gd name="T6" fmla="*/ 35 w 36"/>
                  <a:gd name="T7" fmla="*/ 34 h 41"/>
                  <a:gd name="T8" fmla="*/ 34 w 36"/>
                  <a:gd name="T9" fmla="*/ 37 h 41"/>
                  <a:gd name="T10" fmla="*/ 31 w 36"/>
                  <a:gd name="T11" fmla="*/ 39 h 41"/>
                  <a:gd name="T12" fmla="*/ 27 w 36"/>
                  <a:gd name="T13" fmla="*/ 40 h 41"/>
                  <a:gd name="T14" fmla="*/ 21 w 36"/>
                  <a:gd name="T15" fmla="*/ 40 h 41"/>
                  <a:gd name="T16" fmla="*/ 15 w 36"/>
                  <a:gd name="T17" fmla="*/ 38 h 41"/>
                  <a:gd name="T18" fmla="*/ 10 w 36"/>
                  <a:gd name="T19" fmla="*/ 34 h 41"/>
                  <a:gd name="T20" fmla="*/ 6 w 36"/>
                  <a:gd name="T21" fmla="*/ 28 h 41"/>
                  <a:gd name="T22" fmla="*/ 4 w 36"/>
                  <a:gd name="T23" fmla="*/ 17 h 41"/>
                  <a:gd name="T24" fmla="*/ 0 w 36"/>
                  <a:gd name="T25" fmla="*/ 7 h 41"/>
                  <a:gd name="T26" fmla="*/ 0 w 36"/>
                  <a:gd name="T27" fmla="*/ 0 h 41"/>
                  <a:gd name="T28" fmla="*/ 7 w 36"/>
                  <a:gd name="T29" fmla="*/ 15 h 41"/>
                  <a:gd name="T30" fmla="*/ 13 w 36"/>
                  <a:gd name="T31" fmla="*/ 25 h 41"/>
                  <a:gd name="T32" fmla="*/ 22 w 36"/>
                  <a:gd name="T33" fmla="*/ 25 h 41"/>
                  <a:gd name="T34" fmla="*/ 30 w 36"/>
                  <a:gd name="T35" fmla="*/ 25 h 41"/>
                  <a:gd name="T36" fmla="*/ 28 w 36"/>
                  <a:gd name="T37" fmla="*/ 20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
                  <a:gd name="T58" fmla="*/ 0 h 41"/>
                  <a:gd name="T59" fmla="*/ 36 w 36"/>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 h="41">
                    <a:moveTo>
                      <a:pt x="28" y="20"/>
                    </a:moveTo>
                    <a:lnTo>
                      <a:pt x="33" y="26"/>
                    </a:lnTo>
                    <a:lnTo>
                      <a:pt x="35" y="31"/>
                    </a:lnTo>
                    <a:lnTo>
                      <a:pt x="35" y="34"/>
                    </a:lnTo>
                    <a:lnTo>
                      <a:pt x="34" y="37"/>
                    </a:lnTo>
                    <a:lnTo>
                      <a:pt x="31" y="39"/>
                    </a:lnTo>
                    <a:lnTo>
                      <a:pt x="27" y="40"/>
                    </a:lnTo>
                    <a:lnTo>
                      <a:pt x="21" y="40"/>
                    </a:lnTo>
                    <a:lnTo>
                      <a:pt x="15" y="38"/>
                    </a:lnTo>
                    <a:lnTo>
                      <a:pt x="10" y="34"/>
                    </a:lnTo>
                    <a:lnTo>
                      <a:pt x="6" y="28"/>
                    </a:lnTo>
                    <a:lnTo>
                      <a:pt x="4" y="17"/>
                    </a:lnTo>
                    <a:lnTo>
                      <a:pt x="0" y="7"/>
                    </a:lnTo>
                    <a:lnTo>
                      <a:pt x="0" y="0"/>
                    </a:lnTo>
                    <a:lnTo>
                      <a:pt x="7" y="15"/>
                    </a:lnTo>
                    <a:lnTo>
                      <a:pt x="13" y="25"/>
                    </a:lnTo>
                    <a:lnTo>
                      <a:pt x="22" y="25"/>
                    </a:lnTo>
                    <a:lnTo>
                      <a:pt x="30" y="25"/>
                    </a:lnTo>
                    <a:lnTo>
                      <a:pt x="28" y="2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57" name="Freeform 538"/>
              <p:cNvSpPr>
                <a:spLocks/>
              </p:cNvSpPr>
              <p:nvPr/>
            </p:nvSpPr>
            <p:spPr bwMode="auto">
              <a:xfrm>
                <a:off x="321" y="3101"/>
                <a:ext cx="41" cy="45"/>
              </a:xfrm>
              <a:custGeom>
                <a:avLst/>
                <a:gdLst>
                  <a:gd name="T0" fmla="*/ 40 w 41"/>
                  <a:gd name="T1" fmla="*/ 0 h 45"/>
                  <a:gd name="T2" fmla="*/ 40 w 41"/>
                  <a:gd name="T3" fmla="*/ 4 h 45"/>
                  <a:gd name="T4" fmla="*/ 35 w 41"/>
                  <a:gd name="T5" fmla="*/ 16 h 45"/>
                  <a:gd name="T6" fmla="*/ 32 w 41"/>
                  <a:gd name="T7" fmla="*/ 25 h 45"/>
                  <a:gd name="T8" fmla="*/ 28 w 41"/>
                  <a:gd name="T9" fmla="*/ 33 h 45"/>
                  <a:gd name="T10" fmla="*/ 24 w 41"/>
                  <a:gd name="T11" fmla="*/ 38 h 45"/>
                  <a:gd name="T12" fmla="*/ 19 w 41"/>
                  <a:gd name="T13" fmla="*/ 42 h 45"/>
                  <a:gd name="T14" fmla="*/ 13 w 41"/>
                  <a:gd name="T15" fmla="*/ 43 h 45"/>
                  <a:gd name="T16" fmla="*/ 7 w 41"/>
                  <a:gd name="T17" fmla="*/ 44 h 45"/>
                  <a:gd name="T18" fmla="*/ 4 w 41"/>
                  <a:gd name="T19" fmla="*/ 43 h 45"/>
                  <a:gd name="T20" fmla="*/ 1 w 41"/>
                  <a:gd name="T21" fmla="*/ 41 h 45"/>
                  <a:gd name="T22" fmla="*/ 0 w 41"/>
                  <a:gd name="T23" fmla="*/ 37 h 45"/>
                  <a:gd name="T24" fmla="*/ 1 w 41"/>
                  <a:gd name="T25" fmla="*/ 31 h 45"/>
                  <a:gd name="T26" fmla="*/ 4 w 41"/>
                  <a:gd name="T27" fmla="*/ 25 h 45"/>
                  <a:gd name="T28" fmla="*/ 7 w 41"/>
                  <a:gd name="T29" fmla="*/ 21 h 45"/>
                  <a:gd name="T30" fmla="*/ 8 w 41"/>
                  <a:gd name="T31" fmla="*/ 24 h 45"/>
                  <a:gd name="T32" fmla="*/ 9 w 41"/>
                  <a:gd name="T33" fmla="*/ 25 h 45"/>
                  <a:gd name="T34" fmla="*/ 14 w 41"/>
                  <a:gd name="T35" fmla="*/ 27 h 45"/>
                  <a:gd name="T36" fmla="*/ 18 w 41"/>
                  <a:gd name="T37" fmla="*/ 27 h 45"/>
                  <a:gd name="T38" fmla="*/ 27 w 41"/>
                  <a:gd name="T39" fmla="*/ 26 h 45"/>
                  <a:gd name="T40" fmla="*/ 35 w 41"/>
                  <a:gd name="T41" fmla="*/ 9 h 45"/>
                  <a:gd name="T42" fmla="*/ 40 w 41"/>
                  <a:gd name="T43" fmla="*/ 0 h 4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
                  <a:gd name="T67" fmla="*/ 0 h 45"/>
                  <a:gd name="T68" fmla="*/ 41 w 41"/>
                  <a:gd name="T69" fmla="*/ 45 h 4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 h="45">
                    <a:moveTo>
                      <a:pt x="40" y="0"/>
                    </a:moveTo>
                    <a:lnTo>
                      <a:pt x="40" y="4"/>
                    </a:lnTo>
                    <a:lnTo>
                      <a:pt x="35" y="16"/>
                    </a:lnTo>
                    <a:lnTo>
                      <a:pt x="32" y="25"/>
                    </a:lnTo>
                    <a:lnTo>
                      <a:pt x="28" y="33"/>
                    </a:lnTo>
                    <a:lnTo>
                      <a:pt x="24" y="38"/>
                    </a:lnTo>
                    <a:lnTo>
                      <a:pt x="19" y="42"/>
                    </a:lnTo>
                    <a:lnTo>
                      <a:pt x="13" y="43"/>
                    </a:lnTo>
                    <a:lnTo>
                      <a:pt x="7" y="44"/>
                    </a:lnTo>
                    <a:lnTo>
                      <a:pt x="4" y="43"/>
                    </a:lnTo>
                    <a:lnTo>
                      <a:pt x="1" y="41"/>
                    </a:lnTo>
                    <a:lnTo>
                      <a:pt x="0" y="37"/>
                    </a:lnTo>
                    <a:lnTo>
                      <a:pt x="1" y="31"/>
                    </a:lnTo>
                    <a:lnTo>
                      <a:pt x="4" y="25"/>
                    </a:lnTo>
                    <a:lnTo>
                      <a:pt x="7" y="21"/>
                    </a:lnTo>
                    <a:lnTo>
                      <a:pt x="8" y="24"/>
                    </a:lnTo>
                    <a:lnTo>
                      <a:pt x="9" y="25"/>
                    </a:lnTo>
                    <a:lnTo>
                      <a:pt x="14" y="27"/>
                    </a:lnTo>
                    <a:lnTo>
                      <a:pt x="18" y="27"/>
                    </a:lnTo>
                    <a:lnTo>
                      <a:pt x="27" y="26"/>
                    </a:lnTo>
                    <a:lnTo>
                      <a:pt x="35" y="9"/>
                    </a:lnTo>
                    <a:lnTo>
                      <a:pt x="40"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55" name="Freeform 539"/>
            <p:cNvSpPr>
              <a:spLocks/>
            </p:cNvSpPr>
            <p:nvPr/>
          </p:nvSpPr>
          <p:spPr bwMode="auto">
            <a:xfrm>
              <a:off x="346" y="2621"/>
              <a:ext cx="18" cy="4"/>
            </a:xfrm>
            <a:custGeom>
              <a:avLst/>
              <a:gdLst>
                <a:gd name="T0" fmla="*/ 17 w 18"/>
                <a:gd name="T1" fmla="*/ 2 h 4"/>
                <a:gd name="T2" fmla="*/ 12 w 18"/>
                <a:gd name="T3" fmla="*/ 0 h 4"/>
                <a:gd name="T4" fmla="*/ 9 w 18"/>
                <a:gd name="T5" fmla="*/ 2 h 4"/>
                <a:gd name="T6" fmla="*/ 3 w 18"/>
                <a:gd name="T7" fmla="*/ 0 h 4"/>
                <a:gd name="T8" fmla="*/ 0 w 18"/>
                <a:gd name="T9" fmla="*/ 3 h 4"/>
                <a:gd name="T10" fmla="*/ 0 60000 65536"/>
                <a:gd name="T11" fmla="*/ 0 60000 65536"/>
                <a:gd name="T12" fmla="*/ 0 60000 65536"/>
                <a:gd name="T13" fmla="*/ 0 60000 65536"/>
                <a:gd name="T14" fmla="*/ 0 60000 65536"/>
                <a:gd name="T15" fmla="*/ 0 w 18"/>
                <a:gd name="T16" fmla="*/ 0 h 4"/>
                <a:gd name="T17" fmla="*/ 18 w 18"/>
                <a:gd name="T18" fmla="*/ 4 h 4"/>
              </a:gdLst>
              <a:ahLst/>
              <a:cxnLst>
                <a:cxn ang="T10">
                  <a:pos x="T0" y="T1"/>
                </a:cxn>
                <a:cxn ang="T11">
                  <a:pos x="T2" y="T3"/>
                </a:cxn>
                <a:cxn ang="T12">
                  <a:pos x="T4" y="T5"/>
                </a:cxn>
                <a:cxn ang="T13">
                  <a:pos x="T6" y="T7"/>
                </a:cxn>
                <a:cxn ang="T14">
                  <a:pos x="T8" y="T9"/>
                </a:cxn>
              </a:cxnLst>
              <a:rect l="T15" t="T16" r="T17" b="T18"/>
              <a:pathLst>
                <a:path w="18" h="4">
                  <a:moveTo>
                    <a:pt x="17" y="2"/>
                  </a:moveTo>
                  <a:lnTo>
                    <a:pt x="12" y="0"/>
                  </a:lnTo>
                  <a:lnTo>
                    <a:pt x="9" y="2"/>
                  </a:lnTo>
                  <a:lnTo>
                    <a:pt x="3" y="0"/>
                  </a:lnTo>
                  <a:lnTo>
                    <a:pt x="0" y="3"/>
                  </a:lnTo>
                </a:path>
              </a:pathLst>
            </a:custGeom>
            <a:noFill/>
            <a:ln w="12700" cap="rnd">
              <a:solidFill>
                <a:srgbClr val="FF009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34" name="Group 540"/>
          <p:cNvGrpSpPr>
            <a:grpSpLocks/>
          </p:cNvGrpSpPr>
          <p:nvPr/>
        </p:nvGrpSpPr>
        <p:grpSpPr bwMode="auto">
          <a:xfrm>
            <a:off x="2473325" y="3568700"/>
            <a:ext cx="284163" cy="815975"/>
            <a:chOff x="1714" y="2548"/>
            <a:chExt cx="197" cy="582"/>
          </a:xfrm>
        </p:grpSpPr>
        <p:grpSp>
          <p:nvGrpSpPr>
            <p:cNvPr id="21829" name="Group 541"/>
            <p:cNvGrpSpPr>
              <a:grpSpLocks/>
            </p:cNvGrpSpPr>
            <p:nvPr/>
          </p:nvGrpSpPr>
          <p:grpSpPr bwMode="auto">
            <a:xfrm>
              <a:off x="1728" y="2731"/>
              <a:ext cx="181" cy="166"/>
              <a:chOff x="1728" y="2731"/>
              <a:chExt cx="181" cy="166"/>
            </a:xfrm>
          </p:grpSpPr>
          <p:sp>
            <p:nvSpPr>
              <p:cNvPr id="21846" name="Freeform 542"/>
              <p:cNvSpPr>
                <a:spLocks/>
              </p:cNvSpPr>
              <p:nvPr/>
            </p:nvSpPr>
            <p:spPr bwMode="auto">
              <a:xfrm>
                <a:off x="1866" y="2735"/>
                <a:ext cx="43" cy="162"/>
              </a:xfrm>
              <a:custGeom>
                <a:avLst/>
                <a:gdLst>
                  <a:gd name="T0" fmla="*/ 40 w 43"/>
                  <a:gd name="T1" fmla="*/ 0 h 162"/>
                  <a:gd name="T2" fmla="*/ 42 w 43"/>
                  <a:gd name="T3" fmla="*/ 37 h 162"/>
                  <a:gd name="T4" fmla="*/ 35 w 43"/>
                  <a:gd name="T5" fmla="*/ 87 h 162"/>
                  <a:gd name="T6" fmla="*/ 29 w 43"/>
                  <a:gd name="T7" fmla="*/ 130 h 162"/>
                  <a:gd name="T8" fmla="*/ 19 w 43"/>
                  <a:gd name="T9" fmla="*/ 156 h 162"/>
                  <a:gd name="T10" fmla="*/ 14 w 43"/>
                  <a:gd name="T11" fmla="*/ 161 h 162"/>
                  <a:gd name="T12" fmla="*/ 11 w 43"/>
                  <a:gd name="T13" fmla="*/ 154 h 162"/>
                  <a:gd name="T14" fmla="*/ 9 w 43"/>
                  <a:gd name="T15" fmla="*/ 135 h 162"/>
                  <a:gd name="T16" fmla="*/ 0 w 43"/>
                  <a:gd name="T17" fmla="*/ 130 h 162"/>
                  <a:gd name="T18" fmla="*/ 13 w 43"/>
                  <a:gd name="T19" fmla="*/ 115 h 162"/>
                  <a:gd name="T20" fmla="*/ 21 w 43"/>
                  <a:gd name="T21" fmla="*/ 107 h 162"/>
                  <a:gd name="T22" fmla="*/ 20 w 43"/>
                  <a:gd name="T23" fmla="*/ 33 h 162"/>
                  <a:gd name="T24" fmla="*/ 16 w 43"/>
                  <a:gd name="T25" fmla="*/ 3 h 162"/>
                  <a:gd name="T26" fmla="*/ 40 w 43"/>
                  <a:gd name="T27" fmla="*/ 0 h 1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
                  <a:gd name="T43" fmla="*/ 0 h 162"/>
                  <a:gd name="T44" fmla="*/ 43 w 43"/>
                  <a:gd name="T45" fmla="*/ 162 h 16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 h="162">
                    <a:moveTo>
                      <a:pt x="40" y="0"/>
                    </a:moveTo>
                    <a:lnTo>
                      <a:pt x="42" y="37"/>
                    </a:lnTo>
                    <a:lnTo>
                      <a:pt x="35" y="87"/>
                    </a:lnTo>
                    <a:lnTo>
                      <a:pt x="29" y="130"/>
                    </a:lnTo>
                    <a:lnTo>
                      <a:pt x="19" y="156"/>
                    </a:lnTo>
                    <a:lnTo>
                      <a:pt x="14" y="161"/>
                    </a:lnTo>
                    <a:lnTo>
                      <a:pt x="11" y="154"/>
                    </a:lnTo>
                    <a:lnTo>
                      <a:pt x="9" y="135"/>
                    </a:lnTo>
                    <a:lnTo>
                      <a:pt x="0" y="130"/>
                    </a:lnTo>
                    <a:lnTo>
                      <a:pt x="13" y="115"/>
                    </a:lnTo>
                    <a:lnTo>
                      <a:pt x="21" y="107"/>
                    </a:lnTo>
                    <a:lnTo>
                      <a:pt x="20" y="33"/>
                    </a:lnTo>
                    <a:lnTo>
                      <a:pt x="16" y="3"/>
                    </a:lnTo>
                    <a:lnTo>
                      <a:pt x="40" y="0"/>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47" name="Freeform 543"/>
              <p:cNvSpPr>
                <a:spLocks/>
              </p:cNvSpPr>
              <p:nvPr/>
            </p:nvSpPr>
            <p:spPr bwMode="auto">
              <a:xfrm>
                <a:off x="1728" y="2731"/>
                <a:ext cx="36" cy="151"/>
              </a:xfrm>
              <a:custGeom>
                <a:avLst/>
                <a:gdLst>
                  <a:gd name="T0" fmla="*/ 25 w 36"/>
                  <a:gd name="T1" fmla="*/ 4 h 151"/>
                  <a:gd name="T2" fmla="*/ 20 w 36"/>
                  <a:gd name="T3" fmla="*/ 31 h 151"/>
                  <a:gd name="T4" fmla="*/ 20 w 36"/>
                  <a:gd name="T5" fmla="*/ 95 h 151"/>
                  <a:gd name="T6" fmla="*/ 35 w 36"/>
                  <a:gd name="T7" fmla="*/ 122 h 151"/>
                  <a:gd name="T8" fmla="*/ 31 w 36"/>
                  <a:gd name="T9" fmla="*/ 125 h 151"/>
                  <a:gd name="T10" fmla="*/ 35 w 36"/>
                  <a:gd name="T11" fmla="*/ 139 h 151"/>
                  <a:gd name="T12" fmla="*/ 32 w 36"/>
                  <a:gd name="T13" fmla="*/ 150 h 151"/>
                  <a:gd name="T14" fmla="*/ 20 w 36"/>
                  <a:gd name="T15" fmla="*/ 132 h 151"/>
                  <a:gd name="T16" fmla="*/ 10 w 36"/>
                  <a:gd name="T17" fmla="*/ 98 h 151"/>
                  <a:gd name="T18" fmla="*/ 0 w 36"/>
                  <a:gd name="T19" fmla="*/ 25 h 151"/>
                  <a:gd name="T20" fmla="*/ 4 w 36"/>
                  <a:gd name="T21" fmla="*/ 0 h 151"/>
                  <a:gd name="T22" fmla="*/ 25 w 36"/>
                  <a:gd name="T23" fmla="*/ 4 h 1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151"/>
                  <a:gd name="T38" fmla="*/ 36 w 36"/>
                  <a:gd name="T39" fmla="*/ 151 h 1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151">
                    <a:moveTo>
                      <a:pt x="25" y="4"/>
                    </a:moveTo>
                    <a:lnTo>
                      <a:pt x="20" y="31"/>
                    </a:lnTo>
                    <a:lnTo>
                      <a:pt x="20" y="95"/>
                    </a:lnTo>
                    <a:lnTo>
                      <a:pt x="35" y="122"/>
                    </a:lnTo>
                    <a:lnTo>
                      <a:pt x="31" y="125"/>
                    </a:lnTo>
                    <a:lnTo>
                      <a:pt x="35" y="139"/>
                    </a:lnTo>
                    <a:lnTo>
                      <a:pt x="32" y="150"/>
                    </a:lnTo>
                    <a:lnTo>
                      <a:pt x="20" y="132"/>
                    </a:lnTo>
                    <a:lnTo>
                      <a:pt x="10" y="98"/>
                    </a:lnTo>
                    <a:lnTo>
                      <a:pt x="0" y="25"/>
                    </a:lnTo>
                    <a:lnTo>
                      <a:pt x="4" y="0"/>
                    </a:lnTo>
                    <a:lnTo>
                      <a:pt x="25" y="4"/>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30" name="Freeform 544"/>
            <p:cNvSpPr>
              <a:spLocks/>
            </p:cNvSpPr>
            <p:nvPr/>
          </p:nvSpPr>
          <p:spPr bwMode="auto">
            <a:xfrm>
              <a:off x="1714" y="2633"/>
              <a:ext cx="197" cy="254"/>
            </a:xfrm>
            <a:custGeom>
              <a:avLst/>
              <a:gdLst>
                <a:gd name="T0" fmla="*/ 116 w 197"/>
                <a:gd name="T1" fmla="*/ 0 h 254"/>
                <a:gd name="T2" fmla="*/ 165 w 197"/>
                <a:gd name="T3" fmla="*/ 17 h 254"/>
                <a:gd name="T4" fmla="*/ 170 w 197"/>
                <a:gd name="T5" fmla="*/ 23 h 254"/>
                <a:gd name="T6" fmla="*/ 196 w 197"/>
                <a:gd name="T7" fmla="*/ 104 h 254"/>
                <a:gd name="T8" fmla="*/ 192 w 197"/>
                <a:gd name="T9" fmla="*/ 189 h 254"/>
                <a:gd name="T10" fmla="*/ 161 w 197"/>
                <a:gd name="T11" fmla="*/ 183 h 254"/>
                <a:gd name="T12" fmla="*/ 159 w 197"/>
                <a:gd name="T13" fmla="*/ 107 h 254"/>
                <a:gd name="T14" fmla="*/ 153 w 197"/>
                <a:gd name="T15" fmla="*/ 87 h 254"/>
                <a:gd name="T16" fmla="*/ 152 w 197"/>
                <a:gd name="T17" fmla="*/ 131 h 254"/>
                <a:gd name="T18" fmla="*/ 161 w 197"/>
                <a:gd name="T19" fmla="*/ 208 h 254"/>
                <a:gd name="T20" fmla="*/ 147 w 197"/>
                <a:gd name="T21" fmla="*/ 209 h 254"/>
                <a:gd name="T22" fmla="*/ 148 w 197"/>
                <a:gd name="T23" fmla="*/ 235 h 254"/>
                <a:gd name="T24" fmla="*/ 147 w 197"/>
                <a:gd name="T25" fmla="*/ 250 h 254"/>
                <a:gd name="T26" fmla="*/ 95 w 197"/>
                <a:gd name="T27" fmla="*/ 253 h 254"/>
                <a:gd name="T28" fmla="*/ 54 w 197"/>
                <a:gd name="T29" fmla="*/ 246 h 254"/>
                <a:gd name="T30" fmla="*/ 31 w 197"/>
                <a:gd name="T31" fmla="*/ 245 h 254"/>
                <a:gd name="T32" fmla="*/ 34 w 197"/>
                <a:gd name="T33" fmla="*/ 204 h 254"/>
                <a:gd name="T34" fmla="*/ 30 w 197"/>
                <a:gd name="T35" fmla="*/ 183 h 254"/>
                <a:gd name="T36" fmla="*/ 43 w 197"/>
                <a:gd name="T37" fmla="*/ 124 h 254"/>
                <a:gd name="T38" fmla="*/ 44 w 197"/>
                <a:gd name="T39" fmla="*/ 93 h 254"/>
                <a:gd name="T40" fmla="*/ 39 w 197"/>
                <a:gd name="T41" fmla="*/ 104 h 254"/>
                <a:gd name="T42" fmla="*/ 34 w 197"/>
                <a:gd name="T43" fmla="*/ 173 h 254"/>
                <a:gd name="T44" fmla="*/ 8 w 197"/>
                <a:gd name="T45" fmla="*/ 177 h 254"/>
                <a:gd name="T46" fmla="*/ 0 w 197"/>
                <a:gd name="T47" fmla="*/ 98 h 254"/>
                <a:gd name="T48" fmla="*/ 30 w 197"/>
                <a:gd name="T49" fmla="*/ 22 h 254"/>
                <a:gd name="T50" fmla="*/ 79 w 197"/>
                <a:gd name="T51" fmla="*/ 0 h 254"/>
                <a:gd name="T52" fmla="*/ 116 w 197"/>
                <a:gd name="T53" fmla="*/ 0 h 2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54"/>
                <a:gd name="T83" fmla="*/ 197 w 197"/>
                <a:gd name="T84" fmla="*/ 254 h 25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54">
                  <a:moveTo>
                    <a:pt x="116" y="0"/>
                  </a:moveTo>
                  <a:lnTo>
                    <a:pt x="165" y="17"/>
                  </a:lnTo>
                  <a:lnTo>
                    <a:pt x="170" y="23"/>
                  </a:lnTo>
                  <a:lnTo>
                    <a:pt x="196" y="104"/>
                  </a:lnTo>
                  <a:lnTo>
                    <a:pt x="192" y="189"/>
                  </a:lnTo>
                  <a:lnTo>
                    <a:pt x="161" y="183"/>
                  </a:lnTo>
                  <a:lnTo>
                    <a:pt x="159" y="107"/>
                  </a:lnTo>
                  <a:lnTo>
                    <a:pt x="153" y="87"/>
                  </a:lnTo>
                  <a:lnTo>
                    <a:pt x="152" y="131"/>
                  </a:lnTo>
                  <a:lnTo>
                    <a:pt x="161" y="208"/>
                  </a:lnTo>
                  <a:lnTo>
                    <a:pt x="147" y="209"/>
                  </a:lnTo>
                  <a:lnTo>
                    <a:pt x="148" y="235"/>
                  </a:lnTo>
                  <a:lnTo>
                    <a:pt x="147" y="250"/>
                  </a:lnTo>
                  <a:lnTo>
                    <a:pt x="95" y="253"/>
                  </a:lnTo>
                  <a:lnTo>
                    <a:pt x="54" y="246"/>
                  </a:lnTo>
                  <a:lnTo>
                    <a:pt x="31" y="245"/>
                  </a:lnTo>
                  <a:lnTo>
                    <a:pt x="34" y="204"/>
                  </a:lnTo>
                  <a:lnTo>
                    <a:pt x="30" y="183"/>
                  </a:lnTo>
                  <a:lnTo>
                    <a:pt x="43" y="124"/>
                  </a:lnTo>
                  <a:lnTo>
                    <a:pt x="44" y="93"/>
                  </a:lnTo>
                  <a:lnTo>
                    <a:pt x="39" y="104"/>
                  </a:lnTo>
                  <a:lnTo>
                    <a:pt x="34" y="173"/>
                  </a:lnTo>
                  <a:lnTo>
                    <a:pt x="8" y="177"/>
                  </a:lnTo>
                  <a:lnTo>
                    <a:pt x="0" y="98"/>
                  </a:lnTo>
                  <a:lnTo>
                    <a:pt x="30" y="22"/>
                  </a:lnTo>
                  <a:lnTo>
                    <a:pt x="79" y="0"/>
                  </a:lnTo>
                  <a:lnTo>
                    <a:pt x="116" y="0"/>
                  </a:lnTo>
                </a:path>
              </a:pathLst>
            </a:custGeom>
            <a:solidFill>
              <a:srgbClr val="9FBFFF"/>
            </a:solidFill>
            <a:ln w="12700" cap="rnd">
              <a:solidFill>
                <a:srgbClr val="9FBFFF"/>
              </a:solidFill>
              <a:round/>
              <a:headEnd/>
              <a:tailEnd/>
            </a:ln>
          </p:spPr>
          <p:txBody>
            <a:bodyPr/>
            <a:lstStyle/>
            <a:p>
              <a:endParaRPr lang="en-US"/>
            </a:p>
          </p:txBody>
        </p:sp>
        <p:grpSp>
          <p:nvGrpSpPr>
            <p:cNvPr id="21831" name="Group 545"/>
            <p:cNvGrpSpPr>
              <a:grpSpLocks/>
            </p:cNvGrpSpPr>
            <p:nvPr/>
          </p:nvGrpSpPr>
          <p:grpSpPr bwMode="auto">
            <a:xfrm>
              <a:off x="1764" y="2548"/>
              <a:ext cx="112" cy="582"/>
              <a:chOff x="1764" y="2548"/>
              <a:chExt cx="112" cy="582"/>
            </a:xfrm>
          </p:grpSpPr>
          <p:sp>
            <p:nvSpPr>
              <p:cNvPr id="21832" name="Freeform 546"/>
              <p:cNvSpPr>
                <a:spLocks/>
              </p:cNvSpPr>
              <p:nvPr/>
            </p:nvSpPr>
            <p:spPr bwMode="auto">
              <a:xfrm>
                <a:off x="1765" y="2878"/>
                <a:ext cx="106" cy="235"/>
              </a:xfrm>
              <a:custGeom>
                <a:avLst/>
                <a:gdLst>
                  <a:gd name="T0" fmla="*/ 91 w 106"/>
                  <a:gd name="T1" fmla="*/ 4 h 235"/>
                  <a:gd name="T2" fmla="*/ 86 w 106"/>
                  <a:gd name="T3" fmla="*/ 86 h 235"/>
                  <a:gd name="T4" fmla="*/ 87 w 106"/>
                  <a:gd name="T5" fmla="*/ 108 h 235"/>
                  <a:gd name="T6" fmla="*/ 87 w 106"/>
                  <a:gd name="T7" fmla="*/ 131 h 235"/>
                  <a:gd name="T8" fmla="*/ 86 w 106"/>
                  <a:gd name="T9" fmla="*/ 151 h 235"/>
                  <a:gd name="T10" fmla="*/ 85 w 106"/>
                  <a:gd name="T11" fmla="*/ 168 h 235"/>
                  <a:gd name="T12" fmla="*/ 85 w 106"/>
                  <a:gd name="T13" fmla="*/ 189 h 235"/>
                  <a:gd name="T14" fmla="*/ 87 w 106"/>
                  <a:gd name="T15" fmla="*/ 198 h 235"/>
                  <a:gd name="T16" fmla="*/ 100 w 106"/>
                  <a:gd name="T17" fmla="*/ 224 h 235"/>
                  <a:gd name="T18" fmla="*/ 105 w 106"/>
                  <a:gd name="T19" fmla="*/ 233 h 235"/>
                  <a:gd name="T20" fmla="*/ 84 w 106"/>
                  <a:gd name="T21" fmla="*/ 234 h 235"/>
                  <a:gd name="T22" fmla="*/ 76 w 106"/>
                  <a:gd name="T23" fmla="*/ 222 h 235"/>
                  <a:gd name="T24" fmla="*/ 70 w 106"/>
                  <a:gd name="T25" fmla="*/ 209 h 235"/>
                  <a:gd name="T26" fmla="*/ 66 w 106"/>
                  <a:gd name="T27" fmla="*/ 188 h 235"/>
                  <a:gd name="T28" fmla="*/ 54 w 106"/>
                  <a:gd name="T29" fmla="*/ 131 h 235"/>
                  <a:gd name="T30" fmla="*/ 50 w 106"/>
                  <a:gd name="T31" fmla="*/ 115 h 235"/>
                  <a:gd name="T32" fmla="*/ 53 w 106"/>
                  <a:gd name="T33" fmla="*/ 146 h 235"/>
                  <a:gd name="T34" fmla="*/ 50 w 106"/>
                  <a:gd name="T35" fmla="*/ 165 h 235"/>
                  <a:gd name="T36" fmla="*/ 48 w 106"/>
                  <a:gd name="T37" fmla="*/ 183 h 235"/>
                  <a:gd name="T38" fmla="*/ 51 w 106"/>
                  <a:gd name="T39" fmla="*/ 198 h 235"/>
                  <a:gd name="T40" fmla="*/ 48 w 106"/>
                  <a:gd name="T41" fmla="*/ 207 h 235"/>
                  <a:gd name="T42" fmla="*/ 35 w 106"/>
                  <a:gd name="T43" fmla="*/ 231 h 235"/>
                  <a:gd name="T44" fmla="*/ 24 w 106"/>
                  <a:gd name="T45" fmla="*/ 232 h 235"/>
                  <a:gd name="T46" fmla="*/ 18 w 106"/>
                  <a:gd name="T47" fmla="*/ 232 h 235"/>
                  <a:gd name="T48" fmla="*/ 11 w 106"/>
                  <a:gd name="T49" fmla="*/ 227 h 235"/>
                  <a:gd name="T50" fmla="*/ 28 w 106"/>
                  <a:gd name="T51" fmla="*/ 198 h 235"/>
                  <a:gd name="T52" fmla="*/ 20 w 106"/>
                  <a:gd name="T53" fmla="*/ 141 h 235"/>
                  <a:gd name="T54" fmla="*/ 17 w 106"/>
                  <a:gd name="T55" fmla="*/ 113 h 235"/>
                  <a:gd name="T56" fmla="*/ 0 w 106"/>
                  <a:gd name="T57" fmla="*/ 0 h 235"/>
                  <a:gd name="T58" fmla="*/ 91 w 106"/>
                  <a:gd name="T59" fmla="*/ 4 h 23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6"/>
                  <a:gd name="T91" fmla="*/ 0 h 235"/>
                  <a:gd name="T92" fmla="*/ 106 w 106"/>
                  <a:gd name="T93" fmla="*/ 235 h 23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6" h="235">
                    <a:moveTo>
                      <a:pt x="91" y="4"/>
                    </a:moveTo>
                    <a:lnTo>
                      <a:pt x="86" y="86"/>
                    </a:lnTo>
                    <a:lnTo>
                      <a:pt x="87" y="108"/>
                    </a:lnTo>
                    <a:lnTo>
                      <a:pt x="87" y="131"/>
                    </a:lnTo>
                    <a:lnTo>
                      <a:pt x="86" y="151"/>
                    </a:lnTo>
                    <a:lnTo>
                      <a:pt x="85" y="168"/>
                    </a:lnTo>
                    <a:lnTo>
                      <a:pt x="85" y="189"/>
                    </a:lnTo>
                    <a:lnTo>
                      <a:pt x="87" y="198"/>
                    </a:lnTo>
                    <a:lnTo>
                      <a:pt x="100" y="224"/>
                    </a:lnTo>
                    <a:lnTo>
                      <a:pt x="105" y="233"/>
                    </a:lnTo>
                    <a:lnTo>
                      <a:pt x="84" y="234"/>
                    </a:lnTo>
                    <a:lnTo>
                      <a:pt x="76" y="222"/>
                    </a:lnTo>
                    <a:lnTo>
                      <a:pt x="70" y="209"/>
                    </a:lnTo>
                    <a:lnTo>
                      <a:pt x="66" y="188"/>
                    </a:lnTo>
                    <a:lnTo>
                      <a:pt x="54" y="131"/>
                    </a:lnTo>
                    <a:lnTo>
                      <a:pt x="50" y="115"/>
                    </a:lnTo>
                    <a:lnTo>
                      <a:pt x="53" y="146"/>
                    </a:lnTo>
                    <a:lnTo>
                      <a:pt x="50" y="165"/>
                    </a:lnTo>
                    <a:lnTo>
                      <a:pt x="48" y="183"/>
                    </a:lnTo>
                    <a:lnTo>
                      <a:pt x="51" y="198"/>
                    </a:lnTo>
                    <a:lnTo>
                      <a:pt x="48" y="207"/>
                    </a:lnTo>
                    <a:lnTo>
                      <a:pt x="35" y="231"/>
                    </a:lnTo>
                    <a:lnTo>
                      <a:pt x="24" y="232"/>
                    </a:lnTo>
                    <a:lnTo>
                      <a:pt x="18" y="232"/>
                    </a:lnTo>
                    <a:lnTo>
                      <a:pt x="11" y="227"/>
                    </a:lnTo>
                    <a:lnTo>
                      <a:pt x="28" y="198"/>
                    </a:lnTo>
                    <a:lnTo>
                      <a:pt x="20" y="141"/>
                    </a:lnTo>
                    <a:lnTo>
                      <a:pt x="17" y="113"/>
                    </a:lnTo>
                    <a:lnTo>
                      <a:pt x="0" y="0"/>
                    </a:lnTo>
                    <a:lnTo>
                      <a:pt x="91" y="4"/>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33" name="Group 547"/>
              <p:cNvGrpSpPr>
                <a:grpSpLocks/>
              </p:cNvGrpSpPr>
              <p:nvPr/>
            </p:nvGrpSpPr>
            <p:grpSpPr bwMode="auto">
              <a:xfrm>
                <a:off x="1767" y="2634"/>
                <a:ext cx="86" cy="130"/>
                <a:chOff x="1767" y="2634"/>
                <a:chExt cx="86" cy="130"/>
              </a:xfrm>
            </p:grpSpPr>
            <p:sp>
              <p:nvSpPr>
                <p:cNvPr id="21843" name="Freeform 548"/>
                <p:cNvSpPr>
                  <a:spLocks/>
                </p:cNvSpPr>
                <p:nvPr/>
              </p:nvSpPr>
              <p:spPr bwMode="auto">
                <a:xfrm>
                  <a:off x="1789" y="2634"/>
                  <a:ext cx="45" cy="15"/>
                </a:xfrm>
                <a:custGeom>
                  <a:avLst/>
                  <a:gdLst>
                    <a:gd name="T0" fmla="*/ 44 w 45"/>
                    <a:gd name="T1" fmla="*/ 2 h 15"/>
                    <a:gd name="T2" fmla="*/ 35 w 45"/>
                    <a:gd name="T3" fmla="*/ 14 h 15"/>
                    <a:gd name="T4" fmla="*/ 22 w 45"/>
                    <a:gd name="T5" fmla="*/ 0 h 15"/>
                    <a:gd name="T6" fmla="*/ 9 w 45"/>
                    <a:gd name="T7" fmla="*/ 14 h 15"/>
                    <a:gd name="T8" fmla="*/ 0 w 45"/>
                    <a:gd name="T9" fmla="*/ 2 h 15"/>
                    <a:gd name="T10" fmla="*/ 0 60000 65536"/>
                    <a:gd name="T11" fmla="*/ 0 60000 65536"/>
                    <a:gd name="T12" fmla="*/ 0 60000 65536"/>
                    <a:gd name="T13" fmla="*/ 0 60000 65536"/>
                    <a:gd name="T14" fmla="*/ 0 60000 65536"/>
                    <a:gd name="T15" fmla="*/ 0 w 45"/>
                    <a:gd name="T16" fmla="*/ 0 h 15"/>
                    <a:gd name="T17" fmla="*/ 45 w 45"/>
                    <a:gd name="T18" fmla="*/ 15 h 15"/>
                  </a:gdLst>
                  <a:ahLst/>
                  <a:cxnLst>
                    <a:cxn ang="T10">
                      <a:pos x="T0" y="T1"/>
                    </a:cxn>
                    <a:cxn ang="T11">
                      <a:pos x="T2" y="T3"/>
                    </a:cxn>
                    <a:cxn ang="T12">
                      <a:pos x="T4" y="T5"/>
                    </a:cxn>
                    <a:cxn ang="T13">
                      <a:pos x="T6" y="T7"/>
                    </a:cxn>
                    <a:cxn ang="T14">
                      <a:pos x="T8" y="T9"/>
                    </a:cxn>
                  </a:cxnLst>
                  <a:rect l="T15" t="T16" r="T17" b="T18"/>
                  <a:pathLst>
                    <a:path w="45" h="15">
                      <a:moveTo>
                        <a:pt x="44" y="2"/>
                      </a:moveTo>
                      <a:lnTo>
                        <a:pt x="35" y="14"/>
                      </a:lnTo>
                      <a:lnTo>
                        <a:pt x="22" y="0"/>
                      </a:lnTo>
                      <a:lnTo>
                        <a:pt x="9" y="14"/>
                      </a:lnTo>
                      <a:lnTo>
                        <a:pt x="0" y="2"/>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44" name="Freeform 549"/>
                <p:cNvSpPr>
                  <a:spLocks/>
                </p:cNvSpPr>
                <p:nvPr/>
              </p:nvSpPr>
              <p:spPr bwMode="auto">
                <a:xfrm>
                  <a:off x="1807" y="2637"/>
                  <a:ext cx="5" cy="125"/>
                </a:xfrm>
                <a:custGeom>
                  <a:avLst/>
                  <a:gdLst>
                    <a:gd name="T0" fmla="*/ 4 w 5"/>
                    <a:gd name="T1" fmla="*/ 0 h 125"/>
                    <a:gd name="T2" fmla="*/ 0 w 5"/>
                    <a:gd name="T3" fmla="*/ 52 h 125"/>
                    <a:gd name="T4" fmla="*/ 0 w 5"/>
                    <a:gd name="T5" fmla="*/ 124 h 125"/>
                    <a:gd name="T6" fmla="*/ 0 60000 65536"/>
                    <a:gd name="T7" fmla="*/ 0 60000 65536"/>
                    <a:gd name="T8" fmla="*/ 0 60000 65536"/>
                    <a:gd name="T9" fmla="*/ 0 w 5"/>
                    <a:gd name="T10" fmla="*/ 0 h 125"/>
                    <a:gd name="T11" fmla="*/ 5 w 5"/>
                    <a:gd name="T12" fmla="*/ 125 h 125"/>
                  </a:gdLst>
                  <a:ahLst/>
                  <a:cxnLst>
                    <a:cxn ang="T6">
                      <a:pos x="T0" y="T1"/>
                    </a:cxn>
                    <a:cxn ang="T7">
                      <a:pos x="T2" y="T3"/>
                    </a:cxn>
                    <a:cxn ang="T8">
                      <a:pos x="T4" y="T5"/>
                    </a:cxn>
                  </a:cxnLst>
                  <a:rect l="T9" t="T10" r="T11" b="T12"/>
                  <a:pathLst>
                    <a:path w="5" h="125">
                      <a:moveTo>
                        <a:pt x="4" y="0"/>
                      </a:moveTo>
                      <a:lnTo>
                        <a:pt x="0" y="52"/>
                      </a:lnTo>
                      <a:lnTo>
                        <a:pt x="0" y="124"/>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45" name="Freeform 550"/>
                <p:cNvSpPr>
                  <a:spLocks/>
                </p:cNvSpPr>
                <p:nvPr/>
              </p:nvSpPr>
              <p:spPr bwMode="auto">
                <a:xfrm>
                  <a:off x="1767" y="2761"/>
                  <a:ext cx="86" cy="3"/>
                </a:xfrm>
                <a:custGeom>
                  <a:avLst/>
                  <a:gdLst>
                    <a:gd name="T0" fmla="*/ 85 w 86"/>
                    <a:gd name="T1" fmla="*/ 2 h 3"/>
                    <a:gd name="T2" fmla="*/ 39 w 86"/>
                    <a:gd name="T3" fmla="*/ 0 h 3"/>
                    <a:gd name="T4" fmla="*/ 0 w 86"/>
                    <a:gd name="T5" fmla="*/ 1 h 3"/>
                    <a:gd name="T6" fmla="*/ 0 60000 65536"/>
                    <a:gd name="T7" fmla="*/ 0 60000 65536"/>
                    <a:gd name="T8" fmla="*/ 0 60000 65536"/>
                    <a:gd name="T9" fmla="*/ 0 w 86"/>
                    <a:gd name="T10" fmla="*/ 0 h 3"/>
                    <a:gd name="T11" fmla="*/ 86 w 86"/>
                    <a:gd name="T12" fmla="*/ 3 h 3"/>
                  </a:gdLst>
                  <a:ahLst/>
                  <a:cxnLst>
                    <a:cxn ang="T6">
                      <a:pos x="T0" y="T1"/>
                    </a:cxn>
                    <a:cxn ang="T7">
                      <a:pos x="T2" y="T3"/>
                    </a:cxn>
                    <a:cxn ang="T8">
                      <a:pos x="T4" y="T5"/>
                    </a:cxn>
                  </a:cxnLst>
                  <a:rect l="T9" t="T10" r="T11" b="T12"/>
                  <a:pathLst>
                    <a:path w="86" h="3">
                      <a:moveTo>
                        <a:pt x="85" y="2"/>
                      </a:moveTo>
                      <a:lnTo>
                        <a:pt x="39" y="0"/>
                      </a:lnTo>
                      <a:lnTo>
                        <a:pt x="0" y="1"/>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834" name="Group 551"/>
              <p:cNvGrpSpPr>
                <a:grpSpLocks/>
              </p:cNvGrpSpPr>
              <p:nvPr/>
            </p:nvGrpSpPr>
            <p:grpSpPr bwMode="auto">
              <a:xfrm>
                <a:off x="1771" y="3084"/>
                <a:ext cx="105" cy="46"/>
                <a:chOff x="1771" y="3084"/>
                <a:chExt cx="105" cy="46"/>
              </a:xfrm>
            </p:grpSpPr>
            <p:sp>
              <p:nvSpPr>
                <p:cNvPr id="21841" name="Freeform 552"/>
                <p:cNvSpPr>
                  <a:spLocks/>
                </p:cNvSpPr>
                <p:nvPr/>
              </p:nvSpPr>
              <p:spPr bwMode="auto">
                <a:xfrm>
                  <a:off x="1840" y="3089"/>
                  <a:ext cx="36" cy="41"/>
                </a:xfrm>
                <a:custGeom>
                  <a:avLst/>
                  <a:gdLst>
                    <a:gd name="T0" fmla="*/ 28 w 36"/>
                    <a:gd name="T1" fmla="*/ 20 h 41"/>
                    <a:gd name="T2" fmla="*/ 33 w 36"/>
                    <a:gd name="T3" fmla="*/ 26 h 41"/>
                    <a:gd name="T4" fmla="*/ 35 w 36"/>
                    <a:gd name="T5" fmla="*/ 31 h 41"/>
                    <a:gd name="T6" fmla="*/ 35 w 36"/>
                    <a:gd name="T7" fmla="*/ 34 h 41"/>
                    <a:gd name="T8" fmla="*/ 34 w 36"/>
                    <a:gd name="T9" fmla="*/ 37 h 41"/>
                    <a:gd name="T10" fmla="*/ 31 w 36"/>
                    <a:gd name="T11" fmla="*/ 39 h 41"/>
                    <a:gd name="T12" fmla="*/ 27 w 36"/>
                    <a:gd name="T13" fmla="*/ 40 h 41"/>
                    <a:gd name="T14" fmla="*/ 21 w 36"/>
                    <a:gd name="T15" fmla="*/ 40 h 41"/>
                    <a:gd name="T16" fmla="*/ 15 w 36"/>
                    <a:gd name="T17" fmla="*/ 38 h 41"/>
                    <a:gd name="T18" fmla="*/ 10 w 36"/>
                    <a:gd name="T19" fmla="*/ 34 h 41"/>
                    <a:gd name="T20" fmla="*/ 6 w 36"/>
                    <a:gd name="T21" fmla="*/ 28 h 41"/>
                    <a:gd name="T22" fmla="*/ 4 w 36"/>
                    <a:gd name="T23" fmla="*/ 17 h 41"/>
                    <a:gd name="T24" fmla="*/ 0 w 36"/>
                    <a:gd name="T25" fmla="*/ 7 h 41"/>
                    <a:gd name="T26" fmla="*/ 0 w 36"/>
                    <a:gd name="T27" fmla="*/ 0 h 41"/>
                    <a:gd name="T28" fmla="*/ 7 w 36"/>
                    <a:gd name="T29" fmla="*/ 15 h 41"/>
                    <a:gd name="T30" fmla="*/ 13 w 36"/>
                    <a:gd name="T31" fmla="*/ 25 h 41"/>
                    <a:gd name="T32" fmla="*/ 22 w 36"/>
                    <a:gd name="T33" fmla="*/ 25 h 41"/>
                    <a:gd name="T34" fmla="*/ 30 w 36"/>
                    <a:gd name="T35" fmla="*/ 25 h 41"/>
                    <a:gd name="T36" fmla="*/ 28 w 36"/>
                    <a:gd name="T37" fmla="*/ 20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
                    <a:gd name="T58" fmla="*/ 0 h 41"/>
                    <a:gd name="T59" fmla="*/ 36 w 36"/>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 h="41">
                      <a:moveTo>
                        <a:pt x="28" y="20"/>
                      </a:moveTo>
                      <a:lnTo>
                        <a:pt x="33" y="26"/>
                      </a:lnTo>
                      <a:lnTo>
                        <a:pt x="35" y="31"/>
                      </a:lnTo>
                      <a:lnTo>
                        <a:pt x="35" y="34"/>
                      </a:lnTo>
                      <a:lnTo>
                        <a:pt x="34" y="37"/>
                      </a:lnTo>
                      <a:lnTo>
                        <a:pt x="31" y="39"/>
                      </a:lnTo>
                      <a:lnTo>
                        <a:pt x="27" y="40"/>
                      </a:lnTo>
                      <a:lnTo>
                        <a:pt x="21" y="40"/>
                      </a:lnTo>
                      <a:lnTo>
                        <a:pt x="15" y="38"/>
                      </a:lnTo>
                      <a:lnTo>
                        <a:pt x="10" y="34"/>
                      </a:lnTo>
                      <a:lnTo>
                        <a:pt x="6" y="28"/>
                      </a:lnTo>
                      <a:lnTo>
                        <a:pt x="4" y="17"/>
                      </a:lnTo>
                      <a:lnTo>
                        <a:pt x="0" y="7"/>
                      </a:lnTo>
                      <a:lnTo>
                        <a:pt x="0" y="0"/>
                      </a:lnTo>
                      <a:lnTo>
                        <a:pt x="7" y="15"/>
                      </a:lnTo>
                      <a:lnTo>
                        <a:pt x="13" y="25"/>
                      </a:lnTo>
                      <a:lnTo>
                        <a:pt x="22" y="25"/>
                      </a:lnTo>
                      <a:lnTo>
                        <a:pt x="30" y="25"/>
                      </a:lnTo>
                      <a:lnTo>
                        <a:pt x="28" y="2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42" name="Freeform 553"/>
                <p:cNvSpPr>
                  <a:spLocks/>
                </p:cNvSpPr>
                <p:nvPr/>
              </p:nvSpPr>
              <p:spPr bwMode="auto">
                <a:xfrm>
                  <a:off x="1771" y="3084"/>
                  <a:ext cx="41" cy="46"/>
                </a:xfrm>
                <a:custGeom>
                  <a:avLst/>
                  <a:gdLst>
                    <a:gd name="T0" fmla="*/ 40 w 41"/>
                    <a:gd name="T1" fmla="*/ 0 h 46"/>
                    <a:gd name="T2" fmla="*/ 40 w 41"/>
                    <a:gd name="T3" fmla="*/ 4 h 46"/>
                    <a:gd name="T4" fmla="*/ 35 w 41"/>
                    <a:gd name="T5" fmla="*/ 16 h 46"/>
                    <a:gd name="T6" fmla="*/ 32 w 41"/>
                    <a:gd name="T7" fmla="*/ 25 h 46"/>
                    <a:gd name="T8" fmla="*/ 28 w 41"/>
                    <a:gd name="T9" fmla="*/ 34 h 46"/>
                    <a:gd name="T10" fmla="*/ 24 w 41"/>
                    <a:gd name="T11" fmla="*/ 39 h 46"/>
                    <a:gd name="T12" fmla="*/ 19 w 41"/>
                    <a:gd name="T13" fmla="*/ 43 h 46"/>
                    <a:gd name="T14" fmla="*/ 13 w 41"/>
                    <a:gd name="T15" fmla="*/ 44 h 46"/>
                    <a:gd name="T16" fmla="*/ 7 w 41"/>
                    <a:gd name="T17" fmla="*/ 45 h 46"/>
                    <a:gd name="T18" fmla="*/ 4 w 41"/>
                    <a:gd name="T19" fmla="*/ 44 h 46"/>
                    <a:gd name="T20" fmla="*/ 1 w 41"/>
                    <a:gd name="T21" fmla="*/ 42 h 46"/>
                    <a:gd name="T22" fmla="*/ 0 w 41"/>
                    <a:gd name="T23" fmla="*/ 38 h 46"/>
                    <a:gd name="T24" fmla="*/ 1 w 41"/>
                    <a:gd name="T25" fmla="*/ 32 h 46"/>
                    <a:gd name="T26" fmla="*/ 4 w 41"/>
                    <a:gd name="T27" fmla="*/ 25 h 46"/>
                    <a:gd name="T28" fmla="*/ 7 w 41"/>
                    <a:gd name="T29" fmla="*/ 21 h 46"/>
                    <a:gd name="T30" fmla="*/ 8 w 41"/>
                    <a:gd name="T31" fmla="*/ 24 h 46"/>
                    <a:gd name="T32" fmla="*/ 9 w 41"/>
                    <a:gd name="T33" fmla="*/ 26 h 46"/>
                    <a:gd name="T34" fmla="*/ 14 w 41"/>
                    <a:gd name="T35" fmla="*/ 27 h 46"/>
                    <a:gd name="T36" fmla="*/ 18 w 41"/>
                    <a:gd name="T37" fmla="*/ 27 h 46"/>
                    <a:gd name="T38" fmla="*/ 27 w 41"/>
                    <a:gd name="T39" fmla="*/ 27 h 46"/>
                    <a:gd name="T40" fmla="*/ 35 w 41"/>
                    <a:gd name="T41" fmla="*/ 9 h 46"/>
                    <a:gd name="T42" fmla="*/ 40 w 41"/>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
                    <a:gd name="T67" fmla="*/ 0 h 46"/>
                    <a:gd name="T68" fmla="*/ 41 w 41"/>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 h="46">
                      <a:moveTo>
                        <a:pt x="40" y="0"/>
                      </a:moveTo>
                      <a:lnTo>
                        <a:pt x="40" y="4"/>
                      </a:lnTo>
                      <a:lnTo>
                        <a:pt x="35" y="16"/>
                      </a:lnTo>
                      <a:lnTo>
                        <a:pt x="32" y="25"/>
                      </a:lnTo>
                      <a:lnTo>
                        <a:pt x="28" y="34"/>
                      </a:lnTo>
                      <a:lnTo>
                        <a:pt x="24" y="39"/>
                      </a:lnTo>
                      <a:lnTo>
                        <a:pt x="19" y="43"/>
                      </a:lnTo>
                      <a:lnTo>
                        <a:pt x="13" y="44"/>
                      </a:lnTo>
                      <a:lnTo>
                        <a:pt x="7" y="45"/>
                      </a:lnTo>
                      <a:lnTo>
                        <a:pt x="4" y="44"/>
                      </a:lnTo>
                      <a:lnTo>
                        <a:pt x="1" y="42"/>
                      </a:lnTo>
                      <a:lnTo>
                        <a:pt x="0" y="38"/>
                      </a:lnTo>
                      <a:lnTo>
                        <a:pt x="1" y="32"/>
                      </a:lnTo>
                      <a:lnTo>
                        <a:pt x="4" y="25"/>
                      </a:lnTo>
                      <a:lnTo>
                        <a:pt x="7" y="21"/>
                      </a:lnTo>
                      <a:lnTo>
                        <a:pt x="8" y="24"/>
                      </a:lnTo>
                      <a:lnTo>
                        <a:pt x="9" y="26"/>
                      </a:lnTo>
                      <a:lnTo>
                        <a:pt x="14" y="27"/>
                      </a:lnTo>
                      <a:lnTo>
                        <a:pt x="18" y="27"/>
                      </a:lnTo>
                      <a:lnTo>
                        <a:pt x="27" y="27"/>
                      </a:lnTo>
                      <a:lnTo>
                        <a:pt x="35" y="9"/>
                      </a:lnTo>
                      <a:lnTo>
                        <a:pt x="40"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835" name="Group 554"/>
              <p:cNvGrpSpPr>
                <a:grpSpLocks/>
              </p:cNvGrpSpPr>
              <p:nvPr/>
            </p:nvGrpSpPr>
            <p:grpSpPr bwMode="auto">
              <a:xfrm>
                <a:off x="1764" y="2548"/>
                <a:ext cx="98" cy="79"/>
                <a:chOff x="1764" y="2548"/>
                <a:chExt cx="98" cy="79"/>
              </a:xfrm>
            </p:grpSpPr>
            <p:sp>
              <p:nvSpPr>
                <p:cNvPr id="21836" name="Freeform 555"/>
                <p:cNvSpPr>
                  <a:spLocks/>
                </p:cNvSpPr>
                <p:nvPr/>
              </p:nvSpPr>
              <p:spPr bwMode="auto">
                <a:xfrm>
                  <a:off x="1780" y="2555"/>
                  <a:ext cx="69" cy="72"/>
                </a:xfrm>
                <a:custGeom>
                  <a:avLst/>
                  <a:gdLst>
                    <a:gd name="T0" fmla="*/ 51 w 69"/>
                    <a:gd name="T1" fmla="*/ 71 h 72"/>
                    <a:gd name="T2" fmla="*/ 51 w 69"/>
                    <a:gd name="T3" fmla="*/ 60 h 72"/>
                    <a:gd name="T4" fmla="*/ 57 w 69"/>
                    <a:gd name="T5" fmla="*/ 52 h 72"/>
                    <a:gd name="T6" fmla="*/ 62 w 69"/>
                    <a:gd name="T7" fmla="*/ 47 h 72"/>
                    <a:gd name="T8" fmla="*/ 65 w 69"/>
                    <a:gd name="T9" fmla="*/ 37 h 72"/>
                    <a:gd name="T10" fmla="*/ 67 w 69"/>
                    <a:gd name="T11" fmla="*/ 33 h 72"/>
                    <a:gd name="T12" fmla="*/ 68 w 69"/>
                    <a:gd name="T13" fmla="*/ 22 h 72"/>
                    <a:gd name="T14" fmla="*/ 62 w 69"/>
                    <a:gd name="T15" fmla="*/ 10 h 72"/>
                    <a:gd name="T16" fmla="*/ 51 w 69"/>
                    <a:gd name="T17" fmla="*/ 4 h 72"/>
                    <a:gd name="T18" fmla="*/ 40 w 69"/>
                    <a:gd name="T19" fmla="*/ 0 h 72"/>
                    <a:gd name="T20" fmla="*/ 26 w 69"/>
                    <a:gd name="T21" fmla="*/ 0 h 72"/>
                    <a:gd name="T22" fmla="*/ 13 w 69"/>
                    <a:gd name="T23" fmla="*/ 3 h 72"/>
                    <a:gd name="T24" fmla="*/ 3 w 69"/>
                    <a:gd name="T25" fmla="*/ 9 h 72"/>
                    <a:gd name="T26" fmla="*/ 0 w 69"/>
                    <a:gd name="T27" fmla="*/ 18 h 72"/>
                    <a:gd name="T28" fmla="*/ 0 w 69"/>
                    <a:gd name="T29" fmla="*/ 27 h 72"/>
                    <a:gd name="T30" fmla="*/ 1 w 69"/>
                    <a:gd name="T31" fmla="*/ 36 h 72"/>
                    <a:gd name="T32" fmla="*/ 8 w 69"/>
                    <a:gd name="T33" fmla="*/ 47 h 72"/>
                    <a:gd name="T34" fmla="*/ 11 w 69"/>
                    <a:gd name="T35" fmla="*/ 51 h 72"/>
                    <a:gd name="T36" fmla="*/ 14 w 69"/>
                    <a:gd name="T37" fmla="*/ 56 h 72"/>
                    <a:gd name="T38" fmla="*/ 16 w 69"/>
                    <a:gd name="T39" fmla="*/ 60 h 72"/>
                    <a:gd name="T40" fmla="*/ 18 w 69"/>
                    <a:gd name="T41" fmla="*/ 71 h 72"/>
                    <a:gd name="T42" fmla="*/ 51 w 69"/>
                    <a:gd name="T43" fmla="*/ 71 h 7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9"/>
                    <a:gd name="T67" fmla="*/ 0 h 72"/>
                    <a:gd name="T68" fmla="*/ 69 w 69"/>
                    <a:gd name="T69" fmla="*/ 72 h 7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9" h="72">
                      <a:moveTo>
                        <a:pt x="51" y="71"/>
                      </a:moveTo>
                      <a:lnTo>
                        <a:pt x="51" y="60"/>
                      </a:lnTo>
                      <a:lnTo>
                        <a:pt x="57" y="52"/>
                      </a:lnTo>
                      <a:lnTo>
                        <a:pt x="62" y="47"/>
                      </a:lnTo>
                      <a:lnTo>
                        <a:pt x="65" y="37"/>
                      </a:lnTo>
                      <a:lnTo>
                        <a:pt x="67" y="33"/>
                      </a:lnTo>
                      <a:lnTo>
                        <a:pt x="68" y="22"/>
                      </a:lnTo>
                      <a:lnTo>
                        <a:pt x="62" y="10"/>
                      </a:lnTo>
                      <a:lnTo>
                        <a:pt x="51" y="4"/>
                      </a:lnTo>
                      <a:lnTo>
                        <a:pt x="40" y="0"/>
                      </a:lnTo>
                      <a:lnTo>
                        <a:pt x="26" y="0"/>
                      </a:lnTo>
                      <a:lnTo>
                        <a:pt x="13" y="3"/>
                      </a:lnTo>
                      <a:lnTo>
                        <a:pt x="3" y="9"/>
                      </a:lnTo>
                      <a:lnTo>
                        <a:pt x="0" y="18"/>
                      </a:lnTo>
                      <a:lnTo>
                        <a:pt x="0" y="27"/>
                      </a:lnTo>
                      <a:lnTo>
                        <a:pt x="1" y="36"/>
                      </a:lnTo>
                      <a:lnTo>
                        <a:pt x="8" y="47"/>
                      </a:lnTo>
                      <a:lnTo>
                        <a:pt x="11" y="51"/>
                      </a:lnTo>
                      <a:lnTo>
                        <a:pt x="14" y="56"/>
                      </a:lnTo>
                      <a:lnTo>
                        <a:pt x="16" y="60"/>
                      </a:lnTo>
                      <a:lnTo>
                        <a:pt x="18" y="71"/>
                      </a:lnTo>
                      <a:lnTo>
                        <a:pt x="51" y="71"/>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37" name="Freeform 556"/>
                <p:cNvSpPr>
                  <a:spLocks/>
                </p:cNvSpPr>
                <p:nvPr/>
              </p:nvSpPr>
              <p:spPr bwMode="auto">
                <a:xfrm>
                  <a:off x="1764" y="2548"/>
                  <a:ext cx="98" cy="56"/>
                </a:xfrm>
                <a:custGeom>
                  <a:avLst/>
                  <a:gdLst>
                    <a:gd name="T0" fmla="*/ 90 w 98"/>
                    <a:gd name="T1" fmla="*/ 47 h 56"/>
                    <a:gd name="T2" fmla="*/ 96 w 98"/>
                    <a:gd name="T3" fmla="*/ 42 h 56"/>
                    <a:gd name="T4" fmla="*/ 97 w 98"/>
                    <a:gd name="T5" fmla="*/ 36 h 56"/>
                    <a:gd name="T6" fmla="*/ 96 w 98"/>
                    <a:gd name="T7" fmla="*/ 29 h 56"/>
                    <a:gd name="T8" fmla="*/ 93 w 98"/>
                    <a:gd name="T9" fmla="*/ 23 h 56"/>
                    <a:gd name="T10" fmla="*/ 90 w 98"/>
                    <a:gd name="T11" fmla="*/ 16 h 56"/>
                    <a:gd name="T12" fmla="*/ 84 w 98"/>
                    <a:gd name="T13" fmla="*/ 12 h 56"/>
                    <a:gd name="T14" fmla="*/ 81 w 98"/>
                    <a:gd name="T15" fmla="*/ 7 h 56"/>
                    <a:gd name="T16" fmla="*/ 71 w 98"/>
                    <a:gd name="T17" fmla="*/ 2 h 56"/>
                    <a:gd name="T18" fmla="*/ 64 w 98"/>
                    <a:gd name="T19" fmla="*/ 1 h 56"/>
                    <a:gd name="T20" fmla="*/ 49 w 98"/>
                    <a:gd name="T21" fmla="*/ 0 h 56"/>
                    <a:gd name="T22" fmla="*/ 36 w 98"/>
                    <a:gd name="T23" fmla="*/ 1 h 56"/>
                    <a:gd name="T24" fmla="*/ 27 w 98"/>
                    <a:gd name="T25" fmla="*/ 2 h 56"/>
                    <a:gd name="T26" fmla="*/ 19 w 98"/>
                    <a:gd name="T27" fmla="*/ 5 h 56"/>
                    <a:gd name="T28" fmla="*/ 12 w 98"/>
                    <a:gd name="T29" fmla="*/ 9 h 56"/>
                    <a:gd name="T30" fmla="*/ 7 w 98"/>
                    <a:gd name="T31" fmla="*/ 14 h 56"/>
                    <a:gd name="T32" fmla="*/ 2 w 98"/>
                    <a:gd name="T33" fmla="*/ 18 h 56"/>
                    <a:gd name="T34" fmla="*/ 0 w 98"/>
                    <a:gd name="T35" fmla="*/ 24 h 56"/>
                    <a:gd name="T36" fmla="*/ 0 w 98"/>
                    <a:gd name="T37" fmla="*/ 34 h 56"/>
                    <a:gd name="T38" fmla="*/ 0 w 98"/>
                    <a:gd name="T39" fmla="*/ 41 h 56"/>
                    <a:gd name="T40" fmla="*/ 4 w 98"/>
                    <a:gd name="T41" fmla="*/ 44 h 56"/>
                    <a:gd name="T42" fmla="*/ 8 w 98"/>
                    <a:gd name="T43" fmla="*/ 48 h 56"/>
                    <a:gd name="T44" fmla="*/ 12 w 98"/>
                    <a:gd name="T45" fmla="*/ 51 h 56"/>
                    <a:gd name="T46" fmla="*/ 21 w 98"/>
                    <a:gd name="T47" fmla="*/ 53 h 56"/>
                    <a:gd name="T48" fmla="*/ 30 w 98"/>
                    <a:gd name="T49" fmla="*/ 55 h 56"/>
                    <a:gd name="T50" fmla="*/ 23 w 98"/>
                    <a:gd name="T51" fmla="*/ 48 h 56"/>
                    <a:gd name="T52" fmla="*/ 16 w 98"/>
                    <a:gd name="T53" fmla="*/ 36 h 56"/>
                    <a:gd name="T54" fmla="*/ 19 w 98"/>
                    <a:gd name="T55" fmla="*/ 23 h 56"/>
                    <a:gd name="T56" fmla="*/ 34 w 98"/>
                    <a:gd name="T57" fmla="*/ 26 h 56"/>
                    <a:gd name="T58" fmla="*/ 53 w 98"/>
                    <a:gd name="T59" fmla="*/ 26 h 56"/>
                    <a:gd name="T60" fmla="*/ 65 w 98"/>
                    <a:gd name="T61" fmla="*/ 25 h 56"/>
                    <a:gd name="T62" fmla="*/ 75 w 98"/>
                    <a:gd name="T63" fmla="*/ 23 h 56"/>
                    <a:gd name="T64" fmla="*/ 76 w 98"/>
                    <a:gd name="T65" fmla="*/ 27 h 56"/>
                    <a:gd name="T66" fmla="*/ 81 w 98"/>
                    <a:gd name="T67" fmla="*/ 37 h 56"/>
                    <a:gd name="T68" fmla="*/ 74 w 98"/>
                    <a:gd name="T69" fmla="*/ 48 h 56"/>
                    <a:gd name="T70" fmla="*/ 70 w 98"/>
                    <a:gd name="T71" fmla="*/ 55 h 56"/>
                    <a:gd name="T72" fmla="*/ 81 w 98"/>
                    <a:gd name="T73" fmla="*/ 51 h 56"/>
                    <a:gd name="T74" fmla="*/ 90 w 98"/>
                    <a:gd name="T75" fmla="*/ 47 h 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8"/>
                    <a:gd name="T115" fmla="*/ 0 h 56"/>
                    <a:gd name="T116" fmla="*/ 98 w 98"/>
                    <a:gd name="T117" fmla="*/ 56 h 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8" h="56">
                      <a:moveTo>
                        <a:pt x="90" y="47"/>
                      </a:moveTo>
                      <a:lnTo>
                        <a:pt x="96" y="42"/>
                      </a:lnTo>
                      <a:lnTo>
                        <a:pt x="97" y="36"/>
                      </a:lnTo>
                      <a:lnTo>
                        <a:pt x="96" y="29"/>
                      </a:lnTo>
                      <a:lnTo>
                        <a:pt x="93" y="23"/>
                      </a:lnTo>
                      <a:lnTo>
                        <a:pt x="90" y="16"/>
                      </a:lnTo>
                      <a:lnTo>
                        <a:pt x="84" y="12"/>
                      </a:lnTo>
                      <a:lnTo>
                        <a:pt x="81" y="7"/>
                      </a:lnTo>
                      <a:lnTo>
                        <a:pt x="71" y="2"/>
                      </a:lnTo>
                      <a:lnTo>
                        <a:pt x="64" y="1"/>
                      </a:lnTo>
                      <a:lnTo>
                        <a:pt x="49" y="0"/>
                      </a:lnTo>
                      <a:lnTo>
                        <a:pt x="36" y="1"/>
                      </a:lnTo>
                      <a:lnTo>
                        <a:pt x="27" y="2"/>
                      </a:lnTo>
                      <a:lnTo>
                        <a:pt x="19" y="5"/>
                      </a:lnTo>
                      <a:lnTo>
                        <a:pt x="12" y="9"/>
                      </a:lnTo>
                      <a:lnTo>
                        <a:pt x="7" y="14"/>
                      </a:lnTo>
                      <a:lnTo>
                        <a:pt x="2" y="18"/>
                      </a:lnTo>
                      <a:lnTo>
                        <a:pt x="0" y="24"/>
                      </a:lnTo>
                      <a:lnTo>
                        <a:pt x="0" y="34"/>
                      </a:lnTo>
                      <a:lnTo>
                        <a:pt x="0" y="41"/>
                      </a:lnTo>
                      <a:lnTo>
                        <a:pt x="4" y="44"/>
                      </a:lnTo>
                      <a:lnTo>
                        <a:pt x="8" y="48"/>
                      </a:lnTo>
                      <a:lnTo>
                        <a:pt x="12" y="51"/>
                      </a:lnTo>
                      <a:lnTo>
                        <a:pt x="21" y="53"/>
                      </a:lnTo>
                      <a:lnTo>
                        <a:pt x="30" y="55"/>
                      </a:lnTo>
                      <a:lnTo>
                        <a:pt x="23" y="48"/>
                      </a:lnTo>
                      <a:lnTo>
                        <a:pt x="16" y="36"/>
                      </a:lnTo>
                      <a:lnTo>
                        <a:pt x="19" y="23"/>
                      </a:lnTo>
                      <a:lnTo>
                        <a:pt x="34" y="26"/>
                      </a:lnTo>
                      <a:lnTo>
                        <a:pt x="53" y="26"/>
                      </a:lnTo>
                      <a:lnTo>
                        <a:pt x="65" y="25"/>
                      </a:lnTo>
                      <a:lnTo>
                        <a:pt x="75" y="23"/>
                      </a:lnTo>
                      <a:lnTo>
                        <a:pt x="76" y="27"/>
                      </a:lnTo>
                      <a:lnTo>
                        <a:pt x="81" y="37"/>
                      </a:lnTo>
                      <a:lnTo>
                        <a:pt x="74" y="48"/>
                      </a:lnTo>
                      <a:lnTo>
                        <a:pt x="70" y="55"/>
                      </a:lnTo>
                      <a:lnTo>
                        <a:pt x="81" y="51"/>
                      </a:lnTo>
                      <a:lnTo>
                        <a:pt x="90" y="47"/>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38" name="Group 557"/>
                <p:cNvGrpSpPr>
                  <a:grpSpLocks/>
                </p:cNvGrpSpPr>
                <p:nvPr/>
              </p:nvGrpSpPr>
              <p:grpSpPr bwMode="auto">
                <a:xfrm>
                  <a:off x="1774" y="2592"/>
                  <a:ext cx="77" cy="3"/>
                  <a:chOff x="1774" y="2592"/>
                  <a:chExt cx="77" cy="3"/>
                </a:xfrm>
              </p:grpSpPr>
              <p:sp>
                <p:nvSpPr>
                  <p:cNvPr id="21839" name="Oval 558"/>
                  <p:cNvSpPr>
                    <a:spLocks noChangeArrowheads="1"/>
                  </p:cNvSpPr>
                  <p:nvPr/>
                </p:nvSpPr>
                <p:spPr bwMode="auto">
                  <a:xfrm>
                    <a:off x="1850" y="2592"/>
                    <a:ext cx="1" cy="1"/>
                  </a:xfrm>
                  <a:prstGeom prst="ellipse">
                    <a:avLst/>
                  </a:prstGeom>
                  <a:solidFill>
                    <a:srgbClr val="5F7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840" name="Oval 559"/>
                  <p:cNvSpPr>
                    <a:spLocks noChangeArrowheads="1"/>
                  </p:cNvSpPr>
                  <p:nvPr/>
                </p:nvSpPr>
                <p:spPr bwMode="auto">
                  <a:xfrm>
                    <a:off x="1774" y="2594"/>
                    <a:ext cx="1" cy="1"/>
                  </a:xfrm>
                  <a:prstGeom prst="ellipse">
                    <a:avLst/>
                  </a:prstGeom>
                  <a:solidFill>
                    <a:srgbClr val="5F7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grpSp>
      <p:grpSp>
        <p:nvGrpSpPr>
          <p:cNvPr id="21535" name="Group 560"/>
          <p:cNvGrpSpPr>
            <a:grpSpLocks/>
          </p:cNvGrpSpPr>
          <p:nvPr/>
        </p:nvGrpSpPr>
        <p:grpSpPr bwMode="auto">
          <a:xfrm>
            <a:off x="1992313" y="3506788"/>
            <a:ext cx="333375" cy="908050"/>
            <a:chOff x="1380" y="2503"/>
            <a:chExt cx="231" cy="649"/>
          </a:xfrm>
        </p:grpSpPr>
        <p:grpSp>
          <p:nvGrpSpPr>
            <p:cNvPr id="21807" name="Group 561"/>
            <p:cNvGrpSpPr>
              <a:grpSpLocks/>
            </p:cNvGrpSpPr>
            <p:nvPr/>
          </p:nvGrpSpPr>
          <p:grpSpPr bwMode="auto">
            <a:xfrm>
              <a:off x="1385" y="3094"/>
              <a:ext cx="226" cy="58"/>
              <a:chOff x="1385" y="3094"/>
              <a:chExt cx="226" cy="58"/>
            </a:xfrm>
          </p:grpSpPr>
          <p:sp>
            <p:nvSpPr>
              <p:cNvPr id="21827" name="Freeform 562"/>
              <p:cNvSpPr>
                <a:spLocks/>
              </p:cNvSpPr>
              <p:nvPr/>
            </p:nvSpPr>
            <p:spPr bwMode="auto">
              <a:xfrm>
                <a:off x="1522" y="3094"/>
                <a:ext cx="89" cy="33"/>
              </a:xfrm>
              <a:custGeom>
                <a:avLst/>
                <a:gdLst>
                  <a:gd name="T0" fmla="*/ 44 w 89"/>
                  <a:gd name="T1" fmla="*/ 0 h 33"/>
                  <a:gd name="T2" fmla="*/ 58 w 89"/>
                  <a:gd name="T3" fmla="*/ 8 h 33"/>
                  <a:gd name="T4" fmla="*/ 69 w 89"/>
                  <a:gd name="T5" fmla="*/ 17 h 33"/>
                  <a:gd name="T6" fmla="*/ 86 w 89"/>
                  <a:gd name="T7" fmla="*/ 26 h 33"/>
                  <a:gd name="T8" fmla="*/ 88 w 89"/>
                  <a:gd name="T9" fmla="*/ 30 h 33"/>
                  <a:gd name="T10" fmla="*/ 72 w 89"/>
                  <a:gd name="T11" fmla="*/ 32 h 33"/>
                  <a:gd name="T12" fmla="*/ 56 w 89"/>
                  <a:gd name="T13" fmla="*/ 31 h 33"/>
                  <a:gd name="T14" fmla="*/ 36 w 89"/>
                  <a:gd name="T15" fmla="*/ 26 h 33"/>
                  <a:gd name="T16" fmla="*/ 21 w 89"/>
                  <a:gd name="T17" fmla="*/ 20 h 33"/>
                  <a:gd name="T18" fmla="*/ 6 w 89"/>
                  <a:gd name="T19" fmla="*/ 19 h 33"/>
                  <a:gd name="T20" fmla="*/ 0 w 89"/>
                  <a:gd name="T21" fmla="*/ 17 h 33"/>
                  <a:gd name="T22" fmla="*/ 2 w 89"/>
                  <a:gd name="T23" fmla="*/ 1 h 33"/>
                  <a:gd name="T24" fmla="*/ 44 w 89"/>
                  <a:gd name="T25" fmla="*/ 0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9"/>
                  <a:gd name="T40" fmla="*/ 0 h 33"/>
                  <a:gd name="T41" fmla="*/ 89 w 89"/>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9" h="33">
                    <a:moveTo>
                      <a:pt x="44" y="0"/>
                    </a:moveTo>
                    <a:lnTo>
                      <a:pt x="58" y="8"/>
                    </a:lnTo>
                    <a:lnTo>
                      <a:pt x="69" y="17"/>
                    </a:lnTo>
                    <a:lnTo>
                      <a:pt x="86" y="26"/>
                    </a:lnTo>
                    <a:lnTo>
                      <a:pt x="88" y="30"/>
                    </a:lnTo>
                    <a:lnTo>
                      <a:pt x="72" y="32"/>
                    </a:lnTo>
                    <a:lnTo>
                      <a:pt x="56" y="31"/>
                    </a:lnTo>
                    <a:lnTo>
                      <a:pt x="36" y="26"/>
                    </a:lnTo>
                    <a:lnTo>
                      <a:pt x="21" y="20"/>
                    </a:lnTo>
                    <a:lnTo>
                      <a:pt x="6" y="19"/>
                    </a:lnTo>
                    <a:lnTo>
                      <a:pt x="0" y="17"/>
                    </a:lnTo>
                    <a:lnTo>
                      <a:pt x="2" y="1"/>
                    </a:lnTo>
                    <a:lnTo>
                      <a:pt x="44"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28" name="Freeform 563"/>
              <p:cNvSpPr>
                <a:spLocks/>
              </p:cNvSpPr>
              <p:nvPr/>
            </p:nvSpPr>
            <p:spPr bwMode="auto">
              <a:xfrm>
                <a:off x="1385" y="3114"/>
                <a:ext cx="51" cy="38"/>
              </a:xfrm>
              <a:custGeom>
                <a:avLst/>
                <a:gdLst>
                  <a:gd name="T0" fmla="*/ 49 w 51"/>
                  <a:gd name="T1" fmla="*/ 1 h 38"/>
                  <a:gd name="T2" fmla="*/ 50 w 51"/>
                  <a:gd name="T3" fmla="*/ 11 h 38"/>
                  <a:gd name="T4" fmla="*/ 43 w 51"/>
                  <a:gd name="T5" fmla="*/ 16 h 38"/>
                  <a:gd name="T6" fmla="*/ 41 w 51"/>
                  <a:gd name="T7" fmla="*/ 23 h 38"/>
                  <a:gd name="T8" fmla="*/ 30 w 51"/>
                  <a:gd name="T9" fmla="*/ 31 h 38"/>
                  <a:gd name="T10" fmla="*/ 20 w 51"/>
                  <a:gd name="T11" fmla="*/ 36 h 38"/>
                  <a:gd name="T12" fmla="*/ 12 w 51"/>
                  <a:gd name="T13" fmla="*/ 37 h 38"/>
                  <a:gd name="T14" fmla="*/ 4 w 51"/>
                  <a:gd name="T15" fmla="*/ 36 h 38"/>
                  <a:gd name="T16" fmla="*/ 0 w 51"/>
                  <a:gd name="T17" fmla="*/ 31 h 38"/>
                  <a:gd name="T18" fmla="*/ 1 w 51"/>
                  <a:gd name="T19" fmla="*/ 23 h 38"/>
                  <a:gd name="T20" fmla="*/ 10 w 51"/>
                  <a:gd name="T21" fmla="*/ 14 h 38"/>
                  <a:gd name="T22" fmla="*/ 21 w 51"/>
                  <a:gd name="T23" fmla="*/ 4 h 38"/>
                  <a:gd name="T24" fmla="*/ 22 w 51"/>
                  <a:gd name="T25" fmla="*/ 0 h 38"/>
                  <a:gd name="T26" fmla="*/ 49 w 51"/>
                  <a:gd name="T27" fmla="*/ 1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38"/>
                  <a:gd name="T44" fmla="*/ 51 w 51"/>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38">
                    <a:moveTo>
                      <a:pt x="49" y="1"/>
                    </a:moveTo>
                    <a:lnTo>
                      <a:pt x="50" y="11"/>
                    </a:lnTo>
                    <a:lnTo>
                      <a:pt x="43" y="16"/>
                    </a:lnTo>
                    <a:lnTo>
                      <a:pt x="41" y="23"/>
                    </a:lnTo>
                    <a:lnTo>
                      <a:pt x="30" y="31"/>
                    </a:lnTo>
                    <a:lnTo>
                      <a:pt x="20" y="36"/>
                    </a:lnTo>
                    <a:lnTo>
                      <a:pt x="12" y="37"/>
                    </a:lnTo>
                    <a:lnTo>
                      <a:pt x="4" y="36"/>
                    </a:lnTo>
                    <a:lnTo>
                      <a:pt x="0" y="31"/>
                    </a:lnTo>
                    <a:lnTo>
                      <a:pt x="1" y="23"/>
                    </a:lnTo>
                    <a:lnTo>
                      <a:pt x="10" y="14"/>
                    </a:lnTo>
                    <a:lnTo>
                      <a:pt x="21" y="4"/>
                    </a:lnTo>
                    <a:lnTo>
                      <a:pt x="22" y="0"/>
                    </a:lnTo>
                    <a:lnTo>
                      <a:pt x="49"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808" name="Group 564"/>
            <p:cNvGrpSpPr>
              <a:grpSpLocks/>
            </p:cNvGrpSpPr>
            <p:nvPr/>
          </p:nvGrpSpPr>
          <p:grpSpPr bwMode="auto">
            <a:xfrm>
              <a:off x="1380" y="2586"/>
              <a:ext cx="207" cy="522"/>
              <a:chOff x="1380" y="2586"/>
              <a:chExt cx="207" cy="522"/>
            </a:xfrm>
          </p:grpSpPr>
          <p:sp>
            <p:nvSpPr>
              <p:cNvPr id="21816" name="Freeform 565"/>
              <p:cNvSpPr>
                <a:spLocks/>
              </p:cNvSpPr>
              <p:nvPr/>
            </p:nvSpPr>
            <p:spPr bwMode="auto">
              <a:xfrm>
                <a:off x="1562" y="2859"/>
                <a:ext cx="19" cy="43"/>
              </a:xfrm>
              <a:custGeom>
                <a:avLst/>
                <a:gdLst>
                  <a:gd name="T0" fmla="*/ 17 w 19"/>
                  <a:gd name="T1" fmla="*/ 0 h 43"/>
                  <a:gd name="T2" fmla="*/ 18 w 19"/>
                  <a:gd name="T3" fmla="*/ 24 h 43"/>
                  <a:gd name="T4" fmla="*/ 9 w 19"/>
                  <a:gd name="T5" fmla="*/ 38 h 43"/>
                  <a:gd name="T6" fmla="*/ 4 w 19"/>
                  <a:gd name="T7" fmla="*/ 42 h 43"/>
                  <a:gd name="T8" fmla="*/ 5 w 19"/>
                  <a:gd name="T9" fmla="*/ 22 h 43"/>
                  <a:gd name="T10" fmla="*/ 2 w 19"/>
                  <a:gd name="T11" fmla="*/ 24 h 43"/>
                  <a:gd name="T12" fmla="*/ 0 w 19"/>
                  <a:gd name="T13" fmla="*/ 31 h 43"/>
                  <a:gd name="T14" fmla="*/ 0 w 19"/>
                  <a:gd name="T15" fmla="*/ 24 h 43"/>
                  <a:gd name="T16" fmla="*/ 2 w 19"/>
                  <a:gd name="T17" fmla="*/ 11 h 43"/>
                  <a:gd name="T18" fmla="*/ 8 w 19"/>
                  <a:gd name="T19" fmla="*/ 0 h 43"/>
                  <a:gd name="T20" fmla="*/ 17 w 19"/>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43"/>
                  <a:gd name="T35" fmla="*/ 19 w 19"/>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43">
                    <a:moveTo>
                      <a:pt x="17" y="0"/>
                    </a:moveTo>
                    <a:lnTo>
                      <a:pt x="18" y="24"/>
                    </a:lnTo>
                    <a:lnTo>
                      <a:pt x="9" y="38"/>
                    </a:lnTo>
                    <a:lnTo>
                      <a:pt x="4" y="42"/>
                    </a:lnTo>
                    <a:lnTo>
                      <a:pt x="5" y="22"/>
                    </a:lnTo>
                    <a:lnTo>
                      <a:pt x="2" y="24"/>
                    </a:lnTo>
                    <a:lnTo>
                      <a:pt x="0" y="31"/>
                    </a:lnTo>
                    <a:lnTo>
                      <a:pt x="0" y="24"/>
                    </a:lnTo>
                    <a:lnTo>
                      <a:pt x="2" y="11"/>
                    </a:lnTo>
                    <a:lnTo>
                      <a:pt x="8" y="0"/>
                    </a:lnTo>
                    <a:lnTo>
                      <a:pt x="17"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7" name="Freeform 566"/>
              <p:cNvSpPr>
                <a:spLocks/>
              </p:cNvSpPr>
              <p:nvPr/>
            </p:nvSpPr>
            <p:spPr bwMode="auto">
              <a:xfrm>
                <a:off x="1407" y="2752"/>
                <a:ext cx="160" cy="356"/>
              </a:xfrm>
              <a:custGeom>
                <a:avLst/>
                <a:gdLst>
                  <a:gd name="T0" fmla="*/ 158 w 160"/>
                  <a:gd name="T1" fmla="*/ 0 h 356"/>
                  <a:gd name="T2" fmla="*/ 159 w 160"/>
                  <a:gd name="T3" fmla="*/ 193 h 356"/>
                  <a:gd name="T4" fmla="*/ 158 w 160"/>
                  <a:gd name="T5" fmla="*/ 337 h 356"/>
                  <a:gd name="T6" fmla="*/ 110 w 160"/>
                  <a:gd name="T7" fmla="*/ 342 h 356"/>
                  <a:gd name="T8" fmla="*/ 103 w 160"/>
                  <a:gd name="T9" fmla="*/ 226 h 356"/>
                  <a:gd name="T10" fmla="*/ 108 w 160"/>
                  <a:gd name="T11" fmla="*/ 215 h 356"/>
                  <a:gd name="T12" fmla="*/ 103 w 160"/>
                  <a:gd name="T13" fmla="*/ 208 h 356"/>
                  <a:gd name="T14" fmla="*/ 103 w 160"/>
                  <a:gd name="T15" fmla="*/ 137 h 356"/>
                  <a:gd name="T16" fmla="*/ 91 w 160"/>
                  <a:gd name="T17" fmla="*/ 160 h 356"/>
                  <a:gd name="T18" fmla="*/ 64 w 160"/>
                  <a:gd name="T19" fmla="*/ 256 h 356"/>
                  <a:gd name="T20" fmla="*/ 40 w 160"/>
                  <a:gd name="T21" fmla="*/ 355 h 356"/>
                  <a:gd name="T22" fmla="*/ 0 w 160"/>
                  <a:gd name="T23" fmla="*/ 355 h 356"/>
                  <a:gd name="T24" fmla="*/ 18 w 160"/>
                  <a:gd name="T25" fmla="*/ 222 h 356"/>
                  <a:gd name="T26" fmla="*/ 25 w 160"/>
                  <a:gd name="T27" fmla="*/ 109 h 356"/>
                  <a:gd name="T28" fmla="*/ 22 w 160"/>
                  <a:gd name="T29" fmla="*/ 3 h 356"/>
                  <a:gd name="T30" fmla="*/ 158 w 160"/>
                  <a:gd name="T31" fmla="*/ 0 h 3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0"/>
                  <a:gd name="T49" fmla="*/ 0 h 356"/>
                  <a:gd name="T50" fmla="*/ 160 w 160"/>
                  <a:gd name="T51" fmla="*/ 356 h 3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0" h="356">
                    <a:moveTo>
                      <a:pt x="158" y="0"/>
                    </a:moveTo>
                    <a:lnTo>
                      <a:pt x="159" y="193"/>
                    </a:lnTo>
                    <a:lnTo>
                      <a:pt x="158" y="337"/>
                    </a:lnTo>
                    <a:lnTo>
                      <a:pt x="110" y="342"/>
                    </a:lnTo>
                    <a:lnTo>
                      <a:pt x="103" y="226"/>
                    </a:lnTo>
                    <a:lnTo>
                      <a:pt x="108" y="215"/>
                    </a:lnTo>
                    <a:lnTo>
                      <a:pt x="103" y="208"/>
                    </a:lnTo>
                    <a:lnTo>
                      <a:pt x="103" y="137"/>
                    </a:lnTo>
                    <a:lnTo>
                      <a:pt x="91" y="160"/>
                    </a:lnTo>
                    <a:lnTo>
                      <a:pt x="64" y="256"/>
                    </a:lnTo>
                    <a:lnTo>
                      <a:pt x="40" y="355"/>
                    </a:lnTo>
                    <a:lnTo>
                      <a:pt x="0" y="355"/>
                    </a:lnTo>
                    <a:lnTo>
                      <a:pt x="18" y="222"/>
                    </a:lnTo>
                    <a:lnTo>
                      <a:pt x="25" y="109"/>
                    </a:lnTo>
                    <a:lnTo>
                      <a:pt x="22" y="3"/>
                    </a:lnTo>
                    <a:lnTo>
                      <a:pt x="158" y="0"/>
                    </a:lnTo>
                  </a:path>
                </a:pathLst>
              </a:custGeom>
              <a:solidFill>
                <a:srgbClr val="0000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8" name="Freeform 567"/>
              <p:cNvSpPr>
                <a:spLocks/>
              </p:cNvSpPr>
              <p:nvPr/>
            </p:nvSpPr>
            <p:spPr bwMode="auto">
              <a:xfrm>
                <a:off x="1380" y="2586"/>
                <a:ext cx="207" cy="271"/>
              </a:xfrm>
              <a:custGeom>
                <a:avLst/>
                <a:gdLst>
                  <a:gd name="T0" fmla="*/ 138 w 207"/>
                  <a:gd name="T1" fmla="*/ 3 h 271"/>
                  <a:gd name="T2" fmla="*/ 201 w 207"/>
                  <a:gd name="T3" fmla="*/ 36 h 271"/>
                  <a:gd name="T4" fmla="*/ 205 w 207"/>
                  <a:gd name="T5" fmla="*/ 123 h 271"/>
                  <a:gd name="T6" fmla="*/ 206 w 207"/>
                  <a:gd name="T7" fmla="*/ 167 h 271"/>
                  <a:gd name="T8" fmla="*/ 202 w 207"/>
                  <a:gd name="T9" fmla="*/ 270 h 271"/>
                  <a:gd name="T10" fmla="*/ 189 w 207"/>
                  <a:gd name="T11" fmla="*/ 270 h 271"/>
                  <a:gd name="T12" fmla="*/ 181 w 207"/>
                  <a:gd name="T13" fmla="*/ 164 h 271"/>
                  <a:gd name="T14" fmla="*/ 49 w 207"/>
                  <a:gd name="T15" fmla="*/ 164 h 271"/>
                  <a:gd name="T16" fmla="*/ 46 w 207"/>
                  <a:gd name="T17" fmla="*/ 138 h 271"/>
                  <a:gd name="T18" fmla="*/ 42 w 207"/>
                  <a:gd name="T19" fmla="*/ 156 h 271"/>
                  <a:gd name="T20" fmla="*/ 51 w 207"/>
                  <a:gd name="T21" fmla="*/ 197 h 271"/>
                  <a:gd name="T22" fmla="*/ 59 w 207"/>
                  <a:gd name="T23" fmla="*/ 257 h 271"/>
                  <a:gd name="T24" fmla="*/ 37 w 207"/>
                  <a:gd name="T25" fmla="*/ 260 h 271"/>
                  <a:gd name="T26" fmla="*/ 0 w 207"/>
                  <a:gd name="T27" fmla="*/ 154 h 271"/>
                  <a:gd name="T28" fmla="*/ 23 w 207"/>
                  <a:gd name="T29" fmla="*/ 30 h 271"/>
                  <a:gd name="T30" fmla="*/ 94 w 207"/>
                  <a:gd name="T31" fmla="*/ 0 h 271"/>
                  <a:gd name="T32" fmla="*/ 125 w 207"/>
                  <a:gd name="T33" fmla="*/ 13 h 271"/>
                  <a:gd name="T34" fmla="*/ 138 w 207"/>
                  <a:gd name="T35" fmla="*/ 3 h 27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7"/>
                  <a:gd name="T55" fmla="*/ 0 h 271"/>
                  <a:gd name="T56" fmla="*/ 207 w 207"/>
                  <a:gd name="T57" fmla="*/ 271 h 27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7" h="271">
                    <a:moveTo>
                      <a:pt x="138" y="3"/>
                    </a:moveTo>
                    <a:lnTo>
                      <a:pt x="201" y="36"/>
                    </a:lnTo>
                    <a:lnTo>
                      <a:pt x="205" y="123"/>
                    </a:lnTo>
                    <a:lnTo>
                      <a:pt x="206" y="167"/>
                    </a:lnTo>
                    <a:lnTo>
                      <a:pt x="202" y="270"/>
                    </a:lnTo>
                    <a:lnTo>
                      <a:pt x="189" y="270"/>
                    </a:lnTo>
                    <a:lnTo>
                      <a:pt x="181" y="164"/>
                    </a:lnTo>
                    <a:lnTo>
                      <a:pt x="49" y="164"/>
                    </a:lnTo>
                    <a:lnTo>
                      <a:pt x="46" y="138"/>
                    </a:lnTo>
                    <a:lnTo>
                      <a:pt x="42" y="156"/>
                    </a:lnTo>
                    <a:lnTo>
                      <a:pt x="51" y="197"/>
                    </a:lnTo>
                    <a:lnTo>
                      <a:pt x="59" y="257"/>
                    </a:lnTo>
                    <a:lnTo>
                      <a:pt x="37" y="260"/>
                    </a:lnTo>
                    <a:lnTo>
                      <a:pt x="0" y="154"/>
                    </a:lnTo>
                    <a:lnTo>
                      <a:pt x="23" y="30"/>
                    </a:lnTo>
                    <a:lnTo>
                      <a:pt x="94" y="0"/>
                    </a:lnTo>
                    <a:lnTo>
                      <a:pt x="125" y="13"/>
                    </a:lnTo>
                    <a:lnTo>
                      <a:pt x="138" y="3"/>
                    </a:lnTo>
                  </a:path>
                </a:pathLst>
              </a:custGeom>
              <a:solidFill>
                <a:srgbClr val="3F7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9" name="Freeform 568"/>
              <p:cNvSpPr>
                <a:spLocks/>
              </p:cNvSpPr>
              <p:nvPr/>
            </p:nvSpPr>
            <p:spPr bwMode="auto">
              <a:xfrm>
                <a:off x="1416" y="2847"/>
                <a:ext cx="23" cy="39"/>
              </a:xfrm>
              <a:custGeom>
                <a:avLst/>
                <a:gdLst>
                  <a:gd name="T0" fmla="*/ 16 w 23"/>
                  <a:gd name="T1" fmla="*/ 0 h 39"/>
                  <a:gd name="T2" fmla="*/ 22 w 23"/>
                  <a:gd name="T3" fmla="*/ 20 h 39"/>
                  <a:gd name="T4" fmla="*/ 11 w 23"/>
                  <a:gd name="T5" fmla="*/ 38 h 39"/>
                  <a:gd name="T6" fmla="*/ 7 w 23"/>
                  <a:gd name="T7" fmla="*/ 36 h 39"/>
                  <a:gd name="T8" fmla="*/ 0 w 23"/>
                  <a:gd name="T9" fmla="*/ 34 h 39"/>
                  <a:gd name="T10" fmla="*/ 3 w 23"/>
                  <a:gd name="T11" fmla="*/ 28 h 39"/>
                  <a:gd name="T12" fmla="*/ 4 w 23"/>
                  <a:gd name="T13" fmla="*/ 21 h 39"/>
                  <a:gd name="T14" fmla="*/ 0 w 23"/>
                  <a:gd name="T15" fmla="*/ 14 h 39"/>
                  <a:gd name="T16" fmla="*/ 3 w 23"/>
                  <a:gd name="T17" fmla="*/ 1 h 39"/>
                  <a:gd name="T18" fmla="*/ 16 w 23"/>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39"/>
                  <a:gd name="T32" fmla="*/ 23 w 23"/>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39">
                    <a:moveTo>
                      <a:pt x="16" y="0"/>
                    </a:moveTo>
                    <a:lnTo>
                      <a:pt x="22" y="20"/>
                    </a:lnTo>
                    <a:lnTo>
                      <a:pt x="11" y="38"/>
                    </a:lnTo>
                    <a:lnTo>
                      <a:pt x="7" y="36"/>
                    </a:lnTo>
                    <a:lnTo>
                      <a:pt x="0" y="34"/>
                    </a:lnTo>
                    <a:lnTo>
                      <a:pt x="3" y="28"/>
                    </a:lnTo>
                    <a:lnTo>
                      <a:pt x="4" y="21"/>
                    </a:lnTo>
                    <a:lnTo>
                      <a:pt x="0" y="14"/>
                    </a:lnTo>
                    <a:lnTo>
                      <a:pt x="3" y="1"/>
                    </a:lnTo>
                    <a:lnTo>
                      <a:pt x="16"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20" name="Group 569"/>
              <p:cNvGrpSpPr>
                <a:grpSpLocks/>
              </p:cNvGrpSpPr>
              <p:nvPr/>
            </p:nvGrpSpPr>
            <p:grpSpPr bwMode="auto">
              <a:xfrm>
                <a:off x="1418" y="2591"/>
                <a:ext cx="146" cy="171"/>
                <a:chOff x="1418" y="2591"/>
                <a:chExt cx="146" cy="171"/>
              </a:xfrm>
            </p:grpSpPr>
            <p:grpSp>
              <p:nvGrpSpPr>
                <p:cNvPr id="21821" name="Group 570"/>
                <p:cNvGrpSpPr>
                  <a:grpSpLocks/>
                </p:cNvGrpSpPr>
                <p:nvPr/>
              </p:nvGrpSpPr>
              <p:grpSpPr bwMode="auto">
                <a:xfrm>
                  <a:off x="1418" y="2591"/>
                  <a:ext cx="146" cy="171"/>
                  <a:chOff x="1418" y="2591"/>
                  <a:chExt cx="146" cy="171"/>
                </a:xfrm>
              </p:grpSpPr>
              <p:grpSp>
                <p:nvGrpSpPr>
                  <p:cNvPr id="21823" name="Group 571"/>
                  <p:cNvGrpSpPr>
                    <a:grpSpLocks/>
                  </p:cNvGrpSpPr>
                  <p:nvPr/>
                </p:nvGrpSpPr>
                <p:grpSpPr bwMode="auto">
                  <a:xfrm>
                    <a:off x="1418" y="2754"/>
                    <a:ext cx="146" cy="8"/>
                    <a:chOff x="1418" y="2754"/>
                    <a:chExt cx="146" cy="8"/>
                  </a:xfrm>
                </p:grpSpPr>
                <p:sp>
                  <p:nvSpPr>
                    <p:cNvPr id="21825" name="Line 572"/>
                    <p:cNvSpPr>
                      <a:spLocks noChangeShapeType="1"/>
                    </p:cNvSpPr>
                    <p:nvPr/>
                  </p:nvSpPr>
                  <p:spPr bwMode="auto">
                    <a:xfrm flipH="1">
                      <a:off x="1418" y="2762"/>
                      <a:ext cx="14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6" name="Line 573"/>
                    <p:cNvSpPr>
                      <a:spLocks noChangeShapeType="1"/>
                    </p:cNvSpPr>
                    <p:nvPr/>
                  </p:nvSpPr>
                  <p:spPr bwMode="auto">
                    <a:xfrm flipH="1">
                      <a:off x="1418" y="2754"/>
                      <a:ext cx="14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824" name="Freeform 574"/>
                  <p:cNvSpPr>
                    <a:spLocks/>
                  </p:cNvSpPr>
                  <p:nvPr/>
                </p:nvSpPr>
                <p:spPr bwMode="auto">
                  <a:xfrm>
                    <a:off x="1457" y="2591"/>
                    <a:ext cx="66" cy="25"/>
                  </a:xfrm>
                  <a:custGeom>
                    <a:avLst/>
                    <a:gdLst>
                      <a:gd name="T0" fmla="*/ 65 w 66"/>
                      <a:gd name="T1" fmla="*/ 3 h 25"/>
                      <a:gd name="T2" fmla="*/ 62 w 66"/>
                      <a:gd name="T3" fmla="*/ 24 h 25"/>
                      <a:gd name="T4" fmla="*/ 44 w 66"/>
                      <a:gd name="T5" fmla="*/ 9 h 25"/>
                      <a:gd name="T6" fmla="*/ 31 w 66"/>
                      <a:gd name="T7" fmla="*/ 24 h 25"/>
                      <a:gd name="T8" fmla="*/ 0 w 66"/>
                      <a:gd name="T9" fmla="*/ 0 h 25"/>
                      <a:gd name="T10" fmla="*/ 0 60000 65536"/>
                      <a:gd name="T11" fmla="*/ 0 60000 65536"/>
                      <a:gd name="T12" fmla="*/ 0 60000 65536"/>
                      <a:gd name="T13" fmla="*/ 0 60000 65536"/>
                      <a:gd name="T14" fmla="*/ 0 60000 65536"/>
                      <a:gd name="T15" fmla="*/ 0 w 66"/>
                      <a:gd name="T16" fmla="*/ 0 h 25"/>
                      <a:gd name="T17" fmla="*/ 66 w 66"/>
                      <a:gd name="T18" fmla="*/ 25 h 25"/>
                    </a:gdLst>
                    <a:ahLst/>
                    <a:cxnLst>
                      <a:cxn ang="T10">
                        <a:pos x="T0" y="T1"/>
                      </a:cxn>
                      <a:cxn ang="T11">
                        <a:pos x="T2" y="T3"/>
                      </a:cxn>
                      <a:cxn ang="T12">
                        <a:pos x="T4" y="T5"/>
                      </a:cxn>
                      <a:cxn ang="T13">
                        <a:pos x="T6" y="T7"/>
                      </a:cxn>
                      <a:cxn ang="T14">
                        <a:pos x="T8" y="T9"/>
                      </a:cxn>
                    </a:cxnLst>
                    <a:rect l="T15" t="T16" r="T17" b="T18"/>
                    <a:pathLst>
                      <a:path w="66" h="25">
                        <a:moveTo>
                          <a:pt x="65" y="3"/>
                        </a:moveTo>
                        <a:lnTo>
                          <a:pt x="62" y="24"/>
                        </a:lnTo>
                        <a:lnTo>
                          <a:pt x="44" y="9"/>
                        </a:lnTo>
                        <a:lnTo>
                          <a:pt x="31" y="24"/>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822" name="Line 575"/>
                <p:cNvSpPr>
                  <a:spLocks noChangeShapeType="1"/>
                </p:cNvSpPr>
                <p:nvPr/>
              </p:nvSpPr>
              <p:spPr bwMode="auto">
                <a:xfrm>
                  <a:off x="1501" y="2608"/>
                  <a:ext cx="0" cy="1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21809" name="Group 576"/>
            <p:cNvGrpSpPr>
              <a:grpSpLocks/>
            </p:cNvGrpSpPr>
            <p:nvPr/>
          </p:nvGrpSpPr>
          <p:grpSpPr bwMode="auto">
            <a:xfrm>
              <a:off x="1461" y="2503"/>
              <a:ext cx="82" cy="91"/>
              <a:chOff x="1461" y="2503"/>
              <a:chExt cx="82" cy="91"/>
            </a:xfrm>
          </p:grpSpPr>
          <p:grpSp>
            <p:nvGrpSpPr>
              <p:cNvPr id="21810" name="Group 577"/>
              <p:cNvGrpSpPr>
                <a:grpSpLocks/>
              </p:cNvGrpSpPr>
              <p:nvPr/>
            </p:nvGrpSpPr>
            <p:grpSpPr bwMode="auto">
              <a:xfrm>
                <a:off x="1465" y="2507"/>
                <a:ext cx="75" cy="87"/>
                <a:chOff x="1465" y="2507"/>
                <a:chExt cx="75" cy="87"/>
              </a:xfrm>
            </p:grpSpPr>
            <p:sp>
              <p:nvSpPr>
                <p:cNvPr id="21812" name="Freeform 578"/>
                <p:cNvSpPr>
                  <a:spLocks/>
                </p:cNvSpPr>
                <p:nvPr/>
              </p:nvSpPr>
              <p:spPr bwMode="auto">
                <a:xfrm>
                  <a:off x="1465" y="2507"/>
                  <a:ext cx="75" cy="87"/>
                </a:xfrm>
                <a:custGeom>
                  <a:avLst/>
                  <a:gdLst>
                    <a:gd name="T0" fmla="*/ 72 w 75"/>
                    <a:gd name="T1" fmla="*/ 16 h 87"/>
                    <a:gd name="T2" fmla="*/ 73 w 75"/>
                    <a:gd name="T3" fmla="*/ 24 h 87"/>
                    <a:gd name="T4" fmla="*/ 74 w 75"/>
                    <a:gd name="T5" fmla="*/ 28 h 87"/>
                    <a:gd name="T6" fmla="*/ 72 w 75"/>
                    <a:gd name="T7" fmla="*/ 31 h 87"/>
                    <a:gd name="T8" fmla="*/ 74 w 75"/>
                    <a:gd name="T9" fmla="*/ 37 h 87"/>
                    <a:gd name="T10" fmla="*/ 73 w 75"/>
                    <a:gd name="T11" fmla="*/ 47 h 87"/>
                    <a:gd name="T12" fmla="*/ 71 w 75"/>
                    <a:gd name="T13" fmla="*/ 52 h 87"/>
                    <a:gd name="T14" fmla="*/ 69 w 75"/>
                    <a:gd name="T15" fmla="*/ 57 h 87"/>
                    <a:gd name="T16" fmla="*/ 67 w 75"/>
                    <a:gd name="T17" fmla="*/ 62 h 87"/>
                    <a:gd name="T18" fmla="*/ 64 w 75"/>
                    <a:gd name="T19" fmla="*/ 67 h 87"/>
                    <a:gd name="T20" fmla="*/ 58 w 75"/>
                    <a:gd name="T21" fmla="*/ 68 h 87"/>
                    <a:gd name="T22" fmla="*/ 52 w 75"/>
                    <a:gd name="T23" fmla="*/ 69 h 87"/>
                    <a:gd name="T24" fmla="*/ 52 w 75"/>
                    <a:gd name="T25" fmla="*/ 73 h 87"/>
                    <a:gd name="T26" fmla="*/ 54 w 75"/>
                    <a:gd name="T27" fmla="*/ 76 h 87"/>
                    <a:gd name="T28" fmla="*/ 41 w 75"/>
                    <a:gd name="T29" fmla="*/ 86 h 87"/>
                    <a:gd name="T30" fmla="*/ 11 w 75"/>
                    <a:gd name="T31" fmla="*/ 73 h 87"/>
                    <a:gd name="T32" fmla="*/ 10 w 75"/>
                    <a:gd name="T33" fmla="*/ 50 h 87"/>
                    <a:gd name="T34" fmla="*/ 6 w 75"/>
                    <a:gd name="T35" fmla="*/ 43 h 87"/>
                    <a:gd name="T36" fmla="*/ 3 w 75"/>
                    <a:gd name="T37" fmla="*/ 38 h 87"/>
                    <a:gd name="T38" fmla="*/ 1 w 75"/>
                    <a:gd name="T39" fmla="*/ 31 h 87"/>
                    <a:gd name="T40" fmla="*/ 0 w 75"/>
                    <a:gd name="T41" fmla="*/ 25 h 87"/>
                    <a:gd name="T42" fmla="*/ 1 w 75"/>
                    <a:gd name="T43" fmla="*/ 21 h 87"/>
                    <a:gd name="T44" fmla="*/ 2 w 75"/>
                    <a:gd name="T45" fmla="*/ 15 h 87"/>
                    <a:gd name="T46" fmla="*/ 3 w 75"/>
                    <a:gd name="T47" fmla="*/ 10 h 87"/>
                    <a:gd name="T48" fmla="*/ 7 w 75"/>
                    <a:gd name="T49" fmla="*/ 7 h 87"/>
                    <a:gd name="T50" fmla="*/ 11 w 75"/>
                    <a:gd name="T51" fmla="*/ 4 h 87"/>
                    <a:gd name="T52" fmla="*/ 16 w 75"/>
                    <a:gd name="T53" fmla="*/ 2 h 87"/>
                    <a:gd name="T54" fmla="*/ 23 w 75"/>
                    <a:gd name="T55" fmla="*/ 2 h 87"/>
                    <a:gd name="T56" fmla="*/ 30 w 75"/>
                    <a:gd name="T57" fmla="*/ 1 h 87"/>
                    <a:gd name="T58" fmla="*/ 38 w 75"/>
                    <a:gd name="T59" fmla="*/ 0 h 87"/>
                    <a:gd name="T60" fmla="*/ 47 w 75"/>
                    <a:gd name="T61" fmla="*/ 1 h 87"/>
                    <a:gd name="T62" fmla="*/ 56 w 75"/>
                    <a:gd name="T63" fmla="*/ 2 h 87"/>
                    <a:gd name="T64" fmla="*/ 60 w 75"/>
                    <a:gd name="T65" fmla="*/ 5 h 87"/>
                    <a:gd name="T66" fmla="*/ 66 w 75"/>
                    <a:gd name="T67" fmla="*/ 7 h 87"/>
                    <a:gd name="T68" fmla="*/ 69 w 75"/>
                    <a:gd name="T69" fmla="*/ 11 h 87"/>
                    <a:gd name="T70" fmla="*/ 72 w 75"/>
                    <a:gd name="T71" fmla="*/ 16 h 8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5"/>
                    <a:gd name="T109" fmla="*/ 0 h 87"/>
                    <a:gd name="T110" fmla="*/ 75 w 75"/>
                    <a:gd name="T111" fmla="*/ 87 h 8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5" h="87">
                      <a:moveTo>
                        <a:pt x="72" y="16"/>
                      </a:moveTo>
                      <a:lnTo>
                        <a:pt x="73" y="24"/>
                      </a:lnTo>
                      <a:lnTo>
                        <a:pt x="74" y="28"/>
                      </a:lnTo>
                      <a:lnTo>
                        <a:pt x="72" y="31"/>
                      </a:lnTo>
                      <a:lnTo>
                        <a:pt x="74" y="37"/>
                      </a:lnTo>
                      <a:lnTo>
                        <a:pt x="73" y="47"/>
                      </a:lnTo>
                      <a:lnTo>
                        <a:pt x="71" y="52"/>
                      </a:lnTo>
                      <a:lnTo>
                        <a:pt x="69" y="57"/>
                      </a:lnTo>
                      <a:lnTo>
                        <a:pt x="67" y="62"/>
                      </a:lnTo>
                      <a:lnTo>
                        <a:pt x="64" y="67"/>
                      </a:lnTo>
                      <a:lnTo>
                        <a:pt x="58" y="68"/>
                      </a:lnTo>
                      <a:lnTo>
                        <a:pt x="52" y="69"/>
                      </a:lnTo>
                      <a:lnTo>
                        <a:pt x="52" y="73"/>
                      </a:lnTo>
                      <a:lnTo>
                        <a:pt x="54" y="76"/>
                      </a:lnTo>
                      <a:lnTo>
                        <a:pt x="41" y="86"/>
                      </a:lnTo>
                      <a:lnTo>
                        <a:pt x="11" y="73"/>
                      </a:lnTo>
                      <a:lnTo>
                        <a:pt x="10" y="50"/>
                      </a:lnTo>
                      <a:lnTo>
                        <a:pt x="6" y="43"/>
                      </a:lnTo>
                      <a:lnTo>
                        <a:pt x="3" y="38"/>
                      </a:lnTo>
                      <a:lnTo>
                        <a:pt x="1" y="31"/>
                      </a:lnTo>
                      <a:lnTo>
                        <a:pt x="0" y="25"/>
                      </a:lnTo>
                      <a:lnTo>
                        <a:pt x="1" y="21"/>
                      </a:lnTo>
                      <a:lnTo>
                        <a:pt x="2" y="15"/>
                      </a:lnTo>
                      <a:lnTo>
                        <a:pt x="3" y="10"/>
                      </a:lnTo>
                      <a:lnTo>
                        <a:pt x="7" y="7"/>
                      </a:lnTo>
                      <a:lnTo>
                        <a:pt x="11" y="4"/>
                      </a:lnTo>
                      <a:lnTo>
                        <a:pt x="16" y="2"/>
                      </a:lnTo>
                      <a:lnTo>
                        <a:pt x="23" y="2"/>
                      </a:lnTo>
                      <a:lnTo>
                        <a:pt x="30" y="1"/>
                      </a:lnTo>
                      <a:lnTo>
                        <a:pt x="38" y="0"/>
                      </a:lnTo>
                      <a:lnTo>
                        <a:pt x="47" y="1"/>
                      </a:lnTo>
                      <a:lnTo>
                        <a:pt x="56" y="2"/>
                      </a:lnTo>
                      <a:lnTo>
                        <a:pt x="60" y="5"/>
                      </a:lnTo>
                      <a:lnTo>
                        <a:pt x="66" y="7"/>
                      </a:lnTo>
                      <a:lnTo>
                        <a:pt x="69" y="11"/>
                      </a:lnTo>
                      <a:lnTo>
                        <a:pt x="72" y="16"/>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3" name="Freeform 579"/>
                <p:cNvSpPr>
                  <a:spLocks/>
                </p:cNvSpPr>
                <p:nvPr/>
              </p:nvSpPr>
              <p:spPr bwMode="auto">
                <a:xfrm>
                  <a:off x="1496" y="2539"/>
                  <a:ext cx="22" cy="17"/>
                </a:xfrm>
                <a:custGeom>
                  <a:avLst/>
                  <a:gdLst>
                    <a:gd name="T0" fmla="*/ 18 w 22"/>
                    <a:gd name="T1" fmla="*/ 1 h 17"/>
                    <a:gd name="T2" fmla="*/ 14 w 22"/>
                    <a:gd name="T3" fmla="*/ 0 h 17"/>
                    <a:gd name="T4" fmla="*/ 7 w 22"/>
                    <a:gd name="T5" fmla="*/ 0 h 17"/>
                    <a:gd name="T6" fmla="*/ 3 w 22"/>
                    <a:gd name="T7" fmla="*/ 1 h 17"/>
                    <a:gd name="T8" fmla="*/ 2 w 22"/>
                    <a:gd name="T9" fmla="*/ 1 h 17"/>
                    <a:gd name="T10" fmla="*/ 1 w 22"/>
                    <a:gd name="T11" fmla="*/ 2 h 17"/>
                    <a:gd name="T12" fmla="*/ 0 w 22"/>
                    <a:gd name="T13" fmla="*/ 3 h 17"/>
                    <a:gd name="T14" fmla="*/ 9 w 22"/>
                    <a:gd name="T15" fmla="*/ 4 h 17"/>
                    <a:gd name="T16" fmla="*/ 8 w 22"/>
                    <a:gd name="T17" fmla="*/ 4 h 17"/>
                    <a:gd name="T18" fmla="*/ 3 w 22"/>
                    <a:gd name="T19" fmla="*/ 4 h 17"/>
                    <a:gd name="T20" fmla="*/ 14 w 22"/>
                    <a:gd name="T21" fmla="*/ 4 h 17"/>
                    <a:gd name="T22" fmla="*/ 18 w 22"/>
                    <a:gd name="T23" fmla="*/ 4 h 17"/>
                    <a:gd name="T24" fmla="*/ 19 w 22"/>
                    <a:gd name="T25" fmla="*/ 13 h 17"/>
                    <a:gd name="T26" fmla="*/ 18 w 22"/>
                    <a:gd name="T27" fmla="*/ 15 h 17"/>
                    <a:gd name="T28" fmla="*/ 18 w 22"/>
                    <a:gd name="T29" fmla="*/ 16 h 17"/>
                    <a:gd name="T30" fmla="*/ 21 w 22"/>
                    <a:gd name="T31" fmla="*/ 14 h 17"/>
                    <a:gd name="T32" fmla="*/ 18 w 22"/>
                    <a:gd name="T33" fmla="*/ 4 h 17"/>
                    <a:gd name="T34" fmla="*/ 18 w 22"/>
                    <a:gd name="T35" fmla="*/ 1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
                    <a:gd name="T55" fmla="*/ 0 h 17"/>
                    <a:gd name="T56" fmla="*/ 22 w 22"/>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 h="17">
                      <a:moveTo>
                        <a:pt x="18" y="1"/>
                      </a:moveTo>
                      <a:lnTo>
                        <a:pt x="14" y="0"/>
                      </a:lnTo>
                      <a:lnTo>
                        <a:pt x="7" y="0"/>
                      </a:lnTo>
                      <a:lnTo>
                        <a:pt x="3" y="1"/>
                      </a:lnTo>
                      <a:lnTo>
                        <a:pt x="2" y="1"/>
                      </a:lnTo>
                      <a:lnTo>
                        <a:pt x="1" y="2"/>
                      </a:lnTo>
                      <a:lnTo>
                        <a:pt x="0" y="3"/>
                      </a:lnTo>
                      <a:lnTo>
                        <a:pt x="9" y="4"/>
                      </a:lnTo>
                      <a:lnTo>
                        <a:pt x="8" y="4"/>
                      </a:lnTo>
                      <a:lnTo>
                        <a:pt x="3" y="4"/>
                      </a:lnTo>
                      <a:lnTo>
                        <a:pt x="14" y="4"/>
                      </a:lnTo>
                      <a:lnTo>
                        <a:pt x="18" y="4"/>
                      </a:lnTo>
                      <a:lnTo>
                        <a:pt x="19" y="13"/>
                      </a:lnTo>
                      <a:lnTo>
                        <a:pt x="18" y="15"/>
                      </a:lnTo>
                      <a:lnTo>
                        <a:pt x="18" y="16"/>
                      </a:lnTo>
                      <a:lnTo>
                        <a:pt x="21" y="14"/>
                      </a:lnTo>
                      <a:lnTo>
                        <a:pt x="18" y="4"/>
                      </a:lnTo>
                      <a:lnTo>
                        <a:pt x="18" y="1"/>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4" name="Freeform 580"/>
                <p:cNvSpPr>
                  <a:spLocks/>
                </p:cNvSpPr>
                <p:nvPr/>
              </p:nvSpPr>
              <p:spPr bwMode="auto">
                <a:xfrm>
                  <a:off x="1531" y="2539"/>
                  <a:ext cx="8" cy="2"/>
                </a:xfrm>
                <a:custGeom>
                  <a:avLst/>
                  <a:gdLst>
                    <a:gd name="T0" fmla="*/ 1 w 8"/>
                    <a:gd name="T1" fmla="*/ 0 h 2"/>
                    <a:gd name="T2" fmla="*/ 4 w 8"/>
                    <a:gd name="T3" fmla="*/ 0 h 2"/>
                    <a:gd name="T4" fmla="*/ 7 w 8"/>
                    <a:gd name="T5" fmla="*/ 0 h 2"/>
                    <a:gd name="T6" fmla="*/ 6 w 8"/>
                    <a:gd name="T7" fmla="*/ 0 h 2"/>
                    <a:gd name="T8" fmla="*/ 7 w 8"/>
                    <a:gd name="T9" fmla="*/ 1 h 2"/>
                    <a:gd name="T10" fmla="*/ 4 w 8"/>
                    <a:gd name="T11" fmla="*/ 1 h 2"/>
                    <a:gd name="T12" fmla="*/ 2 w 8"/>
                    <a:gd name="T13" fmla="*/ 1 h 2"/>
                    <a:gd name="T14" fmla="*/ 5 w 8"/>
                    <a:gd name="T15" fmla="*/ 1 h 2"/>
                    <a:gd name="T16" fmla="*/ 6 w 8"/>
                    <a:gd name="T17" fmla="*/ 1 h 2"/>
                    <a:gd name="T18" fmla="*/ 2 w 8"/>
                    <a:gd name="T19" fmla="*/ 1 h 2"/>
                    <a:gd name="T20" fmla="*/ 0 w 8"/>
                    <a:gd name="T21" fmla="*/ 1 h 2"/>
                    <a:gd name="T22" fmla="*/ 1 w 8"/>
                    <a:gd name="T23" fmla="*/ 0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2"/>
                    <a:gd name="T38" fmla="*/ 8 w 8"/>
                    <a:gd name="T39" fmla="*/ 2 h 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2">
                      <a:moveTo>
                        <a:pt x="1" y="0"/>
                      </a:moveTo>
                      <a:lnTo>
                        <a:pt x="4" y="0"/>
                      </a:lnTo>
                      <a:lnTo>
                        <a:pt x="7" y="0"/>
                      </a:lnTo>
                      <a:lnTo>
                        <a:pt x="6" y="0"/>
                      </a:lnTo>
                      <a:lnTo>
                        <a:pt x="7" y="1"/>
                      </a:lnTo>
                      <a:lnTo>
                        <a:pt x="4" y="1"/>
                      </a:lnTo>
                      <a:lnTo>
                        <a:pt x="2" y="1"/>
                      </a:lnTo>
                      <a:lnTo>
                        <a:pt x="5" y="1"/>
                      </a:lnTo>
                      <a:lnTo>
                        <a:pt x="6" y="1"/>
                      </a:lnTo>
                      <a:lnTo>
                        <a:pt x="2" y="1"/>
                      </a:lnTo>
                      <a:lnTo>
                        <a:pt x="0" y="1"/>
                      </a:lnTo>
                      <a:lnTo>
                        <a:pt x="1"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815" name="Freeform 581"/>
                <p:cNvSpPr>
                  <a:spLocks/>
                </p:cNvSpPr>
                <p:nvPr/>
              </p:nvSpPr>
              <p:spPr bwMode="auto">
                <a:xfrm>
                  <a:off x="1477" y="2558"/>
                  <a:ext cx="33" cy="23"/>
                </a:xfrm>
                <a:custGeom>
                  <a:avLst/>
                  <a:gdLst>
                    <a:gd name="T0" fmla="*/ 6 w 33"/>
                    <a:gd name="T1" fmla="*/ 6 h 23"/>
                    <a:gd name="T2" fmla="*/ 9 w 33"/>
                    <a:gd name="T3" fmla="*/ 11 h 23"/>
                    <a:gd name="T4" fmla="*/ 32 w 33"/>
                    <a:gd name="T5" fmla="*/ 19 h 23"/>
                    <a:gd name="T6" fmla="*/ 19 w 33"/>
                    <a:gd name="T7" fmla="*/ 17 h 23"/>
                    <a:gd name="T8" fmla="*/ 15 w 33"/>
                    <a:gd name="T9" fmla="*/ 16 h 23"/>
                    <a:gd name="T10" fmla="*/ 8 w 33"/>
                    <a:gd name="T11" fmla="*/ 17 h 23"/>
                    <a:gd name="T12" fmla="*/ 3 w 33"/>
                    <a:gd name="T13" fmla="*/ 18 h 23"/>
                    <a:gd name="T14" fmla="*/ 1 w 33"/>
                    <a:gd name="T15" fmla="*/ 22 h 23"/>
                    <a:gd name="T16" fmla="*/ 0 w 33"/>
                    <a:gd name="T17" fmla="*/ 6 h 23"/>
                    <a:gd name="T18" fmla="*/ 1 w 33"/>
                    <a:gd name="T19" fmla="*/ 3 h 23"/>
                    <a:gd name="T20" fmla="*/ 5 w 33"/>
                    <a:gd name="T21" fmla="*/ 0 h 23"/>
                    <a:gd name="T22" fmla="*/ 6 w 33"/>
                    <a:gd name="T23" fmla="*/ 6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3"/>
                    <a:gd name="T37" fmla="*/ 0 h 23"/>
                    <a:gd name="T38" fmla="*/ 33 w 33"/>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3" h="23">
                      <a:moveTo>
                        <a:pt x="6" y="6"/>
                      </a:moveTo>
                      <a:lnTo>
                        <a:pt x="9" y="11"/>
                      </a:lnTo>
                      <a:lnTo>
                        <a:pt x="32" y="19"/>
                      </a:lnTo>
                      <a:lnTo>
                        <a:pt x="19" y="17"/>
                      </a:lnTo>
                      <a:lnTo>
                        <a:pt x="15" y="16"/>
                      </a:lnTo>
                      <a:lnTo>
                        <a:pt x="8" y="17"/>
                      </a:lnTo>
                      <a:lnTo>
                        <a:pt x="3" y="18"/>
                      </a:lnTo>
                      <a:lnTo>
                        <a:pt x="1" y="22"/>
                      </a:lnTo>
                      <a:lnTo>
                        <a:pt x="0" y="6"/>
                      </a:lnTo>
                      <a:lnTo>
                        <a:pt x="1" y="3"/>
                      </a:lnTo>
                      <a:lnTo>
                        <a:pt x="5" y="0"/>
                      </a:lnTo>
                      <a:lnTo>
                        <a:pt x="6" y="6"/>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811" name="Freeform 582"/>
              <p:cNvSpPr>
                <a:spLocks/>
              </p:cNvSpPr>
              <p:nvPr/>
            </p:nvSpPr>
            <p:spPr bwMode="auto">
              <a:xfrm>
                <a:off x="1461" y="2503"/>
                <a:ext cx="82" cy="62"/>
              </a:xfrm>
              <a:custGeom>
                <a:avLst/>
                <a:gdLst>
                  <a:gd name="T0" fmla="*/ 67 w 82"/>
                  <a:gd name="T1" fmla="*/ 5 h 62"/>
                  <a:gd name="T2" fmla="*/ 60 w 82"/>
                  <a:gd name="T3" fmla="*/ 2 h 62"/>
                  <a:gd name="T4" fmla="*/ 54 w 82"/>
                  <a:gd name="T5" fmla="*/ 2 h 62"/>
                  <a:gd name="T6" fmla="*/ 44 w 82"/>
                  <a:gd name="T7" fmla="*/ 0 h 62"/>
                  <a:gd name="T8" fmla="*/ 37 w 82"/>
                  <a:gd name="T9" fmla="*/ 0 h 62"/>
                  <a:gd name="T10" fmla="*/ 29 w 82"/>
                  <a:gd name="T11" fmla="*/ 0 h 62"/>
                  <a:gd name="T12" fmla="*/ 22 w 82"/>
                  <a:gd name="T13" fmla="*/ 1 h 62"/>
                  <a:gd name="T14" fmla="*/ 16 w 82"/>
                  <a:gd name="T15" fmla="*/ 1 h 62"/>
                  <a:gd name="T16" fmla="*/ 12 w 82"/>
                  <a:gd name="T17" fmla="*/ 2 h 62"/>
                  <a:gd name="T18" fmla="*/ 7 w 82"/>
                  <a:gd name="T19" fmla="*/ 5 h 62"/>
                  <a:gd name="T20" fmla="*/ 3 w 82"/>
                  <a:gd name="T21" fmla="*/ 8 h 62"/>
                  <a:gd name="T22" fmla="*/ 2 w 82"/>
                  <a:gd name="T23" fmla="*/ 13 h 62"/>
                  <a:gd name="T24" fmla="*/ 1 w 82"/>
                  <a:gd name="T25" fmla="*/ 19 h 62"/>
                  <a:gd name="T26" fmla="*/ 0 w 82"/>
                  <a:gd name="T27" fmla="*/ 27 h 62"/>
                  <a:gd name="T28" fmla="*/ 1 w 82"/>
                  <a:gd name="T29" fmla="*/ 34 h 62"/>
                  <a:gd name="T30" fmla="*/ 3 w 82"/>
                  <a:gd name="T31" fmla="*/ 40 h 62"/>
                  <a:gd name="T32" fmla="*/ 5 w 82"/>
                  <a:gd name="T33" fmla="*/ 46 h 62"/>
                  <a:gd name="T34" fmla="*/ 7 w 82"/>
                  <a:gd name="T35" fmla="*/ 50 h 62"/>
                  <a:gd name="T36" fmla="*/ 9 w 82"/>
                  <a:gd name="T37" fmla="*/ 54 h 62"/>
                  <a:gd name="T38" fmla="*/ 12 w 82"/>
                  <a:gd name="T39" fmla="*/ 57 h 62"/>
                  <a:gd name="T40" fmla="*/ 15 w 82"/>
                  <a:gd name="T41" fmla="*/ 61 h 62"/>
                  <a:gd name="T42" fmla="*/ 17 w 82"/>
                  <a:gd name="T43" fmla="*/ 61 h 62"/>
                  <a:gd name="T44" fmla="*/ 16 w 82"/>
                  <a:gd name="T45" fmla="*/ 56 h 62"/>
                  <a:gd name="T46" fmla="*/ 19 w 82"/>
                  <a:gd name="T47" fmla="*/ 52 h 62"/>
                  <a:gd name="T48" fmla="*/ 20 w 82"/>
                  <a:gd name="T49" fmla="*/ 50 h 62"/>
                  <a:gd name="T50" fmla="*/ 17 w 82"/>
                  <a:gd name="T51" fmla="*/ 46 h 62"/>
                  <a:gd name="T52" fmla="*/ 16 w 82"/>
                  <a:gd name="T53" fmla="*/ 40 h 62"/>
                  <a:gd name="T54" fmla="*/ 19 w 82"/>
                  <a:gd name="T55" fmla="*/ 38 h 62"/>
                  <a:gd name="T56" fmla="*/ 22 w 82"/>
                  <a:gd name="T57" fmla="*/ 41 h 62"/>
                  <a:gd name="T58" fmla="*/ 25 w 82"/>
                  <a:gd name="T59" fmla="*/ 45 h 62"/>
                  <a:gd name="T60" fmla="*/ 24 w 82"/>
                  <a:gd name="T61" fmla="*/ 38 h 62"/>
                  <a:gd name="T62" fmla="*/ 27 w 82"/>
                  <a:gd name="T63" fmla="*/ 31 h 62"/>
                  <a:gd name="T64" fmla="*/ 27 w 82"/>
                  <a:gd name="T65" fmla="*/ 23 h 62"/>
                  <a:gd name="T66" fmla="*/ 27 w 82"/>
                  <a:gd name="T67" fmla="*/ 19 h 62"/>
                  <a:gd name="T68" fmla="*/ 24 w 82"/>
                  <a:gd name="T69" fmla="*/ 17 h 62"/>
                  <a:gd name="T70" fmla="*/ 30 w 82"/>
                  <a:gd name="T71" fmla="*/ 18 h 62"/>
                  <a:gd name="T72" fmla="*/ 35 w 82"/>
                  <a:gd name="T73" fmla="*/ 20 h 62"/>
                  <a:gd name="T74" fmla="*/ 38 w 82"/>
                  <a:gd name="T75" fmla="*/ 20 h 62"/>
                  <a:gd name="T76" fmla="*/ 46 w 82"/>
                  <a:gd name="T77" fmla="*/ 20 h 62"/>
                  <a:gd name="T78" fmla="*/ 52 w 82"/>
                  <a:gd name="T79" fmla="*/ 22 h 62"/>
                  <a:gd name="T80" fmla="*/ 44 w 82"/>
                  <a:gd name="T81" fmla="*/ 20 h 62"/>
                  <a:gd name="T82" fmla="*/ 49 w 82"/>
                  <a:gd name="T83" fmla="*/ 20 h 62"/>
                  <a:gd name="T84" fmla="*/ 58 w 82"/>
                  <a:gd name="T85" fmla="*/ 20 h 62"/>
                  <a:gd name="T86" fmla="*/ 65 w 82"/>
                  <a:gd name="T87" fmla="*/ 19 h 62"/>
                  <a:gd name="T88" fmla="*/ 74 w 82"/>
                  <a:gd name="T89" fmla="*/ 19 h 62"/>
                  <a:gd name="T90" fmla="*/ 76 w 82"/>
                  <a:gd name="T91" fmla="*/ 23 h 62"/>
                  <a:gd name="T92" fmla="*/ 78 w 82"/>
                  <a:gd name="T93" fmla="*/ 27 h 62"/>
                  <a:gd name="T94" fmla="*/ 79 w 82"/>
                  <a:gd name="T95" fmla="*/ 22 h 62"/>
                  <a:gd name="T96" fmla="*/ 81 w 82"/>
                  <a:gd name="T97" fmla="*/ 15 h 62"/>
                  <a:gd name="T98" fmla="*/ 78 w 82"/>
                  <a:gd name="T99" fmla="*/ 10 h 62"/>
                  <a:gd name="T100" fmla="*/ 73 w 82"/>
                  <a:gd name="T101" fmla="*/ 7 h 62"/>
                  <a:gd name="T102" fmla="*/ 67 w 82"/>
                  <a:gd name="T103" fmla="*/ 5 h 6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2"/>
                  <a:gd name="T157" fmla="*/ 0 h 62"/>
                  <a:gd name="T158" fmla="*/ 82 w 82"/>
                  <a:gd name="T159" fmla="*/ 62 h 6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2" h="62">
                    <a:moveTo>
                      <a:pt x="67" y="5"/>
                    </a:moveTo>
                    <a:lnTo>
                      <a:pt x="60" y="2"/>
                    </a:lnTo>
                    <a:lnTo>
                      <a:pt x="54" y="2"/>
                    </a:lnTo>
                    <a:lnTo>
                      <a:pt x="44" y="0"/>
                    </a:lnTo>
                    <a:lnTo>
                      <a:pt x="37" y="0"/>
                    </a:lnTo>
                    <a:lnTo>
                      <a:pt x="29" y="0"/>
                    </a:lnTo>
                    <a:lnTo>
                      <a:pt x="22" y="1"/>
                    </a:lnTo>
                    <a:lnTo>
                      <a:pt x="16" y="1"/>
                    </a:lnTo>
                    <a:lnTo>
                      <a:pt x="12" y="2"/>
                    </a:lnTo>
                    <a:lnTo>
                      <a:pt x="7" y="5"/>
                    </a:lnTo>
                    <a:lnTo>
                      <a:pt x="3" y="8"/>
                    </a:lnTo>
                    <a:lnTo>
                      <a:pt x="2" y="13"/>
                    </a:lnTo>
                    <a:lnTo>
                      <a:pt x="1" y="19"/>
                    </a:lnTo>
                    <a:lnTo>
                      <a:pt x="0" y="27"/>
                    </a:lnTo>
                    <a:lnTo>
                      <a:pt x="1" y="34"/>
                    </a:lnTo>
                    <a:lnTo>
                      <a:pt x="3" y="40"/>
                    </a:lnTo>
                    <a:lnTo>
                      <a:pt x="5" y="46"/>
                    </a:lnTo>
                    <a:lnTo>
                      <a:pt x="7" y="50"/>
                    </a:lnTo>
                    <a:lnTo>
                      <a:pt x="9" y="54"/>
                    </a:lnTo>
                    <a:lnTo>
                      <a:pt x="12" y="57"/>
                    </a:lnTo>
                    <a:lnTo>
                      <a:pt x="15" y="61"/>
                    </a:lnTo>
                    <a:lnTo>
                      <a:pt x="17" y="61"/>
                    </a:lnTo>
                    <a:lnTo>
                      <a:pt x="16" y="56"/>
                    </a:lnTo>
                    <a:lnTo>
                      <a:pt x="19" y="52"/>
                    </a:lnTo>
                    <a:lnTo>
                      <a:pt x="20" y="50"/>
                    </a:lnTo>
                    <a:lnTo>
                      <a:pt x="17" y="46"/>
                    </a:lnTo>
                    <a:lnTo>
                      <a:pt x="16" y="40"/>
                    </a:lnTo>
                    <a:lnTo>
                      <a:pt x="19" y="38"/>
                    </a:lnTo>
                    <a:lnTo>
                      <a:pt x="22" y="41"/>
                    </a:lnTo>
                    <a:lnTo>
                      <a:pt x="25" y="45"/>
                    </a:lnTo>
                    <a:lnTo>
                      <a:pt x="24" y="38"/>
                    </a:lnTo>
                    <a:lnTo>
                      <a:pt x="27" y="31"/>
                    </a:lnTo>
                    <a:lnTo>
                      <a:pt x="27" y="23"/>
                    </a:lnTo>
                    <a:lnTo>
                      <a:pt x="27" y="19"/>
                    </a:lnTo>
                    <a:lnTo>
                      <a:pt x="24" y="17"/>
                    </a:lnTo>
                    <a:lnTo>
                      <a:pt x="30" y="18"/>
                    </a:lnTo>
                    <a:lnTo>
                      <a:pt x="35" y="20"/>
                    </a:lnTo>
                    <a:lnTo>
                      <a:pt x="38" y="20"/>
                    </a:lnTo>
                    <a:lnTo>
                      <a:pt x="46" y="20"/>
                    </a:lnTo>
                    <a:lnTo>
                      <a:pt x="52" y="22"/>
                    </a:lnTo>
                    <a:lnTo>
                      <a:pt x="44" y="20"/>
                    </a:lnTo>
                    <a:lnTo>
                      <a:pt x="49" y="20"/>
                    </a:lnTo>
                    <a:lnTo>
                      <a:pt x="58" y="20"/>
                    </a:lnTo>
                    <a:lnTo>
                      <a:pt x="65" y="19"/>
                    </a:lnTo>
                    <a:lnTo>
                      <a:pt x="74" y="19"/>
                    </a:lnTo>
                    <a:lnTo>
                      <a:pt x="76" y="23"/>
                    </a:lnTo>
                    <a:lnTo>
                      <a:pt x="78" y="27"/>
                    </a:lnTo>
                    <a:lnTo>
                      <a:pt x="79" y="22"/>
                    </a:lnTo>
                    <a:lnTo>
                      <a:pt x="81" y="15"/>
                    </a:lnTo>
                    <a:lnTo>
                      <a:pt x="78" y="10"/>
                    </a:lnTo>
                    <a:lnTo>
                      <a:pt x="73" y="7"/>
                    </a:lnTo>
                    <a:lnTo>
                      <a:pt x="67" y="5"/>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1536" name="Group 583"/>
          <p:cNvGrpSpPr>
            <a:grpSpLocks/>
          </p:cNvGrpSpPr>
          <p:nvPr/>
        </p:nvGrpSpPr>
        <p:grpSpPr bwMode="auto">
          <a:xfrm>
            <a:off x="2241550" y="3525838"/>
            <a:ext cx="284163" cy="874712"/>
            <a:chOff x="1553" y="2517"/>
            <a:chExt cx="197" cy="625"/>
          </a:xfrm>
        </p:grpSpPr>
        <p:grpSp>
          <p:nvGrpSpPr>
            <p:cNvPr id="21778" name="Group 584"/>
            <p:cNvGrpSpPr>
              <a:grpSpLocks/>
            </p:cNvGrpSpPr>
            <p:nvPr/>
          </p:nvGrpSpPr>
          <p:grpSpPr bwMode="auto">
            <a:xfrm>
              <a:off x="1606" y="2517"/>
              <a:ext cx="100" cy="104"/>
              <a:chOff x="1606" y="2517"/>
              <a:chExt cx="100" cy="104"/>
            </a:xfrm>
          </p:grpSpPr>
          <p:sp>
            <p:nvSpPr>
              <p:cNvPr id="21798" name="Freeform 585"/>
              <p:cNvSpPr>
                <a:spLocks/>
              </p:cNvSpPr>
              <p:nvPr/>
            </p:nvSpPr>
            <p:spPr bwMode="auto">
              <a:xfrm>
                <a:off x="1606" y="2517"/>
                <a:ext cx="100" cy="79"/>
              </a:xfrm>
              <a:custGeom>
                <a:avLst/>
                <a:gdLst>
                  <a:gd name="T0" fmla="*/ 61 w 100"/>
                  <a:gd name="T1" fmla="*/ 1 h 79"/>
                  <a:gd name="T2" fmla="*/ 72 w 100"/>
                  <a:gd name="T3" fmla="*/ 5 h 79"/>
                  <a:gd name="T4" fmla="*/ 79 w 100"/>
                  <a:gd name="T5" fmla="*/ 9 h 79"/>
                  <a:gd name="T6" fmla="*/ 84 w 100"/>
                  <a:gd name="T7" fmla="*/ 14 h 79"/>
                  <a:gd name="T8" fmla="*/ 90 w 100"/>
                  <a:gd name="T9" fmla="*/ 25 h 79"/>
                  <a:gd name="T10" fmla="*/ 95 w 100"/>
                  <a:gd name="T11" fmla="*/ 41 h 79"/>
                  <a:gd name="T12" fmla="*/ 99 w 100"/>
                  <a:gd name="T13" fmla="*/ 55 h 79"/>
                  <a:gd name="T14" fmla="*/ 98 w 100"/>
                  <a:gd name="T15" fmla="*/ 62 h 79"/>
                  <a:gd name="T16" fmla="*/ 97 w 100"/>
                  <a:gd name="T17" fmla="*/ 67 h 79"/>
                  <a:gd name="T18" fmla="*/ 94 w 100"/>
                  <a:gd name="T19" fmla="*/ 74 h 79"/>
                  <a:gd name="T20" fmla="*/ 94 w 100"/>
                  <a:gd name="T21" fmla="*/ 76 h 79"/>
                  <a:gd name="T22" fmla="*/ 91 w 100"/>
                  <a:gd name="T23" fmla="*/ 76 h 79"/>
                  <a:gd name="T24" fmla="*/ 85 w 100"/>
                  <a:gd name="T25" fmla="*/ 76 h 79"/>
                  <a:gd name="T26" fmla="*/ 79 w 100"/>
                  <a:gd name="T27" fmla="*/ 76 h 79"/>
                  <a:gd name="T28" fmla="*/ 70 w 100"/>
                  <a:gd name="T29" fmla="*/ 77 h 79"/>
                  <a:gd name="T30" fmla="*/ 65 w 100"/>
                  <a:gd name="T31" fmla="*/ 78 h 79"/>
                  <a:gd name="T32" fmla="*/ 65 w 100"/>
                  <a:gd name="T33" fmla="*/ 73 h 79"/>
                  <a:gd name="T34" fmla="*/ 72 w 100"/>
                  <a:gd name="T35" fmla="*/ 62 h 79"/>
                  <a:gd name="T36" fmla="*/ 73 w 100"/>
                  <a:gd name="T37" fmla="*/ 44 h 79"/>
                  <a:gd name="T38" fmla="*/ 72 w 100"/>
                  <a:gd name="T39" fmla="*/ 29 h 79"/>
                  <a:gd name="T40" fmla="*/ 58 w 100"/>
                  <a:gd name="T41" fmla="*/ 20 h 79"/>
                  <a:gd name="T42" fmla="*/ 34 w 100"/>
                  <a:gd name="T43" fmla="*/ 18 h 79"/>
                  <a:gd name="T44" fmla="*/ 24 w 100"/>
                  <a:gd name="T45" fmla="*/ 27 h 79"/>
                  <a:gd name="T46" fmla="*/ 25 w 100"/>
                  <a:gd name="T47" fmla="*/ 60 h 79"/>
                  <a:gd name="T48" fmla="*/ 34 w 100"/>
                  <a:gd name="T49" fmla="*/ 73 h 79"/>
                  <a:gd name="T50" fmla="*/ 34 w 100"/>
                  <a:gd name="T51" fmla="*/ 77 h 79"/>
                  <a:gd name="T52" fmla="*/ 28 w 100"/>
                  <a:gd name="T53" fmla="*/ 77 h 79"/>
                  <a:gd name="T54" fmla="*/ 21 w 100"/>
                  <a:gd name="T55" fmla="*/ 76 h 79"/>
                  <a:gd name="T56" fmla="*/ 15 w 100"/>
                  <a:gd name="T57" fmla="*/ 76 h 79"/>
                  <a:gd name="T58" fmla="*/ 9 w 100"/>
                  <a:gd name="T59" fmla="*/ 77 h 79"/>
                  <a:gd name="T60" fmla="*/ 7 w 100"/>
                  <a:gd name="T61" fmla="*/ 77 h 79"/>
                  <a:gd name="T62" fmla="*/ 6 w 100"/>
                  <a:gd name="T63" fmla="*/ 73 h 79"/>
                  <a:gd name="T64" fmla="*/ 2 w 100"/>
                  <a:gd name="T65" fmla="*/ 65 h 79"/>
                  <a:gd name="T66" fmla="*/ 0 w 100"/>
                  <a:gd name="T67" fmla="*/ 58 h 79"/>
                  <a:gd name="T68" fmla="*/ 0 w 100"/>
                  <a:gd name="T69" fmla="*/ 51 h 79"/>
                  <a:gd name="T70" fmla="*/ 0 w 100"/>
                  <a:gd name="T71" fmla="*/ 44 h 79"/>
                  <a:gd name="T72" fmla="*/ 2 w 100"/>
                  <a:gd name="T73" fmla="*/ 40 h 79"/>
                  <a:gd name="T74" fmla="*/ 5 w 100"/>
                  <a:gd name="T75" fmla="*/ 34 h 79"/>
                  <a:gd name="T76" fmla="*/ 6 w 100"/>
                  <a:gd name="T77" fmla="*/ 29 h 79"/>
                  <a:gd name="T78" fmla="*/ 6 w 100"/>
                  <a:gd name="T79" fmla="*/ 25 h 79"/>
                  <a:gd name="T80" fmla="*/ 8 w 100"/>
                  <a:gd name="T81" fmla="*/ 19 h 79"/>
                  <a:gd name="T82" fmla="*/ 11 w 100"/>
                  <a:gd name="T83" fmla="*/ 12 h 79"/>
                  <a:gd name="T84" fmla="*/ 18 w 100"/>
                  <a:gd name="T85" fmla="*/ 5 h 79"/>
                  <a:gd name="T86" fmla="*/ 27 w 100"/>
                  <a:gd name="T87" fmla="*/ 2 h 79"/>
                  <a:gd name="T88" fmla="*/ 38 w 100"/>
                  <a:gd name="T89" fmla="*/ 0 h 79"/>
                  <a:gd name="T90" fmla="*/ 47 w 100"/>
                  <a:gd name="T91" fmla="*/ 0 h 79"/>
                  <a:gd name="T92" fmla="*/ 61 w 100"/>
                  <a:gd name="T93" fmla="*/ 1 h 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
                  <a:gd name="T142" fmla="*/ 0 h 79"/>
                  <a:gd name="T143" fmla="*/ 100 w 100"/>
                  <a:gd name="T144" fmla="*/ 79 h 7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 h="79">
                    <a:moveTo>
                      <a:pt x="61" y="1"/>
                    </a:moveTo>
                    <a:lnTo>
                      <a:pt x="72" y="5"/>
                    </a:lnTo>
                    <a:lnTo>
                      <a:pt x="79" y="9"/>
                    </a:lnTo>
                    <a:lnTo>
                      <a:pt x="84" y="14"/>
                    </a:lnTo>
                    <a:lnTo>
                      <a:pt x="90" y="25"/>
                    </a:lnTo>
                    <a:lnTo>
                      <a:pt x="95" y="41"/>
                    </a:lnTo>
                    <a:lnTo>
                      <a:pt x="99" y="55"/>
                    </a:lnTo>
                    <a:lnTo>
                      <a:pt x="98" y="62"/>
                    </a:lnTo>
                    <a:lnTo>
                      <a:pt x="97" y="67"/>
                    </a:lnTo>
                    <a:lnTo>
                      <a:pt x="94" y="74"/>
                    </a:lnTo>
                    <a:lnTo>
                      <a:pt x="94" y="76"/>
                    </a:lnTo>
                    <a:lnTo>
                      <a:pt x="91" y="76"/>
                    </a:lnTo>
                    <a:lnTo>
                      <a:pt x="85" y="76"/>
                    </a:lnTo>
                    <a:lnTo>
                      <a:pt x="79" y="76"/>
                    </a:lnTo>
                    <a:lnTo>
                      <a:pt x="70" y="77"/>
                    </a:lnTo>
                    <a:lnTo>
                      <a:pt x="65" y="78"/>
                    </a:lnTo>
                    <a:lnTo>
                      <a:pt x="65" y="73"/>
                    </a:lnTo>
                    <a:lnTo>
                      <a:pt x="72" y="62"/>
                    </a:lnTo>
                    <a:lnTo>
                      <a:pt x="73" y="44"/>
                    </a:lnTo>
                    <a:lnTo>
                      <a:pt x="72" y="29"/>
                    </a:lnTo>
                    <a:lnTo>
                      <a:pt x="58" y="20"/>
                    </a:lnTo>
                    <a:lnTo>
                      <a:pt x="34" y="18"/>
                    </a:lnTo>
                    <a:lnTo>
                      <a:pt x="24" y="27"/>
                    </a:lnTo>
                    <a:lnTo>
                      <a:pt x="25" y="60"/>
                    </a:lnTo>
                    <a:lnTo>
                      <a:pt x="34" y="73"/>
                    </a:lnTo>
                    <a:lnTo>
                      <a:pt x="34" y="77"/>
                    </a:lnTo>
                    <a:lnTo>
                      <a:pt x="28" y="77"/>
                    </a:lnTo>
                    <a:lnTo>
                      <a:pt x="21" y="76"/>
                    </a:lnTo>
                    <a:lnTo>
                      <a:pt x="15" y="76"/>
                    </a:lnTo>
                    <a:lnTo>
                      <a:pt x="9" y="77"/>
                    </a:lnTo>
                    <a:lnTo>
                      <a:pt x="7" y="77"/>
                    </a:lnTo>
                    <a:lnTo>
                      <a:pt x="6" y="73"/>
                    </a:lnTo>
                    <a:lnTo>
                      <a:pt x="2" y="65"/>
                    </a:lnTo>
                    <a:lnTo>
                      <a:pt x="0" y="58"/>
                    </a:lnTo>
                    <a:lnTo>
                      <a:pt x="0" y="51"/>
                    </a:lnTo>
                    <a:lnTo>
                      <a:pt x="0" y="44"/>
                    </a:lnTo>
                    <a:lnTo>
                      <a:pt x="2" y="40"/>
                    </a:lnTo>
                    <a:lnTo>
                      <a:pt x="5" y="34"/>
                    </a:lnTo>
                    <a:lnTo>
                      <a:pt x="6" y="29"/>
                    </a:lnTo>
                    <a:lnTo>
                      <a:pt x="6" y="25"/>
                    </a:lnTo>
                    <a:lnTo>
                      <a:pt x="8" y="19"/>
                    </a:lnTo>
                    <a:lnTo>
                      <a:pt x="11" y="12"/>
                    </a:lnTo>
                    <a:lnTo>
                      <a:pt x="18" y="5"/>
                    </a:lnTo>
                    <a:lnTo>
                      <a:pt x="27" y="2"/>
                    </a:lnTo>
                    <a:lnTo>
                      <a:pt x="38" y="0"/>
                    </a:lnTo>
                    <a:lnTo>
                      <a:pt x="47" y="0"/>
                    </a:lnTo>
                    <a:lnTo>
                      <a:pt x="61" y="1"/>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99" name="Freeform 586"/>
              <p:cNvSpPr>
                <a:spLocks/>
              </p:cNvSpPr>
              <p:nvPr/>
            </p:nvSpPr>
            <p:spPr bwMode="auto">
              <a:xfrm>
                <a:off x="1628" y="2534"/>
                <a:ext cx="53" cy="87"/>
              </a:xfrm>
              <a:custGeom>
                <a:avLst/>
                <a:gdLst>
                  <a:gd name="T0" fmla="*/ 48 w 53"/>
                  <a:gd name="T1" fmla="*/ 9 h 87"/>
                  <a:gd name="T2" fmla="*/ 51 w 53"/>
                  <a:gd name="T3" fmla="*/ 15 h 87"/>
                  <a:gd name="T4" fmla="*/ 52 w 53"/>
                  <a:gd name="T5" fmla="*/ 22 h 87"/>
                  <a:gd name="T6" fmla="*/ 52 w 53"/>
                  <a:gd name="T7" fmla="*/ 29 h 87"/>
                  <a:gd name="T8" fmla="*/ 52 w 53"/>
                  <a:gd name="T9" fmla="*/ 36 h 87"/>
                  <a:gd name="T10" fmla="*/ 51 w 53"/>
                  <a:gd name="T11" fmla="*/ 41 h 87"/>
                  <a:gd name="T12" fmla="*/ 41 w 53"/>
                  <a:gd name="T13" fmla="*/ 59 h 87"/>
                  <a:gd name="T14" fmla="*/ 41 w 53"/>
                  <a:gd name="T15" fmla="*/ 76 h 87"/>
                  <a:gd name="T16" fmla="*/ 25 w 53"/>
                  <a:gd name="T17" fmla="*/ 86 h 87"/>
                  <a:gd name="T18" fmla="*/ 13 w 53"/>
                  <a:gd name="T19" fmla="*/ 74 h 87"/>
                  <a:gd name="T20" fmla="*/ 13 w 53"/>
                  <a:gd name="T21" fmla="*/ 59 h 87"/>
                  <a:gd name="T22" fmla="*/ 2 w 53"/>
                  <a:gd name="T23" fmla="*/ 45 h 87"/>
                  <a:gd name="T24" fmla="*/ 1 w 53"/>
                  <a:gd name="T25" fmla="*/ 36 h 87"/>
                  <a:gd name="T26" fmla="*/ 0 w 53"/>
                  <a:gd name="T27" fmla="*/ 29 h 87"/>
                  <a:gd name="T28" fmla="*/ 0 w 53"/>
                  <a:gd name="T29" fmla="*/ 23 h 87"/>
                  <a:gd name="T30" fmla="*/ 1 w 53"/>
                  <a:gd name="T31" fmla="*/ 18 h 87"/>
                  <a:gd name="T32" fmla="*/ 2 w 53"/>
                  <a:gd name="T33" fmla="*/ 12 h 87"/>
                  <a:gd name="T34" fmla="*/ 7 w 53"/>
                  <a:gd name="T35" fmla="*/ 6 h 87"/>
                  <a:gd name="T36" fmla="*/ 11 w 53"/>
                  <a:gd name="T37" fmla="*/ 2 h 87"/>
                  <a:gd name="T38" fmla="*/ 20 w 53"/>
                  <a:gd name="T39" fmla="*/ 1 h 87"/>
                  <a:gd name="T40" fmla="*/ 28 w 53"/>
                  <a:gd name="T41" fmla="*/ 0 h 87"/>
                  <a:gd name="T42" fmla="*/ 36 w 53"/>
                  <a:gd name="T43" fmla="*/ 1 h 87"/>
                  <a:gd name="T44" fmla="*/ 42 w 53"/>
                  <a:gd name="T45" fmla="*/ 4 h 87"/>
                  <a:gd name="T46" fmla="*/ 48 w 53"/>
                  <a:gd name="T47" fmla="*/ 9 h 8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3"/>
                  <a:gd name="T73" fmla="*/ 0 h 87"/>
                  <a:gd name="T74" fmla="*/ 53 w 53"/>
                  <a:gd name="T75" fmla="*/ 87 h 8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3" h="87">
                    <a:moveTo>
                      <a:pt x="48" y="9"/>
                    </a:moveTo>
                    <a:lnTo>
                      <a:pt x="51" y="15"/>
                    </a:lnTo>
                    <a:lnTo>
                      <a:pt x="52" y="22"/>
                    </a:lnTo>
                    <a:lnTo>
                      <a:pt x="52" y="29"/>
                    </a:lnTo>
                    <a:lnTo>
                      <a:pt x="52" y="36"/>
                    </a:lnTo>
                    <a:lnTo>
                      <a:pt x="51" y="41"/>
                    </a:lnTo>
                    <a:lnTo>
                      <a:pt x="41" y="59"/>
                    </a:lnTo>
                    <a:lnTo>
                      <a:pt x="41" y="76"/>
                    </a:lnTo>
                    <a:lnTo>
                      <a:pt x="25" y="86"/>
                    </a:lnTo>
                    <a:lnTo>
                      <a:pt x="13" y="74"/>
                    </a:lnTo>
                    <a:lnTo>
                      <a:pt x="13" y="59"/>
                    </a:lnTo>
                    <a:lnTo>
                      <a:pt x="2" y="45"/>
                    </a:lnTo>
                    <a:lnTo>
                      <a:pt x="1" y="36"/>
                    </a:lnTo>
                    <a:lnTo>
                      <a:pt x="0" y="29"/>
                    </a:lnTo>
                    <a:lnTo>
                      <a:pt x="0" y="23"/>
                    </a:lnTo>
                    <a:lnTo>
                      <a:pt x="1" y="18"/>
                    </a:lnTo>
                    <a:lnTo>
                      <a:pt x="2" y="12"/>
                    </a:lnTo>
                    <a:lnTo>
                      <a:pt x="7" y="6"/>
                    </a:lnTo>
                    <a:lnTo>
                      <a:pt x="11" y="2"/>
                    </a:lnTo>
                    <a:lnTo>
                      <a:pt x="20" y="1"/>
                    </a:lnTo>
                    <a:lnTo>
                      <a:pt x="28" y="0"/>
                    </a:lnTo>
                    <a:lnTo>
                      <a:pt x="36" y="1"/>
                    </a:lnTo>
                    <a:lnTo>
                      <a:pt x="42" y="4"/>
                    </a:lnTo>
                    <a:lnTo>
                      <a:pt x="48" y="9"/>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800" name="Group 587"/>
              <p:cNvGrpSpPr>
                <a:grpSpLocks/>
              </p:cNvGrpSpPr>
              <p:nvPr/>
            </p:nvGrpSpPr>
            <p:grpSpPr bwMode="auto">
              <a:xfrm>
                <a:off x="1623" y="2573"/>
                <a:ext cx="63" cy="7"/>
                <a:chOff x="1623" y="2573"/>
                <a:chExt cx="63" cy="7"/>
              </a:xfrm>
            </p:grpSpPr>
            <p:grpSp>
              <p:nvGrpSpPr>
                <p:cNvPr id="21801" name="Group 588"/>
                <p:cNvGrpSpPr>
                  <a:grpSpLocks/>
                </p:cNvGrpSpPr>
                <p:nvPr/>
              </p:nvGrpSpPr>
              <p:grpSpPr bwMode="auto">
                <a:xfrm>
                  <a:off x="1685" y="2573"/>
                  <a:ext cx="1" cy="7"/>
                  <a:chOff x="1685" y="2573"/>
                  <a:chExt cx="1" cy="7"/>
                </a:xfrm>
              </p:grpSpPr>
              <p:sp>
                <p:nvSpPr>
                  <p:cNvPr id="21805" name="Oval 589"/>
                  <p:cNvSpPr>
                    <a:spLocks noChangeArrowheads="1"/>
                  </p:cNvSpPr>
                  <p:nvPr/>
                </p:nvSpPr>
                <p:spPr bwMode="auto">
                  <a:xfrm>
                    <a:off x="1685" y="2573"/>
                    <a:ext cx="1" cy="7"/>
                  </a:xfrm>
                  <a:prstGeom prst="ellipse">
                    <a:avLst/>
                  </a:prstGeom>
                  <a:solidFill>
                    <a:srgbClr val="5F00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806" name="Oval 590"/>
                  <p:cNvSpPr>
                    <a:spLocks noChangeArrowheads="1"/>
                  </p:cNvSpPr>
                  <p:nvPr/>
                </p:nvSpPr>
                <p:spPr bwMode="auto">
                  <a:xfrm>
                    <a:off x="1685" y="2574"/>
                    <a:ext cx="1" cy="4"/>
                  </a:xfrm>
                  <a:prstGeom prst="ellipse">
                    <a:avLst/>
                  </a:prstGeom>
                  <a:solidFill>
                    <a:srgbClr val="BF5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1802" name="Group 591"/>
                <p:cNvGrpSpPr>
                  <a:grpSpLocks/>
                </p:cNvGrpSpPr>
                <p:nvPr/>
              </p:nvGrpSpPr>
              <p:grpSpPr bwMode="auto">
                <a:xfrm>
                  <a:off x="1623" y="2573"/>
                  <a:ext cx="1" cy="7"/>
                  <a:chOff x="1623" y="2573"/>
                  <a:chExt cx="1" cy="7"/>
                </a:xfrm>
              </p:grpSpPr>
              <p:sp>
                <p:nvSpPr>
                  <p:cNvPr id="21803" name="Oval 592"/>
                  <p:cNvSpPr>
                    <a:spLocks noChangeArrowheads="1"/>
                  </p:cNvSpPr>
                  <p:nvPr/>
                </p:nvSpPr>
                <p:spPr bwMode="auto">
                  <a:xfrm>
                    <a:off x="1623" y="2573"/>
                    <a:ext cx="1" cy="7"/>
                  </a:xfrm>
                  <a:prstGeom prst="ellipse">
                    <a:avLst/>
                  </a:prstGeom>
                  <a:solidFill>
                    <a:srgbClr val="5F00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804" name="Oval 593"/>
                  <p:cNvSpPr>
                    <a:spLocks noChangeArrowheads="1"/>
                  </p:cNvSpPr>
                  <p:nvPr/>
                </p:nvSpPr>
                <p:spPr bwMode="auto">
                  <a:xfrm>
                    <a:off x="1623" y="2574"/>
                    <a:ext cx="1" cy="4"/>
                  </a:xfrm>
                  <a:prstGeom prst="ellipse">
                    <a:avLst/>
                  </a:prstGeom>
                  <a:solidFill>
                    <a:srgbClr val="BF5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grpSp>
          <p:nvGrpSpPr>
            <p:cNvPr id="21779" name="Group 594"/>
            <p:cNvGrpSpPr>
              <a:grpSpLocks/>
            </p:cNvGrpSpPr>
            <p:nvPr/>
          </p:nvGrpSpPr>
          <p:grpSpPr bwMode="auto">
            <a:xfrm>
              <a:off x="1557" y="2821"/>
              <a:ext cx="159" cy="293"/>
              <a:chOff x="1557" y="2821"/>
              <a:chExt cx="159" cy="293"/>
            </a:xfrm>
          </p:grpSpPr>
          <p:grpSp>
            <p:nvGrpSpPr>
              <p:cNvPr id="21794" name="Group 595"/>
              <p:cNvGrpSpPr>
                <a:grpSpLocks/>
              </p:cNvGrpSpPr>
              <p:nvPr/>
            </p:nvGrpSpPr>
            <p:grpSpPr bwMode="auto">
              <a:xfrm>
                <a:off x="1557" y="2821"/>
                <a:ext cx="159" cy="293"/>
                <a:chOff x="1557" y="2821"/>
                <a:chExt cx="159" cy="293"/>
              </a:xfrm>
            </p:grpSpPr>
            <p:sp>
              <p:nvSpPr>
                <p:cNvPr id="21796" name="Freeform 596"/>
                <p:cNvSpPr>
                  <a:spLocks/>
                </p:cNvSpPr>
                <p:nvPr/>
              </p:nvSpPr>
              <p:spPr bwMode="auto">
                <a:xfrm>
                  <a:off x="1605" y="2886"/>
                  <a:ext cx="111" cy="228"/>
                </a:xfrm>
                <a:custGeom>
                  <a:avLst/>
                  <a:gdLst>
                    <a:gd name="T0" fmla="*/ 90 w 111"/>
                    <a:gd name="T1" fmla="*/ 5 h 228"/>
                    <a:gd name="T2" fmla="*/ 89 w 111"/>
                    <a:gd name="T3" fmla="*/ 70 h 228"/>
                    <a:gd name="T4" fmla="*/ 90 w 111"/>
                    <a:gd name="T5" fmla="*/ 125 h 228"/>
                    <a:gd name="T6" fmla="*/ 85 w 111"/>
                    <a:gd name="T7" fmla="*/ 178 h 228"/>
                    <a:gd name="T8" fmla="*/ 97 w 111"/>
                    <a:gd name="T9" fmla="*/ 201 h 228"/>
                    <a:gd name="T10" fmla="*/ 108 w 111"/>
                    <a:gd name="T11" fmla="*/ 217 h 228"/>
                    <a:gd name="T12" fmla="*/ 110 w 111"/>
                    <a:gd name="T13" fmla="*/ 221 h 228"/>
                    <a:gd name="T14" fmla="*/ 105 w 111"/>
                    <a:gd name="T15" fmla="*/ 227 h 228"/>
                    <a:gd name="T16" fmla="*/ 86 w 111"/>
                    <a:gd name="T17" fmla="*/ 226 h 228"/>
                    <a:gd name="T18" fmla="*/ 69 w 111"/>
                    <a:gd name="T19" fmla="*/ 196 h 228"/>
                    <a:gd name="T20" fmla="*/ 67 w 111"/>
                    <a:gd name="T21" fmla="*/ 177 h 228"/>
                    <a:gd name="T22" fmla="*/ 54 w 111"/>
                    <a:gd name="T23" fmla="*/ 114 h 228"/>
                    <a:gd name="T24" fmla="*/ 52 w 111"/>
                    <a:gd name="T25" fmla="*/ 99 h 228"/>
                    <a:gd name="T26" fmla="*/ 53 w 111"/>
                    <a:gd name="T27" fmla="*/ 129 h 228"/>
                    <a:gd name="T28" fmla="*/ 47 w 111"/>
                    <a:gd name="T29" fmla="*/ 171 h 228"/>
                    <a:gd name="T30" fmla="*/ 48 w 111"/>
                    <a:gd name="T31" fmla="*/ 190 h 228"/>
                    <a:gd name="T32" fmla="*/ 40 w 111"/>
                    <a:gd name="T33" fmla="*/ 210 h 228"/>
                    <a:gd name="T34" fmla="*/ 28 w 111"/>
                    <a:gd name="T35" fmla="*/ 224 h 228"/>
                    <a:gd name="T36" fmla="*/ 11 w 111"/>
                    <a:gd name="T37" fmla="*/ 225 h 228"/>
                    <a:gd name="T38" fmla="*/ 5 w 111"/>
                    <a:gd name="T39" fmla="*/ 220 h 228"/>
                    <a:gd name="T40" fmla="*/ 24 w 111"/>
                    <a:gd name="T41" fmla="*/ 189 h 228"/>
                    <a:gd name="T42" fmla="*/ 26 w 111"/>
                    <a:gd name="T43" fmla="*/ 175 h 228"/>
                    <a:gd name="T44" fmla="*/ 22 w 111"/>
                    <a:gd name="T45" fmla="*/ 145 h 228"/>
                    <a:gd name="T46" fmla="*/ 15 w 111"/>
                    <a:gd name="T47" fmla="*/ 95 h 228"/>
                    <a:gd name="T48" fmla="*/ 0 w 111"/>
                    <a:gd name="T49" fmla="*/ 0 h 228"/>
                    <a:gd name="T50" fmla="*/ 90 w 111"/>
                    <a:gd name="T51" fmla="*/ 5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1"/>
                    <a:gd name="T79" fmla="*/ 0 h 228"/>
                    <a:gd name="T80" fmla="*/ 111 w 111"/>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1" h="228">
                      <a:moveTo>
                        <a:pt x="90" y="5"/>
                      </a:moveTo>
                      <a:lnTo>
                        <a:pt x="89" y="70"/>
                      </a:lnTo>
                      <a:lnTo>
                        <a:pt x="90" y="125"/>
                      </a:lnTo>
                      <a:lnTo>
                        <a:pt x="85" y="178"/>
                      </a:lnTo>
                      <a:lnTo>
                        <a:pt x="97" y="201"/>
                      </a:lnTo>
                      <a:lnTo>
                        <a:pt x="108" y="217"/>
                      </a:lnTo>
                      <a:lnTo>
                        <a:pt x="110" y="221"/>
                      </a:lnTo>
                      <a:lnTo>
                        <a:pt x="105" y="227"/>
                      </a:lnTo>
                      <a:lnTo>
                        <a:pt x="86" y="226"/>
                      </a:lnTo>
                      <a:lnTo>
                        <a:pt x="69" y="196"/>
                      </a:lnTo>
                      <a:lnTo>
                        <a:pt x="67" y="177"/>
                      </a:lnTo>
                      <a:lnTo>
                        <a:pt x="54" y="114"/>
                      </a:lnTo>
                      <a:lnTo>
                        <a:pt x="52" y="99"/>
                      </a:lnTo>
                      <a:lnTo>
                        <a:pt x="53" y="129"/>
                      </a:lnTo>
                      <a:lnTo>
                        <a:pt x="47" y="171"/>
                      </a:lnTo>
                      <a:lnTo>
                        <a:pt x="48" y="190"/>
                      </a:lnTo>
                      <a:lnTo>
                        <a:pt x="40" y="210"/>
                      </a:lnTo>
                      <a:lnTo>
                        <a:pt x="28" y="224"/>
                      </a:lnTo>
                      <a:lnTo>
                        <a:pt x="11" y="225"/>
                      </a:lnTo>
                      <a:lnTo>
                        <a:pt x="5" y="220"/>
                      </a:lnTo>
                      <a:lnTo>
                        <a:pt x="24" y="189"/>
                      </a:lnTo>
                      <a:lnTo>
                        <a:pt x="26" y="175"/>
                      </a:lnTo>
                      <a:lnTo>
                        <a:pt x="22" y="145"/>
                      </a:lnTo>
                      <a:lnTo>
                        <a:pt x="15" y="95"/>
                      </a:lnTo>
                      <a:lnTo>
                        <a:pt x="0" y="0"/>
                      </a:lnTo>
                      <a:lnTo>
                        <a:pt x="90" y="5"/>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97" name="Freeform 597"/>
                <p:cNvSpPr>
                  <a:spLocks/>
                </p:cNvSpPr>
                <p:nvPr/>
              </p:nvSpPr>
              <p:spPr bwMode="auto">
                <a:xfrm>
                  <a:off x="1557" y="2821"/>
                  <a:ext cx="19" cy="23"/>
                </a:xfrm>
                <a:custGeom>
                  <a:avLst/>
                  <a:gdLst>
                    <a:gd name="T0" fmla="*/ 0 w 19"/>
                    <a:gd name="T1" fmla="*/ 0 h 23"/>
                    <a:gd name="T2" fmla="*/ 0 w 19"/>
                    <a:gd name="T3" fmla="*/ 12 h 23"/>
                    <a:gd name="T4" fmla="*/ 18 w 19"/>
                    <a:gd name="T5" fmla="*/ 22 h 23"/>
                    <a:gd name="T6" fmla="*/ 10 w 19"/>
                    <a:gd name="T7" fmla="*/ 1 h 23"/>
                    <a:gd name="T8" fmla="*/ 0 w 19"/>
                    <a:gd name="T9" fmla="*/ 0 h 23"/>
                    <a:gd name="T10" fmla="*/ 0 60000 65536"/>
                    <a:gd name="T11" fmla="*/ 0 60000 65536"/>
                    <a:gd name="T12" fmla="*/ 0 60000 65536"/>
                    <a:gd name="T13" fmla="*/ 0 60000 65536"/>
                    <a:gd name="T14" fmla="*/ 0 60000 65536"/>
                    <a:gd name="T15" fmla="*/ 0 w 19"/>
                    <a:gd name="T16" fmla="*/ 0 h 23"/>
                    <a:gd name="T17" fmla="*/ 19 w 19"/>
                    <a:gd name="T18" fmla="*/ 23 h 23"/>
                  </a:gdLst>
                  <a:ahLst/>
                  <a:cxnLst>
                    <a:cxn ang="T10">
                      <a:pos x="T0" y="T1"/>
                    </a:cxn>
                    <a:cxn ang="T11">
                      <a:pos x="T2" y="T3"/>
                    </a:cxn>
                    <a:cxn ang="T12">
                      <a:pos x="T4" y="T5"/>
                    </a:cxn>
                    <a:cxn ang="T13">
                      <a:pos x="T6" y="T7"/>
                    </a:cxn>
                    <a:cxn ang="T14">
                      <a:pos x="T8" y="T9"/>
                    </a:cxn>
                  </a:cxnLst>
                  <a:rect l="T15" t="T16" r="T17" b="T18"/>
                  <a:pathLst>
                    <a:path w="19" h="23">
                      <a:moveTo>
                        <a:pt x="0" y="0"/>
                      </a:moveTo>
                      <a:lnTo>
                        <a:pt x="0" y="12"/>
                      </a:lnTo>
                      <a:lnTo>
                        <a:pt x="18" y="22"/>
                      </a:lnTo>
                      <a:lnTo>
                        <a:pt x="10" y="1"/>
                      </a:lnTo>
                      <a:lnTo>
                        <a:pt x="0"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795" name="Freeform 598"/>
              <p:cNvSpPr>
                <a:spLocks/>
              </p:cNvSpPr>
              <p:nvPr/>
            </p:nvSpPr>
            <p:spPr bwMode="auto">
              <a:xfrm>
                <a:off x="1644" y="2887"/>
                <a:ext cx="10" cy="106"/>
              </a:xfrm>
              <a:custGeom>
                <a:avLst/>
                <a:gdLst>
                  <a:gd name="T0" fmla="*/ 0 w 10"/>
                  <a:gd name="T1" fmla="*/ 0 h 106"/>
                  <a:gd name="T2" fmla="*/ 0 w 10"/>
                  <a:gd name="T3" fmla="*/ 35 h 106"/>
                  <a:gd name="T4" fmla="*/ 1 w 10"/>
                  <a:gd name="T5" fmla="*/ 56 h 106"/>
                  <a:gd name="T6" fmla="*/ 4 w 10"/>
                  <a:gd name="T7" fmla="*/ 78 h 106"/>
                  <a:gd name="T8" fmla="*/ 9 w 10"/>
                  <a:gd name="T9" fmla="*/ 100 h 106"/>
                  <a:gd name="T10" fmla="*/ 8 w 10"/>
                  <a:gd name="T11" fmla="*/ 105 h 106"/>
                  <a:gd name="T12" fmla="*/ 0 w 10"/>
                  <a:gd name="T13" fmla="*/ 0 h 106"/>
                  <a:gd name="T14" fmla="*/ 0 60000 65536"/>
                  <a:gd name="T15" fmla="*/ 0 60000 65536"/>
                  <a:gd name="T16" fmla="*/ 0 60000 65536"/>
                  <a:gd name="T17" fmla="*/ 0 60000 65536"/>
                  <a:gd name="T18" fmla="*/ 0 60000 65536"/>
                  <a:gd name="T19" fmla="*/ 0 60000 65536"/>
                  <a:gd name="T20" fmla="*/ 0 60000 65536"/>
                  <a:gd name="T21" fmla="*/ 0 w 10"/>
                  <a:gd name="T22" fmla="*/ 0 h 106"/>
                  <a:gd name="T23" fmla="*/ 10 w 10"/>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06">
                    <a:moveTo>
                      <a:pt x="0" y="0"/>
                    </a:moveTo>
                    <a:lnTo>
                      <a:pt x="0" y="35"/>
                    </a:lnTo>
                    <a:lnTo>
                      <a:pt x="1" y="56"/>
                    </a:lnTo>
                    <a:lnTo>
                      <a:pt x="4" y="78"/>
                    </a:lnTo>
                    <a:lnTo>
                      <a:pt x="9" y="100"/>
                    </a:lnTo>
                    <a:lnTo>
                      <a:pt x="8" y="105"/>
                    </a:lnTo>
                    <a:lnTo>
                      <a:pt x="0" y="0"/>
                    </a:lnTo>
                  </a:path>
                </a:pathLst>
              </a:custGeom>
              <a:solidFill>
                <a:srgbClr val="FF5F1F"/>
              </a:solidFill>
              <a:ln w="12700" cap="rnd">
                <a:solidFill>
                  <a:srgbClr val="FF5F1F"/>
                </a:solidFill>
                <a:round/>
                <a:headEnd/>
                <a:tailEnd/>
              </a:ln>
            </p:spPr>
            <p:txBody>
              <a:bodyPr/>
              <a:lstStyle/>
              <a:p>
                <a:endParaRPr lang="en-US"/>
              </a:p>
            </p:txBody>
          </p:sp>
        </p:grpSp>
        <p:grpSp>
          <p:nvGrpSpPr>
            <p:cNvPr id="21780" name="Group 599"/>
            <p:cNvGrpSpPr>
              <a:grpSpLocks/>
            </p:cNvGrpSpPr>
            <p:nvPr/>
          </p:nvGrpSpPr>
          <p:grpSpPr bwMode="auto">
            <a:xfrm>
              <a:off x="1553" y="2613"/>
              <a:ext cx="197" cy="275"/>
              <a:chOff x="1553" y="2613"/>
              <a:chExt cx="197" cy="275"/>
            </a:xfrm>
          </p:grpSpPr>
          <p:sp>
            <p:nvSpPr>
              <p:cNvPr id="21784" name="Freeform 600"/>
              <p:cNvSpPr>
                <a:spLocks/>
              </p:cNvSpPr>
              <p:nvPr/>
            </p:nvSpPr>
            <p:spPr bwMode="auto">
              <a:xfrm>
                <a:off x="1553" y="2613"/>
                <a:ext cx="197" cy="275"/>
              </a:xfrm>
              <a:custGeom>
                <a:avLst/>
                <a:gdLst>
                  <a:gd name="T0" fmla="*/ 118 w 197"/>
                  <a:gd name="T1" fmla="*/ 2 h 275"/>
                  <a:gd name="T2" fmla="*/ 179 w 197"/>
                  <a:gd name="T3" fmla="*/ 27 h 275"/>
                  <a:gd name="T4" fmla="*/ 189 w 197"/>
                  <a:gd name="T5" fmla="*/ 40 h 275"/>
                  <a:gd name="T6" fmla="*/ 196 w 197"/>
                  <a:gd name="T7" fmla="*/ 142 h 275"/>
                  <a:gd name="T8" fmla="*/ 192 w 197"/>
                  <a:gd name="T9" fmla="*/ 166 h 275"/>
                  <a:gd name="T10" fmla="*/ 169 w 197"/>
                  <a:gd name="T11" fmla="*/ 165 h 275"/>
                  <a:gd name="T12" fmla="*/ 170 w 197"/>
                  <a:gd name="T13" fmla="*/ 225 h 275"/>
                  <a:gd name="T14" fmla="*/ 159 w 197"/>
                  <a:gd name="T15" fmla="*/ 225 h 275"/>
                  <a:gd name="T16" fmla="*/ 149 w 197"/>
                  <a:gd name="T17" fmla="*/ 272 h 275"/>
                  <a:gd name="T18" fmla="*/ 107 w 197"/>
                  <a:gd name="T19" fmla="*/ 272 h 275"/>
                  <a:gd name="T20" fmla="*/ 73 w 197"/>
                  <a:gd name="T21" fmla="*/ 270 h 275"/>
                  <a:gd name="T22" fmla="*/ 49 w 197"/>
                  <a:gd name="T23" fmla="*/ 274 h 275"/>
                  <a:gd name="T24" fmla="*/ 15 w 197"/>
                  <a:gd name="T25" fmla="*/ 205 h 275"/>
                  <a:gd name="T26" fmla="*/ 0 w 197"/>
                  <a:gd name="T27" fmla="*/ 204 h 275"/>
                  <a:gd name="T28" fmla="*/ 14 w 197"/>
                  <a:gd name="T29" fmla="*/ 109 h 275"/>
                  <a:gd name="T30" fmla="*/ 15 w 197"/>
                  <a:gd name="T31" fmla="*/ 35 h 275"/>
                  <a:gd name="T32" fmla="*/ 23 w 197"/>
                  <a:gd name="T33" fmla="*/ 26 h 275"/>
                  <a:gd name="T34" fmla="*/ 88 w 197"/>
                  <a:gd name="T35" fmla="*/ 0 h 275"/>
                  <a:gd name="T36" fmla="*/ 100 w 197"/>
                  <a:gd name="T37" fmla="*/ 11 h 275"/>
                  <a:gd name="T38" fmla="*/ 118 w 197"/>
                  <a:gd name="T39" fmla="*/ 2 h 2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97"/>
                  <a:gd name="T61" fmla="*/ 0 h 275"/>
                  <a:gd name="T62" fmla="*/ 197 w 197"/>
                  <a:gd name="T63" fmla="*/ 275 h 2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97" h="275">
                    <a:moveTo>
                      <a:pt x="118" y="2"/>
                    </a:moveTo>
                    <a:lnTo>
                      <a:pt x="179" y="27"/>
                    </a:lnTo>
                    <a:lnTo>
                      <a:pt x="189" y="40"/>
                    </a:lnTo>
                    <a:lnTo>
                      <a:pt x="196" y="142"/>
                    </a:lnTo>
                    <a:lnTo>
                      <a:pt x="192" y="166"/>
                    </a:lnTo>
                    <a:lnTo>
                      <a:pt x="169" y="165"/>
                    </a:lnTo>
                    <a:lnTo>
                      <a:pt x="170" y="225"/>
                    </a:lnTo>
                    <a:lnTo>
                      <a:pt x="159" y="225"/>
                    </a:lnTo>
                    <a:lnTo>
                      <a:pt x="149" y="272"/>
                    </a:lnTo>
                    <a:lnTo>
                      <a:pt x="107" y="272"/>
                    </a:lnTo>
                    <a:lnTo>
                      <a:pt x="73" y="270"/>
                    </a:lnTo>
                    <a:lnTo>
                      <a:pt x="49" y="274"/>
                    </a:lnTo>
                    <a:lnTo>
                      <a:pt x="15" y="205"/>
                    </a:lnTo>
                    <a:lnTo>
                      <a:pt x="0" y="204"/>
                    </a:lnTo>
                    <a:lnTo>
                      <a:pt x="14" y="109"/>
                    </a:lnTo>
                    <a:lnTo>
                      <a:pt x="15" y="35"/>
                    </a:lnTo>
                    <a:lnTo>
                      <a:pt x="23" y="26"/>
                    </a:lnTo>
                    <a:lnTo>
                      <a:pt x="88" y="0"/>
                    </a:lnTo>
                    <a:lnTo>
                      <a:pt x="100" y="11"/>
                    </a:lnTo>
                    <a:lnTo>
                      <a:pt x="118" y="2"/>
                    </a:lnTo>
                  </a:path>
                </a:pathLst>
              </a:custGeom>
              <a:solidFill>
                <a:srgbClr val="5F00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785" name="Group 601"/>
              <p:cNvGrpSpPr>
                <a:grpSpLocks/>
              </p:cNvGrpSpPr>
              <p:nvPr/>
            </p:nvGrpSpPr>
            <p:grpSpPr bwMode="auto">
              <a:xfrm>
                <a:off x="1605" y="2669"/>
                <a:ext cx="117" cy="176"/>
                <a:chOff x="1605" y="2669"/>
                <a:chExt cx="117" cy="176"/>
              </a:xfrm>
            </p:grpSpPr>
            <p:grpSp>
              <p:nvGrpSpPr>
                <p:cNvPr id="21786" name="Group 602"/>
                <p:cNvGrpSpPr>
                  <a:grpSpLocks/>
                </p:cNvGrpSpPr>
                <p:nvPr/>
              </p:nvGrpSpPr>
              <p:grpSpPr bwMode="auto">
                <a:xfrm>
                  <a:off x="1627" y="2749"/>
                  <a:ext cx="92" cy="96"/>
                  <a:chOff x="1627" y="2749"/>
                  <a:chExt cx="92" cy="96"/>
                </a:xfrm>
              </p:grpSpPr>
              <p:sp>
                <p:nvSpPr>
                  <p:cNvPr id="21792" name="Freeform 603"/>
                  <p:cNvSpPr>
                    <a:spLocks/>
                  </p:cNvSpPr>
                  <p:nvPr/>
                </p:nvSpPr>
                <p:spPr bwMode="auto">
                  <a:xfrm>
                    <a:off x="1627" y="2749"/>
                    <a:ext cx="80" cy="96"/>
                  </a:xfrm>
                  <a:custGeom>
                    <a:avLst/>
                    <a:gdLst>
                      <a:gd name="T0" fmla="*/ 79 w 80"/>
                      <a:gd name="T1" fmla="*/ 95 h 96"/>
                      <a:gd name="T2" fmla="*/ 3 w 80"/>
                      <a:gd name="T3" fmla="*/ 90 h 96"/>
                      <a:gd name="T4" fmla="*/ 0 w 80"/>
                      <a:gd name="T5" fmla="*/ 0 h 96"/>
                      <a:gd name="T6" fmla="*/ 0 60000 65536"/>
                      <a:gd name="T7" fmla="*/ 0 60000 65536"/>
                      <a:gd name="T8" fmla="*/ 0 60000 65536"/>
                      <a:gd name="T9" fmla="*/ 0 w 80"/>
                      <a:gd name="T10" fmla="*/ 0 h 96"/>
                      <a:gd name="T11" fmla="*/ 80 w 80"/>
                      <a:gd name="T12" fmla="*/ 96 h 96"/>
                    </a:gdLst>
                    <a:ahLst/>
                    <a:cxnLst>
                      <a:cxn ang="T6">
                        <a:pos x="T0" y="T1"/>
                      </a:cxn>
                      <a:cxn ang="T7">
                        <a:pos x="T2" y="T3"/>
                      </a:cxn>
                      <a:cxn ang="T8">
                        <a:pos x="T4" y="T5"/>
                      </a:cxn>
                    </a:cxnLst>
                    <a:rect l="T9" t="T10" r="T11" b="T12"/>
                    <a:pathLst>
                      <a:path w="80" h="96">
                        <a:moveTo>
                          <a:pt x="79" y="95"/>
                        </a:moveTo>
                        <a:lnTo>
                          <a:pt x="3" y="90"/>
                        </a:lnTo>
                        <a:lnTo>
                          <a:pt x="0" y="0"/>
                        </a:lnTo>
                      </a:path>
                    </a:pathLst>
                  </a:custGeom>
                  <a:noFill/>
                  <a:ln w="12700" cap="rnd">
                    <a:solidFill>
                      <a:srgbClr val="9F3FD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93" name="Freeform 604"/>
                  <p:cNvSpPr>
                    <a:spLocks/>
                  </p:cNvSpPr>
                  <p:nvPr/>
                </p:nvSpPr>
                <p:spPr bwMode="auto">
                  <a:xfrm>
                    <a:off x="1630" y="2760"/>
                    <a:ext cx="89" cy="25"/>
                  </a:xfrm>
                  <a:custGeom>
                    <a:avLst/>
                    <a:gdLst>
                      <a:gd name="T0" fmla="*/ 88 w 89"/>
                      <a:gd name="T1" fmla="*/ 24 h 25"/>
                      <a:gd name="T2" fmla="*/ 57 w 89"/>
                      <a:gd name="T3" fmla="*/ 17 h 25"/>
                      <a:gd name="T4" fmla="*/ 0 w 89"/>
                      <a:gd name="T5" fmla="*/ 0 h 25"/>
                      <a:gd name="T6" fmla="*/ 0 60000 65536"/>
                      <a:gd name="T7" fmla="*/ 0 60000 65536"/>
                      <a:gd name="T8" fmla="*/ 0 60000 65536"/>
                      <a:gd name="T9" fmla="*/ 0 w 89"/>
                      <a:gd name="T10" fmla="*/ 0 h 25"/>
                      <a:gd name="T11" fmla="*/ 89 w 89"/>
                      <a:gd name="T12" fmla="*/ 25 h 25"/>
                    </a:gdLst>
                    <a:ahLst/>
                    <a:cxnLst>
                      <a:cxn ang="T6">
                        <a:pos x="T0" y="T1"/>
                      </a:cxn>
                      <a:cxn ang="T7">
                        <a:pos x="T2" y="T3"/>
                      </a:cxn>
                      <a:cxn ang="T8">
                        <a:pos x="T4" y="T5"/>
                      </a:cxn>
                    </a:cxnLst>
                    <a:rect l="T9" t="T10" r="T11" b="T12"/>
                    <a:pathLst>
                      <a:path w="89" h="25">
                        <a:moveTo>
                          <a:pt x="88" y="24"/>
                        </a:moveTo>
                        <a:lnTo>
                          <a:pt x="57" y="17"/>
                        </a:lnTo>
                        <a:lnTo>
                          <a:pt x="0" y="0"/>
                        </a:lnTo>
                      </a:path>
                    </a:pathLst>
                  </a:custGeom>
                  <a:noFill/>
                  <a:ln w="12700" cap="rnd">
                    <a:solidFill>
                      <a:srgbClr val="9F3FD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787" name="Group 605"/>
                <p:cNvGrpSpPr>
                  <a:grpSpLocks/>
                </p:cNvGrpSpPr>
                <p:nvPr/>
              </p:nvGrpSpPr>
              <p:grpSpPr bwMode="auto">
                <a:xfrm>
                  <a:off x="1605" y="2669"/>
                  <a:ext cx="117" cy="107"/>
                  <a:chOff x="1605" y="2669"/>
                  <a:chExt cx="117" cy="107"/>
                </a:xfrm>
              </p:grpSpPr>
              <p:sp>
                <p:nvSpPr>
                  <p:cNvPr id="21788" name="Freeform 606"/>
                  <p:cNvSpPr>
                    <a:spLocks/>
                  </p:cNvSpPr>
                  <p:nvPr/>
                </p:nvSpPr>
                <p:spPr bwMode="auto">
                  <a:xfrm>
                    <a:off x="1613" y="2669"/>
                    <a:ext cx="99" cy="81"/>
                  </a:xfrm>
                  <a:custGeom>
                    <a:avLst/>
                    <a:gdLst>
                      <a:gd name="T0" fmla="*/ 98 w 99"/>
                      <a:gd name="T1" fmla="*/ 29 h 81"/>
                      <a:gd name="T2" fmla="*/ 35 w 99"/>
                      <a:gd name="T3" fmla="*/ 0 h 81"/>
                      <a:gd name="T4" fmla="*/ 0 w 99"/>
                      <a:gd name="T5" fmla="*/ 54 h 81"/>
                      <a:gd name="T6" fmla="*/ 63 w 99"/>
                      <a:gd name="T7" fmla="*/ 80 h 81"/>
                      <a:gd name="T8" fmla="*/ 98 w 99"/>
                      <a:gd name="T9" fmla="*/ 29 h 81"/>
                      <a:gd name="T10" fmla="*/ 0 60000 65536"/>
                      <a:gd name="T11" fmla="*/ 0 60000 65536"/>
                      <a:gd name="T12" fmla="*/ 0 60000 65536"/>
                      <a:gd name="T13" fmla="*/ 0 60000 65536"/>
                      <a:gd name="T14" fmla="*/ 0 60000 65536"/>
                      <a:gd name="T15" fmla="*/ 0 w 99"/>
                      <a:gd name="T16" fmla="*/ 0 h 81"/>
                      <a:gd name="T17" fmla="*/ 99 w 99"/>
                      <a:gd name="T18" fmla="*/ 81 h 81"/>
                    </a:gdLst>
                    <a:ahLst/>
                    <a:cxnLst>
                      <a:cxn ang="T10">
                        <a:pos x="T0" y="T1"/>
                      </a:cxn>
                      <a:cxn ang="T11">
                        <a:pos x="T2" y="T3"/>
                      </a:cxn>
                      <a:cxn ang="T12">
                        <a:pos x="T4" y="T5"/>
                      </a:cxn>
                      <a:cxn ang="T13">
                        <a:pos x="T6" y="T7"/>
                      </a:cxn>
                      <a:cxn ang="T14">
                        <a:pos x="T8" y="T9"/>
                      </a:cxn>
                    </a:cxnLst>
                    <a:rect l="T15" t="T16" r="T17" b="T18"/>
                    <a:pathLst>
                      <a:path w="99" h="81">
                        <a:moveTo>
                          <a:pt x="98" y="29"/>
                        </a:moveTo>
                        <a:lnTo>
                          <a:pt x="35" y="0"/>
                        </a:lnTo>
                        <a:lnTo>
                          <a:pt x="0" y="54"/>
                        </a:lnTo>
                        <a:lnTo>
                          <a:pt x="63" y="80"/>
                        </a:lnTo>
                        <a:lnTo>
                          <a:pt x="98" y="29"/>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789" name="Group 607"/>
                  <p:cNvGrpSpPr>
                    <a:grpSpLocks/>
                  </p:cNvGrpSpPr>
                  <p:nvPr/>
                </p:nvGrpSpPr>
                <p:grpSpPr bwMode="auto">
                  <a:xfrm>
                    <a:off x="1605" y="2704"/>
                    <a:ext cx="117" cy="72"/>
                    <a:chOff x="1605" y="2704"/>
                    <a:chExt cx="117" cy="72"/>
                  </a:xfrm>
                </p:grpSpPr>
                <p:sp>
                  <p:nvSpPr>
                    <p:cNvPr id="21790" name="Freeform 608"/>
                    <p:cNvSpPr>
                      <a:spLocks/>
                    </p:cNvSpPr>
                    <p:nvPr/>
                  </p:nvSpPr>
                  <p:spPr bwMode="auto">
                    <a:xfrm>
                      <a:off x="1605" y="2704"/>
                      <a:ext cx="37" cy="41"/>
                    </a:xfrm>
                    <a:custGeom>
                      <a:avLst/>
                      <a:gdLst>
                        <a:gd name="T0" fmla="*/ 36 w 37"/>
                        <a:gd name="T1" fmla="*/ 24 h 41"/>
                        <a:gd name="T2" fmla="*/ 27 w 37"/>
                        <a:gd name="T3" fmla="*/ 19 h 41"/>
                        <a:gd name="T4" fmla="*/ 22 w 37"/>
                        <a:gd name="T5" fmla="*/ 7 h 41"/>
                        <a:gd name="T6" fmla="*/ 15 w 37"/>
                        <a:gd name="T7" fmla="*/ 3 h 41"/>
                        <a:gd name="T8" fmla="*/ 12 w 37"/>
                        <a:gd name="T9" fmla="*/ 0 h 41"/>
                        <a:gd name="T10" fmla="*/ 9 w 37"/>
                        <a:gd name="T11" fmla="*/ 1 h 41"/>
                        <a:gd name="T12" fmla="*/ 9 w 37"/>
                        <a:gd name="T13" fmla="*/ 4 h 41"/>
                        <a:gd name="T14" fmla="*/ 2 w 37"/>
                        <a:gd name="T15" fmla="*/ 10 h 41"/>
                        <a:gd name="T16" fmla="*/ 0 w 37"/>
                        <a:gd name="T17" fmla="*/ 20 h 41"/>
                        <a:gd name="T18" fmla="*/ 2 w 37"/>
                        <a:gd name="T19" fmla="*/ 27 h 41"/>
                        <a:gd name="T20" fmla="*/ 12 w 37"/>
                        <a:gd name="T21" fmla="*/ 35 h 41"/>
                        <a:gd name="T22" fmla="*/ 33 w 37"/>
                        <a:gd name="T23" fmla="*/ 40 h 41"/>
                        <a:gd name="T24" fmla="*/ 36 w 37"/>
                        <a:gd name="T25" fmla="*/ 24 h 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
                        <a:gd name="T40" fmla="*/ 0 h 41"/>
                        <a:gd name="T41" fmla="*/ 37 w 37"/>
                        <a:gd name="T42" fmla="*/ 41 h 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 h="41">
                          <a:moveTo>
                            <a:pt x="36" y="24"/>
                          </a:moveTo>
                          <a:lnTo>
                            <a:pt x="27" y="19"/>
                          </a:lnTo>
                          <a:lnTo>
                            <a:pt x="22" y="7"/>
                          </a:lnTo>
                          <a:lnTo>
                            <a:pt x="15" y="3"/>
                          </a:lnTo>
                          <a:lnTo>
                            <a:pt x="12" y="0"/>
                          </a:lnTo>
                          <a:lnTo>
                            <a:pt x="9" y="1"/>
                          </a:lnTo>
                          <a:lnTo>
                            <a:pt x="9" y="4"/>
                          </a:lnTo>
                          <a:lnTo>
                            <a:pt x="2" y="10"/>
                          </a:lnTo>
                          <a:lnTo>
                            <a:pt x="0" y="20"/>
                          </a:lnTo>
                          <a:lnTo>
                            <a:pt x="2" y="27"/>
                          </a:lnTo>
                          <a:lnTo>
                            <a:pt x="12" y="35"/>
                          </a:lnTo>
                          <a:lnTo>
                            <a:pt x="33" y="40"/>
                          </a:lnTo>
                          <a:lnTo>
                            <a:pt x="36" y="24"/>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91" name="Freeform 609"/>
                    <p:cNvSpPr>
                      <a:spLocks/>
                    </p:cNvSpPr>
                    <p:nvPr/>
                  </p:nvSpPr>
                  <p:spPr bwMode="auto">
                    <a:xfrm>
                      <a:off x="1644" y="2731"/>
                      <a:ext cx="78" cy="45"/>
                    </a:xfrm>
                    <a:custGeom>
                      <a:avLst/>
                      <a:gdLst>
                        <a:gd name="T0" fmla="*/ 77 w 78"/>
                        <a:gd name="T1" fmla="*/ 44 h 45"/>
                        <a:gd name="T2" fmla="*/ 45 w 78"/>
                        <a:gd name="T3" fmla="*/ 37 h 45"/>
                        <a:gd name="T4" fmla="*/ 22 w 78"/>
                        <a:gd name="T5" fmla="*/ 28 h 45"/>
                        <a:gd name="T6" fmla="*/ 0 w 78"/>
                        <a:gd name="T7" fmla="*/ 19 h 45"/>
                        <a:gd name="T8" fmla="*/ 8 w 78"/>
                        <a:gd name="T9" fmla="*/ 0 h 45"/>
                        <a:gd name="T10" fmla="*/ 49 w 78"/>
                        <a:gd name="T11" fmla="*/ 12 h 45"/>
                        <a:gd name="T12" fmla="*/ 74 w 78"/>
                        <a:gd name="T13" fmla="*/ 18 h 45"/>
                        <a:gd name="T14" fmla="*/ 75 w 78"/>
                        <a:gd name="T15" fmla="*/ 15 h 45"/>
                        <a:gd name="T16" fmla="*/ 77 w 78"/>
                        <a:gd name="T17" fmla="*/ 44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8"/>
                        <a:gd name="T28" fmla="*/ 0 h 45"/>
                        <a:gd name="T29" fmla="*/ 78 w 78"/>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8" h="45">
                          <a:moveTo>
                            <a:pt x="77" y="44"/>
                          </a:moveTo>
                          <a:lnTo>
                            <a:pt x="45" y="37"/>
                          </a:lnTo>
                          <a:lnTo>
                            <a:pt x="22" y="28"/>
                          </a:lnTo>
                          <a:lnTo>
                            <a:pt x="0" y="19"/>
                          </a:lnTo>
                          <a:lnTo>
                            <a:pt x="8" y="0"/>
                          </a:lnTo>
                          <a:lnTo>
                            <a:pt x="49" y="12"/>
                          </a:lnTo>
                          <a:lnTo>
                            <a:pt x="74" y="18"/>
                          </a:lnTo>
                          <a:lnTo>
                            <a:pt x="75" y="15"/>
                          </a:lnTo>
                          <a:lnTo>
                            <a:pt x="77" y="44"/>
                          </a:lnTo>
                        </a:path>
                      </a:pathLst>
                    </a:custGeom>
                    <a:solidFill>
                      <a:srgbClr val="5F00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grpSp>
          <p:nvGrpSpPr>
            <p:cNvPr id="21781" name="Group 610"/>
            <p:cNvGrpSpPr>
              <a:grpSpLocks/>
            </p:cNvGrpSpPr>
            <p:nvPr/>
          </p:nvGrpSpPr>
          <p:grpSpPr bwMode="auto">
            <a:xfrm>
              <a:off x="1604" y="3083"/>
              <a:ext cx="118" cy="59"/>
              <a:chOff x="1604" y="3083"/>
              <a:chExt cx="118" cy="59"/>
            </a:xfrm>
          </p:grpSpPr>
          <p:sp>
            <p:nvSpPr>
              <p:cNvPr id="21782" name="Freeform 611"/>
              <p:cNvSpPr>
                <a:spLocks/>
              </p:cNvSpPr>
              <p:nvPr/>
            </p:nvSpPr>
            <p:spPr bwMode="auto">
              <a:xfrm>
                <a:off x="1604" y="3083"/>
                <a:ext cx="49" cy="56"/>
              </a:xfrm>
              <a:custGeom>
                <a:avLst/>
                <a:gdLst>
                  <a:gd name="T0" fmla="*/ 45 w 49"/>
                  <a:gd name="T1" fmla="*/ 0 h 56"/>
                  <a:gd name="T2" fmla="*/ 48 w 49"/>
                  <a:gd name="T3" fmla="*/ 8 h 56"/>
                  <a:gd name="T4" fmla="*/ 48 w 49"/>
                  <a:gd name="T5" fmla="*/ 24 h 56"/>
                  <a:gd name="T6" fmla="*/ 43 w 49"/>
                  <a:gd name="T7" fmla="*/ 18 h 56"/>
                  <a:gd name="T8" fmla="*/ 37 w 49"/>
                  <a:gd name="T9" fmla="*/ 26 h 56"/>
                  <a:gd name="T10" fmla="*/ 36 w 49"/>
                  <a:gd name="T11" fmla="*/ 38 h 56"/>
                  <a:gd name="T12" fmla="*/ 29 w 49"/>
                  <a:gd name="T13" fmla="*/ 47 h 56"/>
                  <a:gd name="T14" fmla="*/ 17 w 49"/>
                  <a:gd name="T15" fmla="*/ 53 h 56"/>
                  <a:gd name="T16" fmla="*/ 7 w 49"/>
                  <a:gd name="T17" fmla="*/ 55 h 56"/>
                  <a:gd name="T18" fmla="*/ 0 w 49"/>
                  <a:gd name="T19" fmla="*/ 53 h 56"/>
                  <a:gd name="T20" fmla="*/ 0 w 49"/>
                  <a:gd name="T21" fmla="*/ 43 h 56"/>
                  <a:gd name="T22" fmla="*/ 6 w 49"/>
                  <a:gd name="T23" fmla="*/ 26 h 56"/>
                  <a:gd name="T24" fmla="*/ 10 w 49"/>
                  <a:gd name="T25" fmla="*/ 31 h 56"/>
                  <a:gd name="T26" fmla="*/ 17 w 49"/>
                  <a:gd name="T27" fmla="*/ 31 h 56"/>
                  <a:gd name="T28" fmla="*/ 27 w 49"/>
                  <a:gd name="T29" fmla="*/ 30 h 56"/>
                  <a:gd name="T30" fmla="*/ 33 w 49"/>
                  <a:gd name="T31" fmla="*/ 23 h 56"/>
                  <a:gd name="T32" fmla="*/ 38 w 49"/>
                  <a:gd name="T33" fmla="*/ 14 h 56"/>
                  <a:gd name="T34" fmla="*/ 45 w 49"/>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
                  <a:gd name="T55" fmla="*/ 0 h 56"/>
                  <a:gd name="T56" fmla="*/ 49 w 49"/>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 h="56">
                    <a:moveTo>
                      <a:pt x="45" y="0"/>
                    </a:moveTo>
                    <a:lnTo>
                      <a:pt x="48" y="8"/>
                    </a:lnTo>
                    <a:lnTo>
                      <a:pt x="48" y="24"/>
                    </a:lnTo>
                    <a:lnTo>
                      <a:pt x="43" y="18"/>
                    </a:lnTo>
                    <a:lnTo>
                      <a:pt x="37" y="26"/>
                    </a:lnTo>
                    <a:lnTo>
                      <a:pt x="36" y="38"/>
                    </a:lnTo>
                    <a:lnTo>
                      <a:pt x="29" y="47"/>
                    </a:lnTo>
                    <a:lnTo>
                      <a:pt x="17" y="53"/>
                    </a:lnTo>
                    <a:lnTo>
                      <a:pt x="7" y="55"/>
                    </a:lnTo>
                    <a:lnTo>
                      <a:pt x="0" y="53"/>
                    </a:lnTo>
                    <a:lnTo>
                      <a:pt x="0" y="43"/>
                    </a:lnTo>
                    <a:lnTo>
                      <a:pt x="6" y="26"/>
                    </a:lnTo>
                    <a:lnTo>
                      <a:pt x="10" y="31"/>
                    </a:lnTo>
                    <a:lnTo>
                      <a:pt x="17" y="31"/>
                    </a:lnTo>
                    <a:lnTo>
                      <a:pt x="27" y="30"/>
                    </a:lnTo>
                    <a:lnTo>
                      <a:pt x="33" y="23"/>
                    </a:lnTo>
                    <a:lnTo>
                      <a:pt x="38" y="14"/>
                    </a:lnTo>
                    <a:lnTo>
                      <a:pt x="45" y="0"/>
                    </a:lnTo>
                  </a:path>
                </a:pathLst>
              </a:custGeom>
              <a:solidFill>
                <a:srgbClr val="DF3F5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83" name="Freeform 612"/>
              <p:cNvSpPr>
                <a:spLocks/>
              </p:cNvSpPr>
              <p:nvPr/>
            </p:nvSpPr>
            <p:spPr bwMode="auto">
              <a:xfrm>
                <a:off x="1679" y="3083"/>
                <a:ext cx="43" cy="59"/>
              </a:xfrm>
              <a:custGeom>
                <a:avLst/>
                <a:gdLst>
                  <a:gd name="T0" fmla="*/ 0 w 43"/>
                  <a:gd name="T1" fmla="*/ 0 h 59"/>
                  <a:gd name="T2" fmla="*/ 0 w 43"/>
                  <a:gd name="T3" fmla="*/ 23 h 59"/>
                  <a:gd name="T4" fmla="*/ 2 w 43"/>
                  <a:gd name="T5" fmla="*/ 18 h 59"/>
                  <a:gd name="T6" fmla="*/ 6 w 43"/>
                  <a:gd name="T7" fmla="*/ 24 h 59"/>
                  <a:gd name="T8" fmla="*/ 9 w 43"/>
                  <a:gd name="T9" fmla="*/ 36 h 59"/>
                  <a:gd name="T10" fmla="*/ 12 w 43"/>
                  <a:gd name="T11" fmla="*/ 45 h 59"/>
                  <a:gd name="T12" fmla="*/ 22 w 43"/>
                  <a:gd name="T13" fmla="*/ 52 h 59"/>
                  <a:gd name="T14" fmla="*/ 29 w 43"/>
                  <a:gd name="T15" fmla="*/ 56 h 59"/>
                  <a:gd name="T16" fmla="*/ 37 w 43"/>
                  <a:gd name="T17" fmla="*/ 58 h 59"/>
                  <a:gd name="T18" fmla="*/ 39 w 43"/>
                  <a:gd name="T19" fmla="*/ 55 h 59"/>
                  <a:gd name="T20" fmla="*/ 42 w 43"/>
                  <a:gd name="T21" fmla="*/ 50 h 59"/>
                  <a:gd name="T22" fmla="*/ 42 w 43"/>
                  <a:gd name="T23" fmla="*/ 44 h 59"/>
                  <a:gd name="T24" fmla="*/ 41 w 43"/>
                  <a:gd name="T25" fmla="*/ 38 h 59"/>
                  <a:gd name="T26" fmla="*/ 38 w 43"/>
                  <a:gd name="T27" fmla="*/ 28 h 59"/>
                  <a:gd name="T28" fmla="*/ 32 w 43"/>
                  <a:gd name="T29" fmla="*/ 32 h 59"/>
                  <a:gd name="T30" fmla="*/ 23 w 43"/>
                  <a:gd name="T31" fmla="*/ 32 h 59"/>
                  <a:gd name="T32" fmla="*/ 16 w 43"/>
                  <a:gd name="T33" fmla="*/ 31 h 59"/>
                  <a:gd name="T34" fmla="*/ 5 w 43"/>
                  <a:gd name="T35" fmla="*/ 12 h 59"/>
                  <a:gd name="T36" fmla="*/ 0 w 43"/>
                  <a:gd name="T37" fmla="*/ 0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59"/>
                  <a:gd name="T59" fmla="*/ 43 w 43"/>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59">
                    <a:moveTo>
                      <a:pt x="0" y="0"/>
                    </a:moveTo>
                    <a:lnTo>
                      <a:pt x="0" y="23"/>
                    </a:lnTo>
                    <a:lnTo>
                      <a:pt x="2" y="18"/>
                    </a:lnTo>
                    <a:lnTo>
                      <a:pt x="6" y="24"/>
                    </a:lnTo>
                    <a:lnTo>
                      <a:pt x="9" y="36"/>
                    </a:lnTo>
                    <a:lnTo>
                      <a:pt x="12" y="45"/>
                    </a:lnTo>
                    <a:lnTo>
                      <a:pt x="22" y="52"/>
                    </a:lnTo>
                    <a:lnTo>
                      <a:pt x="29" y="56"/>
                    </a:lnTo>
                    <a:lnTo>
                      <a:pt x="37" y="58"/>
                    </a:lnTo>
                    <a:lnTo>
                      <a:pt x="39" y="55"/>
                    </a:lnTo>
                    <a:lnTo>
                      <a:pt x="42" y="50"/>
                    </a:lnTo>
                    <a:lnTo>
                      <a:pt x="42" y="44"/>
                    </a:lnTo>
                    <a:lnTo>
                      <a:pt x="41" y="38"/>
                    </a:lnTo>
                    <a:lnTo>
                      <a:pt x="38" y="28"/>
                    </a:lnTo>
                    <a:lnTo>
                      <a:pt x="32" y="32"/>
                    </a:lnTo>
                    <a:lnTo>
                      <a:pt x="23" y="32"/>
                    </a:lnTo>
                    <a:lnTo>
                      <a:pt x="16" y="31"/>
                    </a:lnTo>
                    <a:lnTo>
                      <a:pt x="5" y="12"/>
                    </a:lnTo>
                    <a:lnTo>
                      <a:pt x="0" y="0"/>
                    </a:lnTo>
                  </a:path>
                </a:pathLst>
              </a:custGeom>
              <a:solidFill>
                <a:srgbClr val="DF3F5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1537" name="Group 613"/>
          <p:cNvGrpSpPr>
            <a:grpSpLocks/>
          </p:cNvGrpSpPr>
          <p:nvPr/>
        </p:nvGrpSpPr>
        <p:grpSpPr bwMode="auto">
          <a:xfrm>
            <a:off x="765175" y="3509963"/>
            <a:ext cx="331788" cy="908050"/>
            <a:chOff x="530" y="2506"/>
            <a:chExt cx="230" cy="648"/>
          </a:xfrm>
        </p:grpSpPr>
        <p:grpSp>
          <p:nvGrpSpPr>
            <p:cNvPr id="21757" name="Group 614"/>
            <p:cNvGrpSpPr>
              <a:grpSpLocks/>
            </p:cNvGrpSpPr>
            <p:nvPr/>
          </p:nvGrpSpPr>
          <p:grpSpPr bwMode="auto">
            <a:xfrm>
              <a:off x="530" y="3096"/>
              <a:ext cx="226" cy="58"/>
              <a:chOff x="530" y="3096"/>
              <a:chExt cx="226" cy="58"/>
            </a:xfrm>
          </p:grpSpPr>
          <p:sp>
            <p:nvSpPr>
              <p:cNvPr id="21776" name="Freeform 615"/>
              <p:cNvSpPr>
                <a:spLocks/>
              </p:cNvSpPr>
              <p:nvPr/>
            </p:nvSpPr>
            <p:spPr bwMode="auto">
              <a:xfrm>
                <a:off x="530" y="3096"/>
                <a:ext cx="87" cy="34"/>
              </a:xfrm>
              <a:custGeom>
                <a:avLst/>
                <a:gdLst>
                  <a:gd name="T0" fmla="*/ 44 w 87"/>
                  <a:gd name="T1" fmla="*/ 0 h 34"/>
                  <a:gd name="T2" fmla="*/ 30 w 87"/>
                  <a:gd name="T3" fmla="*/ 9 h 34"/>
                  <a:gd name="T4" fmla="*/ 17 w 87"/>
                  <a:gd name="T5" fmla="*/ 18 h 34"/>
                  <a:gd name="T6" fmla="*/ 1 w 87"/>
                  <a:gd name="T7" fmla="*/ 27 h 34"/>
                  <a:gd name="T8" fmla="*/ 0 w 87"/>
                  <a:gd name="T9" fmla="*/ 31 h 34"/>
                  <a:gd name="T10" fmla="*/ 15 w 87"/>
                  <a:gd name="T11" fmla="*/ 33 h 34"/>
                  <a:gd name="T12" fmla="*/ 31 w 87"/>
                  <a:gd name="T13" fmla="*/ 32 h 34"/>
                  <a:gd name="T14" fmla="*/ 52 w 87"/>
                  <a:gd name="T15" fmla="*/ 27 h 34"/>
                  <a:gd name="T16" fmla="*/ 65 w 87"/>
                  <a:gd name="T17" fmla="*/ 21 h 34"/>
                  <a:gd name="T18" fmla="*/ 81 w 87"/>
                  <a:gd name="T19" fmla="*/ 20 h 34"/>
                  <a:gd name="T20" fmla="*/ 86 w 87"/>
                  <a:gd name="T21" fmla="*/ 17 h 34"/>
                  <a:gd name="T22" fmla="*/ 85 w 87"/>
                  <a:gd name="T23" fmla="*/ 1 h 34"/>
                  <a:gd name="T24" fmla="*/ 44 w 87"/>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
                  <a:gd name="T40" fmla="*/ 0 h 34"/>
                  <a:gd name="T41" fmla="*/ 87 w 87"/>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 h="34">
                    <a:moveTo>
                      <a:pt x="44" y="0"/>
                    </a:moveTo>
                    <a:lnTo>
                      <a:pt x="30" y="9"/>
                    </a:lnTo>
                    <a:lnTo>
                      <a:pt x="17" y="18"/>
                    </a:lnTo>
                    <a:lnTo>
                      <a:pt x="1" y="27"/>
                    </a:lnTo>
                    <a:lnTo>
                      <a:pt x="0" y="31"/>
                    </a:lnTo>
                    <a:lnTo>
                      <a:pt x="15" y="33"/>
                    </a:lnTo>
                    <a:lnTo>
                      <a:pt x="31" y="32"/>
                    </a:lnTo>
                    <a:lnTo>
                      <a:pt x="52" y="27"/>
                    </a:lnTo>
                    <a:lnTo>
                      <a:pt x="65" y="21"/>
                    </a:lnTo>
                    <a:lnTo>
                      <a:pt x="81" y="20"/>
                    </a:lnTo>
                    <a:lnTo>
                      <a:pt x="86" y="17"/>
                    </a:lnTo>
                    <a:lnTo>
                      <a:pt x="85" y="1"/>
                    </a:lnTo>
                    <a:lnTo>
                      <a:pt x="44"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77" name="Freeform 616"/>
              <p:cNvSpPr>
                <a:spLocks/>
              </p:cNvSpPr>
              <p:nvPr/>
            </p:nvSpPr>
            <p:spPr bwMode="auto">
              <a:xfrm>
                <a:off x="704" y="3116"/>
                <a:ext cx="52" cy="38"/>
              </a:xfrm>
              <a:custGeom>
                <a:avLst/>
                <a:gdLst>
                  <a:gd name="T0" fmla="*/ 0 w 52"/>
                  <a:gd name="T1" fmla="*/ 1 h 38"/>
                  <a:gd name="T2" fmla="*/ 0 w 52"/>
                  <a:gd name="T3" fmla="*/ 11 h 38"/>
                  <a:gd name="T4" fmla="*/ 7 w 52"/>
                  <a:gd name="T5" fmla="*/ 16 h 38"/>
                  <a:gd name="T6" fmla="*/ 9 w 52"/>
                  <a:gd name="T7" fmla="*/ 23 h 38"/>
                  <a:gd name="T8" fmla="*/ 20 w 52"/>
                  <a:gd name="T9" fmla="*/ 31 h 38"/>
                  <a:gd name="T10" fmla="*/ 29 w 52"/>
                  <a:gd name="T11" fmla="*/ 36 h 38"/>
                  <a:gd name="T12" fmla="*/ 38 w 52"/>
                  <a:gd name="T13" fmla="*/ 37 h 38"/>
                  <a:gd name="T14" fmla="*/ 47 w 52"/>
                  <a:gd name="T15" fmla="*/ 36 h 38"/>
                  <a:gd name="T16" fmla="*/ 51 w 52"/>
                  <a:gd name="T17" fmla="*/ 31 h 38"/>
                  <a:gd name="T18" fmla="*/ 50 w 52"/>
                  <a:gd name="T19" fmla="*/ 23 h 38"/>
                  <a:gd name="T20" fmla="*/ 41 w 52"/>
                  <a:gd name="T21" fmla="*/ 14 h 38"/>
                  <a:gd name="T22" fmla="*/ 28 w 52"/>
                  <a:gd name="T23" fmla="*/ 4 h 38"/>
                  <a:gd name="T24" fmla="*/ 28 w 52"/>
                  <a:gd name="T25" fmla="*/ 0 h 38"/>
                  <a:gd name="T26" fmla="*/ 0 w 52"/>
                  <a:gd name="T27" fmla="*/ 1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
                  <a:gd name="T43" fmla="*/ 0 h 38"/>
                  <a:gd name="T44" fmla="*/ 52 w 52"/>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 h="38">
                    <a:moveTo>
                      <a:pt x="0" y="1"/>
                    </a:moveTo>
                    <a:lnTo>
                      <a:pt x="0" y="11"/>
                    </a:lnTo>
                    <a:lnTo>
                      <a:pt x="7" y="16"/>
                    </a:lnTo>
                    <a:lnTo>
                      <a:pt x="9" y="23"/>
                    </a:lnTo>
                    <a:lnTo>
                      <a:pt x="20" y="31"/>
                    </a:lnTo>
                    <a:lnTo>
                      <a:pt x="29" y="36"/>
                    </a:lnTo>
                    <a:lnTo>
                      <a:pt x="38" y="37"/>
                    </a:lnTo>
                    <a:lnTo>
                      <a:pt x="47" y="36"/>
                    </a:lnTo>
                    <a:lnTo>
                      <a:pt x="51" y="31"/>
                    </a:lnTo>
                    <a:lnTo>
                      <a:pt x="50" y="23"/>
                    </a:lnTo>
                    <a:lnTo>
                      <a:pt x="41" y="14"/>
                    </a:lnTo>
                    <a:lnTo>
                      <a:pt x="28" y="4"/>
                    </a:lnTo>
                    <a:lnTo>
                      <a:pt x="28" y="0"/>
                    </a:lnTo>
                    <a:lnTo>
                      <a:pt x="0"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758" name="Freeform 617"/>
            <p:cNvSpPr>
              <a:spLocks/>
            </p:cNvSpPr>
            <p:nvPr/>
          </p:nvSpPr>
          <p:spPr bwMode="auto">
            <a:xfrm>
              <a:off x="558" y="2862"/>
              <a:ext cx="20" cy="43"/>
            </a:xfrm>
            <a:custGeom>
              <a:avLst/>
              <a:gdLst>
                <a:gd name="T0" fmla="*/ 1 w 20"/>
                <a:gd name="T1" fmla="*/ 0 h 43"/>
                <a:gd name="T2" fmla="*/ 0 w 20"/>
                <a:gd name="T3" fmla="*/ 24 h 43"/>
                <a:gd name="T4" fmla="*/ 10 w 20"/>
                <a:gd name="T5" fmla="*/ 38 h 43"/>
                <a:gd name="T6" fmla="*/ 15 w 20"/>
                <a:gd name="T7" fmla="*/ 42 h 43"/>
                <a:gd name="T8" fmla="*/ 14 w 20"/>
                <a:gd name="T9" fmla="*/ 22 h 43"/>
                <a:gd name="T10" fmla="*/ 16 w 20"/>
                <a:gd name="T11" fmla="*/ 24 h 43"/>
                <a:gd name="T12" fmla="*/ 18 w 20"/>
                <a:gd name="T13" fmla="*/ 31 h 43"/>
                <a:gd name="T14" fmla="*/ 19 w 20"/>
                <a:gd name="T15" fmla="*/ 24 h 43"/>
                <a:gd name="T16" fmla="*/ 17 w 20"/>
                <a:gd name="T17" fmla="*/ 11 h 43"/>
                <a:gd name="T18" fmla="*/ 10 w 20"/>
                <a:gd name="T19" fmla="*/ 0 h 43"/>
                <a:gd name="T20" fmla="*/ 1 w 20"/>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
                <a:gd name="T34" fmla="*/ 0 h 43"/>
                <a:gd name="T35" fmla="*/ 20 w 20"/>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 h="43">
                  <a:moveTo>
                    <a:pt x="1" y="0"/>
                  </a:moveTo>
                  <a:lnTo>
                    <a:pt x="0" y="24"/>
                  </a:lnTo>
                  <a:lnTo>
                    <a:pt x="10" y="38"/>
                  </a:lnTo>
                  <a:lnTo>
                    <a:pt x="15" y="42"/>
                  </a:lnTo>
                  <a:lnTo>
                    <a:pt x="14" y="22"/>
                  </a:lnTo>
                  <a:lnTo>
                    <a:pt x="16" y="24"/>
                  </a:lnTo>
                  <a:lnTo>
                    <a:pt x="18" y="31"/>
                  </a:lnTo>
                  <a:lnTo>
                    <a:pt x="19" y="24"/>
                  </a:lnTo>
                  <a:lnTo>
                    <a:pt x="17" y="11"/>
                  </a:lnTo>
                  <a:lnTo>
                    <a:pt x="10" y="0"/>
                  </a:lnTo>
                  <a:lnTo>
                    <a:pt x="1"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59" name="Freeform 618"/>
            <p:cNvSpPr>
              <a:spLocks/>
            </p:cNvSpPr>
            <p:nvPr/>
          </p:nvSpPr>
          <p:spPr bwMode="auto">
            <a:xfrm>
              <a:off x="572" y="2754"/>
              <a:ext cx="160" cy="357"/>
            </a:xfrm>
            <a:custGeom>
              <a:avLst/>
              <a:gdLst>
                <a:gd name="T0" fmla="*/ 2 w 160"/>
                <a:gd name="T1" fmla="*/ 0 h 357"/>
                <a:gd name="T2" fmla="*/ 0 w 160"/>
                <a:gd name="T3" fmla="*/ 193 h 357"/>
                <a:gd name="T4" fmla="*/ 2 w 160"/>
                <a:gd name="T5" fmla="*/ 338 h 357"/>
                <a:gd name="T6" fmla="*/ 50 w 160"/>
                <a:gd name="T7" fmla="*/ 343 h 357"/>
                <a:gd name="T8" fmla="*/ 57 w 160"/>
                <a:gd name="T9" fmla="*/ 226 h 357"/>
                <a:gd name="T10" fmla="*/ 51 w 160"/>
                <a:gd name="T11" fmla="*/ 215 h 357"/>
                <a:gd name="T12" fmla="*/ 57 w 160"/>
                <a:gd name="T13" fmla="*/ 209 h 357"/>
                <a:gd name="T14" fmla="*/ 57 w 160"/>
                <a:gd name="T15" fmla="*/ 137 h 357"/>
                <a:gd name="T16" fmla="*/ 68 w 160"/>
                <a:gd name="T17" fmla="*/ 160 h 357"/>
                <a:gd name="T18" fmla="*/ 95 w 160"/>
                <a:gd name="T19" fmla="*/ 257 h 357"/>
                <a:gd name="T20" fmla="*/ 119 w 160"/>
                <a:gd name="T21" fmla="*/ 356 h 357"/>
                <a:gd name="T22" fmla="*/ 159 w 160"/>
                <a:gd name="T23" fmla="*/ 356 h 357"/>
                <a:gd name="T24" fmla="*/ 141 w 160"/>
                <a:gd name="T25" fmla="*/ 223 h 357"/>
                <a:gd name="T26" fmla="*/ 134 w 160"/>
                <a:gd name="T27" fmla="*/ 110 h 357"/>
                <a:gd name="T28" fmla="*/ 137 w 160"/>
                <a:gd name="T29" fmla="*/ 3 h 357"/>
                <a:gd name="T30" fmla="*/ 2 w 160"/>
                <a:gd name="T31" fmla="*/ 0 h 3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0"/>
                <a:gd name="T49" fmla="*/ 0 h 357"/>
                <a:gd name="T50" fmla="*/ 160 w 160"/>
                <a:gd name="T51" fmla="*/ 357 h 3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0" h="357">
                  <a:moveTo>
                    <a:pt x="2" y="0"/>
                  </a:moveTo>
                  <a:lnTo>
                    <a:pt x="0" y="193"/>
                  </a:lnTo>
                  <a:lnTo>
                    <a:pt x="2" y="338"/>
                  </a:lnTo>
                  <a:lnTo>
                    <a:pt x="50" y="343"/>
                  </a:lnTo>
                  <a:lnTo>
                    <a:pt x="57" y="226"/>
                  </a:lnTo>
                  <a:lnTo>
                    <a:pt x="51" y="215"/>
                  </a:lnTo>
                  <a:lnTo>
                    <a:pt x="57" y="209"/>
                  </a:lnTo>
                  <a:lnTo>
                    <a:pt x="57" y="137"/>
                  </a:lnTo>
                  <a:lnTo>
                    <a:pt x="68" y="160"/>
                  </a:lnTo>
                  <a:lnTo>
                    <a:pt x="95" y="257"/>
                  </a:lnTo>
                  <a:lnTo>
                    <a:pt x="119" y="356"/>
                  </a:lnTo>
                  <a:lnTo>
                    <a:pt x="159" y="356"/>
                  </a:lnTo>
                  <a:lnTo>
                    <a:pt x="141" y="223"/>
                  </a:lnTo>
                  <a:lnTo>
                    <a:pt x="134" y="110"/>
                  </a:lnTo>
                  <a:lnTo>
                    <a:pt x="137" y="3"/>
                  </a:lnTo>
                  <a:lnTo>
                    <a:pt x="2"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60" name="Freeform 619"/>
            <p:cNvSpPr>
              <a:spLocks/>
            </p:cNvSpPr>
            <p:nvPr/>
          </p:nvSpPr>
          <p:spPr bwMode="auto">
            <a:xfrm>
              <a:off x="553" y="2589"/>
              <a:ext cx="207" cy="270"/>
            </a:xfrm>
            <a:custGeom>
              <a:avLst/>
              <a:gdLst>
                <a:gd name="T0" fmla="*/ 68 w 207"/>
                <a:gd name="T1" fmla="*/ 3 h 270"/>
                <a:gd name="T2" fmla="*/ 6 w 207"/>
                <a:gd name="T3" fmla="*/ 36 h 270"/>
                <a:gd name="T4" fmla="*/ 1 w 207"/>
                <a:gd name="T5" fmla="*/ 122 h 270"/>
                <a:gd name="T6" fmla="*/ 0 w 207"/>
                <a:gd name="T7" fmla="*/ 166 h 270"/>
                <a:gd name="T8" fmla="*/ 4 w 207"/>
                <a:gd name="T9" fmla="*/ 269 h 270"/>
                <a:gd name="T10" fmla="*/ 19 w 207"/>
                <a:gd name="T11" fmla="*/ 269 h 270"/>
                <a:gd name="T12" fmla="*/ 25 w 207"/>
                <a:gd name="T13" fmla="*/ 164 h 270"/>
                <a:gd name="T14" fmla="*/ 157 w 207"/>
                <a:gd name="T15" fmla="*/ 164 h 270"/>
                <a:gd name="T16" fmla="*/ 160 w 207"/>
                <a:gd name="T17" fmla="*/ 137 h 270"/>
                <a:gd name="T18" fmla="*/ 165 w 207"/>
                <a:gd name="T19" fmla="*/ 155 h 270"/>
                <a:gd name="T20" fmla="*/ 155 w 207"/>
                <a:gd name="T21" fmla="*/ 196 h 270"/>
                <a:gd name="T22" fmla="*/ 147 w 207"/>
                <a:gd name="T23" fmla="*/ 256 h 270"/>
                <a:gd name="T24" fmla="*/ 169 w 207"/>
                <a:gd name="T25" fmla="*/ 259 h 270"/>
                <a:gd name="T26" fmla="*/ 206 w 207"/>
                <a:gd name="T27" fmla="*/ 154 h 270"/>
                <a:gd name="T28" fmla="*/ 183 w 207"/>
                <a:gd name="T29" fmla="*/ 30 h 270"/>
                <a:gd name="T30" fmla="*/ 112 w 207"/>
                <a:gd name="T31" fmla="*/ 0 h 270"/>
                <a:gd name="T32" fmla="*/ 81 w 207"/>
                <a:gd name="T33" fmla="*/ 13 h 270"/>
                <a:gd name="T34" fmla="*/ 68 w 207"/>
                <a:gd name="T35" fmla="*/ 3 h 27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7"/>
                <a:gd name="T55" fmla="*/ 0 h 270"/>
                <a:gd name="T56" fmla="*/ 207 w 207"/>
                <a:gd name="T57" fmla="*/ 270 h 27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7" h="270">
                  <a:moveTo>
                    <a:pt x="68" y="3"/>
                  </a:moveTo>
                  <a:lnTo>
                    <a:pt x="6" y="36"/>
                  </a:lnTo>
                  <a:lnTo>
                    <a:pt x="1" y="122"/>
                  </a:lnTo>
                  <a:lnTo>
                    <a:pt x="0" y="166"/>
                  </a:lnTo>
                  <a:lnTo>
                    <a:pt x="4" y="269"/>
                  </a:lnTo>
                  <a:lnTo>
                    <a:pt x="19" y="269"/>
                  </a:lnTo>
                  <a:lnTo>
                    <a:pt x="25" y="164"/>
                  </a:lnTo>
                  <a:lnTo>
                    <a:pt x="157" y="164"/>
                  </a:lnTo>
                  <a:lnTo>
                    <a:pt x="160" y="137"/>
                  </a:lnTo>
                  <a:lnTo>
                    <a:pt x="165" y="155"/>
                  </a:lnTo>
                  <a:lnTo>
                    <a:pt x="155" y="196"/>
                  </a:lnTo>
                  <a:lnTo>
                    <a:pt x="147" y="256"/>
                  </a:lnTo>
                  <a:lnTo>
                    <a:pt x="169" y="259"/>
                  </a:lnTo>
                  <a:lnTo>
                    <a:pt x="206" y="154"/>
                  </a:lnTo>
                  <a:lnTo>
                    <a:pt x="183" y="30"/>
                  </a:lnTo>
                  <a:lnTo>
                    <a:pt x="112" y="0"/>
                  </a:lnTo>
                  <a:lnTo>
                    <a:pt x="81" y="13"/>
                  </a:lnTo>
                  <a:lnTo>
                    <a:pt x="68" y="3"/>
                  </a:lnTo>
                </a:path>
              </a:pathLst>
            </a:custGeom>
            <a:solidFill>
              <a:srgbClr val="BFB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61" name="Freeform 620"/>
            <p:cNvSpPr>
              <a:spLocks/>
            </p:cNvSpPr>
            <p:nvPr/>
          </p:nvSpPr>
          <p:spPr bwMode="auto">
            <a:xfrm>
              <a:off x="700" y="2849"/>
              <a:ext cx="23" cy="40"/>
            </a:xfrm>
            <a:custGeom>
              <a:avLst/>
              <a:gdLst>
                <a:gd name="T0" fmla="*/ 7 w 23"/>
                <a:gd name="T1" fmla="*/ 0 h 40"/>
                <a:gd name="T2" fmla="*/ 0 w 23"/>
                <a:gd name="T3" fmla="*/ 20 h 40"/>
                <a:gd name="T4" fmla="*/ 11 w 23"/>
                <a:gd name="T5" fmla="*/ 39 h 40"/>
                <a:gd name="T6" fmla="*/ 16 w 23"/>
                <a:gd name="T7" fmla="*/ 37 h 40"/>
                <a:gd name="T8" fmla="*/ 22 w 23"/>
                <a:gd name="T9" fmla="*/ 35 h 40"/>
                <a:gd name="T10" fmla="*/ 19 w 23"/>
                <a:gd name="T11" fmla="*/ 29 h 40"/>
                <a:gd name="T12" fmla="*/ 18 w 23"/>
                <a:gd name="T13" fmla="*/ 22 h 40"/>
                <a:gd name="T14" fmla="*/ 22 w 23"/>
                <a:gd name="T15" fmla="*/ 14 h 40"/>
                <a:gd name="T16" fmla="*/ 19 w 23"/>
                <a:gd name="T17" fmla="*/ 1 h 40"/>
                <a:gd name="T18" fmla="*/ 7 w 23"/>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40"/>
                <a:gd name="T32" fmla="*/ 23 w 23"/>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40">
                  <a:moveTo>
                    <a:pt x="7" y="0"/>
                  </a:moveTo>
                  <a:lnTo>
                    <a:pt x="0" y="20"/>
                  </a:lnTo>
                  <a:lnTo>
                    <a:pt x="11" y="39"/>
                  </a:lnTo>
                  <a:lnTo>
                    <a:pt x="16" y="37"/>
                  </a:lnTo>
                  <a:lnTo>
                    <a:pt x="22" y="35"/>
                  </a:lnTo>
                  <a:lnTo>
                    <a:pt x="19" y="29"/>
                  </a:lnTo>
                  <a:lnTo>
                    <a:pt x="18" y="22"/>
                  </a:lnTo>
                  <a:lnTo>
                    <a:pt x="22" y="14"/>
                  </a:lnTo>
                  <a:lnTo>
                    <a:pt x="19" y="1"/>
                  </a:lnTo>
                  <a:lnTo>
                    <a:pt x="7"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762" name="Group 621"/>
            <p:cNvGrpSpPr>
              <a:grpSpLocks/>
            </p:cNvGrpSpPr>
            <p:nvPr/>
          </p:nvGrpSpPr>
          <p:grpSpPr bwMode="auto">
            <a:xfrm>
              <a:off x="573" y="2593"/>
              <a:ext cx="130" cy="172"/>
              <a:chOff x="573" y="2593"/>
              <a:chExt cx="130" cy="172"/>
            </a:xfrm>
          </p:grpSpPr>
          <p:grpSp>
            <p:nvGrpSpPr>
              <p:cNvPr id="21770" name="Group 622"/>
              <p:cNvGrpSpPr>
                <a:grpSpLocks/>
              </p:cNvGrpSpPr>
              <p:nvPr/>
            </p:nvGrpSpPr>
            <p:grpSpPr bwMode="auto">
              <a:xfrm>
                <a:off x="573" y="2593"/>
                <a:ext cx="130" cy="172"/>
                <a:chOff x="573" y="2593"/>
                <a:chExt cx="130" cy="172"/>
              </a:xfrm>
            </p:grpSpPr>
            <p:grpSp>
              <p:nvGrpSpPr>
                <p:cNvPr id="21772" name="Group 623"/>
                <p:cNvGrpSpPr>
                  <a:grpSpLocks/>
                </p:cNvGrpSpPr>
                <p:nvPr/>
              </p:nvGrpSpPr>
              <p:grpSpPr bwMode="auto">
                <a:xfrm>
                  <a:off x="573" y="2757"/>
                  <a:ext cx="130" cy="8"/>
                  <a:chOff x="573" y="2757"/>
                  <a:chExt cx="130" cy="8"/>
                </a:xfrm>
              </p:grpSpPr>
              <p:sp>
                <p:nvSpPr>
                  <p:cNvPr id="21774" name="Line 624"/>
                  <p:cNvSpPr>
                    <a:spLocks noChangeShapeType="1"/>
                  </p:cNvSpPr>
                  <p:nvPr/>
                </p:nvSpPr>
                <p:spPr bwMode="auto">
                  <a:xfrm>
                    <a:off x="573" y="2765"/>
                    <a:ext cx="13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5" name="Line 625"/>
                  <p:cNvSpPr>
                    <a:spLocks noChangeShapeType="1"/>
                  </p:cNvSpPr>
                  <p:nvPr/>
                </p:nvSpPr>
                <p:spPr bwMode="auto">
                  <a:xfrm>
                    <a:off x="573" y="2757"/>
                    <a:ext cx="13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773" name="Freeform 626"/>
                <p:cNvSpPr>
                  <a:spLocks/>
                </p:cNvSpPr>
                <p:nvPr/>
              </p:nvSpPr>
              <p:spPr bwMode="auto">
                <a:xfrm>
                  <a:off x="607" y="2593"/>
                  <a:ext cx="65" cy="26"/>
                </a:xfrm>
                <a:custGeom>
                  <a:avLst/>
                  <a:gdLst>
                    <a:gd name="T0" fmla="*/ 0 w 65"/>
                    <a:gd name="T1" fmla="*/ 3 h 26"/>
                    <a:gd name="T2" fmla="*/ 3 w 65"/>
                    <a:gd name="T3" fmla="*/ 25 h 26"/>
                    <a:gd name="T4" fmla="*/ 20 w 65"/>
                    <a:gd name="T5" fmla="*/ 9 h 26"/>
                    <a:gd name="T6" fmla="*/ 33 w 65"/>
                    <a:gd name="T7" fmla="*/ 25 h 26"/>
                    <a:gd name="T8" fmla="*/ 64 w 65"/>
                    <a:gd name="T9" fmla="*/ 0 h 26"/>
                    <a:gd name="T10" fmla="*/ 0 60000 65536"/>
                    <a:gd name="T11" fmla="*/ 0 60000 65536"/>
                    <a:gd name="T12" fmla="*/ 0 60000 65536"/>
                    <a:gd name="T13" fmla="*/ 0 60000 65536"/>
                    <a:gd name="T14" fmla="*/ 0 60000 65536"/>
                    <a:gd name="T15" fmla="*/ 0 w 65"/>
                    <a:gd name="T16" fmla="*/ 0 h 26"/>
                    <a:gd name="T17" fmla="*/ 65 w 65"/>
                    <a:gd name="T18" fmla="*/ 26 h 26"/>
                  </a:gdLst>
                  <a:ahLst/>
                  <a:cxnLst>
                    <a:cxn ang="T10">
                      <a:pos x="T0" y="T1"/>
                    </a:cxn>
                    <a:cxn ang="T11">
                      <a:pos x="T2" y="T3"/>
                    </a:cxn>
                    <a:cxn ang="T12">
                      <a:pos x="T4" y="T5"/>
                    </a:cxn>
                    <a:cxn ang="T13">
                      <a:pos x="T6" y="T7"/>
                    </a:cxn>
                    <a:cxn ang="T14">
                      <a:pos x="T8" y="T9"/>
                    </a:cxn>
                  </a:cxnLst>
                  <a:rect l="T15" t="T16" r="T17" b="T18"/>
                  <a:pathLst>
                    <a:path w="65" h="26">
                      <a:moveTo>
                        <a:pt x="0" y="3"/>
                      </a:moveTo>
                      <a:lnTo>
                        <a:pt x="3" y="25"/>
                      </a:lnTo>
                      <a:lnTo>
                        <a:pt x="20" y="9"/>
                      </a:lnTo>
                      <a:lnTo>
                        <a:pt x="33" y="25"/>
                      </a:lnTo>
                      <a:lnTo>
                        <a:pt x="64"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771" name="Line 627"/>
              <p:cNvSpPr>
                <a:spLocks noChangeShapeType="1"/>
              </p:cNvSpPr>
              <p:nvPr/>
            </p:nvSpPr>
            <p:spPr bwMode="auto">
              <a:xfrm>
                <a:off x="627" y="2610"/>
                <a:ext cx="0" cy="15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763" name="Group 628"/>
            <p:cNvGrpSpPr>
              <a:grpSpLocks/>
            </p:cNvGrpSpPr>
            <p:nvPr/>
          </p:nvGrpSpPr>
          <p:grpSpPr bwMode="auto">
            <a:xfrm>
              <a:off x="597" y="2506"/>
              <a:ext cx="81" cy="91"/>
              <a:chOff x="597" y="2506"/>
              <a:chExt cx="81" cy="91"/>
            </a:xfrm>
          </p:grpSpPr>
          <p:grpSp>
            <p:nvGrpSpPr>
              <p:cNvPr id="21764" name="Group 629"/>
              <p:cNvGrpSpPr>
                <a:grpSpLocks/>
              </p:cNvGrpSpPr>
              <p:nvPr/>
            </p:nvGrpSpPr>
            <p:grpSpPr bwMode="auto">
              <a:xfrm>
                <a:off x="599" y="2510"/>
                <a:ext cx="75" cy="87"/>
                <a:chOff x="599" y="2510"/>
                <a:chExt cx="75" cy="87"/>
              </a:xfrm>
            </p:grpSpPr>
            <p:sp>
              <p:nvSpPr>
                <p:cNvPr id="21766" name="Freeform 630"/>
                <p:cNvSpPr>
                  <a:spLocks/>
                </p:cNvSpPr>
                <p:nvPr/>
              </p:nvSpPr>
              <p:spPr bwMode="auto">
                <a:xfrm>
                  <a:off x="599" y="2510"/>
                  <a:ext cx="75" cy="87"/>
                </a:xfrm>
                <a:custGeom>
                  <a:avLst/>
                  <a:gdLst>
                    <a:gd name="T0" fmla="*/ 3 w 75"/>
                    <a:gd name="T1" fmla="*/ 16 h 87"/>
                    <a:gd name="T2" fmla="*/ 1 w 75"/>
                    <a:gd name="T3" fmla="*/ 24 h 87"/>
                    <a:gd name="T4" fmla="*/ 1 w 75"/>
                    <a:gd name="T5" fmla="*/ 28 h 87"/>
                    <a:gd name="T6" fmla="*/ 3 w 75"/>
                    <a:gd name="T7" fmla="*/ 31 h 87"/>
                    <a:gd name="T8" fmla="*/ 0 w 75"/>
                    <a:gd name="T9" fmla="*/ 37 h 87"/>
                    <a:gd name="T10" fmla="*/ 2 w 75"/>
                    <a:gd name="T11" fmla="*/ 47 h 87"/>
                    <a:gd name="T12" fmla="*/ 3 w 75"/>
                    <a:gd name="T13" fmla="*/ 52 h 87"/>
                    <a:gd name="T14" fmla="*/ 6 w 75"/>
                    <a:gd name="T15" fmla="*/ 57 h 87"/>
                    <a:gd name="T16" fmla="*/ 8 w 75"/>
                    <a:gd name="T17" fmla="*/ 62 h 87"/>
                    <a:gd name="T18" fmla="*/ 10 w 75"/>
                    <a:gd name="T19" fmla="*/ 67 h 87"/>
                    <a:gd name="T20" fmla="*/ 16 w 75"/>
                    <a:gd name="T21" fmla="*/ 68 h 87"/>
                    <a:gd name="T22" fmla="*/ 22 w 75"/>
                    <a:gd name="T23" fmla="*/ 69 h 87"/>
                    <a:gd name="T24" fmla="*/ 22 w 75"/>
                    <a:gd name="T25" fmla="*/ 73 h 87"/>
                    <a:gd name="T26" fmla="*/ 22 w 75"/>
                    <a:gd name="T27" fmla="*/ 76 h 87"/>
                    <a:gd name="T28" fmla="*/ 33 w 75"/>
                    <a:gd name="T29" fmla="*/ 86 h 87"/>
                    <a:gd name="T30" fmla="*/ 63 w 75"/>
                    <a:gd name="T31" fmla="*/ 73 h 87"/>
                    <a:gd name="T32" fmla="*/ 64 w 75"/>
                    <a:gd name="T33" fmla="*/ 50 h 87"/>
                    <a:gd name="T34" fmla="*/ 68 w 75"/>
                    <a:gd name="T35" fmla="*/ 43 h 87"/>
                    <a:gd name="T36" fmla="*/ 71 w 75"/>
                    <a:gd name="T37" fmla="*/ 38 h 87"/>
                    <a:gd name="T38" fmla="*/ 73 w 75"/>
                    <a:gd name="T39" fmla="*/ 31 h 87"/>
                    <a:gd name="T40" fmla="*/ 74 w 75"/>
                    <a:gd name="T41" fmla="*/ 25 h 87"/>
                    <a:gd name="T42" fmla="*/ 73 w 75"/>
                    <a:gd name="T43" fmla="*/ 21 h 87"/>
                    <a:gd name="T44" fmla="*/ 72 w 75"/>
                    <a:gd name="T45" fmla="*/ 15 h 87"/>
                    <a:gd name="T46" fmla="*/ 71 w 75"/>
                    <a:gd name="T47" fmla="*/ 10 h 87"/>
                    <a:gd name="T48" fmla="*/ 67 w 75"/>
                    <a:gd name="T49" fmla="*/ 7 h 87"/>
                    <a:gd name="T50" fmla="*/ 63 w 75"/>
                    <a:gd name="T51" fmla="*/ 4 h 87"/>
                    <a:gd name="T52" fmla="*/ 58 w 75"/>
                    <a:gd name="T53" fmla="*/ 2 h 87"/>
                    <a:gd name="T54" fmla="*/ 51 w 75"/>
                    <a:gd name="T55" fmla="*/ 2 h 87"/>
                    <a:gd name="T56" fmla="*/ 44 w 75"/>
                    <a:gd name="T57" fmla="*/ 1 h 87"/>
                    <a:gd name="T58" fmla="*/ 36 w 75"/>
                    <a:gd name="T59" fmla="*/ 0 h 87"/>
                    <a:gd name="T60" fmla="*/ 28 w 75"/>
                    <a:gd name="T61" fmla="*/ 1 h 87"/>
                    <a:gd name="T62" fmla="*/ 19 w 75"/>
                    <a:gd name="T63" fmla="*/ 2 h 87"/>
                    <a:gd name="T64" fmla="*/ 14 w 75"/>
                    <a:gd name="T65" fmla="*/ 5 h 87"/>
                    <a:gd name="T66" fmla="*/ 9 w 75"/>
                    <a:gd name="T67" fmla="*/ 7 h 87"/>
                    <a:gd name="T68" fmla="*/ 6 w 75"/>
                    <a:gd name="T69" fmla="*/ 11 h 87"/>
                    <a:gd name="T70" fmla="*/ 3 w 75"/>
                    <a:gd name="T71" fmla="*/ 16 h 8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5"/>
                    <a:gd name="T109" fmla="*/ 0 h 87"/>
                    <a:gd name="T110" fmla="*/ 75 w 75"/>
                    <a:gd name="T111" fmla="*/ 87 h 8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5" h="87">
                      <a:moveTo>
                        <a:pt x="3" y="16"/>
                      </a:moveTo>
                      <a:lnTo>
                        <a:pt x="1" y="24"/>
                      </a:lnTo>
                      <a:lnTo>
                        <a:pt x="1" y="28"/>
                      </a:lnTo>
                      <a:lnTo>
                        <a:pt x="3" y="31"/>
                      </a:lnTo>
                      <a:lnTo>
                        <a:pt x="0" y="37"/>
                      </a:lnTo>
                      <a:lnTo>
                        <a:pt x="2" y="47"/>
                      </a:lnTo>
                      <a:lnTo>
                        <a:pt x="3" y="52"/>
                      </a:lnTo>
                      <a:lnTo>
                        <a:pt x="6" y="57"/>
                      </a:lnTo>
                      <a:lnTo>
                        <a:pt x="8" y="62"/>
                      </a:lnTo>
                      <a:lnTo>
                        <a:pt x="10" y="67"/>
                      </a:lnTo>
                      <a:lnTo>
                        <a:pt x="16" y="68"/>
                      </a:lnTo>
                      <a:lnTo>
                        <a:pt x="22" y="69"/>
                      </a:lnTo>
                      <a:lnTo>
                        <a:pt x="22" y="73"/>
                      </a:lnTo>
                      <a:lnTo>
                        <a:pt x="22" y="76"/>
                      </a:lnTo>
                      <a:lnTo>
                        <a:pt x="33" y="86"/>
                      </a:lnTo>
                      <a:lnTo>
                        <a:pt x="63" y="73"/>
                      </a:lnTo>
                      <a:lnTo>
                        <a:pt x="64" y="50"/>
                      </a:lnTo>
                      <a:lnTo>
                        <a:pt x="68" y="43"/>
                      </a:lnTo>
                      <a:lnTo>
                        <a:pt x="71" y="38"/>
                      </a:lnTo>
                      <a:lnTo>
                        <a:pt x="73" y="31"/>
                      </a:lnTo>
                      <a:lnTo>
                        <a:pt x="74" y="25"/>
                      </a:lnTo>
                      <a:lnTo>
                        <a:pt x="73" y="21"/>
                      </a:lnTo>
                      <a:lnTo>
                        <a:pt x="72" y="15"/>
                      </a:lnTo>
                      <a:lnTo>
                        <a:pt x="71" y="10"/>
                      </a:lnTo>
                      <a:lnTo>
                        <a:pt x="67" y="7"/>
                      </a:lnTo>
                      <a:lnTo>
                        <a:pt x="63" y="4"/>
                      </a:lnTo>
                      <a:lnTo>
                        <a:pt x="58" y="2"/>
                      </a:lnTo>
                      <a:lnTo>
                        <a:pt x="51" y="2"/>
                      </a:lnTo>
                      <a:lnTo>
                        <a:pt x="44" y="1"/>
                      </a:lnTo>
                      <a:lnTo>
                        <a:pt x="36" y="0"/>
                      </a:lnTo>
                      <a:lnTo>
                        <a:pt x="28" y="1"/>
                      </a:lnTo>
                      <a:lnTo>
                        <a:pt x="19" y="2"/>
                      </a:lnTo>
                      <a:lnTo>
                        <a:pt x="14" y="5"/>
                      </a:lnTo>
                      <a:lnTo>
                        <a:pt x="9" y="7"/>
                      </a:lnTo>
                      <a:lnTo>
                        <a:pt x="6" y="11"/>
                      </a:lnTo>
                      <a:lnTo>
                        <a:pt x="3" y="16"/>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67" name="Freeform 631"/>
                <p:cNvSpPr>
                  <a:spLocks/>
                </p:cNvSpPr>
                <p:nvPr/>
              </p:nvSpPr>
              <p:spPr bwMode="auto">
                <a:xfrm>
                  <a:off x="623" y="2541"/>
                  <a:ext cx="20" cy="17"/>
                </a:xfrm>
                <a:custGeom>
                  <a:avLst/>
                  <a:gdLst>
                    <a:gd name="T0" fmla="*/ 2 w 20"/>
                    <a:gd name="T1" fmla="*/ 1 h 17"/>
                    <a:gd name="T2" fmla="*/ 7 w 20"/>
                    <a:gd name="T3" fmla="*/ 0 h 17"/>
                    <a:gd name="T4" fmla="*/ 12 w 20"/>
                    <a:gd name="T5" fmla="*/ 0 h 17"/>
                    <a:gd name="T6" fmla="*/ 17 w 20"/>
                    <a:gd name="T7" fmla="*/ 1 h 17"/>
                    <a:gd name="T8" fmla="*/ 18 w 20"/>
                    <a:gd name="T9" fmla="*/ 2 h 17"/>
                    <a:gd name="T10" fmla="*/ 19 w 20"/>
                    <a:gd name="T11" fmla="*/ 3 h 17"/>
                    <a:gd name="T12" fmla="*/ 11 w 20"/>
                    <a:gd name="T13" fmla="*/ 4 h 17"/>
                    <a:gd name="T14" fmla="*/ 12 w 20"/>
                    <a:gd name="T15" fmla="*/ 4 h 17"/>
                    <a:gd name="T16" fmla="*/ 17 w 20"/>
                    <a:gd name="T17" fmla="*/ 4 h 17"/>
                    <a:gd name="T18" fmla="*/ 7 w 20"/>
                    <a:gd name="T19" fmla="*/ 4 h 17"/>
                    <a:gd name="T20" fmla="*/ 3 w 20"/>
                    <a:gd name="T21" fmla="*/ 4 h 17"/>
                    <a:gd name="T22" fmla="*/ 2 w 20"/>
                    <a:gd name="T23" fmla="*/ 13 h 17"/>
                    <a:gd name="T24" fmla="*/ 2 w 20"/>
                    <a:gd name="T25" fmla="*/ 15 h 17"/>
                    <a:gd name="T26" fmla="*/ 3 w 20"/>
                    <a:gd name="T27" fmla="*/ 16 h 17"/>
                    <a:gd name="T28" fmla="*/ 0 w 20"/>
                    <a:gd name="T29" fmla="*/ 14 h 17"/>
                    <a:gd name="T30" fmla="*/ 2 w 20"/>
                    <a:gd name="T31" fmla="*/ 4 h 17"/>
                    <a:gd name="T32" fmla="*/ 2 w 20"/>
                    <a:gd name="T33" fmla="*/ 1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17"/>
                    <a:gd name="T53" fmla="*/ 20 w 20"/>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17">
                      <a:moveTo>
                        <a:pt x="2" y="1"/>
                      </a:moveTo>
                      <a:lnTo>
                        <a:pt x="7" y="0"/>
                      </a:lnTo>
                      <a:lnTo>
                        <a:pt x="12" y="0"/>
                      </a:lnTo>
                      <a:lnTo>
                        <a:pt x="17" y="1"/>
                      </a:lnTo>
                      <a:lnTo>
                        <a:pt x="18" y="2"/>
                      </a:lnTo>
                      <a:lnTo>
                        <a:pt x="19" y="3"/>
                      </a:lnTo>
                      <a:lnTo>
                        <a:pt x="11" y="4"/>
                      </a:lnTo>
                      <a:lnTo>
                        <a:pt x="12" y="4"/>
                      </a:lnTo>
                      <a:lnTo>
                        <a:pt x="17" y="4"/>
                      </a:lnTo>
                      <a:lnTo>
                        <a:pt x="7" y="4"/>
                      </a:lnTo>
                      <a:lnTo>
                        <a:pt x="3" y="4"/>
                      </a:lnTo>
                      <a:lnTo>
                        <a:pt x="2" y="13"/>
                      </a:lnTo>
                      <a:lnTo>
                        <a:pt x="2" y="15"/>
                      </a:lnTo>
                      <a:lnTo>
                        <a:pt x="3" y="16"/>
                      </a:lnTo>
                      <a:lnTo>
                        <a:pt x="0" y="14"/>
                      </a:lnTo>
                      <a:lnTo>
                        <a:pt x="2" y="4"/>
                      </a:lnTo>
                      <a:lnTo>
                        <a:pt x="2" y="1"/>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68" name="Freeform 632"/>
                <p:cNvSpPr>
                  <a:spLocks/>
                </p:cNvSpPr>
                <p:nvPr/>
              </p:nvSpPr>
              <p:spPr bwMode="auto">
                <a:xfrm>
                  <a:off x="601" y="2541"/>
                  <a:ext cx="7" cy="2"/>
                </a:xfrm>
                <a:custGeom>
                  <a:avLst/>
                  <a:gdLst>
                    <a:gd name="T0" fmla="*/ 6 w 7"/>
                    <a:gd name="T1" fmla="*/ 0 h 2"/>
                    <a:gd name="T2" fmla="*/ 2 w 7"/>
                    <a:gd name="T3" fmla="*/ 0 h 2"/>
                    <a:gd name="T4" fmla="*/ 0 w 7"/>
                    <a:gd name="T5" fmla="*/ 0 h 2"/>
                    <a:gd name="T6" fmla="*/ 0 w 7"/>
                    <a:gd name="T7" fmla="*/ 1 h 2"/>
                    <a:gd name="T8" fmla="*/ 3 w 7"/>
                    <a:gd name="T9" fmla="*/ 1 h 2"/>
                    <a:gd name="T10" fmla="*/ 4 w 7"/>
                    <a:gd name="T11" fmla="*/ 1 h 2"/>
                    <a:gd name="T12" fmla="*/ 2 w 7"/>
                    <a:gd name="T13" fmla="*/ 1 h 2"/>
                    <a:gd name="T14" fmla="*/ 0 w 7"/>
                    <a:gd name="T15" fmla="*/ 1 h 2"/>
                    <a:gd name="T16" fmla="*/ 5 w 7"/>
                    <a:gd name="T17" fmla="*/ 1 h 2"/>
                    <a:gd name="T18" fmla="*/ 6 w 7"/>
                    <a:gd name="T19" fmla="*/ 1 h 2"/>
                    <a:gd name="T20" fmla="*/ 6 w 7"/>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2"/>
                    <a:gd name="T35" fmla="*/ 7 w 7"/>
                    <a:gd name="T36" fmla="*/ 2 h 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2">
                      <a:moveTo>
                        <a:pt x="6" y="0"/>
                      </a:moveTo>
                      <a:lnTo>
                        <a:pt x="2" y="0"/>
                      </a:lnTo>
                      <a:lnTo>
                        <a:pt x="0" y="0"/>
                      </a:lnTo>
                      <a:lnTo>
                        <a:pt x="0" y="1"/>
                      </a:lnTo>
                      <a:lnTo>
                        <a:pt x="3" y="1"/>
                      </a:lnTo>
                      <a:lnTo>
                        <a:pt x="4" y="1"/>
                      </a:lnTo>
                      <a:lnTo>
                        <a:pt x="2" y="1"/>
                      </a:lnTo>
                      <a:lnTo>
                        <a:pt x="0" y="1"/>
                      </a:lnTo>
                      <a:lnTo>
                        <a:pt x="5" y="1"/>
                      </a:lnTo>
                      <a:lnTo>
                        <a:pt x="6" y="1"/>
                      </a:lnTo>
                      <a:lnTo>
                        <a:pt x="6"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69" name="Freeform 633"/>
                <p:cNvSpPr>
                  <a:spLocks/>
                </p:cNvSpPr>
                <p:nvPr/>
              </p:nvSpPr>
              <p:spPr bwMode="auto">
                <a:xfrm>
                  <a:off x="629" y="2560"/>
                  <a:ext cx="34" cy="23"/>
                </a:xfrm>
                <a:custGeom>
                  <a:avLst/>
                  <a:gdLst>
                    <a:gd name="T0" fmla="*/ 27 w 34"/>
                    <a:gd name="T1" fmla="*/ 6 h 23"/>
                    <a:gd name="T2" fmla="*/ 24 w 34"/>
                    <a:gd name="T3" fmla="*/ 11 h 23"/>
                    <a:gd name="T4" fmla="*/ 0 w 34"/>
                    <a:gd name="T5" fmla="*/ 19 h 23"/>
                    <a:gd name="T6" fmla="*/ 13 w 34"/>
                    <a:gd name="T7" fmla="*/ 17 h 23"/>
                    <a:gd name="T8" fmla="*/ 18 w 34"/>
                    <a:gd name="T9" fmla="*/ 16 h 23"/>
                    <a:gd name="T10" fmla="*/ 25 w 34"/>
                    <a:gd name="T11" fmla="*/ 17 h 23"/>
                    <a:gd name="T12" fmla="*/ 30 w 34"/>
                    <a:gd name="T13" fmla="*/ 18 h 23"/>
                    <a:gd name="T14" fmla="*/ 32 w 34"/>
                    <a:gd name="T15" fmla="*/ 22 h 23"/>
                    <a:gd name="T16" fmla="*/ 33 w 34"/>
                    <a:gd name="T17" fmla="*/ 6 h 23"/>
                    <a:gd name="T18" fmla="*/ 32 w 34"/>
                    <a:gd name="T19" fmla="*/ 3 h 23"/>
                    <a:gd name="T20" fmla="*/ 28 w 34"/>
                    <a:gd name="T21" fmla="*/ 0 h 23"/>
                    <a:gd name="T22" fmla="*/ 27 w 34"/>
                    <a:gd name="T23" fmla="*/ 6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
                    <a:gd name="T37" fmla="*/ 0 h 23"/>
                    <a:gd name="T38" fmla="*/ 34 w 34"/>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 h="23">
                      <a:moveTo>
                        <a:pt x="27" y="6"/>
                      </a:moveTo>
                      <a:lnTo>
                        <a:pt x="24" y="11"/>
                      </a:lnTo>
                      <a:lnTo>
                        <a:pt x="0" y="19"/>
                      </a:lnTo>
                      <a:lnTo>
                        <a:pt x="13" y="17"/>
                      </a:lnTo>
                      <a:lnTo>
                        <a:pt x="18" y="16"/>
                      </a:lnTo>
                      <a:lnTo>
                        <a:pt x="25" y="17"/>
                      </a:lnTo>
                      <a:lnTo>
                        <a:pt x="30" y="18"/>
                      </a:lnTo>
                      <a:lnTo>
                        <a:pt x="32" y="22"/>
                      </a:lnTo>
                      <a:lnTo>
                        <a:pt x="33" y="6"/>
                      </a:lnTo>
                      <a:lnTo>
                        <a:pt x="32" y="3"/>
                      </a:lnTo>
                      <a:lnTo>
                        <a:pt x="28" y="0"/>
                      </a:lnTo>
                      <a:lnTo>
                        <a:pt x="27" y="6"/>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765" name="Freeform 634"/>
              <p:cNvSpPr>
                <a:spLocks/>
              </p:cNvSpPr>
              <p:nvPr/>
            </p:nvSpPr>
            <p:spPr bwMode="auto">
              <a:xfrm>
                <a:off x="597" y="2506"/>
                <a:ext cx="81" cy="61"/>
              </a:xfrm>
              <a:custGeom>
                <a:avLst/>
                <a:gdLst>
                  <a:gd name="T0" fmla="*/ 15 w 81"/>
                  <a:gd name="T1" fmla="*/ 5 h 61"/>
                  <a:gd name="T2" fmla="*/ 22 w 81"/>
                  <a:gd name="T3" fmla="*/ 2 h 61"/>
                  <a:gd name="T4" fmla="*/ 27 w 81"/>
                  <a:gd name="T5" fmla="*/ 2 h 61"/>
                  <a:gd name="T6" fmla="*/ 37 w 81"/>
                  <a:gd name="T7" fmla="*/ 0 h 61"/>
                  <a:gd name="T8" fmla="*/ 43 w 81"/>
                  <a:gd name="T9" fmla="*/ 0 h 61"/>
                  <a:gd name="T10" fmla="*/ 51 w 81"/>
                  <a:gd name="T11" fmla="*/ 0 h 61"/>
                  <a:gd name="T12" fmla="*/ 58 w 81"/>
                  <a:gd name="T13" fmla="*/ 1 h 61"/>
                  <a:gd name="T14" fmla="*/ 64 w 81"/>
                  <a:gd name="T15" fmla="*/ 1 h 61"/>
                  <a:gd name="T16" fmla="*/ 69 w 81"/>
                  <a:gd name="T17" fmla="*/ 2 h 61"/>
                  <a:gd name="T18" fmla="*/ 73 w 81"/>
                  <a:gd name="T19" fmla="*/ 5 h 61"/>
                  <a:gd name="T20" fmla="*/ 77 w 81"/>
                  <a:gd name="T21" fmla="*/ 8 h 61"/>
                  <a:gd name="T22" fmla="*/ 78 w 81"/>
                  <a:gd name="T23" fmla="*/ 12 h 61"/>
                  <a:gd name="T24" fmla="*/ 79 w 81"/>
                  <a:gd name="T25" fmla="*/ 18 h 61"/>
                  <a:gd name="T26" fmla="*/ 80 w 81"/>
                  <a:gd name="T27" fmla="*/ 26 h 61"/>
                  <a:gd name="T28" fmla="*/ 79 w 81"/>
                  <a:gd name="T29" fmla="*/ 33 h 61"/>
                  <a:gd name="T30" fmla="*/ 77 w 81"/>
                  <a:gd name="T31" fmla="*/ 39 h 61"/>
                  <a:gd name="T32" fmla="*/ 75 w 81"/>
                  <a:gd name="T33" fmla="*/ 45 h 61"/>
                  <a:gd name="T34" fmla="*/ 73 w 81"/>
                  <a:gd name="T35" fmla="*/ 49 h 61"/>
                  <a:gd name="T36" fmla="*/ 71 w 81"/>
                  <a:gd name="T37" fmla="*/ 53 h 61"/>
                  <a:gd name="T38" fmla="*/ 69 w 81"/>
                  <a:gd name="T39" fmla="*/ 56 h 61"/>
                  <a:gd name="T40" fmla="*/ 65 w 81"/>
                  <a:gd name="T41" fmla="*/ 60 h 61"/>
                  <a:gd name="T42" fmla="*/ 63 w 81"/>
                  <a:gd name="T43" fmla="*/ 60 h 61"/>
                  <a:gd name="T44" fmla="*/ 64 w 81"/>
                  <a:gd name="T45" fmla="*/ 55 h 61"/>
                  <a:gd name="T46" fmla="*/ 62 w 81"/>
                  <a:gd name="T47" fmla="*/ 52 h 61"/>
                  <a:gd name="T48" fmla="*/ 61 w 81"/>
                  <a:gd name="T49" fmla="*/ 49 h 61"/>
                  <a:gd name="T50" fmla="*/ 63 w 81"/>
                  <a:gd name="T51" fmla="*/ 45 h 61"/>
                  <a:gd name="T52" fmla="*/ 64 w 81"/>
                  <a:gd name="T53" fmla="*/ 39 h 61"/>
                  <a:gd name="T54" fmla="*/ 62 w 81"/>
                  <a:gd name="T55" fmla="*/ 38 h 61"/>
                  <a:gd name="T56" fmla="*/ 58 w 81"/>
                  <a:gd name="T57" fmla="*/ 41 h 61"/>
                  <a:gd name="T58" fmla="*/ 55 w 81"/>
                  <a:gd name="T59" fmla="*/ 44 h 61"/>
                  <a:gd name="T60" fmla="*/ 56 w 81"/>
                  <a:gd name="T61" fmla="*/ 38 h 61"/>
                  <a:gd name="T62" fmla="*/ 54 w 81"/>
                  <a:gd name="T63" fmla="*/ 31 h 61"/>
                  <a:gd name="T64" fmla="*/ 54 w 81"/>
                  <a:gd name="T65" fmla="*/ 23 h 61"/>
                  <a:gd name="T66" fmla="*/ 54 w 81"/>
                  <a:gd name="T67" fmla="*/ 18 h 61"/>
                  <a:gd name="T68" fmla="*/ 56 w 81"/>
                  <a:gd name="T69" fmla="*/ 17 h 61"/>
                  <a:gd name="T70" fmla="*/ 50 w 81"/>
                  <a:gd name="T71" fmla="*/ 18 h 61"/>
                  <a:gd name="T72" fmla="*/ 46 w 81"/>
                  <a:gd name="T73" fmla="*/ 19 h 61"/>
                  <a:gd name="T74" fmla="*/ 42 w 81"/>
                  <a:gd name="T75" fmla="*/ 19 h 61"/>
                  <a:gd name="T76" fmla="*/ 34 w 81"/>
                  <a:gd name="T77" fmla="*/ 20 h 61"/>
                  <a:gd name="T78" fmla="*/ 30 w 81"/>
                  <a:gd name="T79" fmla="*/ 22 h 61"/>
                  <a:gd name="T80" fmla="*/ 37 w 81"/>
                  <a:gd name="T81" fmla="*/ 19 h 61"/>
                  <a:gd name="T82" fmla="*/ 32 w 81"/>
                  <a:gd name="T83" fmla="*/ 19 h 61"/>
                  <a:gd name="T84" fmla="*/ 23 w 81"/>
                  <a:gd name="T85" fmla="*/ 19 h 61"/>
                  <a:gd name="T86" fmla="*/ 16 w 81"/>
                  <a:gd name="T87" fmla="*/ 18 h 61"/>
                  <a:gd name="T88" fmla="*/ 8 w 81"/>
                  <a:gd name="T89" fmla="*/ 18 h 61"/>
                  <a:gd name="T90" fmla="*/ 6 w 81"/>
                  <a:gd name="T91" fmla="*/ 22 h 61"/>
                  <a:gd name="T92" fmla="*/ 5 w 81"/>
                  <a:gd name="T93" fmla="*/ 27 h 61"/>
                  <a:gd name="T94" fmla="*/ 2 w 81"/>
                  <a:gd name="T95" fmla="*/ 22 h 61"/>
                  <a:gd name="T96" fmla="*/ 0 w 81"/>
                  <a:gd name="T97" fmla="*/ 15 h 61"/>
                  <a:gd name="T98" fmla="*/ 5 w 81"/>
                  <a:gd name="T99" fmla="*/ 10 h 61"/>
                  <a:gd name="T100" fmla="*/ 9 w 81"/>
                  <a:gd name="T101" fmla="*/ 7 h 61"/>
                  <a:gd name="T102" fmla="*/ 15 w 81"/>
                  <a:gd name="T103" fmla="*/ 5 h 6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1"/>
                  <a:gd name="T157" fmla="*/ 0 h 61"/>
                  <a:gd name="T158" fmla="*/ 81 w 81"/>
                  <a:gd name="T159" fmla="*/ 61 h 6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1" h="61">
                    <a:moveTo>
                      <a:pt x="15" y="5"/>
                    </a:moveTo>
                    <a:lnTo>
                      <a:pt x="22" y="2"/>
                    </a:lnTo>
                    <a:lnTo>
                      <a:pt x="27" y="2"/>
                    </a:lnTo>
                    <a:lnTo>
                      <a:pt x="37" y="0"/>
                    </a:lnTo>
                    <a:lnTo>
                      <a:pt x="43" y="0"/>
                    </a:lnTo>
                    <a:lnTo>
                      <a:pt x="51" y="0"/>
                    </a:lnTo>
                    <a:lnTo>
                      <a:pt x="58" y="1"/>
                    </a:lnTo>
                    <a:lnTo>
                      <a:pt x="64" y="1"/>
                    </a:lnTo>
                    <a:lnTo>
                      <a:pt x="69" y="2"/>
                    </a:lnTo>
                    <a:lnTo>
                      <a:pt x="73" y="5"/>
                    </a:lnTo>
                    <a:lnTo>
                      <a:pt x="77" y="8"/>
                    </a:lnTo>
                    <a:lnTo>
                      <a:pt x="78" y="12"/>
                    </a:lnTo>
                    <a:lnTo>
                      <a:pt x="79" y="18"/>
                    </a:lnTo>
                    <a:lnTo>
                      <a:pt x="80" y="26"/>
                    </a:lnTo>
                    <a:lnTo>
                      <a:pt x="79" y="33"/>
                    </a:lnTo>
                    <a:lnTo>
                      <a:pt x="77" y="39"/>
                    </a:lnTo>
                    <a:lnTo>
                      <a:pt x="75" y="45"/>
                    </a:lnTo>
                    <a:lnTo>
                      <a:pt x="73" y="49"/>
                    </a:lnTo>
                    <a:lnTo>
                      <a:pt x="71" y="53"/>
                    </a:lnTo>
                    <a:lnTo>
                      <a:pt x="69" y="56"/>
                    </a:lnTo>
                    <a:lnTo>
                      <a:pt x="65" y="60"/>
                    </a:lnTo>
                    <a:lnTo>
                      <a:pt x="63" y="60"/>
                    </a:lnTo>
                    <a:lnTo>
                      <a:pt x="64" y="55"/>
                    </a:lnTo>
                    <a:lnTo>
                      <a:pt x="62" y="52"/>
                    </a:lnTo>
                    <a:lnTo>
                      <a:pt x="61" y="49"/>
                    </a:lnTo>
                    <a:lnTo>
                      <a:pt x="63" y="45"/>
                    </a:lnTo>
                    <a:lnTo>
                      <a:pt x="64" y="39"/>
                    </a:lnTo>
                    <a:lnTo>
                      <a:pt x="62" y="38"/>
                    </a:lnTo>
                    <a:lnTo>
                      <a:pt x="58" y="41"/>
                    </a:lnTo>
                    <a:lnTo>
                      <a:pt x="55" y="44"/>
                    </a:lnTo>
                    <a:lnTo>
                      <a:pt x="56" y="38"/>
                    </a:lnTo>
                    <a:lnTo>
                      <a:pt x="54" y="31"/>
                    </a:lnTo>
                    <a:lnTo>
                      <a:pt x="54" y="23"/>
                    </a:lnTo>
                    <a:lnTo>
                      <a:pt x="54" y="18"/>
                    </a:lnTo>
                    <a:lnTo>
                      <a:pt x="56" y="17"/>
                    </a:lnTo>
                    <a:lnTo>
                      <a:pt x="50" y="18"/>
                    </a:lnTo>
                    <a:lnTo>
                      <a:pt x="46" y="19"/>
                    </a:lnTo>
                    <a:lnTo>
                      <a:pt x="42" y="19"/>
                    </a:lnTo>
                    <a:lnTo>
                      <a:pt x="34" y="20"/>
                    </a:lnTo>
                    <a:lnTo>
                      <a:pt x="30" y="22"/>
                    </a:lnTo>
                    <a:lnTo>
                      <a:pt x="37" y="19"/>
                    </a:lnTo>
                    <a:lnTo>
                      <a:pt x="32" y="19"/>
                    </a:lnTo>
                    <a:lnTo>
                      <a:pt x="23" y="19"/>
                    </a:lnTo>
                    <a:lnTo>
                      <a:pt x="16" y="18"/>
                    </a:lnTo>
                    <a:lnTo>
                      <a:pt x="8" y="18"/>
                    </a:lnTo>
                    <a:lnTo>
                      <a:pt x="6" y="22"/>
                    </a:lnTo>
                    <a:lnTo>
                      <a:pt x="5" y="27"/>
                    </a:lnTo>
                    <a:lnTo>
                      <a:pt x="2" y="22"/>
                    </a:lnTo>
                    <a:lnTo>
                      <a:pt x="0" y="15"/>
                    </a:lnTo>
                    <a:lnTo>
                      <a:pt x="5" y="10"/>
                    </a:lnTo>
                    <a:lnTo>
                      <a:pt x="9" y="7"/>
                    </a:lnTo>
                    <a:lnTo>
                      <a:pt x="15" y="5"/>
                    </a:lnTo>
                  </a:path>
                </a:pathLst>
              </a:custGeom>
              <a:solidFill>
                <a:srgbClr val="BF7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1538" name="Group 635"/>
          <p:cNvGrpSpPr>
            <a:grpSpLocks/>
          </p:cNvGrpSpPr>
          <p:nvPr/>
        </p:nvGrpSpPr>
        <p:grpSpPr bwMode="auto">
          <a:xfrm>
            <a:off x="587375" y="3554413"/>
            <a:ext cx="282575" cy="876300"/>
            <a:chOff x="407" y="2538"/>
            <a:chExt cx="196" cy="625"/>
          </a:xfrm>
        </p:grpSpPr>
        <p:grpSp>
          <p:nvGrpSpPr>
            <p:cNvPr id="21736" name="Group 636"/>
            <p:cNvGrpSpPr>
              <a:grpSpLocks/>
            </p:cNvGrpSpPr>
            <p:nvPr/>
          </p:nvGrpSpPr>
          <p:grpSpPr bwMode="auto">
            <a:xfrm>
              <a:off x="451" y="2538"/>
              <a:ext cx="99" cy="147"/>
              <a:chOff x="451" y="2538"/>
              <a:chExt cx="99" cy="147"/>
            </a:xfrm>
          </p:grpSpPr>
          <p:sp>
            <p:nvSpPr>
              <p:cNvPr id="21755" name="Freeform 637"/>
              <p:cNvSpPr>
                <a:spLocks/>
              </p:cNvSpPr>
              <p:nvPr/>
            </p:nvSpPr>
            <p:spPr bwMode="auto">
              <a:xfrm>
                <a:off x="451" y="2538"/>
                <a:ext cx="99" cy="79"/>
              </a:xfrm>
              <a:custGeom>
                <a:avLst/>
                <a:gdLst>
                  <a:gd name="T0" fmla="*/ 41 w 99"/>
                  <a:gd name="T1" fmla="*/ 2 h 79"/>
                  <a:gd name="T2" fmla="*/ 27 w 99"/>
                  <a:gd name="T3" fmla="*/ 5 h 79"/>
                  <a:gd name="T4" fmla="*/ 20 w 99"/>
                  <a:gd name="T5" fmla="*/ 9 h 79"/>
                  <a:gd name="T6" fmla="*/ 14 w 99"/>
                  <a:gd name="T7" fmla="*/ 14 h 79"/>
                  <a:gd name="T8" fmla="*/ 9 w 99"/>
                  <a:gd name="T9" fmla="*/ 25 h 79"/>
                  <a:gd name="T10" fmla="*/ 4 w 99"/>
                  <a:gd name="T11" fmla="*/ 41 h 79"/>
                  <a:gd name="T12" fmla="*/ 0 w 99"/>
                  <a:gd name="T13" fmla="*/ 55 h 79"/>
                  <a:gd name="T14" fmla="*/ 0 w 99"/>
                  <a:gd name="T15" fmla="*/ 62 h 79"/>
                  <a:gd name="T16" fmla="*/ 2 w 99"/>
                  <a:gd name="T17" fmla="*/ 67 h 79"/>
                  <a:gd name="T18" fmla="*/ 4 w 99"/>
                  <a:gd name="T19" fmla="*/ 77 h 79"/>
                  <a:gd name="T20" fmla="*/ 7 w 99"/>
                  <a:gd name="T21" fmla="*/ 76 h 79"/>
                  <a:gd name="T22" fmla="*/ 13 w 99"/>
                  <a:gd name="T23" fmla="*/ 76 h 79"/>
                  <a:gd name="T24" fmla="*/ 20 w 99"/>
                  <a:gd name="T25" fmla="*/ 76 h 79"/>
                  <a:gd name="T26" fmla="*/ 28 w 99"/>
                  <a:gd name="T27" fmla="*/ 77 h 79"/>
                  <a:gd name="T28" fmla="*/ 34 w 99"/>
                  <a:gd name="T29" fmla="*/ 78 h 79"/>
                  <a:gd name="T30" fmla="*/ 34 w 99"/>
                  <a:gd name="T31" fmla="*/ 73 h 79"/>
                  <a:gd name="T32" fmla="*/ 27 w 99"/>
                  <a:gd name="T33" fmla="*/ 62 h 79"/>
                  <a:gd name="T34" fmla="*/ 25 w 99"/>
                  <a:gd name="T35" fmla="*/ 44 h 79"/>
                  <a:gd name="T36" fmla="*/ 27 w 99"/>
                  <a:gd name="T37" fmla="*/ 29 h 79"/>
                  <a:gd name="T38" fmla="*/ 40 w 99"/>
                  <a:gd name="T39" fmla="*/ 20 h 79"/>
                  <a:gd name="T40" fmla="*/ 63 w 99"/>
                  <a:gd name="T41" fmla="*/ 18 h 79"/>
                  <a:gd name="T42" fmla="*/ 75 w 99"/>
                  <a:gd name="T43" fmla="*/ 27 h 79"/>
                  <a:gd name="T44" fmla="*/ 74 w 99"/>
                  <a:gd name="T45" fmla="*/ 60 h 79"/>
                  <a:gd name="T46" fmla="*/ 63 w 99"/>
                  <a:gd name="T47" fmla="*/ 73 h 79"/>
                  <a:gd name="T48" fmla="*/ 63 w 99"/>
                  <a:gd name="T49" fmla="*/ 77 h 79"/>
                  <a:gd name="T50" fmla="*/ 69 w 99"/>
                  <a:gd name="T51" fmla="*/ 77 h 79"/>
                  <a:gd name="T52" fmla="*/ 76 w 99"/>
                  <a:gd name="T53" fmla="*/ 76 h 79"/>
                  <a:gd name="T54" fmla="*/ 83 w 99"/>
                  <a:gd name="T55" fmla="*/ 76 h 79"/>
                  <a:gd name="T56" fmla="*/ 90 w 99"/>
                  <a:gd name="T57" fmla="*/ 78 h 79"/>
                  <a:gd name="T58" fmla="*/ 91 w 99"/>
                  <a:gd name="T59" fmla="*/ 73 h 79"/>
                  <a:gd name="T60" fmla="*/ 96 w 99"/>
                  <a:gd name="T61" fmla="*/ 65 h 79"/>
                  <a:gd name="T62" fmla="*/ 97 w 99"/>
                  <a:gd name="T63" fmla="*/ 58 h 79"/>
                  <a:gd name="T64" fmla="*/ 98 w 99"/>
                  <a:gd name="T65" fmla="*/ 51 h 79"/>
                  <a:gd name="T66" fmla="*/ 97 w 99"/>
                  <a:gd name="T67" fmla="*/ 44 h 79"/>
                  <a:gd name="T68" fmla="*/ 96 w 99"/>
                  <a:gd name="T69" fmla="*/ 40 h 79"/>
                  <a:gd name="T70" fmla="*/ 93 w 99"/>
                  <a:gd name="T71" fmla="*/ 34 h 79"/>
                  <a:gd name="T72" fmla="*/ 91 w 99"/>
                  <a:gd name="T73" fmla="*/ 29 h 79"/>
                  <a:gd name="T74" fmla="*/ 91 w 99"/>
                  <a:gd name="T75" fmla="*/ 25 h 79"/>
                  <a:gd name="T76" fmla="*/ 90 w 99"/>
                  <a:gd name="T77" fmla="*/ 19 h 79"/>
                  <a:gd name="T78" fmla="*/ 88 w 99"/>
                  <a:gd name="T79" fmla="*/ 12 h 79"/>
                  <a:gd name="T80" fmla="*/ 77 w 99"/>
                  <a:gd name="T81" fmla="*/ 5 h 79"/>
                  <a:gd name="T82" fmla="*/ 70 w 99"/>
                  <a:gd name="T83" fmla="*/ 2 h 79"/>
                  <a:gd name="T84" fmla="*/ 60 w 99"/>
                  <a:gd name="T85" fmla="*/ 0 h 79"/>
                  <a:gd name="T86" fmla="*/ 50 w 99"/>
                  <a:gd name="T87" fmla="*/ 0 h 79"/>
                  <a:gd name="T88" fmla="*/ 41 w 99"/>
                  <a:gd name="T89" fmla="*/ 2 h 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9"/>
                  <a:gd name="T136" fmla="*/ 0 h 79"/>
                  <a:gd name="T137" fmla="*/ 99 w 99"/>
                  <a:gd name="T138" fmla="*/ 79 h 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9" h="79">
                    <a:moveTo>
                      <a:pt x="41" y="2"/>
                    </a:moveTo>
                    <a:lnTo>
                      <a:pt x="27" y="5"/>
                    </a:lnTo>
                    <a:lnTo>
                      <a:pt x="20" y="9"/>
                    </a:lnTo>
                    <a:lnTo>
                      <a:pt x="14" y="14"/>
                    </a:lnTo>
                    <a:lnTo>
                      <a:pt x="9" y="25"/>
                    </a:lnTo>
                    <a:lnTo>
                      <a:pt x="4" y="41"/>
                    </a:lnTo>
                    <a:lnTo>
                      <a:pt x="0" y="55"/>
                    </a:lnTo>
                    <a:lnTo>
                      <a:pt x="0" y="62"/>
                    </a:lnTo>
                    <a:lnTo>
                      <a:pt x="2" y="67"/>
                    </a:lnTo>
                    <a:lnTo>
                      <a:pt x="4" y="77"/>
                    </a:lnTo>
                    <a:lnTo>
                      <a:pt x="7" y="76"/>
                    </a:lnTo>
                    <a:lnTo>
                      <a:pt x="13" y="76"/>
                    </a:lnTo>
                    <a:lnTo>
                      <a:pt x="20" y="76"/>
                    </a:lnTo>
                    <a:lnTo>
                      <a:pt x="28" y="77"/>
                    </a:lnTo>
                    <a:lnTo>
                      <a:pt x="34" y="78"/>
                    </a:lnTo>
                    <a:lnTo>
                      <a:pt x="34" y="73"/>
                    </a:lnTo>
                    <a:lnTo>
                      <a:pt x="27" y="62"/>
                    </a:lnTo>
                    <a:lnTo>
                      <a:pt x="25" y="44"/>
                    </a:lnTo>
                    <a:lnTo>
                      <a:pt x="27" y="29"/>
                    </a:lnTo>
                    <a:lnTo>
                      <a:pt x="40" y="20"/>
                    </a:lnTo>
                    <a:lnTo>
                      <a:pt x="63" y="18"/>
                    </a:lnTo>
                    <a:lnTo>
                      <a:pt x="75" y="27"/>
                    </a:lnTo>
                    <a:lnTo>
                      <a:pt x="74" y="60"/>
                    </a:lnTo>
                    <a:lnTo>
                      <a:pt x="63" y="73"/>
                    </a:lnTo>
                    <a:lnTo>
                      <a:pt x="63" y="77"/>
                    </a:lnTo>
                    <a:lnTo>
                      <a:pt x="69" y="77"/>
                    </a:lnTo>
                    <a:lnTo>
                      <a:pt x="76" y="76"/>
                    </a:lnTo>
                    <a:lnTo>
                      <a:pt x="83" y="76"/>
                    </a:lnTo>
                    <a:lnTo>
                      <a:pt x="90" y="78"/>
                    </a:lnTo>
                    <a:lnTo>
                      <a:pt x="91" y="73"/>
                    </a:lnTo>
                    <a:lnTo>
                      <a:pt x="96" y="65"/>
                    </a:lnTo>
                    <a:lnTo>
                      <a:pt x="97" y="58"/>
                    </a:lnTo>
                    <a:lnTo>
                      <a:pt x="98" y="51"/>
                    </a:lnTo>
                    <a:lnTo>
                      <a:pt x="97" y="44"/>
                    </a:lnTo>
                    <a:lnTo>
                      <a:pt x="96" y="40"/>
                    </a:lnTo>
                    <a:lnTo>
                      <a:pt x="93" y="34"/>
                    </a:lnTo>
                    <a:lnTo>
                      <a:pt x="91" y="29"/>
                    </a:lnTo>
                    <a:lnTo>
                      <a:pt x="91" y="25"/>
                    </a:lnTo>
                    <a:lnTo>
                      <a:pt x="90" y="19"/>
                    </a:lnTo>
                    <a:lnTo>
                      <a:pt x="88" y="12"/>
                    </a:lnTo>
                    <a:lnTo>
                      <a:pt x="77" y="5"/>
                    </a:lnTo>
                    <a:lnTo>
                      <a:pt x="70" y="2"/>
                    </a:lnTo>
                    <a:lnTo>
                      <a:pt x="60" y="0"/>
                    </a:lnTo>
                    <a:lnTo>
                      <a:pt x="50" y="0"/>
                    </a:lnTo>
                    <a:lnTo>
                      <a:pt x="41" y="2"/>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56" name="Freeform 638"/>
              <p:cNvSpPr>
                <a:spLocks/>
              </p:cNvSpPr>
              <p:nvPr/>
            </p:nvSpPr>
            <p:spPr bwMode="auto">
              <a:xfrm>
                <a:off x="462" y="2553"/>
                <a:ext cx="80" cy="132"/>
              </a:xfrm>
              <a:custGeom>
                <a:avLst/>
                <a:gdLst>
                  <a:gd name="T0" fmla="*/ 30 w 80"/>
                  <a:gd name="T1" fmla="*/ 2 h 132"/>
                  <a:gd name="T2" fmla="*/ 24 w 80"/>
                  <a:gd name="T3" fmla="*/ 3 h 132"/>
                  <a:gd name="T4" fmla="*/ 19 w 80"/>
                  <a:gd name="T5" fmla="*/ 7 h 132"/>
                  <a:gd name="T6" fmla="*/ 15 w 80"/>
                  <a:gd name="T7" fmla="*/ 11 h 132"/>
                  <a:gd name="T8" fmla="*/ 14 w 80"/>
                  <a:gd name="T9" fmla="*/ 16 h 132"/>
                  <a:gd name="T10" fmla="*/ 13 w 80"/>
                  <a:gd name="T11" fmla="*/ 32 h 132"/>
                  <a:gd name="T12" fmla="*/ 13 w 80"/>
                  <a:gd name="T13" fmla="*/ 38 h 132"/>
                  <a:gd name="T14" fmla="*/ 15 w 80"/>
                  <a:gd name="T15" fmla="*/ 49 h 132"/>
                  <a:gd name="T16" fmla="*/ 17 w 80"/>
                  <a:gd name="T17" fmla="*/ 55 h 132"/>
                  <a:gd name="T18" fmla="*/ 23 w 80"/>
                  <a:gd name="T19" fmla="*/ 62 h 132"/>
                  <a:gd name="T20" fmla="*/ 23 w 80"/>
                  <a:gd name="T21" fmla="*/ 82 h 132"/>
                  <a:gd name="T22" fmla="*/ 0 w 80"/>
                  <a:gd name="T23" fmla="*/ 93 h 132"/>
                  <a:gd name="T24" fmla="*/ 41 w 80"/>
                  <a:gd name="T25" fmla="*/ 131 h 132"/>
                  <a:gd name="T26" fmla="*/ 79 w 80"/>
                  <a:gd name="T27" fmla="*/ 90 h 132"/>
                  <a:gd name="T28" fmla="*/ 52 w 80"/>
                  <a:gd name="T29" fmla="*/ 78 h 132"/>
                  <a:gd name="T30" fmla="*/ 52 w 80"/>
                  <a:gd name="T31" fmla="*/ 62 h 132"/>
                  <a:gd name="T32" fmla="*/ 58 w 80"/>
                  <a:gd name="T33" fmla="*/ 55 h 132"/>
                  <a:gd name="T34" fmla="*/ 62 w 80"/>
                  <a:gd name="T35" fmla="*/ 49 h 132"/>
                  <a:gd name="T36" fmla="*/ 64 w 80"/>
                  <a:gd name="T37" fmla="*/ 43 h 132"/>
                  <a:gd name="T38" fmla="*/ 64 w 80"/>
                  <a:gd name="T39" fmla="*/ 35 h 132"/>
                  <a:gd name="T40" fmla="*/ 64 w 80"/>
                  <a:gd name="T41" fmla="*/ 29 h 132"/>
                  <a:gd name="T42" fmla="*/ 64 w 80"/>
                  <a:gd name="T43" fmla="*/ 21 h 132"/>
                  <a:gd name="T44" fmla="*/ 64 w 80"/>
                  <a:gd name="T45" fmla="*/ 16 h 132"/>
                  <a:gd name="T46" fmla="*/ 63 w 80"/>
                  <a:gd name="T47" fmla="*/ 11 h 132"/>
                  <a:gd name="T48" fmla="*/ 58 w 80"/>
                  <a:gd name="T49" fmla="*/ 6 h 132"/>
                  <a:gd name="T50" fmla="*/ 52 w 80"/>
                  <a:gd name="T51" fmla="*/ 2 h 132"/>
                  <a:gd name="T52" fmla="*/ 46 w 80"/>
                  <a:gd name="T53" fmla="*/ 1 h 132"/>
                  <a:gd name="T54" fmla="*/ 39 w 80"/>
                  <a:gd name="T55" fmla="*/ 0 h 132"/>
                  <a:gd name="T56" fmla="*/ 30 w 80"/>
                  <a:gd name="T57" fmla="*/ 2 h 1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
                  <a:gd name="T88" fmla="*/ 0 h 132"/>
                  <a:gd name="T89" fmla="*/ 80 w 80"/>
                  <a:gd name="T90" fmla="*/ 132 h 1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 h="132">
                    <a:moveTo>
                      <a:pt x="30" y="2"/>
                    </a:moveTo>
                    <a:lnTo>
                      <a:pt x="24" y="3"/>
                    </a:lnTo>
                    <a:lnTo>
                      <a:pt x="19" y="7"/>
                    </a:lnTo>
                    <a:lnTo>
                      <a:pt x="15" y="11"/>
                    </a:lnTo>
                    <a:lnTo>
                      <a:pt x="14" y="16"/>
                    </a:lnTo>
                    <a:lnTo>
                      <a:pt x="13" y="32"/>
                    </a:lnTo>
                    <a:lnTo>
                      <a:pt x="13" y="38"/>
                    </a:lnTo>
                    <a:lnTo>
                      <a:pt x="15" y="49"/>
                    </a:lnTo>
                    <a:lnTo>
                      <a:pt x="17" y="55"/>
                    </a:lnTo>
                    <a:lnTo>
                      <a:pt x="23" y="62"/>
                    </a:lnTo>
                    <a:lnTo>
                      <a:pt x="23" y="82"/>
                    </a:lnTo>
                    <a:lnTo>
                      <a:pt x="0" y="93"/>
                    </a:lnTo>
                    <a:lnTo>
                      <a:pt x="41" y="131"/>
                    </a:lnTo>
                    <a:lnTo>
                      <a:pt x="79" y="90"/>
                    </a:lnTo>
                    <a:lnTo>
                      <a:pt x="52" y="78"/>
                    </a:lnTo>
                    <a:lnTo>
                      <a:pt x="52" y="62"/>
                    </a:lnTo>
                    <a:lnTo>
                      <a:pt x="58" y="55"/>
                    </a:lnTo>
                    <a:lnTo>
                      <a:pt x="62" y="49"/>
                    </a:lnTo>
                    <a:lnTo>
                      <a:pt x="64" y="43"/>
                    </a:lnTo>
                    <a:lnTo>
                      <a:pt x="64" y="35"/>
                    </a:lnTo>
                    <a:lnTo>
                      <a:pt x="64" y="29"/>
                    </a:lnTo>
                    <a:lnTo>
                      <a:pt x="64" y="21"/>
                    </a:lnTo>
                    <a:lnTo>
                      <a:pt x="64" y="16"/>
                    </a:lnTo>
                    <a:lnTo>
                      <a:pt x="63" y="11"/>
                    </a:lnTo>
                    <a:lnTo>
                      <a:pt x="58" y="6"/>
                    </a:lnTo>
                    <a:lnTo>
                      <a:pt x="52" y="2"/>
                    </a:lnTo>
                    <a:lnTo>
                      <a:pt x="46" y="1"/>
                    </a:lnTo>
                    <a:lnTo>
                      <a:pt x="39" y="0"/>
                    </a:lnTo>
                    <a:lnTo>
                      <a:pt x="30" y="2"/>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737" name="Group 639"/>
            <p:cNvGrpSpPr>
              <a:grpSpLocks/>
            </p:cNvGrpSpPr>
            <p:nvPr/>
          </p:nvGrpSpPr>
          <p:grpSpPr bwMode="auto">
            <a:xfrm>
              <a:off x="439" y="2842"/>
              <a:ext cx="160" cy="293"/>
              <a:chOff x="439" y="2842"/>
              <a:chExt cx="160" cy="293"/>
            </a:xfrm>
          </p:grpSpPr>
          <p:grpSp>
            <p:nvGrpSpPr>
              <p:cNvPr id="21751" name="Group 640"/>
              <p:cNvGrpSpPr>
                <a:grpSpLocks/>
              </p:cNvGrpSpPr>
              <p:nvPr/>
            </p:nvGrpSpPr>
            <p:grpSpPr bwMode="auto">
              <a:xfrm>
                <a:off x="439" y="2842"/>
                <a:ext cx="160" cy="293"/>
                <a:chOff x="439" y="2842"/>
                <a:chExt cx="160" cy="293"/>
              </a:xfrm>
            </p:grpSpPr>
            <p:sp>
              <p:nvSpPr>
                <p:cNvPr id="21753" name="Freeform 641"/>
                <p:cNvSpPr>
                  <a:spLocks/>
                </p:cNvSpPr>
                <p:nvPr/>
              </p:nvSpPr>
              <p:spPr bwMode="auto">
                <a:xfrm>
                  <a:off x="439" y="2907"/>
                  <a:ext cx="112" cy="228"/>
                </a:xfrm>
                <a:custGeom>
                  <a:avLst/>
                  <a:gdLst>
                    <a:gd name="T0" fmla="*/ 20 w 112"/>
                    <a:gd name="T1" fmla="*/ 5 h 228"/>
                    <a:gd name="T2" fmla="*/ 21 w 112"/>
                    <a:gd name="T3" fmla="*/ 70 h 228"/>
                    <a:gd name="T4" fmla="*/ 21 w 112"/>
                    <a:gd name="T5" fmla="*/ 125 h 228"/>
                    <a:gd name="T6" fmla="*/ 26 w 112"/>
                    <a:gd name="T7" fmla="*/ 178 h 228"/>
                    <a:gd name="T8" fmla="*/ 13 w 112"/>
                    <a:gd name="T9" fmla="*/ 201 h 228"/>
                    <a:gd name="T10" fmla="*/ 4 w 112"/>
                    <a:gd name="T11" fmla="*/ 217 h 228"/>
                    <a:gd name="T12" fmla="*/ 0 w 112"/>
                    <a:gd name="T13" fmla="*/ 221 h 228"/>
                    <a:gd name="T14" fmla="*/ 5 w 112"/>
                    <a:gd name="T15" fmla="*/ 227 h 228"/>
                    <a:gd name="T16" fmla="*/ 25 w 112"/>
                    <a:gd name="T17" fmla="*/ 226 h 228"/>
                    <a:gd name="T18" fmla="*/ 43 w 112"/>
                    <a:gd name="T19" fmla="*/ 196 h 228"/>
                    <a:gd name="T20" fmla="*/ 44 w 112"/>
                    <a:gd name="T21" fmla="*/ 177 h 228"/>
                    <a:gd name="T22" fmla="*/ 57 w 112"/>
                    <a:gd name="T23" fmla="*/ 114 h 228"/>
                    <a:gd name="T24" fmla="*/ 58 w 112"/>
                    <a:gd name="T25" fmla="*/ 100 h 228"/>
                    <a:gd name="T26" fmla="*/ 58 w 112"/>
                    <a:gd name="T27" fmla="*/ 129 h 228"/>
                    <a:gd name="T28" fmla="*/ 64 w 112"/>
                    <a:gd name="T29" fmla="*/ 171 h 228"/>
                    <a:gd name="T30" fmla="*/ 61 w 112"/>
                    <a:gd name="T31" fmla="*/ 190 h 228"/>
                    <a:gd name="T32" fmla="*/ 71 w 112"/>
                    <a:gd name="T33" fmla="*/ 210 h 228"/>
                    <a:gd name="T34" fmla="*/ 83 w 112"/>
                    <a:gd name="T35" fmla="*/ 224 h 228"/>
                    <a:gd name="T36" fmla="*/ 100 w 112"/>
                    <a:gd name="T37" fmla="*/ 225 h 228"/>
                    <a:gd name="T38" fmla="*/ 105 w 112"/>
                    <a:gd name="T39" fmla="*/ 220 h 228"/>
                    <a:gd name="T40" fmla="*/ 86 w 112"/>
                    <a:gd name="T41" fmla="*/ 189 h 228"/>
                    <a:gd name="T42" fmla="*/ 85 w 112"/>
                    <a:gd name="T43" fmla="*/ 175 h 228"/>
                    <a:gd name="T44" fmla="*/ 89 w 112"/>
                    <a:gd name="T45" fmla="*/ 145 h 228"/>
                    <a:gd name="T46" fmla="*/ 96 w 112"/>
                    <a:gd name="T47" fmla="*/ 96 h 228"/>
                    <a:gd name="T48" fmla="*/ 111 w 112"/>
                    <a:gd name="T49" fmla="*/ 0 h 228"/>
                    <a:gd name="T50" fmla="*/ 20 w 112"/>
                    <a:gd name="T51" fmla="*/ 5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2"/>
                    <a:gd name="T79" fmla="*/ 0 h 228"/>
                    <a:gd name="T80" fmla="*/ 112 w 112"/>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2" h="228">
                      <a:moveTo>
                        <a:pt x="20" y="5"/>
                      </a:moveTo>
                      <a:lnTo>
                        <a:pt x="21" y="70"/>
                      </a:lnTo>
                      <a:lnTo>
                        <a:pt x="21" y="125"/>
                      </a:lnTo>
                      <a:lnTo>
                        <a:pt x="26" y="178"/>
                      </a:lnTo>
                      <a:lnTo>
                        <a:pt x="13" y="201"/>
                      </a:lnTo>
                      <a:lnTo>
                        <a:pt x="4" y="217"/>
                      </a:lnTo>
                      <a:lnTo>
                        <a:pt x="0" y="221"/>
                      </a:lnTo>
                      <a:lnTo>
                        <a:pt x="5" y="227"/>
                      </a:lnTo>
                      <a:lnTo>
                        <a:pt x="25" y="226"/>
                      </a:lnTo>
                      <a:lnTo>
                        <a:pt x="43" y="196"/>
                      </a:lnTo>
                      <a:lnTo>
                        <a:pt x="44" y="177"/>
                      </a:lnTo>
                      <a:lnTo>
                        <a:pt x="57" y="114"/>
                      </a:lnTo>
                      <a:lnTo>
                        <a:pt x="58" y="100"/>
                      </a:lnTo>
                      <a:lnTo>
                        <a:pt x="58" y="129"/>
                      </a:lnTo>
                      <a:lnTo>
                        <a:pt x="64" y="171"/>
                      </a:lnTo>
                      <a:lnTo>
                        <a:pt x="61" y="190"/>
                      </a:lnTo>
                      <a:lnTo>
                        <a:pt x="71" y="210"/>
                      </a:lnTo>
                      <a:lnTo>
                        <a:pt x="83" y="224"/>
                      </a:lnTo>
                      <a:lnTo>
                        <a:pt x="100" y="225"/>
                      </a:lnTo>
                      <a:lnTo>
                        <a:pt x="105" y="220"/>
                      </a:lnTo>
                      <a:lnTo>
                        <a:pt x="86" y="189"/>
                      </a:lnTo>
                      <a:lnTo>
                        <a:pt x="85" y="175"/>
                      </a:lnTo>
                      <a:lnTo>
                        <a:pt x="89" y="145"/>
                      </a:lnTo>
                      <a:lnTo>
                        <a:pt x="96" y="96"/>
                      </a:lnTo>
                      <a:lnTo>
                        <a:pt x="111" y="0"/>
                      </a:lnTo>
                      <a:lnTo>
                        <a:pt x="20" y="5"/>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54" name="Freeform 642"/>
                <p:cNvSpPr>
                  <a:spLocks/>
                </p:cNvSpPr>
                <p:nvPr/>
              </p:nvSpPr>
              <p:spPr bwMode="auto">
                <a:xfrm>
                  <a:off x="580" y="2842"/>
                  <a:ext cx="19" cy="23"/>
                </a:xfrm>
                <a:custGeom>
                  <a:avLst/>
                  <a:gdLst>
                    <a:gd name="T0" fmla="*/ 18 w 19"/>
                    <a:gd name="T1" fmla="*/ 0 h 23"/>
                    <a:gd name="T2" fmla="*/ 18 w 19"/>
                    <a:gd name="T3" fmla="*/ 12 h 23"/>
                    <a:gd name="T4" fmla="*/ 0 w 19"/>
                    <a:gd name="T5" fmla="*/ 22 h 23"/>
                    <a:gd name="T6" fmla="*/ 8 w 19"/>
                    <a:gd name="T7" fmla="*/ 1 h 23"/>
                    <a:gd name="T8" fmla="*/ 18 w 19"/>
                    <a:gd name="T9" fmla="*/ 0 h 23"/>
                    <a:gd name="T10" fmla="*/ 0 60000 65536"/>
                    <a:gd name="T11" fmla="*/ 0 60000 65536"/>
                    <a:gd name="T12" fmla="*/ 0 60000 65536"/>
                    <a:gd name="T13" fmla="*/ 0 60000 65536"/>
                    <a:gd name="T14" fmla="*/ 0 60000 65536"/>
                    <a:gd name="T15" fmla="*/ 0 w 19"/>
                    <a:gd name="T16" fmla="*/ 0 h 23"/>
                    <a:gd name="T17" fmla="*/ 19 w 19"/>
                    <a:gd name="T18" fmla="*/ 23 h 23"/>
                  </a:gdLst>
                  <a:ahLst/>
                  <a:cxnLst>
                    <a:cxn ang="T10">
                      <a:pos x="T0" y="T1"/>
                    </a:cxn>
                    <a:cxn ang="T11">
                      <a:pos x="T2" y="T3"/>
                    </a:cxn>
                    <a:cxn ang="T12">
                      <a:pos x="T4" y="T5"/>
                    </a:cxn>
                    <a:cxn ang="T13">
                      <a:pos x="T6" y="T7"/>
                    </a:cxn>
                    <a:cxn ang="T14">
                      <a:pos x="T8" y="T9"/>
                    </a:cxn>
                  </a:cxnLst>
                  <a:rect l="T15" t="T16" r="T17" b="T18"/>
                  <a:pathLst>
                    <a:path w="19" h="23">
                      <a:moveTo>
                        <a:pt x="18" y="0"/>
                      </a:moveTo>
                      <a:lnTo>
                        <a:pt x="18" y="12"/>
                      </a:lnTo>
                      <a:lnTo>
                        <a:pt x="0" y="22"/>
                      </a:lnTo>
                      <a:lnTo>
                        <a:pt x="8" y="1"/>
                      </a:lnTo>
                      <a:lnTo>
                        <a:pt x="18"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752" name="Freeform 643"/>
              <p:cNvSpPr>
                <a:spLocks/>
              </p:cNvSpPr>
              <p:nvPr/>
            </p:nvSpPr>
            <p:spPr bwMode="auto">
              <a:xfrm>
                <a:off x="492" y="2908"/>
                <a:ext cx="10" cy="106"/>
              </a:xfrm>
              <a:custGeom>
                <a:avLst/>
                <a:gdLst>
                  <a:gd name="T0" fmla="*/ 9 w 10"/>
                  <a:gd name="T1" fmla="*/ 0 h 106"/>
                  <a:gd name="T2" fmla="*/ 9 w 10"/>
                  <a:gd name="T3" fmla="*/ 35 h 106"/>
                  <a:gd name="T4" fmla="*/ 6 w 10"/>
                  <a:gd name="T5" fmla="*/ 56 h 106"/>
                  <a:gd name="T6" fmla="*/ 5 w 10"/>
                  <a:gd name="T7" fmla="*/ 78 h 106"/>
                  <a:gd name="T8" fmla="*/ 0 w 10"/>
                  <a:gd name="T9" fmla="*/ 100 h 106"/>
                  <a:gd name="T10" fmla="*/ 1 w 10"/>
                  <a:gd name="T11" fmla="*/ 105 h 106"/>
                  <a:gd name="T12" fmla="*/ 9 w 10"/>
                  <a:gd name="T13" fmla="*/ 0 h 106"/>
                  <a:gd name="T14" fmla="*/ 0 60000 65536"/>
                  <a:gd name="T15" fmla="*/ 0 60000 65536"/>
                  <a:gd name="T16" fmla="*/ 0 60000 65536"/>
                  <a:gd name="T17" fmla="*/ 0 60000 65536"/>
                  <a:gd name="T18" fmla="*/ 0 60000 65536"/>
                  <a:gd name="T19" fmla="*/ 0 60000 65536"/>
                  <a:gd name="T20" fmla="*/ 0 60000 65536"/>
                  <a:gd name="T21" fmla="*/ 0 w 10"/>
                  <a:gd name="T22" fmla="*/ 0 h 106"/>
                  <a:gd name="T23" fmla="*/ 10 w 10"/>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06">
                    <a:moveTo>
                      <a:pt x="9" y="0"/>
                    </a:moveTo>
                    <a:lnTo>
                      <a:pt x="9" y="35"/>
                    </a:lnTo>
                    <a:lnTo>
                      <a:pt x="6" y="56"/>
                    </a:lnTo>
                    <a:lnTo>
                      <a:pt x="5" y="78"/>
                    </a:lnTo>
                    <a:lnTo>
                      <a:pt x="0" y="100"/>
                    </a:lnTo>
                    <a:lnTo>
                      <a:pt x="1" y="105"/>
                    </a:lnTo>
                    <a:lnTo>
                      <a:pt x="9" y="0"/>
                    </a:lnTo>
                  </a:path>
                </a:pathLst>
              </a:custGeom>
              <a:solidFill>
                <a:srgbClr val="FF7F7F"/>
              </a:solidFill>
              <a:ln w="12700" cap="rnd">
                <a:solidFill>
                  <a:srgbClr val="FF5F1F"/>
                </a:solidFill>
                <a:round/>
                <a:headEnd/>
                <a:tailEnd/>
              </a:ln>
            </p:spPr>
            <p:txBody>
              <a:bodyPr/>
              <a:lstStyle/>
              <a:p>
                <a:endParaRPr lang="en-US"/>
              </a:p>
            </p:txBody>
          </p:sp>
        </p:grpSp>
        <p:grpSp>
          <p:nvGrpSpPr>
            <p:cNvPr id="21738" name="Group 644"/>
            <p:cNvGrpSpPr>
              <a:grpSpLocks/>
            </p:cNvGrpSpPr>
            <p:nvPr/>
          </p:nvGrpSpPr>
          <p:grpSpPr bwMode="auto">
            <a:xfrm>
              <a:off x="432" y="3104"/>
              <a:ext cx="121" cy="59"/>
              <a:chOff x="432" y="3104"/>
              <a:chExt cx="121" cy="59"/>
            </a:xfrm>
          </p:grpSpPr>
          <p:sp>
            <p:nvSpPr>
              <p:cNvPr id="21749" name="Freeform 645"/>
              <p:cNvSpPr>
                <a:spLocks/>
              </p:cNvSpPr>
              <p:nvPr/>
            </p:nvSpPr>
            <p:spPr bwMode="auto">
              <a:xfrm>
                <a:off x="504" y="3104"/>
                <a:ext cx="49" cy="56"/>
              </a:xfrm>
              <a:custGeom>
                <a:avLst/>
                <a:gdLst>
                  <a:gd name="T0" fmla="*/ 3 w 49"/>
                  <a:gd name="T1" fmla="*/ 0 h 56"/>
                  <a:gd name="T2" fmla="*/ 0 w 49"/>
                  <a:gd name="T3" fmla="*/ 8 h 56"/>
                  <a:gd name="T4" fmla="*/ 0 w 49"/>
                  <a:gd name="T5" fmla="*/ 24 h 56"/>
                  <a:gd name="T6" fmla="*/ 4 w 49"/>
                  <a:gd name="T7" fmla="*/ 18 h 56"/>
                  <a:gd name="T8" fmla="*/ 10 w 49"/>
                  <a:gd name="T9" fmla="*/ 26 h 56"/>
                  <a:gd name="T10" fmla="*/ 12 w 49"/>
                  <a:gd name="T11" fmla="*/ 38 h 56"/>
                  <a:gd name="T12" fmla="*/ 19 w 49"/>
                  <a:gd name="T13" fmla="*/ 47 h 56"/>
                  <a:gd name="T14" fmla="*/ 31 w 49"/>
                  <a:gd name="T15" fmla="*/ 53 h 56"/>
                  <a:gd name="T16" fmla="*/ 39 w 49"/>
                  <a:gd name="T17" fmla="*/ 55 h 56"/>
                  <a:gd name="T18" fmla="*/ 48 w 49"/>
                  <a:gd name="T19" fmla="*/ 53 h 56"/>
                  <a:gd name="T20" fmla="*/ 48 w 49"/>
                  <a:gd name="T21" fmla="*/ 43 h 56"/>
                  <a:gd name="T22" fmla="*/ 42 w 49"/>
                  <a:gd name="T23" fmla="*/ 26 h 56"/>
                  <a:gd name="T24" fmla="*/ 37 w 49"/>
                  <a:gd name="T25" fmla="*/ 31 h 56"/>
                  <a:gd name="T26" fmla="*/ 31 w 49"/>
                  <a:gd name="T27" fmla="*/ 31 h 56"/>
                  <a:gd name="T28" fmla="*/ 21 w 49"/>
                  <a:gd name="T29" fmla="*/ 30 h 56"/>
                  <a:gd name="T30" fmla="*/ 15 w 49"/>
                  <a:gd name="T31" fmla="*/ 23 h 56"/>
                  <a:gd name="T32" fmla="*/ 9 w 49"/>
                  <a:gd name="T33" fmla="*/ 14 h 56"/>
                  <a:gd name="T34" fmla="*/ 3 w 49"/>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
                  <a:gd name="T55" fmla="*/ 0 h 56"/>
                  <a:gd name="T56" fmla="*/ 49 w 49"/>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 h="56">
                    <a:moveTo>
                      <a:pt x="3" y="0"/>
                    </a:moveTo>
                    <a:lnTo>
                      <a:pt x="0" y="8"/>
                    </a:lnTo>
                    <a:lnTo>
                      <a:pt x="0" y="24"/>
                    </a:lnTo>
                    <a:lnTo>
                      <a:pt x="4" y="18"/>
                    </a:lnTo>
                    <a:lnTo>
                      <a:pt x="10" y="26"/>
                    </a:lnTo>
                    <a:lnTo>
                      <a:pt x="12" y="38"/>
                    </a:lnTo>
                    <a:lnTo>
                      <a:pt x="19" y="47"/>
                    </a:lnTo>
                    <a:lnTo>
                      <a:pt x="31" y="53"/>
                    </a:lnTo>
                    <a:lnTo>
                      <a:pt x="39" y="55"/>
                    </a:lnTo>
                    <a:lnTo>
                      <a:pt x="48" y="53"/>
                    </a:lnTo>
                    <a:lnTo>
                      <a:pt x="48" y="43"/>
                    </a:lnTo>
                    <a:lnTo>
                      <a:pt x="42" y="26"/>
                    </a:lnTo>
                    <a:lnTo>
                      <a:pt x="37" y="31"/>
                    </a:lnTo>
                    <a:lnTo>
                      <a:pt x="31" y="31"/>
                    </a:lnTo>
                    <a:lnTo>
                      <a:pt x="21" y="30"/>
                    </a:lnTo>
                    <a:lnTo>
                      <a:pt x="15" y="23"/>
                    </a:lnTo>
                    <a:lnTo>
                      <a:pt x="9" y="14"/>
                    </a:lnTo>
                    <a:lnTo>
                      <a:pt x="3"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50" name="Freeform 646"/>
              <p:cNvSpPr>
                <a:spLocks/>
              </p:cNvSpPr>
              <p:nvPr/>
            </p:nvSpPr>
            <p:spPr bwMode="auto">
              <a:xfrm>
                <a:off x="432" y="3104"/>
                <a:ext cx="45" cy="59"/>
              </a:xfrm>
              <a:custGeom>
                <a:avLst/>
                <a:gdLst>
                  <a:gd name="T0" fmla="*/ 43 w 45"/>
                  <a:gd name="T1" fmla="*/ 0 h 59"/>
                  <a:gd name="T2" fmla="*/ 44 w 45"/>
                  <a:gd name="T3" fmla="*/ 23 h 59"/>
                  <a:gd name="T4" fmla="*/ 41 w 45"/>
                  <a:gd name="T5" fmla="*/ 18 h 59"/>
                  <a:gd name="T6" fmla="*/ 38 w 45"/>
                  <a:gd name="T7" fmla="*/ 24 h 59"/>
                  <a:gd name="T8" fmla="*/ 35 w 45"/>
                  <a:gd name="T9" fmla="*/ 36 h 59"/>
                  <a:gd name="T10" fmla="*/ 30 w 45"/>
                  <a:gd name="T11" fmla="*/ 45 h 59"/>
                  <a:gd name="T12" fmla="*/ 22 w 45"/>
                  <a:gd name="T13" fmla="*/ 52 h 59"/>
                  <a:gd name="T14" fmla="*/ 14 w 45"/>
                  <a:gd name="T15" fmla="*/ 56 h 59"/>
                  <a:gd name="T16" fmla="*/ 6 w 45"/>
                  <a:gd name="T17" fmla="*/ 58 h 59"/>
                  <a:gd name="T18" fmla="*/ 3 w 45"/>
                  <a:gd name="T19" fmla="*/ 55 h 59"/>
                  <a:gd name="T20" fmla="*/ 1 w 45"/>
                  <a:gd name="T21" fmla="*/ 50 h 59"/>
                  <a:gd name="T22" fmla="*/ 0 w 45"/>
                  <a:gd name="T23" fmla="*/ 44 h 59"/>
                  <a:gd name="T24" fmla="*/ 1 w 45"/>
                  <a:gd name="T25" fmla="*/ 38 h 59"/>
                  <a:gd name="T26" fmla="*/ 5 w 45"/>
                  <a:gd name="T27" fmla="*/ 28 h 59"/>
                  <a:gd name="T28" fmla="*/ 12 w 45"/>
                  <a:gd name="T29" fmla="*/ 32 h 59"/>
                  <a:gd name="T30" fmla="*/ 21 w 45"/>
                  <a:gd name="T31" fmla="*/ 32 h 59"/>
                  <a:gd name="T32" fmla="*/ 27 w 45"/>
                  <a:gd name="T33" fmla="*/ 31 h 59"/>
                  <a:gd name="T34" fmla="*/ 39 w 45"/>
                  <a:gd name="T35" fmla="*/ 12 h 59"/>
                  <a:gd name="T36" fmla="*/ 43 w 45"/>
                  <a:gd name="T37" fmla="*/ 0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5"/>
                  <a:gd name="T58" fmla="*/ 0 h 59"/>
                  <a:gd name="T59" fmla="*/ 45 w 45"/>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5" h="59">
                    <a:moveTo>
                      <a:pt x="43" y="0"/>
                    </a:moveTo>
                    <a:lnTo>
                      <a:pt x="44" y="23"/>
                    </a:lnTo>
                    <a:lnTo>
                      <a:pt x="41" y="18"/>
                    </a:lnTo>
                    <a:lnTo>
                      <a:pt x="38" y="24"/>
                    </a:lnTo>
                    <a:lnTo>
                      <a:pt x="35" y="36"/>
                    </a:lnTo>
                    <a:lnTo>
                      <a:pt x="30" y="45"/>
                    </a:lnTo>
                    <a:lnTo>
                      <a:pt x="22" y="52"/>
                    </a:lnTo>
                    <a:lnTo>
                      <a:pt x="14" y="56"/>
                    </a:lnTo>
                    <a:lnTo>
                      <a:pt x="6" y="58"/>
                    </a:lnTo>
                    <a:lnTo>
                      <a:pt x="3" y="55"/>
                    </a:lnTo>
                    <a:lnTo>
                      <a:pt x="1" y="50"/>
                    </a:lnTo>
                    <a:lnTo>
                      <a:pt x="0" y="44"/>
                    </a:lnTo>
                    <a:lnTo>
                      <a:pt x="1" y="38"/>
                    </a:lnTo>
                    <a:lnTo>
                      <a:pt x="5" y="28"/>
                    </a:lnTo>
                    <a:lnTo>
                      <a:pt x="12" y="32"/>
                    </a:lnTo>
                    <a:lnTo>
                      <a:pt x="21" y="32"/>
                    </a:lnTo>
                    <a:lnTo>
                      <a:pt x="27" y="31"/>
                    </a:lnTo>
                    <a:lnTo>
                      <a:pt x="39" y="12"/>
                    </a:lnTo>
                    <a:lnTo>
                      <a:pt x="43"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739" name="Freeform 647"/>
            <p:cNvSpPr>
              <a:spLocks/>
            </p:cNvSpPr>
            <p:nvPr/>
          </p:nvSpPr>
          <p:spPr bwMode="auto">
            <a:xfrm>
              <a:off x="407" y="2642"/>
              <a:ext cx="196" cy="453"/>
            </a:xfrm>
            <a:custGeom>
              <a:avLst/>
              <a:gdLst>
                <a:gd name="T0" fmla="*/ 55 w 196"/>
                <a:gd name="T1" fmla="*/ 5 h 453"/>
                <a:gd name="T2" fmla="*/ 17 w 196"/>
                <a:gd name="T3" fmla="*/ 20 h 453"/>
                <a:gd name="T4" fmla="*/ 7 w 196"/>
                <a:gd name="T5" fmla="*/ 32 h 453"/>
                <a:gd name="T6" fmla="*/ 0 w 196"/>
                <a:gd name="T7" fmla="*/ 136 h 453"/>
                <a:gd name="T8" fmla="*/ 2 w 196"/>
                <a:gd name="T9" fmla="*/ 160 h 453"/>
                <a:gd name="T10" fmla="*/ 26 w 196"/>
                <a:gd name="T11" fmla="*/ 159 h 453"/>
                <a:gd name="T12" fmla="*/ 25 w 196"/>
                <a:gd name="T13" fmla="*/ 220 h 453"/>
                <a:gd name="T14" fmla="*/ 36 w 196"/>
                <a:gd name="T15" fmla="*/ 220 h 453"/>
                <a:gd name="T16" fmla="*/ 49 w 196"/>
                <a:gd name="T17" fmla="*/ 348 h 453"/>
                <a:gd name="T18" fmla="*/ 50 w 196"/>
                <a:gd name="T19" fmla="*/ 415 h 453"/>
                <a:gd name="T20" fmla="*/ 53 w 196"/>
                <a:gd name="T21" fmla="*/ 446 h 453"/>
                <a:gd name="T22" fmla="*/ 63 w 196"/>
                <a:gd name="T23" fmla="*/ 452 h 453"/>
                <a:gd name="T24" fmla="*/ 78 w 196"/>
                <a:gd name="T25" fmla="*/ 447 h 453"/>
                <a:gd name="T26" fmla="*/ 88 w 196"/>
                <a:gd name="T27" fmla="*/ 395 h 453"/>
                <a:gd name="T28" fmla="*/ 94 w 196"/>
                <a:gd name="T29" fmla="*/ 449 h 453"/>
                <a:gd name="T30" fmla="*/ 109 w 196"/>
                <a:gd name="T31" fmla="*/ 451 h 453"/>
                <a:gd name="T32" fmla="*/ 121 w 196"/>
                <a:gd name="T33" fmla="*/ 448 h 453"/>
                <a:gd name="T34" fmla="*/ 136 w 196"/>
                <a:gd name="T35" fmla="*/ 344 h 453"/>
                <a:gd name="T36" fmla="*/ 153 w 196"/>
                <a:gd name="T37" fmla="*/ 270 h 453"/>
                <a:gd name="T38" fmla="*/ 179 w 196"/>
                <a:gd name="T39" fmla="*/ 200 h 453"/>
                <a:gd name="T40" fmla="*/ 195 w 196"/>
                <a:gd name="T41" fmla="*/ 199 h 453"/>
                <a:gd name="T42" fmla="*/ 180 w 196"/>
                <a:gd name="T43" fmla="*/ 102 h 453"/>
                <a:gd name="T44" fmla="*/ 180 w 196"/>
                <a:gd name="T45" fmla="*/ 28 h 453"/>
                <a:gd name="T46" fmla="*/ 172 w 196"/>
                <a:gd name="T47" fmla="*/ 19 h 453"/>
                <a:gd name="T48" fmla="*/ 131 w 196"/>
                <a:gd name="T49" fmla="*/ 0 h 453"/>
                <a:gd name="T50" fmla="*/ 97 w 196"/>
                <a:gd name="T51" fmla="*/ 41 h 453"/>
                <a:gd name="T52" fmla="*/ 55 w 196"/>
                <a:gd name="T53" fmla="*/ 5 h 45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6"/>
                <a:gd name="T82" fmla="*/ 0 h 453"/>
                <a:gd name="T83" fmla="*/ 196 w 196"/>
                <a:gd name="T84" fmla="*/ 453 h 45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6" h="453">
                  <a:moveTo>
                    <a:pt x="55" y="5"/>
                  </a:moveTo>
                  <a:lnTo>
                    <a:pt x="17" y="20"/>
                  </a:lnTo>
                  <a:lnTo>
                    <a:pt x="7" y="32"/>
                  </a:lnTo>
                  <a:lnTo>
                    <a:pt x="0" y="136"/>
                  </a:lnTo>
                  <a:lnTo>
                    <a:pt x="2" y="160"/>
                  </a:lnTo>
                  <a:lnTo>
                    <a:pt x="26" y="159"/>
                  </a:lnTo>
                  <a:lnTo>
                    <a:pt x="25" y="220"/>
                  </a:lnTo>
                  <a:lnTo>
                    <a:pt x="36" y="220"/>
                  </a:lnTo>
                  <a:lnTo>
                    <a:pt x="49" y="348"/>
                  </a:lnTo>
                  <a:lnTo>
                    <a:pt x="50" y="415"/>
                  </a:lnTo>
                  <a:lnTo>
                    <a:pt x="53" y="446"/>
                  </a:lnTo>
                  <a:lnTo>
                    <a:pt x="63" y="452"/>
                  </a:lnTo>
                  <a:lnTo>
                    <a:pt x="78" y="447"/>
                  </a:lnTo>
                  <a:lnTo>
                    <a:pt x="88" y="395"/>
                  </a:lnTo>
                  <a:lnTo>
                    <a:pt x="94" y="449"/>
                  </a:lnTo>
                  <a:lnTo>
                    <a:pt x="109" y="451"/>
                  </a:lnTo>
                  <a:lnTo>
                    <a:pt x="121" y="448"/>
                  </a:lnTo>
                  <a:lnTo>
                    <a:pt x="136" y="344"/>
                  </a:lnTo>
                  <a:lnTo>
                    <a:pt x="153" y="270"/>
                  </a:lnTo>
                  <a:lnTo>
                    <a:pt x="179" y="200"/>
                  </a:lnTo>
                  <a:lnTo>
                    <a:pt x="195" y="199"/>
                  </a:lnTo>
                  <a:lnTo>
                    <a:pt x="180" y="102"/>
                  </a:lnTo>
                  <a:lnTo>
                    <a:pt x="180" y="28"/>
                  </a:lnTo>
                  <a:lnTo>
                    <a:pt x="172" y="19"/>
                  </a:lnTo>
                  <a:lnTo>
                    <a:pt x="131" y="0"/>
                  </a:lnTo>
                  <a:lnTo>
                    <a:pt x="97" y="41"/>
                  </a:lnTo>
                  <a:lnTo>
                    <a:pt x="55" y="5"/>
                  </a:lnTo>
                </a:path>
              </a:pathLst>
            </a:custGeom>
            <a:solidFill>
              <a:srgbClr val="9F9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nvGrpSpPr>
            <p:cNvPr id="21740" name="Group 648"/>
            <p:cNvGrpSpPr>
              <a:grpSpLocks/>
            </p:cNvGrpSpPr>
            <p:nvPr/>
          </p:nvGrpSpPr>
          <p:grpSpPr bwMode="auto">
            <a:xfrm>
              <a:off x="434" y="2690"/>
              <a:ext cx="117" cy="107"/>
              <a:chOff x="434" y="2690"/>
              <a:chExt cx="117" cy="107"/>
            </a:xfrm>
          </p:grpSpPr>
          <p:sp>
            <p:nvSpPr>
              <p:cNvPr id="21746" name="Freeform 649"/>
              <p:cNvSpPr>
                <a:spLocks/>
              </p:cNvSpPr>
              <p:nvPr/>
            </p:nvSpPr>
            <p:spPr bwMode="auto">
              <a:xfrm>
                <a:off x="443" y="2690"/>
                <a:ext cx="99" cy="81"/>
              </a:xfrm>
              <a:custGeom>
                <a:avLst/>
                <a:gdLst>
                  <a:gd name="T0" fmla="*/ 0 w 99"/>
                  <a:gd name="T1" fmla="*/ 29 h 81"/>
                  <a:gd name="T2" fmla="*/ 63 w 99"/>
                  <a:gd name="T3" fmla="*/ 0 h 81"/>
                  <a:gd name="T4" fmla="*/ 98 w 99"/>
                  <a:gd name="T5" fmla="*/ 54 h 81"/>
                  <a:gd name="T6" fmla="*/ 35 w 99"/>
                  <a:gd name="T7" fmla="*/ 80 h 81"/>
                  <a:gd name="T8" fmla="*/ 0 w 99"/>
                  <a:gd name="T9" fmla="*/ 29 h 81"/>
                  <a:gd name="T10" fmla="*/ 0 60000 65536"/>
                  <a:gd name="T11" fmla="*/ 0 60000 65536"/>
                  <a:gd name="T12" fmla="*/ 0 60000 65536"/>
                  <a:gd name="T13" fmla="*/ 0 60000 65536"/>
                  <a:gd name="T14" fmla="*/ 0 60000 65536"/>
                  <a:gd name="T15" fmla="*/ 0 w 99"/>
                  <a:gd name="T16" fmla="*/ 0 h 81"/>
                  <a:gd name="T17" fmla="*/ 99 w 99"/>
                  <a:gd name="T18" fmla="*/ 81 h 81"/>
                </a:gdLst>
                <a:ahLst/>
                <a:cxnLst>
                  <a:cxn ang="T10">
                    <a:pos x="T0" y="T1"/>
                  </a:cxn>
                  <a:cxn ang="T11">
                    <a:pos x="T2" y="T3"/>
                  </a:cxn>
                  <a:cxn ang="T12">
                    <a:pos x="T4" y="T5"/>
                  </a:cxn>
                  <a:cxn ang="T13">
                    <a:pos x="T6" y="T7"/>
                  </a:cxn>
                  <a:cxn ang="T14">
                    <a:pos x="T8" y="T9"/>
                  </a:cxn>
                </a:cxnLst>
                <a:rect l="T15" t="T16" r="T17" b="T18"/>
                <a:pathLst>
                  <a:path w="99" h="81">
                    <a:moveTo>
                      <a:pt x="0" y="29"/>
                    </a:moveTo>
                    <a:lnTo>
                      <a:pt x="63" y="0"/>
                    </a:lnTo>
                    <a:lnTo>
                      <a:pt x="98" y="54"/>
                    </a:lnTo>
                    <a:lnTo>
                      <a:pt x="35" y="80"/>
                    </a:lnTo>
                    <a:lnTo>
                      <a:pt x="0" y="29"/>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47" name="Freeform 650"/>
              <p:cNvSpPr>
                <a:spLocks/>
              </p:cNvSpPr>
              <p:nvPr/>
            </p:nvSpPr>
            <p:spPr bwMode="auto">
              <a:xfrm>
                <a:off x="513" y="2725"/>
                <a:ext cx="38" cy="41"/>
              </a:xfrm>
              <a:custGeom>
                <a:avLst/>
                <a:gdLst>
                  <a:gd name="T0" fmla="*/ 0 w 38"/>
                  <a:gd name="T1" fmla="*/ 24 h 41"/>
                  <a:gd name="T2" fmla="*/ 9 w 38"/>
                  <a:gd name="T3" fmla="*/ 19 h 41"/>
                  <a:gd name="T4" fmla="*/ 14 w 38"/>
                  <a:gd name="T5" fmla="*/ 7 h 41"/>
                  <a:gd name="T6" fmla="*/ 21 w 38"/>
                  <a:gd name="T7" fmla="*/ 3 h 41"/>
                  <a:gd name="T8" fmla="*/ 25 w 38"/>
                  <a:gd name="T9" fmla="*/ 0 h 41"/>
                  <a:gd name="T10" fmla="*/ 27 w 38"/>
                  <a:gd name="T11" fmla="*/ 1 h 41"/>
                  <a:gd name="T12" fmla="*/ 28 w 38"/>
                  <a:gd name="T13" fmla="*/ 4 h 41"/>
                  <a:gd name="T14" fmla="*/ 35 w 38"/>
                  <a:gd name="T15" fmla="*/ 10 h 41"/>
                  <a:gd name="T16" fmla="*/ 37 w 38"/>
                  <a:gd name="T17" fmla="*/ 20 h 41"/>
                  <a:gd name="T18" fmla="*/ 35 w 38"/>
                  <a:gd name="T19" fmla="*/ 27 h 41"/>
                  <a:gd name="T20" fmla="*/ 24 w 38"/>
                  <a:gd name="T21" fmla="*/ 35 h 41"/>
                  <a:gd name="T22" fmla="*/ 4 w 38"/>
                  <a:gd name="T23" fmla="*/ 40 h 41"/>
                  <a:gd name="T24" fmla="*/ 0 w 38"/>
                  <a:gd name="T25" fmla="*/ 24 h 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41"/>
                  <a:gd name="T41" fmla="*/ 38 w 38"/>
                  <a:gd name="T42" fmla="*/ 41 h 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41">
                    <a:moveTo>
                      <a:pt x="0" y="24"/>
                    </a:moveTo>
                    <a:lnTo>
                      <a:pt x="9" y="19"/>
                    </a:lnTo>
                    <a:lnTo>
                      <a:pt x="14" y="7"/>
                    </a:lnTo>
                    <a:lnTo>
                      <a:pt x="21" y="3"/>
                    </a:lnTo>
                    <a:lnTo>
                      <a:pt x="25" y="0"/>
                    </a:lnTo>
                    <a:lnTo>
                      <a:pt x="27" y="1"/>
                    </a:lnTo>
                    <a:lnTo>
                      <a:pt x="28" y="4"/>
                    </a:lnTo>
                    <a:lnTo>
                      <a:pt x="35" y="10"/>
                    </a:lnTo>
                    <a:lnTo>
                      <a:pt x="37" y="20"/>
                    </a:lnTo>
                    <a:lnTo>
                      <a:pt x="35" y="27"/>
                    </a:lnTo>
                    <a:lnTo>
                      <a:pt x="24" y="35"/>
                    </a:lnTo>
                    <a:lnTo>
                      <a:pt x="4" y="40"/>
                    </a:lnTo>
                    <a:lnTo>
                      <a:pt x="0" y="24"/>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48" name="Freeform 651"/>
              <p:cNvSpPr>
                <a:spLocks/>
              </p:cNvSpPr>
              <p:nvPr/>
            </p:nvSpPr>
            <p:spPr bwMode="auto">
              <a:xfrm>
                <a:off x="434" y="2752"/>
                <a:ext cx="78" cy="45"/>
              </a:xfrm>
              <a:custGeom>
                <a:avLst/>
                <a:gdLst>
                  <a:gd name="T0" fmla="*/ 0 w 78"/>
                  <a:gd name="T1" fmla="*/ 44 h 45"/>
                  <a:gd name="T2" fmla="*/ 31 w 78"/>
                  <a:gd name="T3" fmla="*/ 37 h 45"/>
                  <a:gd name="T4" fmla="*/ 54 w 78"/>
                  <a:gd name="T5" fmla="*/ 28 h 45"/>
                  <a:gd name="T6" fmla="*/ 77 w 78"/>
                  <a:gd name="T7" fmla="*/ 19 h 45"/>
                  <a:gd name="T8" fmla="*/ 68 w 78"/>
                  <a:gd name="T9" fmla="*/ 0 h 45"/>
                  <a:gd name="T10" fmla="*/ 27 w 78"/>
                  <a:gd name="T11" fmla="*/ 12 h 45"/>
                  <a:gd name="T12" fmla="*/ 3 w 78"/>
                  <a:gd name="T13" fmla="*/ 18 h 45"/>
                  <a:gd name="T14" fmla="*/ 2 w 78"/>
                  <a:gd name="T15" fmla="*/ 15 h 45"/>
                  <a:gd name="T16" fmla="*/ 0 w 78"/>
                  <a:gd name="T17" fmla="*/ 44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8"/>
                  <a:gd name="T28" fmla="*/ 0 h 45"/>
                  <a:gd name="T29" fmla="*/ 78 w 78"/>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8" h="45">
                    <a:moveTo>
                      <a:pt x="0" y="44"/>
                    </a:moveTo>
                    <a:lnTo>
                      <a:pt x="31" y="37"/>
                    </a:lnTo>
                    <a:lnTo>
                      <a:pt x="54" y="28"/>
                    </a:lnTo>
                    <a:lnTo>
                      <a:pt x="77" y="19"/>
                    </a:lnTo>
                    <a:lnTo>
                      <a:pt x="68" y="0"/>
                    </a:lnTo>
                    <a:lnTo>
                      <a:pt x="27" y="12"/>
                    </a:lnTo>
                    <a:lnTo>
                      <a:pt x="3" y="18"/>
                    </a:lnTo>
                    <a:lnTo>
                      <a:pt x="2" y="15"/>
                    </a:lnTo>
                    <a:lnTo>
                      <a:pt x="0" y="44"/>
                    </a:lnTo>
                  </a:path>
                </a:pathLst>
              </a:custGeom>
              <a:solidFill>
                <a:srgbClr val="9F9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741" name="Group 652"/>
            <p:cNvGrpSpPr>
              <a:grpSpLocks/>
            </p:cNvGrpSpPr>
            <p:nvPr/>
          </p:nvGrpSpPr>
          <p:grpSpPr bwMode="auto">
            <a:xfrm>
              <a:off x="427" y="2770"/>
              <a:ext cx="91" cy="277"/>
              <a:chOff x="427" y="2770"/>
              <a:chExt cx="91" cy="277"/>
            </a:xfrm>
          </p:grpSpPr>
          <p:grpSp>
            <p:nvGrpSpPr>
              <p:cNvPr id="21742" name="Group 653"/>
              <p:cNvGrpSpPr>
                <a:grpSpLocks/>
              </p:cNvGrpSpPr>
              <p:nvPr/>
            </p:nvGrpSpPr>
            <p:grpSpPr bwMode="auto">
              <a:xfrm>
                <a:off x="427" y="2770"/>
                <a:ext cx="91" cy="96"/>
                <a:chOff x="427" y="2770"/>
                <a:chExt cx="91" cy="96"/>
              </a:xfrm>
            </p:grpSpPr>
            <p:sp>
              <p:nvSpPr>
                <p:cNvPr id="21744" name="Freeform 654"/>
                <p:cNvSpPr>
                  <a:spLocks/>
                </p:cNvSpPr>
                <p:nvPr/>
              </p:nvSpPr>
              <p:spPr bwMode="auto">
                <a:xfrm>
                  <a:off x="439" y="2770"/>
                  <a:ext cx="79" cy="96"/>
                </a:xfrm>
                <a:custGeom>
                  <a:avLst/>
                  <a:gdLst>
                    <a:gd name="T0" fmla="*/ 0 w 79"/>
                    <a:gd name="T1" fmla="*/ 95 h 96"/>
                    <a:gd name="T2" fmla="*/ 77 w 79"/>
                    <a:gd name="T3" fmla="*/ 90 h 96"/>
                    <a:gd name="T4" fmla="*/ 78 w 79"/>
                    <a:gd name="T5" fmla="*/ 0 h 96"/>
                    <a:gd name="T6" fmla="*/ 0 60000 65536"/>
                    <a:gd name="T7" fmla="*/ 0 60000 65536"/>
                    <a:gd name="T8" fmla="*/ 0 60000 65536"/>
                    <a:gd name="T9" fmla="*/ 0 w 79"/>
                    <a:gd name="T10" fmla="*/ 0 h 96"/>
                    <a:gd name="T11" fmla="*/ 79 w 79"/>
                    <a:gd name="T12" fmla="*/ 96 h 96"/>
                  </a:gdLst>
                  <a:ahLst/>
                  <a:cxnLst>
                    <a:cxn ang="T6">
                      <a:pos x="T0" y="T1"/>
                    </a:cxn>
                    <a:cxn ang="T7">
                      <a:pos x="T2" y="T3"/>
                    </a:cxn>
                    <a:cxn ang="T8">
                      <a:pos x="T4" y="T5"/>
                    </a:cxn>
                  </a:cxnLst>
                  <a:rect l="T9" t="T10" r="T11" b="T12"/>
                  <a:pathLst>
                    <a:path w="79" h="96">
                      <a:moveTo>
                        <a:pt x="0" y="95"/>
                      </a:moveTo>
                      <a:lnTo>
                        <a:pt x="77" y="90"/>
                      </a:lnTo>
                      <a:lnTo>
                        <a:pt x="78" y="0"/>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45" name="Freeform 655"/>
                <p:cNvSpPr>
                  <a:spLocks/>
                </p:cNvSpPr>
                <p:nvPr/>
              </p:nvSpPr>
              <p:spPr bwMode="auto">
                <a:xfrm>
                  <a:off x="427" y="2781"/>
                  <a:ext cx="89" cy="25"/>
                </a:xfrm>
                <a:custGeom>
                  <a:avLst/>
                  <a:gdLst>
                    <a:gd name="T0" fmla="*/ 0 w 89"/>
                    <a:gd name="T1" fmla="*/ 24 h 25"/>
                    <a:gd name="T2" fmla="*/ 31 w 89"/>
                    <a:gd name="T3" fmla="*/ 17 h 25"/>
                    <a:gd name="T4" fmla="*/ 88 w 89"/>
                    <a:gd name="T5" fmla="*/ 0 h 25"/>
                    <a:gd name="T6" fmla="*/ 0 60000 65536"/>
                    <a:gd name="T7" fmla="*/ 0 60000 65536"/>
                    <a:gd name="T8" fmla="*/ 0 60000 65536"/>
                    <a:gd name="T9" fmla="*/ 0 w 89"/>
                    <a:gd name="T10" fmla="*/ 0 h 25"/>
                    <a:gd name="T11" fmla="*/ 89 w 89"/>
                    <a:gd name="T12" fmla="*/ 25 h 25"/>
                  </a:gdLst>
                  <a:ahLst/>
                  <a:cxnLst>
                    <a:cxn ang="T6">
                      <a:pos x="T0" y="T1"/>
                    </a:cxn>
                    <a:cxn ang="T7">
                      <a:pos x="T2" y="T3"/>
                    </a:cxn>
                    <a:cxn ang="T8">
                      <a:pos x="T4" y="T5"/>
                    </a:cxn>
                  </a:cxnLst>
                  <a:rect l="T9" t="T10" r="T11" b="T12"/>
                  <a:pathLst>
                    <a:path w="89" h="25">
                      <a:moveTo>
                        <a:pt x="0" y="24"/>
                      </a:moveTo>
                      <a:lnTo>
                        <a:pt x="31" y="17"/>
                      </a:lnTo>
                      <a:lnTo>
                        <a:pt x="88" y="0"/>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743" name="Freeform 656"/>
              <p:cNvSpPr>
                <a:spLocks/>
              </p:cNvSpPr>
              <p:nvPr/>
            </p:nvSpPr>
            <p:spPr bwMode="auto">
              <a:xfrm>
                <a:off x="489" y="2879"/>
                <a:ext cx="13" cy="168"/>
              </a:xfrm>
              <a:custGeom>
                <a:avLst/>
                <a:gdLst>
                  <a:gd name="T0" fmla="*/ 12 w 13"/>
                  <a:gd name="T1" fmla="*/ 0 h 168"/>
                  <a:gd name="T2" fmla="*/ 8 w 13"/>
                  <a:gd name="T3" fmla="*/ 89 h 168"/>
                  <a:gd name="T4" fmla="*/ 0 w 13"/>
                  <a:gd name="T5" fmla="*/ 167 h 168"/>
                  <a:gd name="T6" fmla="*/ 0 60000 65536"/>
                  <a:gd name="T7" fmla="*/ 0 60000 65536"/>
                  <a:gd name="T8" fmla="*/ 0 60000 65536"/>
                  <a:gd name="T9" fmla="*/ 0 w 13"/>
                  <a:gd name="T10" fmla="*/ 0 h 168"/>
                  <a:gd name="T11" fmla="*/ 13 w 13"/>
                  <a:gd name="T12" fmla="*/ 168 h 168"/>
                </a:gdLst>
                <a:ahLst/>
                <a:cxnLst>
                  <a:cxn ang="T6">
                    <a:pos x="T0" y="T1"/>
                  </a:cxn>
                  <a:cxn ang="T7">
                    <a:pos x="T2" y="T3"/>
                  </a:cxn>
                  <a:cxn ang="T8">
                    <a:pos x="T4" y="T5"/>
                  </a:cxn>
                </a:cxnLst>
                <a:rect l="T9" t="T10" r="T11" b="T12"/>
                <a:pathLst>
                  <a:path w="13" h="168">
                    <a:moveTo>
                      <a:pt x="12" y="0"/>
                    </a:moveTo>
                    <a:lnTo>
                      <a:pt x="8" y="89"/>
                    </a:lnTo>
                    <a:lnTo>
                      <a:pt x="0" y="167"/>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21539" name="Group 657"/>
          <p:cNvGrpSpPr>
            <a:grpSpLocks/>
          </p:cNvGrpSpPr>
          <p:nvPr/>
        </p:nvGrpSpPr>
        <p:grpSpPr bwMode="auto">
          <a:xfrm>
            <a:off x="2360613" y="5911850"/>
            <a:ext cx="1093787" cy="563563"/>
            <a:chOff x="1636" y="4220"/>
            <a:chExt cx="758" cy="403"/>
          </a:xfrm>
        </p:grpSpPr>
        <p:sp>
          <p:nvSpPr>
            <p:cNvPr id="21730" name="Freeform 658"/>
            <p:cNvSpPr>
              <a:spLocks/>
            </p:cNvSpPr>
            <p:nvPr/>
          </p:nvSpPr>
          <p:spPr bwMode="auto">
            <a:xfrm>
              <a:off x="1636" y="4220"/>
              <a:ext cx="758" cy="403"/>
            </a:xfrm>
            <a:custGeom>
              <a:avLst/>
              <a:gdLst>
                <a:gd name="T0" fmla="*/ 159 w 758"/>
                <a:gd name="T1" fmla="*/ 31 h 403"/>
                <a:gd name="T2" fmla="*/ 307 w 758"/>
                <a:gd name="T3" fmla="*/ 65 h 403"/>
                <a:gd name="T4" fmla="*/ 331 w 758"/>
                <a:gd name="T5" fmla="*/ 64 h 403"/>
                <a:gd name="T6" fmla="*/ 352 w 758"/>
                <a:gd name="T7" fmla="*/ 63 h 403"/>
                <a:gd name="T8" fmla="*/ 421 w 758"/>
                <a:gd name="T9" fmla="*/ 56 h 403"/>
                <a:gd name="T10" fmla="*/ 466 w 758"/>
                <a:gd name="T11" fmla="*/ 56 h 403"/>
                <a:gd name="T12" fmla="*/ 502 w 758"/>
                <a:gd name="T13" fmla="*/ 65 h 403"/>
                <a:gd name="T14" fmla="*/ 559 w 758"/>
                <a:gd name="T15" fmla="*/ 92 h 403"/>
                <a:gd name="T16" fmla="*/ 596 w 758"/>
                <a:gd name="T17" fmla="*/ 107 h 403"/>
                <a:gd name="T18" fmla="*/ 609 w 758"/>
                <a:gd name="T19" fmla="*/ 112 h 403"/>
                <a:gd name="T20" fmla="*/ 704 w 758"/>
                <a:gd name="T21" fmla="*/ 184 h 403"/>
                <a:gd name="T22" fmla="*/ 742 w 758"/>
                <a:gd name="T23" fmla="*/ 210 h 403"/>
                <a:gd name="T24" fmla="*/ 750 w 758"/>
                <a:gd name="T25" fmla="*/ 225 h 403"/>
                <a:gd name="T26" fmla="*/ 754 w 758"/>
                <a:gd name="T27" fmla="*/ 278 h 403"/>
                <a:gd name="T28" fmla="*/ 757 w 758"/>
                <a:gd name="T29" fmla="*/ 293 h 403"/>
                <a:gd name="T30" fmla="*/ 746 w 758"/>
                <a:gd name="T31" fmla="*/ 303 h 403"/>
                <a:gd name="T32" fmla="*/ 736 w 758"/>
                <a:gd name="T33" fmla="*/ 310 h 403"/>
                <a:gd name="T34" fmla="*/ 728 w 758"/>
                <a:gd name="T35" fmla="*/ 315 h 403"/>
                <a:gd name="T36" fmla="*/ 714 w 758"/>
                <a:gd name="T37" fmla="*/ 317 h 403"/>
                <a:gd name="T38" fmla="*/ 699 w 758"/>
                <a:gd name="T39" fmla="*/ 315 h 403"/>
                <a:gd name="T40" fmla="*/ 686 w 758"/>
                <a:gd name="T41" fmla="*/ 313 h 403"/>
                <a:gd name="T42" fmla="*/ 667 w 758"/>
                <a:gd name="T43" fmla="*/ 287 h 403"/>
                <a:gd name="T44" fmla="*/ 668 w 758"/>
                <a:gd name="T45" fmla="*/ 257 h 403"/>
                <a:gd name="T46" fmla="*/ 628 w 758"/>
                <a:gd name="T47" fmla="*/ 221 h 403"/>
                <a:gd name="T48" fmla="*/ 601 w 758"/>
                <a:gd name="T49" fmla="*/ 199 h 403"/>
                <a:gd name="T50" fmla="*/ 617 w 758"/>
                <a:gd name="T51" fmla="*/ 224 h 403"/>
                <a:gd name="T52" fmla="*/ 631 w 758"/>
                <a:gd name="T53" fmla="*/ 239 h 403"/>
                <a:gd name="T54" fmla="*/ 653 w 758"/>
                <a:gd name="T55" fmla="*/ 267 h 403"/>
                <a:gd name="T56" fmla="*/ 680 w 758"/>
                <a:gd name="T57" fmla="*/ 304 h 403"/>
                <a:gd name="T58" fmla="*/ 678 w 758"/>
                <a:gd name="T59" fmla="*/ 316 h 403"/>
                <a:gd name="T60" fmla="*/ 673 w 758"/>
                <a:gd name="T61" fmla="*/ 328 h 403"/>
                <a:gd name="T62" fmla="*/ 663 w 758"/>
                <a:gd name="T63" fmla="*/ 336 h 403"/>
                <a:gd name="T64" fmla="*/ 645 w 758"/>
                <a:gd name="T65" fmla="*/ 343 h 403"/>
                <a:gd name="T66" fmla="*/ 634 w 758"/>
                <a:gd name="T67" fmla="*/ 345 h 403"/>
                <a:gd name="T68" fmla="*/ 620 w 758"/>
                <a:gd name="T69" fmla="*/ 349 h 403"/>
                <a:gd name="T70" fmla="*/ 606 w 758"/>
                <a:gd name="T71" fmla="*/ 351 h 403"/>
                <a:gd name="T72" fmla="*/ 577 w 758"/>
                <a:gd name="T73" fmla="*/ 368 h 403"/>
                <a:gd name="T74" fmla="*/ 559 w 758"/>
                <a:gd name="T75" fmla="*/ 375 h 403"/>
                <a:gd name="T76" fmla="*/ 540 w 758"/>
                <a:gd name="T77" fmla="*/ 368 h 403"/>
                <a:gd name="T78" fmla="*/ 531 w 758"/>
                <a:gd name="T79" fmla="*/ 382 h 403"/>
                <a:gd name="T80" fmla="*/ 519 w 758"/>
                <a:gd name="T81" fmla="*/ 395 h 403"/>
                <a:gd name="T82" fmla="*/ 495 w 758"/>
                <a:gd name="T83" fmla="*/ 402 h 403"/>
                <a:gd name="T84" fmla="*/ 471 w 758"/>
                <a:gd name="T85" fmla="*/ 400 h 403"/>
                <a:gd name="T86" fmla="*/ 450 w 758"/>
                <a:gd name="T87" fmla="*/ 390 h 403"/>
                <a:gd name="T88" fmla="*/ 410 w 758"/>
                <a:gd name="T89" fmla="*/ 368 h 403"/>
                <a:gd name="T90" fmla="*/ 328 w 758"/>
                <a:gd name="T91" fmla="*/ 307 h 403"/>
                <a:gd name="T92" fmla="*/ 273 w 758"/>
                <a:gd name="T93" fmla="*/ 261 h 403"/>
                <a:gd name="T94" fmla="*/ 238 w 758"/>
                <a:gd name="T95" fmla="*/ 230 h 403"/>
                <a:gd name="T96" fmla="*/ 216 w 758"/>
                <a:gd name="T97" fmla="*/ 218 h 403"/>
                <a:gd name="T98" fmla="*/ 194 w 758"/>
                <a:gd name="T99" fmla="*/ 210 h 403"/>
                <a:gd name="T100" fmla="*/ 143 w 758"/>
                <a:gd name="T101" fmla="*/ 200 h 403"/>
                <a:gd name="T102" fmla="*/ 111 w 758"/>
                <a:gd name="T103" fmla="*/ 188 h 403"/>
                <a:gd name="T104" fmla="*/ 0 w 758"/>
                <a:gd name="T105" fmla="*/ 157 h 403"/>
                <a:gd name="T106" fmla="*/ 58 w 758"/>
                <a:gd name="T107" fmla="*/ 0 h 403"/>
                <a:gd name="T108" fmla="*/ 159 w 758"/>
                <a:gd name="T109" fmla="*/ 31 h 4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58"/>
                <a:gd name="T166" fmla="*/ 0 h 403"/>
                <a:gd name="T167" fmla="*/ 758 w 758"/>
                <a:gd name="T168" fmla="*/ 403 h 4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58" h="403">
                  <a:moveTo>
                    <a:pt x="159" y="31"/>
                  </a:moveTo>
                  <a:lnTo>
                    <a:pt x="307" y="65"/>
                  </a:lnTo>
                  <a:lnTo>
                    <a:pt x="331" y="64"/>
                  </a:lnTo>
                  <a:lnTo>
                    <a:pt x="352" y="63"/>
                  </a:lnTo>
                  <a:lnTo>
                    <a:pt x="421" y="56"/>
                  </a:lnTo>
                  <a:lnTo>
                    <a:pt x="466" y="56"/>
                  </a:lnTo>
                  <a:lnTo>
                    <a:pt x="502" y="65"/>
                  </a:lnTo>
                  <a:lnTo>
                    <a:pt x="559" y="92"/>
                  </a:lnTo>
                  <a:lnTo>
                    <a:pt x="596" y="107"/>
                  </a:lnTo>
                  <a:lnTo>
                    <a:pt x="609" y="112"/>
                  </a:lnTo>
                  <a:lnTo>
                    <a:pt x="704" y="184"/>
                  </a:lnTo>
                  <a:lnTo>
                    <a:pt x="742" y="210"/>
                  </a:lnTo>
                  <a:lnTo>
                    <a:pt x="750" y="225"/>
                  </a:lnTo>
                  <a:lnTo>
                    <a:pt x="754" y="278"/>
                  </a:lnTo>
                  <a:lnTo>
                    <a:pt x="757" y="293"/>
                  </a:lnTo>
                  <a:lnTo>
                    <a:pt x="746" y="303"/>
                  </a:lnTo>
                  <a:lnTo>
                    <a:pt x="736" y="310"/>
                  </a:lnTo>
                  <a:lnTo>
                    <a:pt x="728" y="315"/>
                  </a:lnTo>
                  <a:lnTo>
                    <a:pt x="714" y="317"/>
                  </a:lnTo>
                  <a:lnTo>
                    <a:pt x="699" y="315"/>
                  </a:lnTo>
                  <a:lnTo>
                    <a:pt x="686" y="313"/>
                  </a:lnTo>
                  <a:lnTo>
                    <a:pt x="667" y="287"/>
                  </a:lnTo>
                  <a:lnTo>
                    <a:pt x="668" y="257"/>
                  </a:lnTo>
                  <a:lnTo>
                    <a:pt x="628" y="221"/>
                  </a:lnTo>
                  <a:lnTo>
                    <a:pt x="601" y="199"/>
                  </a:lnTo>
                  <a:lnTo>
                    <a:pt x="617" y="224"/>
                  </a:lnTo>
                  <a:lnTo>
                    <a:pt x="631" y="239"/>
                  </a:lnTo>
                  <a:lnTo>
                    <a:pt x="653" y="267"/>
                  </a:lnTo>
                  <a:lnTo>
                    <a:pt x="680" y="304"/>
                  </a:lnTo>
                  <a:lnTo>
                    <a:pt x="678" y="316"/>
                  </a:lnTo>
                  <a:lnTo>
                    <a:pt x="673" y="328"/>
                  </a:lnTo>
                  <a:lnTo>
                    <a:pt x="663" y="336"/>
                  </a:lnTo>
                  <a:lnTo>
                    <a:pt x="645" y="343"/>
                  </a:lnTo>
                  <a:lnTo>
                    <a:pt x="634" y="345"/>
                  </a:lnTo>
                  <a:lnTo>
                    <a:pt x="620" y="349"/>
                  </a:lnTo>
                  <a:lnTo>
                    <a:pt x="606" y="351"/>
                  </a:lnTo>
                  <a:lnTo>
                    <a:pt x="577" y="368"/>
                  </a:lnTo>
                  <a:lnTo>
                    <a:pt x="559" y="375"/>
                  </a:lnTo>
                  <a:lnTo>
                    <a:pt x="540" y="368"/>
                  </a:lnTo>
                  <a:lnTo>
                    <a:pt x="531" y="382"/>
                  </a:lnTo>
                  <a:lnTo>
                    <a:pt x="519" y="395"/>
                  </a:lnTo>
                  <a:lnTo>
                    <a:pt x="495" y="402"/>
                  </a:lnTo>
                  <a:lnTo>
                    <a:pt x="471" y="400"/>
                  </a:lnTo>
                  <a:lnTo>
                    <a:pt x="450" y="390"/>
                  </a:lnTo>
                  <a:lnTo>
                    <a:pt x="410" y="368"/>
                  </a:lnTo>
                  <a:lnTo>
                    <a:pt x="328" y="307"/>
                  </a:lnTo>
                  <a:lnTo>
                    <a:pt x="273" y="261"/>
                  </a:lnTo>
                  <a:lnTo>
                    <a:pt x="238" y="230"/>
                  </a:lnTo>
                  <a:lnTo>
                    <a:pt x="216" y="218"/>
                  </a:lnTo>
                  <a:lnTo>
                    <a:pt x="194" y="210"/>
                  </a:lnTo>
                  <a:lnTo>
                    <a:pt x="143" y="200"/>
                  </a:lnTo>
                  <a:lnTo>
                    <a:pt x="111" y="188"/>
                  </a:lnTo>
                  <a:lnTo>
                    <a:pt x="0" y="157"/>
                  </a:lnTo>
                  <a:lnTo>
                    <a:pt x="58" y="0"/>
                  </a:lnTo>
                  <a:lnTo>
                    <a:pt x="159" y="31"/>
                  </a:lnTo>
                </a:path>
              </a:pathLst>
            </a:custGeom>
            <a:solidFill>
              <a:srgbClr val="FFBFBF"/>
            </a:solidFill>
            <a:ln w="12700" cap="rnd">
              <a:solidFill>
                <a:srgbClr val="000000"/>
              </a:solidFill>
              <a:round/>
              <a:headEnd/>
              <a:tailEnd/>
            </a:ln>
          </p:spPr>
          <p:txBody>
            <a:bodyPr/>
            <a:lstStyle/>
            <a:p>
              <a:endParaRPr lang="en-US"/>
            </a:p>
          </p:txBody>
        </p:sp>
        <p:sp>
          <p:nvSpPr>
            <p:cNvPr id="21731" name="Freeform 659"/>
            <p:cNvSpPr>
              <a:spLocks/>
            </p:cNvSpPr>
            <p:nvPr/>
          </p:nvSpPr>
          <p:spPr bwMode="auto">
            <a:xfrm>
              <a:off x="2235" y="4396"/>
              <a:ext cx="81" cy="136"/>
            </a:xfrm>
            <a:custGeom>
              <a:avLst/>
              <a:gdLst>
                <a:gd name="T0" fmla="*/ 3 w 81"/>
                <a:gd name="T1" fmla="*/ 0 h 136"/>
                <a:gd name="T2" fmla="*/ 0 w 81"/>
                <a:gd name="T3" fmla="*/ 11 h 136"/>
                <a:gd name="T4" fmla="*/ 0 w 81"/>
                <a:gd name="T5" fmla="*/ 20 h 136"/>
                <a:gd name="T6" fmla="*/ 4 w 81"/>
                <a:gd name="T7" fmla="*/ 28 h 136"/>
                <a:gd name="T8" fmla="*/ 19 w 81"/>
                <a:gd name="T9" fmla="*/ 49 h 136"/>
                <a:gd name="T10" fmla="*/ 37 w 81"/>
                <a:gd name="T11" fmla="*/ 70 h 136"/>
                <a:gd name="T12" fmla="*/ 52 w 81"/>
                <a:gd name="T13" fmla="*/ 90 h 136"/>
                <a:gd name="T14" fmla="*/ 69 w 81"/>
                <a:gd name="T15" fmla="*/ 114 h 136"/>
                <a:gd name="T16" fmla="*/ 74 w 81"/>
                <a:gd name="T17" fmla="*/ 122 h 136"/>
                <a:gd name="T18" fmla="*/ 80 w 81"/>
                <a:gd name="T19" fmla="*/ 130 h 136"/>
                <a:gd name="T20" fmla="*/ 80 w 81"/>
                <a:gd name="T21" fmla="*/ 135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1"/>
                <a:gd name="T34" fmla="*/ 0 h 136"/>
                <a:gd name="T35" fmla="*/ 81 w 81"/>
                <a:gd name="T36" fmla="*/ 136 h 1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1" h="136">
                  <a:moveTo>
                    <a:pt x="3" y="0"/>
                  </a:moveTo>
                  <a:lnTo>
                    <a:pt x="0" y="11"/>
                  </a:lnTo>
                  <a:lnTo>
                    <a:pt x="0" y="20"/>
                  </a:lnTo>
                  <a:lnTo>
                    <a:pt x="4" y="28"/>
                  </a:lnTo>
                  <a:lnTo>
                    <a:pt x="19" y="49"/>
                  </a:lnTo>
                  <a:lnTo>
                    <a:pt x="37" y="70"/>
                  </a:lnTo>
                  <a:lnTo>
                    <a:pt x="52" y="90"/>
                  </a:lnTo>
                  <a:lnTo>
                    <a:pt x="69" y="114"/>
                  </a:lnTo>
                  <a:lnTo>
                    <a:pt x="74" y="122"/>
                  </a:lnTo>
                  <a:lnTo>
                    <a:pt x="80" y="130"/>
                  </a:lnTo>
                  <a:lnTo>
                    <a:pt x="80" y="13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32" name="Freeform 660"/>
            <p:cNvSpPr>
              <a:spLocks/>
            </p:cNvSpPr>
            <p:nvPr/>
          </p:nvSpPr>
          <p:spPr bwMode="auto">
            <a:xfrm>
              <a:off x="2084" y="4501"/>
              <a:ext cx="310" cy="122"/>
            </a:xfrm>
            <a:custGeom>
              <a:avLst/>
              <a:gdLst>
                <a:gd name="T0" fmla="*/ 12 w 310"/>
                <a:gd name="T1" fmla="*/ 115 h 122"/>
                <a:gd name="T2" fmla="*/ 30 w 310"/>
                <a:gd name="T3" fmla="*/ 119 h 122"/>
                <a:gd name="T4" fmla="*/ 53 w 310"/>
                <a:gd name="T5" fmla="*/ 120 h 122"/>
                <a:gd name="T6" fmla="*/ 75 w 310"/>
                <a:gd name="T7" fmla="*/ 111 h 122"/>
                <a:gd name="T8" fmla="*/ 89 w 310"/>
                <a:gd name="T9" fmla="*/ 93 h 122"/>
                <a:gd name="T10" fmla="*/ 100 w 310"/>
                <a:gd name="T11" fmla="*/ 91 h 122"/>
                <a:gd name="T12" fmla="*/ 112 w 310"/>
                <a:gd name="T13" fmla="*/ 94 h 122"/>
                <a:gd name="T14" fmla="*/ 134 w 310"/>
                <a:gd name="T15" fmla="*/ 85 h 122"/>
                <a:gd name="T16" fmla="*/ 159 w 310"/>
                <a:gd name="T17" fmla="*/ 70 h 122"/>
                <a:gd name="T18" fmla="*/ 176 w 310"/>
                <a:gd name="T19" fmla="*/ 67 h 122"/>
                <a:gd name="T20" fmla="*/ 195 w 310"/>
                <a:gd name="T21" fmla="*/ 63 h 122"/>
                <a:gd name="T22" fmla="*/ 219 w 310"/>
                <a:gd name="T23" fmla="*/ 53 h 122"/>
                <a:gd name="T24" fmla="*/ 227 w 310"/>
                <a:gd name="T25" fmla="*/ 38 h 122"/>
                <a:gd name="T26" fmla="*/ 241 w 310"/>
                <a:gd name="T27" fmla="*/ 33 h 122"/>
                <a:gd name="T28" fmla="*/ 269 w 310"/>
                <a:gd name="T29" fmla="*/ 37 h 122"/>
                <a:gd name="T30" fmla="*/ 285 w 310"/>
                <a:gd name="T31" fmla="*/ 32 h 122"/>
                <a:gd name="T32" fmla="*/ 302 w 310"/>
                <a:gd name="T33" fmla="*/ 20 h 122"/>
                <a:gd name="T34" fmla="*/ 308 w 310"/>
                <a:gd name="T35" fmla="*/ 6 h 122"/>
                <a:gd name="T36" fmla="*/ 302 w 310"/>
                <a:gd name="T37" fmla="*/ 2 h 122"/>
                <a:gd name="T38" fmla="*/ 283 w 310"/>
                <a:gd name="T39" fmla="*/ 13 h 122"/>
                <a:gd name="T40" fmla="*/ 259 w 310"/>
                <a:gd name="T41" fmla="*/ 21 h 122"/>
                <a:gd name="T42" fmla="*/ 238 w 310"/>
                <a:gd name="T43" fmla="*/ 21 h 122"/>
                <a:gd name="T44" fmla="*/ 230 w 310"/>
                <a:gd name="T45" fmla="*/ 27 h 122"/>
                <a:gd name="T46" fmla="*/ 211 w 310"/>
                <a:gd name="T47" fmla="*/ 37 h 122"/>
                <a:gd name="T48" fmla="*/ 172 w 310"/>
                <a:gd name="T49" fmla="*/ 46 h 122"/>
                <a:gd name="T50" fmla="*/ 154 w 310"/>
                <a:gd name="T51" fmla="*/ 45 h 122"/>
                <a:gd name="T52" fmla="*/ 148 w 310"/>
                <a:gd name="T53" fmla="*/ 59 h 122"/>
                <a:gd name="T54" fmla="*/ 139 w 310"/>
                <a:gd name="T55" fmla="*/ 69 h 122"/>
                <a:gd name="T56" fmla="*/ 121 w 310"/>
                <a:gd name="T57" fmla="*/ 74 h 122"/>
                <a:gd name="T58" fmla="*/ 94 w 310"/>
                <a:gd name="T59" fmla="*/ 77 h 122"/>
                <a:gd name="T60" fmla="*/ 76 w 310"/>
                <a:gd name="T61" fmla="*/ 80 h 122"/>
                <a:gd name="T62" fmla="*/ 64 w 310"/>
                <a:gd name="T63" fmla="*/ 93 h 122"/>
                <a:gd name="T64" fmla="*/ 43 w 310"/>
                <a:gd name="T65" fmla="*/ 101 h 122"/>
                <a:gd name="T66" fmla="*/ 19 w 310"/>
                <a:gd name="T67" fmla="*/ 100 h 122"/>
                <a:gd name="T68" fmla="*/ 3 w 310"/>
                <a:gd name="T69" fmla="*/ 105 h 1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0"/>
                <a:gd name="T106" fmla="*/ 0 h 122"/>
                <a:gd name="T107" fmla="*/ 310 w 310"/>
                <a:gd name="T108" fmla="*/ 122 h 1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0" h="122">
                  <a:moveTo>
                    <a:pt x="0" y="109"/>
                  </a:moveTo>
                  <a:lnTo>
                    <a:pt x="12" y="115"/>
                  </a:lnTo>
                  <a:lnTo>
                    <a:pt x="22" y="119"/>
                  </a:lnTo>
                  <a:lnTo>
                    <a:pt x="30" y="119"/>
                  </a:lnTo>
                  <a:lnTo>
                    <a:pt x="44" y="121"/>
                  </a:lnTo>
                  <a:lnTo>
                    <a:pt x="53" y="120"/>
                  </a:lnTo>
                  <a:lnTo>
                    <a:pt x="68" y="115"/>
                  </a:lnTo>
                  <a:lnTo>
                    <a:pt x="75" y="111"/>
                  </a:lnTo>
                  <a:lnTo>
                    <a:pt x="83" y="101"/>
                  </a:lnTo>
                  <a:lnTo>
                    <a:pt x="89" y="93"/>
                  </a:lnTo>
                  <a:lnTo>
                    <a:pt x="91" y="88"/>
                  </a:lnTo>
                  <a:lnTo>
                    <a:pt x="100" y="91"/>
                  </a:lnTo>
                  <a:lnTo>
                    <a:pt x="107" y="93"/>
                  </a:lnTo>
                  <a:lnTo>
                    <a:pt x="112" y="94"/>
                  </a:lnTo>
                  <a:lnTo>
                    <a:pt x="123" y="90"/>
                  </a:lnTo>
                  <a:lnTo>
                    <a:pt x="134" y="85"/>
                  </a:lnTo>
                  <a:lnTo>
                    <a:pt x="151" y="74"/>
                  </a:lnTo>
                  <a:lnTo>
                    <a:pt x="159" y="70"/>
                  </a:lnTo>
                  <a:lnTo>
                    <a:pt x="166" y="69"/>
                  </a:lnTo>
                  <a:lnTo>
                    <a:pt x="176" y="67"/>
                  </a:lnTo>
                  <a:lnTo>
                    <a:pt x="184" y="65"/>
                  </a:lnTo>
                  <a:lnTo>
                    <a:pt x="195" y="63"/>
                  </a:lnTo>
                  <a:lnTo>
                    <a:pt x="211" y="58"/>
                  </a:lnTo>
                  <a:lnTo>
                    <a:pt x="219" y="53"/>
                  </a:lnTo>
                  <a:lnTo>
                    <a:pt x="224" y="46"/>
                  </a:lnTo>
                  <a:lnTo>
                    <a:pt x="227" y="38"/>
                  </a:lnTo>
                  <a:lnTo>
                    <a:pt x="231" y="30"/>
                  </a:lnTo>
                  <a:lnTo>
                    <a:pt x="241" y="33"/>
                  </a:lnTo>
                  <a:lnTo>
                    <a:pt x="254" y="36"/>
                  </a:lnTo>
                  <a:lnTo>
                    <a:pt x="269" y="37"/>
                  </a:lnTo>
                  <a:lnTo>
                    <a:pt x="279" y="35"/>
                  </a:lnTo>
                  <a:lnTo>
                    <a:pt x="285" y="32"/>
                  </a:lnTo>
                  <a:lnTo>
                    <a:pt x="294" y="27"/>
                  </a:lnTo>
                  <a:lnTo>
                    <a:pt x="302" y="20"/>
                  </a:lnTo>
                  <a:lnTo>
                    <a:pt x="309" y="14"/>
                  </a:lnTo>
                  <a:lnTo>
                    <a:pt x="308" y="6"/>
                  </a:lnTo>
                  <a:lnTo>
                    <a:pt x="306" y="0"/>
                  </a:lnTo>
                  <a:lnTo>
                    <a:pt x="302" y="2"/>
                  </a:lnTo>
                  <a:lnTo>
                    <a:pt x="292" y="8"/>
                  </a:lnTo>
                  <a:lnTo>
                    <a:pt x="283" y="13"/>
                  </a:lnTo>
                  <a:lnTo>
                    <a:pt x="272" y="18"/>
                  </a:lnTo>
                  <a:lnTo>
                    <a:pt x="259" y="21"/>
                  </a:lnTo>
                  <a:lnTo>
                    <a:pt x="247" y="22"/>
                  </a:lnTo>
                  <a:lnTo>
                    <a:pt x="238" y="21"/>
                  </a:lnTo>
                  <a:lnTo>
                    <a:pt x="230" y="21"/>
                  </a:lnTo>
                  <a:lnTo>
                    <a:pt x="230" y="27"/>
                  </a:lnTo>
                  <a:lnTo>
                    <a:pt x="224" y="30"/>
                  </a:lnTo>
                  <a:lnTo>
                    <a:pt x="211" y="37"/>
                  </a:lnTo>
                  <a:lnTo>
                    <a:pt x="188" y="43"/>
                  </a:lnTo>
                  <a:lnTo>
                    <a:pt x="172" y="46"/>
                  </a:lnTo>
                  <a:lnTo>
                    <a:pt x="159" y="45"/>
                  </a:lnTo>
                  <a:lnTo>
                    <a:pt x="154" y="45"/>
                  </a:lnTo>
                  <a:lnTo>
                    <a:pt x="152" y="51"/>
                  </a:lnTo>
                  <a:lnTo>
                    <a:pt x="148" y="59"/>
                  </a:lnTo>
                  <a:lnTo>
                    <a:pt x="143" y="67"/>
                  </a:lnTo>
                  <a:lnTo>
                    <a:pt x="139" y="69"/>
                  </a:lnTo>
                  <a:lnTo>
                    <a:pt x="133" y="71"/>
                  </a:lnTo>
                  <a:lnTo>
                    <a:pt x="121" y="74"/>
                  </a:lnTo>
                  <a:lnTo>
                    <a:pt x="104" y="77"/>
                  </a:lnTo>
                  <a:lnTo>
                    <a:pt x="94" y="77"/>
                  </a:lnTo>
                  <a:lnTo>
                    <a:pt x="79" y="73"/>
                  </a:lnTo>
                  <a:lnTo>
                    <a:pt x="76" y="80"/>
                  </a:lnTo>
                  <a:lnTo>
                    <a:pt x="72" y="86"/>
                  </a:lnTo>
                  <a:lnTo>
                    <a:pt x="64" y="93"/>
                  </a:lnTo>
                  <a:lnTo>
                    <a:pt x="54" y="99"/>
                  </a:lnTo>
                  <a:lnTo>
                    <a:pt x="43" y="101"/>
                  </a:lnTo>
                  <a:lnTo>
                    <a:pt x="35" y="101"/>
                  </a:lnTo>
                  <a:lnTo>
                    <a:pt x="19" y="100"/>
                  </a:lnTo>
                  <a:lnTo>
                    <a:pt x="6" y="99"/>
                  </a:lnTo>
                  <a:lnTo>
                    <a:pt x="3" y="105"/>
                  </a:lnTo>
                  <a:lnTo>
                    <a:pt x="0" y="109"/>
                  </a:lnTo>
                </a:path>
              </a:pathLst>
            </a:custGeom>
            <a:solidFill>
              <a:srgbClr val="7F5F3F"/>
            </a:solidFill>
            <a:ln w="12700" cap="rnd">
              <a:solidFill>
                <a:srgbClr val="000000"/>
              </a:solidFill>
              <a:round/>
              <a:headEnd/>
              <a:tailEnd/>
            </a:ln>
          </p:spPr>
          <p:txBody>
            <a:bodyPr/>
            <a:lstStyle/>
            <a:p>
              <a:endParaRPr lang="en-US"/>
            </a:p>
          </p:txBody>
        </p:sp>
        <p:sp>
          <p:nvSpPr>
            <p:cNvPr id="21733" name="Freeform 661"/>
            <p:cNvSpPr>
              <a:spLocks/>
            </p:cNvSpPr>
            <p:nvPr/>
          </p:nvSpPr>
          <p:spPr bwMode="auto">
            <a:xfrm>
              <a:off x="2236" y="4418"/>
              <a:ext cx="73" cy="92"/>
            </a:xfrm>
            <a:custGeom>
              <a:avLst/>
              <a:gdLst>
                <a:gd name="T0" fmla="*/ 0 w 73"/>
                <a:gd name="T1" fmla="*/ 0 h 92"/>
                <a:gd name="T2" fmla="*/ 72 w 73"/>
                <a:gd name="T3" fmla="*/ 62 h 92"/>
                <a:gd name="T4" fmla="*/ 69 w 73"/>
                <a:gd name="T5" fmla="*/ 91 h 92"/>
                <a:gd name="T6" fmla="*/ 0 w 73"/>
                <a:gd name="T7" fmla="*/ 0 h 92"/>
                <a:gd name="T8" fmla="*/ 0 60000 65536"/>
                <a:gd name="T9" fmla="*/ 0 60000 65536"/>
                <a:gd name="T10" fmla="*/ 0 60000 65536"/>
                <a:gd name="T11" fmla="*/ 0 60000 65536"/>
                <a:gd name="T12" fmla="*/ 0 w 73"/>
                <a:gd name="T13" fmla="*/ 0 h 92"/>
                <a:gd name="T14" fmla="*/ 73 w 73"/>
                <a:gd name="T15" fmla="*/ 92 h 92"/>
              </a:gdLst>
              <a:ahLst/>
              <a:cxnLst>
                <a:cxn ang="T8">
                  <a:pos x="T0" y="T1"/>
                </a:cxn>
                <a:cxn ang="T9">
                  <a:pos x="T2" y="T3"/>
                </a:cxn>
                <a:cxn ang="T10">
                  <a:pos x="T4" y="T5"/>
                </a:cxn>
                <a:cxn ang="T11">
                  <a:pos x="T6" y="T7"/>
                </a:cxn>
              </a:cxnLst>
              <a:rect l="T12" t="T13" r="T14" b="T15"/>
              <a:pathLst>
                <a:path w="73" h="92">
                  <a:moveTo>
                    <a:pt x="0" y="0"/>
                  </a:moveTo>
                  <a:lnTo>
                    <a:pt x="72" y="62"/>
                  </a:lnTo>
                  <a:lnTo>
                    <a:pt x="69" y="91"/>
                  </a:lnTo>
                  <a:lnTo>
                    <a:pt x="0" y="0"/>
                  </a:lnTo>
                </a:path>
              </a:pathLst>
            </a:custGeom>
            <a:solidFill>
              <a:srgbClr val="3F1F00"/>
            </a:solidFill>
            <a:ln w="12700" cap="rnd">
              <a:solidFill>
                <a:srgbClr val="000000"/>
              </a:solidFill>
              <a:round/>
              <a:headEnd/>
              <a:tailEnd/>
            </a:ln>
          </p:spPr>
          <p:txBody>
            <a:bodyPr/>
            <a:lstStyle/>
            <a:p>
              <a:endParaRPr lang="en-US"/>
            </a:p>
          </p:txBody>
        </p:sp>
        <p:sp>
          <p:nvSpPr>
            <p:cNvPr id="21734" name="Freeform 662"/>
            <p:cNvSpPr>
              <a:spLocks/>
            </p:cNvSpPr>
            <p:nvPr/>
          </p:nvSpPr>
          <p:spPr bwMode="auto">
            <a:xfrm>
              <a:off x="2101" y="4520"/>
              <a:ext cx="74" cy="75"/>
            </a:xfrm>
            <a:custGeom>
              <a:avLst/>
              <a:gdLst>
                <a:gd name="T0" fmla="*/ 0 w 74"/>
                <a:gd name="T1" fmla="*/ 0 h 75"/>
                <a:gd name="T2" fmla="*/ 14 w 74"/>
                <a:gd name="T3" fmla="*/ 6 h 75"/>
                <a:gd name="T4" fmla="*/ 26 w 74"/>
                <a:gd name="T5" fmla="*/ 14 h 75"/>
                <a:gd name="T6" fmla="*/ 39 w 74"/>
                <a:gd name="T7" fmla="*/ 25 h 75"/>
                <a:gd name="T8" fmla="*/ 52 w 74"/>
                <a:gd name="T9" fmla="*/ 40 h 75"/>
                <a:gd name="T10" fmla="*/ 63 w 74"/>
                <a:gd name="T11" fmla="*/ 54 h 75"/>
                <a:gd name="T12" fmla="*/ 67 w 74"/>
                <a:gd name="T13" fmla="*/ 60 h 75"/>
                <a:gd name="T14" fmla="*/ 73 w 74"/>
                <a:gd name="T15" fmla="*/ 68 h 75"/>
                <a:gd name="T16" fmla="*/ 73 w 74"/>
                <a:gd name="T17" fmla="*/ 74 h 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4"/>
                <a:gd name="T28" fmla="*/ 0 h 75"/>
                <a:gd name="T29" fmla="*/ 74 w 74"/>
                <a:gd name="T30" fmla="*/ 75 h 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4" h="75">
                  <a:moveTo>
                    <a:pt x="0" y="0"/>
                  </a:moveTo>
                  <a:lnTo>
                    <a:pt x="14" y="6"/>
                  </a:lnTo>
                  <a:lnTo>
                    <a:pt x="26" y="14"/>
                  </a:lnTo>
                  <a:lnTo>
                    <a:pt x="39" y="25"/>
                  </a:lnTo>
                  <a:lnTo>
                    <a:pt x="52" y="40"/>
                  </a:lnTo>
                  <a:lnTo>
                    <a:pt x="63" y="54"/>
                  </a:lnTo>
                  <a:lnTo>
                    <a:pt x="67" y="60"/>
                  </a:lnTo>
                  <a:lnTo>
                    <a:pt x="73" y="68"/>
                  </a:lnTo>
                  <a:lnTo>
                    <a:pt x="73" y="74"/>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35" name="Freeform 663"/>
            <p:cNvSpPr>
              <a:spLocks/>
            </p:cNvSpPr>
            <p:nvPr/>
          </p:nvSpPr>
          <p:spPr bwMode="auto">
            <a:xfrm>
              <a:off x="2190" y="4485"/>
              <a:ext cx="58" cy="86"/>
            </a:xfrm>
            <a:custGeom>
              <a:avLst/>
              <a:gdLst>
                <a:gd name="T0" fmla="*/ 0 w 58"/>
                <a:gd name="T1" fmla="*/ 0 h 86"/>
                <a:gd name="T2" fmla="*/ 39 w 58"/>
                <a:gd name="T3" fmla="*/ 50 h 86"/>
                <a:gd name="T4" fmla="*/ 49 w 58"/>
                <a:gd name="T5" fmla="*/ 61 h 86"/>
                <a:gd name="T6" fmla="*/ 51 w 58"/>
                <a:gd name="T7" fmla="*/ 68 h 86"/>
                <a:gd name="T8" fmla="*/ 57 w 58"/>
                <a:gd name="T9" fmla="*/ 77 h 86"/>
                <a:gd name="T10" fmla="*/ 56 w 58"/>
                <a:gd name="T11" fmla="*/ 85 h 86"/>
                <a:gd name="T12" fmla="*/ 0 60000 65536"/>
                <a:gd name="T13" fmla="*/ 0 60000 65536"/>
                <a:gd name="T14" fmla="*/ 0 60000 65536"/>
                <a:gd name="T15" fmla="*/ 0 60000 65536"/>
                <a:gd name="T16" fmla="*/ 0 60000 65536"/>
                <a:gd name="T17" fmla="*/ 0 60000 65536"/>
                <a:gd name="T18" fmla="*/ 0 w 58"/>
                <a:gd name="T19" fmla="*/ 0 h 86"/>
                <a:gd name="T20" fmla="*/ 58 w 58"/>
                <a:gd name="T21" fmla="*/ 86 h 86"/>
              </a:gdLst>
              <a:ahLst/>
              <a:cxnLst>
                <a:cxn ang="T12">
                  <a:pos x="T0" y="T1"/>
                </a:cxn>
                <a:cxn ang="T13">
                  <a:pos x="T2" y="T3"/>
                </a:cxn>
                <a:cxn ang="T14">
                  <a:pos x="T4" y="T5"/>
                </a:cxn>
                <a:cxn ang="T15">
                  <a:pos x="T6" y="T7"/>
                </a:cxn>
                <a:cxn ang="T16">
                  <a:pos x="T8" y="T9"/>
                </a:cxn>
                <a:cxn ang="T17">
                  <a:pos x="T10" y="T11"/>
                </a:cxn>
              </a:cxnLst>
              <a:rect l="T18" t="T19" r="T20" b="T21"/>
              <a:pathLst>
                <a:path w="58" h="86">
                  <a:moveTo>
                    <a:pt x="0" y="0"/>
                  </a:moveTo>
                  <a:lnTo>
                    <a:pt x="39" y="50"/>
                  </a:lnTo>
                  <a:lnTo>
                    <a:pt x="49" y="61"/>
                  </a:lnTo>
                  <a:lnTo>
                    <a:pt x="51" y="68"/>
                  </a:lnTo>
                  <a:lnTo>
                    <a:pt x="57" y="77"/>
                  </a:lnTo>
                  <a:lnTo>
                    <a:pt x="56" y="8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40" name="Group 664"/>
          <p:cNvGrpSpPr>
            <a:grpSpLocks/>
          </p:cNvGrpSpPr>
          <p:nvPr/>
        </p:nvGrpSpPr>
        <p:grpSpPr bwMode="auto">
          <a:xfrm>
            <a:off x="1903413" y="5749925"/>
            <a:ext cx="700087" cy="579438"/>
            <a:chOff x="1319" y="4105"/>
            <a:chExt cx="485" cy="414"/>
          </a:xfrm>
        </p:grpSpPr>
        <p:sp>
          <p:nvSpPr>
            <p:cNvPr id="21728" name="Freeform 665"/>
            <p:cNvSpPr>
              <a:spLocks/>
            </p:cNvSpPr>
            <p:nvPr/>
          </p:nvSpPr>
          <p:spPr bwMode="auto">
            <a:xfrm>
              <a:off x="1637" y="4236"/>
              <a:ext cx="167" cy="259"/>
            </a:xfrm>
            <a:custGeom>
              <a:avLst/>
              <a:gdLst>
                <a:gd name="T0" fmla="*/ 107 w 167"/>
                <a:gd name="T1" fmla="*/ 0 h 259"/>
                <a:gd name="T2" fmla="*/ 166 w 167"/>
                <a:gd name="T3" fmla="*/ 21 h 259"/>
                <a:gd name="T4" fmla="*/ 162 w 167"/>
                <a:gd name="T5" fmla="*/ 53 h 259"/>
                <a:gd name="T6" fmla="*/ 158 w 167"/>
                <a:gd name="T7" fmla="*/ 91 h 259"/>
                <a:gd name="T8" fmla="*/ 156 w 167"/>
                <a:gd name="T9" fmla="*/ 126 h 259"/>
                <a:gd name="T10" fmla="*/ 151 w 167"/>
                <a:gd name="T11" fmla="*/ 142 h 259"/>
                <a:gd name="T12" fmla="*/ 126 w 167"/>
                <a:gd name="T13" fmla="*/ 180 h 259"/>
                <a:gd name="T14" fmla="*/ 104 w 167"/>
                <a:gd name="T15" fmla="*/ 204 h 259"/>
                <a:gd name="T16" fmla="*/ 91 w 167"/>
                <a:gd name="T17" fmla="*/ 216 h 259"/>
                <a:gd name="T18" fmla="*/ 87 w 167"/>
                <a:gd name="T19" fmla="*/ 230 h 259"/>
                <a:gd name="T20" fmla="*/ 82 w 167"/>
                <a:gd name="T21" fmla="*/ 240 h 259"/>
                <a:gd name="T22" fmla="*/ 69 w 167"/>
                <a:gd name="T23" fmla="*/ 247 h 259"/>
                <a:gd name="T24" fmla="*/ 54 w 167"/>
                <a:gd name="T25" fmla="*/ 258 h 259"/>
                <a:gd name="T26" fmla="*/ 0 w 167"/>
                <a:gd name="T27" fmla="*/ 242 h 259"/>
                <a:gd name="T28" fmla="*/ 107 w 167"/>
                <a:gd name="T29" fmla="*/ 0 h 25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7"/>
                <a:gd name="T46" fmla="*/ 0 h 259"/>
                <a:gd name="T47" fmla="*/ 167 w 167"/>
                <a:gd name="T48" fmla="*/ 259 h 25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7" h="259">
                  <a:moveTo>
                    <a:pt x="107" y="0"/>
                  </a:moveTo>
                  <a:lnTo>
                    <a:pt x="166" y="21"/>
                  </a:lnTo>
                  <a:lnTo>
                    <a:pt x="162" y="53"/>
                  </a:lnTo>
                  <a:lnTo>
                    <a:pt x="158" y="91"/>
                  </a:lnTo>
                  <a:lnTo>
                    <a:pt x="156" y="126"/>
                  </a:lnTo>
                  <a:lnTo>
                    <a:pt x="151" y="142"/>
                  </a:lnTo>
                  <a:lnTo>
                    <a:pt x="126" y="180"/>
                  </a:lnTo>
                  <a:lnTo>
                    <a:pt x="104" y="204"/>
                  </a:lnTo>
                  <a:lnTo>
                    <a:pt x="91" y="216"/>
                  </a:lnTo>
                  <a:lnTo>
                    <a:pt x="87" y="230"/>
                  </a:lnTo>
                  <a:lnTo>
                    <a:pt x="82" y="240"/>
                  </a:lnTo>
                  <a:lnTo>
                    <a:pt x="69" y="247"/>
                  </a:lnTo>
                  <a:lnTo>
                    <a:pt x="54" y="258"/>
                  </a:lnTo>
                  <a:lnTo>
                    <a:pt x="0" y="242"/>
                  </a:lnTo>
                  <a:lnTo>
                    <a:pt x="107" y="0"/>
                  </a:lnTo>
                </a:path>
              </a:pathLst>
            </a:custGeom>
            <a:solidFill>
              <a:srgbClr val="DFDFFF"/>
            </a:solidFill>
            <a:ln w="12700" cap="rnd">
              <a:solidFill>
                <a:srgbClr val="000000"/>
              </a:solidFill>
              <a:round/>
              <a:headEnd/>
              <a:tailEnd/>
            </a:ln>
          </p:spPr>
          <p:txBody>
            <a:bodyPr/>
            <a:lstStyle/>
            <a:p>
              <a:endParaRPr lang="en-US"/>
            </a:p>
          </p:txBody>
        </p:sp>
        <p:sp>
          <p:nvSpPr>
            <p:cNvPr id="21729" name="Freeform 666"/>
            <p:cNvSpPr>
              <a:spLocks/>
            </p:cNvSpPr>
            <p:nvPr/>
          </p:nvSpPr>
          <p:spPr bwMode="auto">
            <a:xfrm>
              <a:off x="1319" y="4105"/>
              <a:ext cx="431" cy="414"/>
            </a:xfrm>
            <a:custGeom>
              <a:avLst/>
              <a:gdLst>
                <a:gd name="T0" fmla="*/ 0 w 431"/>
                <a:gd name="T1" fmla="*/ 380 h 414"/>
                <a:gd name="T2" fmla="*/ 290 w 431"/>
                <a:gd name="T3" fmla="*/ 413 h 414"/>
                <a:gd name="T4" fmla="*/ 329 w 431"/>
                <a:gd name="T5" fmla="*/ 371 h 414"/>
                <a:gd name="T6" fmla="*/ 356 w 431"/>
                <a:gd name="T7" fmla="*/ 340 h 414"/>
                <a:gd name="T8" fmla="*/ 377 w 431"/>
                <a:gd name="T9" fmla="*/ 306 h 414"/>
                <a:gd name="T10" fmla="*/ 388 w 431"/>
                <a:gd name="T11" fmla="*/ 289 h 414"/>
                <a:gd name="T12" fmla="*/ 406 w 431"/>
                <a:gd name="T13" fmla="*/ 244 h 414"/>
                <a:gd name="T14" fmla="*/ 420 w 431"/>
                <a:gd name="T15" fmla="*/ 200 h 414"/>
                <a:gd name="T16" fmla="*/ 430 w 431"/>
                <a:gd name="T17" fmla="*/ 168 h 414"/>
                <a:gd name="T18" fmla="*/ 430 w 431"/>
                <a:gd name="T19" fmla="*/ 127 h 414"/>
                <a:gd name="T20" fmla="*/ 0 w 431"/>
                <a:gd name="T21" fmla="*/ 0 h 414"/>
                <a:gd name="T22" fmla="*/ 0 w 431"/>
                <a:gd name="T23" fmla="*/ 3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1"/>
                <a:gd name="T37" fmla="*/ 0 h 414"/>
                <a:gd name="T38" fmla="*/ 431 w 431"/>
                <a:gd name="T39" fmla="*/ 414 h 4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1" h="414">
                  <a:moveTo>
                    <a:pt x="0" y="380"/>
                  </a:moveTo>
                  <a:lnTo>
                    <a:pt x="290" y="413"/>
                  </a:lnTo>
                  <a:lnTo>
                    <a:pt x="329" y="371"/>
                  </a:lnTo>
                  <a:lnTo>
                    <a:pt x="356" y="340"/>
                  </a:lnTo>
                  <a:lnTo>
                    <a:pt x="377" y="306"/>
                  </a:lnTo>
                  <a:lnTo>
                    <a:pt x="388" y="289"/>
                  </a:lnTo>
                  <a:lnTo>
                    <a:pt x="406" y="244"/>
                  </a:lnTo>
                  <a:lnTo>
                    <a:pt x="420" y="200"/>
                  </a:lnTo>
                  <a:lnTo>
                    <a:pt x="430" y="168"/>
                  </a:lnTo>
                  <a:lnTo>
                    <a:pt x="430" y="127"/>
                  </a:lnTo>
                  <a:lnTo>
                    <a:pt x="0" y="0"/>
                  </a:lnTo>
                  <a:lnTo>
                    <a:pt x="0" y="380"/>
                  </a:lnTo>
                </a:path>
              </a:pathLst>
            </a:custGeom>
            <a:solidFill>
              <a:srgbClr val="7F7F9F"/>
            </a:solidFill>
            <a:ln w="12700" cap="rnd">
              <a:solidFill>
                <a:srgbClr val="000000"/>
              </a:solidFill>
              <a:round/>
              <a:headEnd/>
              <a:tailEnd/>
            </a:ln>
          </p:spPr>
          <p:txBody>
            <a:bodyPr/>
            <a:lstStyle/>
            <a:p>
              <a:endParaRPr lang="en-US"/>
            </a:p>
          </p:txBody>
        </p:sp>
      </p:grpSp>
      <p:sp>
        <p:nvSpPr>
          <p:cNvPr id="21541" name="Freeform 667"/>
          <p:cNvSpPr>
            <a:spLocks/>
          </p:cNvSpPr>
          <p:nvPr/>
        </p:nvSpPr>
        <p:spPr bwMode="auto">
          <a:xfrm>
            <a:off x="2873375" y="5907088"/>
            <a:ext cx="798513" cy="392112"/>
          </a:xfrm>
          <a:custGeom>
            <a:avLst/>
            <a:gdLst>
              <a:gd name="T0" fmla="*/ 2147483647 w 553"/>
              <a:gd name="T1" fmla="*/ 2147483647 h 280"/>
              <a:gd name="T2" fmla="*/ 2147483647 w 553"/>
              <a:gd name="T3" fmla="*/ 2147483647 h 280"/>
              <a:gd name="T4" fmla="*/ 2147483647 w 553"/>
              <a:gd name="T5" fmla="*/ 2147483647 h 280"/>
              <a:gd name="T6" fmla="*/ 2147483647 w 553"/>
              <a:gd name="T7" fmla="*/ 2147483647 h 280"/>
              <a:gd name="T8" fmla="*/ 2147483647 w 553"/>
              <a:gd name="T9" fmla="*/ 2147483647 h 280"/>
              <a:gd name="T10" fmla="*/ 2147483647 w 553"/>
              <a:gd name="T11" fmla="*/ 2147483647 h 280"/>
              <a:gd name="T12" fmla="*/ 2147483647 w 553"/>
              <a:gd name="T13" fmla="*/ 2147483647 h 280"/>
              <a:gd name="T14" fmla="*/ 2147483647 w 553"/>
              <a:gd name="T15" fmla="*/ 0 h 280"/>
              <a:gd name="T16" fmla="*/ 2147483647 w 553"/>
              <a:gd name="T17" fmla="*/ 2147483647 h 280"/>
              <a:gd name="T18" fmla="*/ 2147483647 w 553"/>
              <a:gd name="T19" fmla="*/ 2147483647 h 280"/>
              <a:gd name="T20" fmla="*/ 2147483647 w 553"/>
              <a:gd name="T21" fmla="*/ 2147483647 h 280"/>
              <a:gd name="T22" fmla="*/ 2147483647 w 553"/>
              <a:gd name="T23" fmla="*/ 2147483647 h 280"/>
              <a:gd name="T24" fmla="*/ 2147483647 w 553"/>
              <a:gd name="T25" fmla="*/ 2147483647 h 280"/>
              <a:gd name="T26" fmla="*/ 2147483647 w 553"/>
              <a:gd name="T27" fmla="*/ 2147483647 h 280"/>
              <a:gd name="T28" fmla="*/ 2147483647 w 553"/>
              <a:gd name="T29" fmla="*/ 2147483647 h 280"/>
              <a:gd name="T30" fmla="*/ 2147483647 w 553"/>
              <a:gd name="T31" fmla="*/ 2147483647 h 280"/>
              <a:gd name="T32" fmla="*/ 2147483647 w 553"/>
              <a:gd name="T33" fmla="*/ 2147483647 h 280"/>
              <a:gd name="T34" fmla="*/ 2147483647 w 553"/>
              <a:gd name="T35" fmla="*/ 2147483647 h 280"/>
              <a:gd name="T36" fmla="*/ 2147483647 w 553"/>
              <a:gd name="T37" fmla="*/ 2147483647 h 280"/>
              <a:gd name="T38" fmla="*/ 2147483647 w 553"/>
              <a:gd name="T39" fmla="*/ 2147483647 h 280"/>
              <a:gd name="T40" fmla="*/ 2147483647 w 553"/>
              <a:gd name="T41" fmla="*/ 2147483647 h 280"/>
              <a:gd name="T42" fmla="*/ 2147483647 w 553"/>
              <a:gd name="T43" fmla="*/ 2147483647 h 280"/>
              <a:gd name="T44" fmla="*/ 2147483647 w 553"/>
              <a:gd name="T45" fmla="*/ 2147483647 h 280"/>
              <a:gd name="T46" fmla="*/ 2147483647 w 553"/>
              <a:gd name="T47" fmla="*/ 2147483647 h 280"/>
              <a:gd name="T48" fmla="*/ 2147483647 w 553"/>
              <a:gd name="T49" fmla="*/ 2147483647 h 280"/>
              <a:gd name="T50" fmla="*/ 2147483647 w 553"/>
              <a:gd name="T51" fmla="*/ 2147483647 h 280"/>
              <a:gd name="T52" fmla="*/ 2147483647 w 553"/>
              <a:gd name="T53" fmla="*/ 2147483647 h 280"/>
              <a:gd name="T54" fmla="*/ 2147483647 w 553"/>
              <a:gd name="T55" fmla="*/ 2147483647 h 280"/>
              <a:gd name="T56" fmla="*/ 2147483647 w 553"/>
              <a:gd name="T57" fmla="*/ 2147483647 h 280"/>
              <a:gd name="T58" fmla="*/ 2147483647 w 553"/>
              <a:gd name="T59" fmla="*/ 2147483647 h 280"/>
              <a:gd name="T60" fmla="*/ 2147483647 w 553"/>
              <a:gd name="T61" fmla="*/ 2147483647 h 280"/>
              <a:gd name="T62" fmla="*/ 2147483647 w 553"/>
              <a:gd name="T63" fmla="*/ 2147483647 h 280"/>
              <a:gd name="T64" fmla="*/ 2147483647 w 553"/>
              <a:gd name="T65" fmla="*/ 2147483647 h 280"/>
              <a:gd name="T66" fmla="*/ 2147483647 w 553"/>
              <a:gd name="T67" fmla="*/ 2147483647 h 280"/>
              <a:gd name="T68" fmla="*/ 2147483647 w 553"/>
              <a:gd name="T69" fmla="*/ 2147483647 h 280"/>
              <a:gd name="T70" fmla="*/ 2147483647 w 553"/>
              <a:gd name="T71" fmla="*/ 2147483647 h 280"/>
              <a:gd name="T72" fmla="*/ 2147483647 w 553"/>
              <a:gd name="T73" fmla="*/ 2147483647 h 280"/>
              <a:gd name="T74" fmla="*/ 2147483647 w 553"/>
              <a:gd name="T75" fmla="*/ 2147483647 h 280"/>
              <a:gd name="T76" fmla="*/ 2147483647 w 553"/>
              <a:gd name="T77" fmla="*/ 2147483647 h 280"/>
              <a:gd name="T78" fmla="*/ 0 w 553"/>
              <a:gd name="T79" fmla="*/ 2147483647 h 280"/>
              <a:gd name="T80" fmla="*/ 2147483647 w 553"/>
              <a:gd name="T81" fmla="*/ 2147483647 h 2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3"/>
              <a:gd name="T124" fmla="*/ 0 h 280"/>
              <a:gd name="T125" fmla="*/ 553 w 553"/>
              <a:gd name="T126" fmla="*/ 280 h 2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3" h="280">
                <a:moveTo>
                  <a:pt x="15" y="77"/>
                </a:moveTo>
                <a:lnTo>
                  <a:pt x="44" y="44"/>
                </a:lnTo>
                <a:lnTo>
                  <a:pt x="66" y="23"/>
                </a:lnTo>
                <a:lnTo>
                  <a:pt x="72" y="17"/>
                </a:lnTo>
                <a:lnTo>
                  <a:pt x="81" y="15"/>
                </a:lnTo>
                <a:lnTo>
                  <a:pt x="105" y="12"/>
                </a:lnTo>
                <a:lnTo>
                  <a:pt x="166" y="5"/>
                </a:lnTo>
                <a:lnTo>
                  <a:pt x="196" y="0"/>
                </a:lnTo>
                <a:lnTo>
                  <a:pt x="208" y="6"/>
                </a:lnTo>
                <a:lnTo>
                  <a:pt x="248" y="17"/>
                </a:lnTo>
                <a:lnTo>
                  <a:pt x="308" y="36"/>
                </a:lnTo>
                <a:lnTo>
                  <a:pt x="362" y="52"/>
                </a:lnTo>
                <a:lnTo>
                  <a:pt x="389" y="62"/>
                </a:lnTo>
                <a:lnTo>
                  <a:pt x="552" y="30"/>
                </a:lnTo>
                <a:lnTo>
                  <a:pt x="552" y="221"/>
                </a:lnTo>
                <a:lnTo>
                  <a:pt x="480" y="238"/>
                </a:lnTo>
                <a:lnTo>
                  <a:pt x="462" y="242"/>
                </a:lnTo>
                <a:lnTo>
                  <a:pt x="444" y="238"/>
                </a:lnTo>
                <a:lnTo>
                  <a:pt x="443" y="245"/>
                </a:lnTo>
                <a:lnTo>
                  <a:pt x="432" y="256"/>
                </a:lnTo>
                <a:lnTo>
                  <a:pt x="411" y="269"/>
                </a:lnTo>
                <a:lnTo>
                  <a:pt x="399" y="279"/>
                </a:lnTo>
                <a:lnTo>
                  <a:pt x="395" y="230"/>
                </a:lnTo>
                <a:lnTo>
                  <a:pt x="386" y="214"/>
                </a:lnTo>
                <a:lnTo>
                  <a:pt x="352" y="189"/>
                </a:lnTo>
                <a:lnTo>
                  <a:pt x="290" y="144"/>
                </a:lnTo>
                <a:lnTo>
                  <a:pt x="257" y="120"/>
                </a:lnTo>
                <a:lnTo>
                  <a:pt x="233" y="108"/>
                </a:lnTo>
                <a:lnTo>
                  <a:pt x="166" y="78"/>
                </a:lnTo>
                <a:lnTo>
                  <a:pt x="144" y="67"/>
                </a:lnTo>
                <a:lnTo>
                  <a:pt x="130" y="69"/>
                </a:lnTo>
                <a:lnTo>
                  <a:pt x="120" y="65"/>
                </a:lnTo>
                <a:lnTo>
                  <a:pt x="110" y="79"/>
                </a:lnTo>
                <a:lnTo>
                  <a:pt x="99" y="92"/>
                </a:lnTo>
                <a:lnTo>
                  <a:pt x="84" y="100"/>
                </a:lnTo>
                <a:lnTo>
                  <a:pt x="63" y="110"/>
                </a:lnTo>
                <a:lnTo>
                  <a:pt x="41" y="113"/>
                </a:lnTo>
                <a:lnTo>
                  <a:pt x="23" y="112"/>
                </a:lnTo>
                <a:lnTo>
                  <a:pt x="7" y="106"/>
                </a:lnTo>
                <a:lnTo>
                  <a:pt x="0" y="98"/>
                </a:lnTo>
                <a:lnTo>
                  <a:pt x="15" y="77"/>
                </a:lnTo>
              </a:path>
            </a:pathLst>
          </a:custGeom>
          <a:solidFill>
            <a:srgbClr val="FFBFBF"/>
          </a:solidFill>
          <a:ln w="12700" cap="rnd">
            <a:solidFill>
              <a:srgbClr val="000000"/>
            </a:solidFill>
            <a:round/>
            <a:headEnd/>
            <a:tailEnd/>
          </a:ln>
        </p:spPr>
        <p:txBody>
          <a:bodyPr/>
          <a:lstStyle/>
          <a:p>
            <a:endParaRPr lang="en-US"/>
          </a:p>
        </p:txBody>
      </p:sp>
      <p:sp>
        <p:nvSpPr>
          <p:cNvPr id="21542" name="Freeform 668"/>
          <p:cNvSpPr>
            <a:spLocks/>
          </p:cNvSpPr>
          <p:nvPr/>
        </p:nvSpPr>
        <p:spPr bwMode="auto">
          <a:xfrm>
            <a:off x="2851150" y="5964238"/>
            <a:ext cx="115888" cy="82550"/>
          </a:xfrm>
          <a:custGeom>
            <a:avLst/>
            <a:gdLst>
              <a:gd name="T0" fmla="*/ 2147483647 w 80"/>
              <a:gd name="T1" fmla="*/ 0 h 59"/>
              <a:gd name="T2" fmla="*/ 2147483647 w 80"/>
              <a:gd name="T3" fmla="*/ 0 h 59"/>
              <a:gd name="T4" fmla="*/ 2147483647 w 80"/>
              <a:gd name="T5" fmla="*/ 2147483647 h 59"/>
              <a:gd name="T6" fmla="*/ 2147483647 w 80"/>
              <a:gd name="T7" fmla="*/ 2147483647 h 59"/>
              <a:gd name="T8" fmla="*/ 2147483647 w 80"/>
              <a:gd name="T9" fmla="*/ 2147483647 h 59"/>
              <a:gd name="T10" fmla="*/ 2147483647 w 80"/>
              <a:gd name="T11" fmla="*/ 2147483647 h 59"/>
              <a:gd name="T12" fmla="*/ 2147483647 w 80"/>
              <a:gd name="T13" fmla="*/ 2147483647 h 59"/>
              <a:gd name="T14" fmla="*/ 2147483647 w 80"/>
              <a:gd name="T15" fmla="*/ 2147483647 h 59"/>
              <a:gd name="T16" fmla="*/ 2147483647 w 80"/>
              <a:gd name="T17" fmla="*/ 2147483647 h 59"/>
              <a:gd name="T18" fmla="*/ 2147483647 w 80"/>
              <a:gd name="T19" fmla="*/ 2147483647 h 59"/>
              <a:gd name="T20" fmla="*/ 2147483647 w 80"/>
              <a:gd name="T21" fmla="*/ 2147483647 h 59"/>
              <a:gd name="T22" fmla="*/ 2147483647 w 80"/>
              <a:gd name="T23" fmla="*/ 2147483647 h 59"/>
              <a:gd name="T24" fmla="*/ 2147483647 w 80"/>
              <a:gd name="T25" fmla="*/ 2147483647 h 59"/>
              <a:gd name="T26" fmla="*/ 0 w 80"/>
              <a:gd name="T27" fmla="*/ 2147483647 h 59"/>
              <a:gd name="T28" fmla="*/ 2147483647 w 80"/>
              <a:gd name="T29" fmla="*/ 2147483647 h 59"/>
              <a:gd name="T30" fmla="*/ 2147483647 w 80"/>
              <a:gd name="T31" fmla="*/ 2147483647 h 59"/>
              <a:gd name="T32" fmla="*/ 2147483647 w 80"/>
              <a:gd name="T33" fmla="*/ 2147483647 h 59"/>
              <a:gd name="T34" fmla="*/ 2147483647 w 80"/>
              <a:gd name="T35" fmla="*/ 2147483647 h 59"/>
              <a:gd name="T36" fmla="*/ 2147483647 w 80"/>
              <a:gd name="T37" fmla="*/ 2147483647 h 59"/>
              <a:gd name="T38" fmla="*/ 2147483647 w 80"/>
              <a:gd name="T39" fmla="*/ 2147483647 h 59"/>
              <a:gd name="T40" fmla="*/ 2147483647 w 80"/>
              <a:gd name="T41" fmla="*/ 2147483647 h 59"/>
              <a:gd name="T42" fmla="*/ 2147483647 w 80"/>
              <a:gd name="T43" fmla="*/ 2147483647 h 59"/>
              <a:gd name="T44" fmla="*/ 2147483647 w 80"/>
              <a:gd name="T45" fmla="*/ 2147483647 h 59"/>
              <a:gd name="T46" fmla="*/ 2147483647 w 80"/>
              <a:gd name="T47" fmla="*/ 2147483647 h 59"/>
              <a:gd name="T48" fmla="*/ 2147483647 w 80"/>
              <a:gd name="T49" fmla="*/ 2147483647 h 59"/>
              <a:gd name="T50" fmla="*/ 2147483647 w 80"/>
              <a:gd name="T51" fmla="*/ 2147483647 h 59"/>
              <a:gd name="T52" fmla="*/ 2147483647 w 80"/>
              <a:gd name="T53" fmla="*/ 2147483647 h 59"/>
              <a:gd name="T54" fmla="*/ 2147483647 w 80"/>
              <a:gd name="T55" fmla="*/ 2147483647 h 59"/>
              <a:gd name="T56" fmla="*/ 2147483647 w 80"/>
              <a:gd name="T57" fmla="*/ 2147483647 h 59"/>
              <a:gd name="T58" fmla="*/ 2147483647 w 80"/>
              <a:gd name="T59" fmla="*/ 0 h 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0"/>
              <a:gd name="T91" fmla="*/ 0 h 59"/>
              <a:gd name="T92" fmla="*/ 80 w 80"/>
              <a:gd name="T93" fmla="*/ 59 h 5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0" h="59">
                <a:moveTo>
                  <a:pt x="72" y="0"/>
                </a:moveTo>
                <a:lnTo>
                  <a:pt x="68" y="0"/>
                </a:lnTo>
                <a:lnTo>
                  <a:pt x="62" y="1"/>
                </a:lnTo>
                <a:lnTo>
                  <a:pt x="57" y="2"/>
                </a:lnTo>
                <a:lnTo>
                  <a:pt x="50" y="6"/>
                </a:lnTo>
                <a:lnTo>
                  <a:pt x="42" y="9"/>
                </a:lnTo>
                <a:lnTo>
                  <a:pt x="33" y="15"/>
                </a:lnTo>
                <a:lnTo>
                  <a:pt x="24" y="23"/>
                </a:lnTo>
                <a:lnTo>
                  <a:pt x="19" y="28"/>
                </a:lnTo>
                <a:lnTo>
                  <a:pt x="15" y="34"/>
                </a:lnTo>
                <a:lnTo>
                  <a:pt x="11" y="38"/>
                </a:lnTo>
                <a:lnTo>
                  <a:pt x="7" y="45"/>
                </a:lnTo>
                <a:lnTo>
                  <a:pt x="3" y="51"/>
                </a:lnTo>
                <a:lnTo>
                  <a:pt x="0" y="58"/>
                </a:lnTo>
                <a:lnTo>
                  <a:pt x="4" y="58"/>
                </a:lnTo>
                <a:lnTo>
                  <a:pt x="10" y="58"/>
                </a:lnTo>
                <a:lnTo>
                  <a:pt x="17" y="56"/>
                </a:lnTo>
                <a:lnTo>
                  <a:pt x="25" y="53"/>
                </a:lnTo>
                <a:lnTo>
                  <a:pt x="32" y="50"/>
                </a:lnTo>
                <a:lnTo>
                  <a:pt x="37" y="46"/>
                </a:lnTo>
                <a:lnTo>
                  <a:pt x="46" y="43"/>
                </a:lnTo>
                <a:lnTo>
                  <a:pt x="55" y="36"/>
                </a:lnTo>
                <a:lnTo>
                  <a:pt x="64" y="29"/>
                </a:lnTo>
                <a:lnTo>
                  <a:pt x="71" y="23"/>
                </a:lnTo>
                <a:lnTo>
                  <a:pt x="75" y="17"/>
                </a:lnTo>
                <a:lnTo>
                  <a:pt x="78" y="13"/>
                </a:lnTo>
                <a:lnTo>
                  <a:pt x="79" y="8"/>
                </a:lnTo>
                <a:lnTo>
                  <a:pt x="78" y="3"/>
                </a:lnTo>
                <a:lnTo>
                  <a:pt x="76" y="1"/>
                </a:lnTo>
                <a:lnTo>
                  <a:pt x="72" y="0"/>
                </a:lnTo>
              </a:path>
            </a:pathLst>
          </a:custGeom>
          <a:solidFill>
            <a:srgbClr val="FF7F9F"/>
          </a:solidFill>
          <a:ln w="12700" cap="rnd">
            <a:solidFill>
              <a:srgbClr val="000000"/>
            </a:solidFill>
            <a:round/>
            <a:headEnd/>
            <a:tailEnd/>
          </a:ln>
        </p:spPr>
        <p:txBody>
          <a:bodyPr/>
          <a:lstStyle/>
          <a:p>
            <a:endParaRPr lang="en-US"/>
          </a:p>
        </p:txBody>
      </p:sp>
      <p:sp>
        <p:nvSpPr>
          <p:cNvPr id="21543" name="Freeform 669"/>
          <p:cNvSpPr>
            <a:spLocks/>
          </p:cNvSpPr>
          <p:nvPr/>
        </p:nvSpPr>
        <p:spPr bwMode="auto">
          <a:xfrm>
            <a:off x="3079750" y="5970588"/>
            <a:ext cx="77788" cy="25400"/>
          </a:xfrm>
          <a:custGeom>
            <a:avLst/>
            <a:gdLst>
              <a:gd name="T0" fmla="*/ 2147483647 w 54"/>
              <a:gd name="T1" fmla="*/ 0 h 19"/>
              <a:gd name="T2" fmla="*/ 2147483647 w 54"/>
              <a:gd name="T3" fmla="*/ 2147483647 h 19"/>
              <a:gd name="T4" fmla="*/ 2147483647 w 54"/>
              <a:gd name="T5" fmla="*/ 2147483647 h 19"/>
              <a:gd name="T6" fmla="*/ 2147483647 w 54"/>
              <a:gd name="T7" fmla="*/ 2147483647 h 19"/>
              <a:gd name="T8" fmla="*/ 2147483647 w 54"/>
              <a:gd name="T9" fmla="*/ 2147483647 h 19"/>
              <a:gd name="T10" fmla="*/ 2147483647 w 54"/>
              <a:gd name="T11" fmla="*/ 2147483647 h 19"/>
              <a:gd name="T12" fmla="*/ 2147483647 w 54"/>
              <a:gd name="T13" fmla="*/ 2147483647 h 19"/>
              <a:gd name="T14" fmla="*/ 0 w 54"/>
              <a:gd name="T15" fmla="*/ 2147483647 h 19"/>
              <a:gd name="T16" fmla="*/ 0 60000 65536"/>
              <a:gd name="T17" fmla="*/ 0 60000 65536"/>
              <a:gd name="T18" fmla="*/ 0 60000 65536"/>
              <a:gd name="T19" fmla="*/ 0 60000 65536"/>
              <a:gd name="T20" fmla="*/ 0 60000 65536"/>
              <a:gd name="T21" fmla="*/ 0 60000 65536"/>
              <a:gd name="T22" fmla="*/ 0 60000 65536"/>
              <a:gd name="T23" fmla="*/ 0 60000 65536"/>
              <a:gd name="T24" fmla="*/ 0 w 54"/>
              <a:gd name="T25" fmla="*/ 0 h 19"/>
              <a:gd name="T26" fmla="*/ 54 w 54"/>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 h="19">
                <a:moveTo>
                  <a:pt x="53" y="0"/>
                </a:moveTo>
                <a:lnTo>
                  <a:pt x="47" y="4"/>
                </a:lnTo>
                <a:lnTo>
                  <a:pt x="42" y="7"/>
                </a:lnTo>
                <a:lnTo>
                  <a:pt x="35" y="12"/>
                </a:lnTo>
                <a:lnTo>
                  <a:pt x="29" y="16"/>
                </a:lnTo>
                <a:lnTo>
                  <a:pt x="21" y="18"/>
                </a:lnTo>
                <a:lnTo>
                  <a:pt x="11" y="18"/>
                </a:lnTo>
                <a:lnTo>
                  <a:pt x="0" y="18"/>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44" name="Freeform 670"/>
          <p:cNvSpPr>
            <a:spLocks/>
          </p:cNvSpPr>
          <p:nvPr/>
        </p:nvSpPr>
        <p:spPr bwMode="auto">
          <a:xfrm>
            <a:off x="3330575" y="6008688"/>
            <a:ext cx="85725" cy="117475"/>
          </a:xfrm>
          <a:custGeom>
            <a:avLst/>
            <a:gdLst>
              <a:gd name="T0" fmla="*/ 2147483647 w 59"/>
              <a:gd name="T1" fmla="*/ 0 h 84"/>
              <a:gd name="T2" fmla="*/ 2147483647 w 59"/>
              <a:gd name="T3" fmla="*/ 2147483647 h 84"/>
              <a:gd name="T4" fmla="*/ 2147483647 w 59"/>
              <a:gd name="T5" fmla="*/ 2147483647 h 84"/>
              <a:gd name="T6" fmla="*/ 2147483647 w 59"/>
              <a:gd name="T7" fmla="*/ 2147483647 h 84"/>
              <a:gd name="T8" fmla="*/ 2147483647 w 59"/>
              <a:gd name="T9" fmla="*/ 2147483647 h 84"/>
              <a:gd name="T10" fmla="*/ 2147483647 w 59"/>
              <a:gd name="T11" fmla="*/ 2147483647 h 84"/>
              <a:gd name="T12" fmla="*/ 2147483647 w 59"/>
              <a:gd name="T13" fmla="*/ 2147483647 h 84"/>
              <a:gd name="T14" fmla="*/ 2147483647 w 59"/>
              <a:gd name="T15" fmla="*/ 2147483647 h 84"/>
              <a:gd name="T16" fmla="*/ 2147483647 w 59"/>
              <a:gd name="T17" fmla="*/ 2147483647 h 84"/>
              <a:gd name="T18" fmla="*/ 2147483647 w 59"/>
              <a:gd name="T19" fmla="*/ 2147483647 h 84"/>
              <a:gd name="T20" fmla="*/ 0 w 59"/>
              <a:gd name="T21" fmla="*/ 2147483647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9"/>
              <a:gd name="T34" fmla="*/ 0 h 84"/>
              <a:gd name="T35" fmla="*/ 59 w 59"/>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9" h="84">
                <a:moveTo>
                  <a:pt x="58" y="0"/>
                </a:moveTo>
                <a:lnTo>
                  <a:pt x="58" y="13"/>
                </a:lnTo>
                <a:lnTo>
                  <a:pt x="58" y="29"/>
                </a:lnTo>
                <a:lnTo>
                  <a:pt x="57" y="43"/>
                </a:lnTo>
                <a:lnTo>
                  <a:pt x="52" y="53"/>
                </a:lnTo>
                <a:lnTo>
                  <a:pt x="44" y="60"/>
                </a:lnTo>
                <a:lnTo>
                  <a:pt x="37" y="67"/>
                </a:lnTo>
                <a:lnTo>
                  <a:pt x="28" y="72"/>
                </a:lnTo>
                <a:lnTo>
                  <a:pt x="17" y="77"/>
                </a:lnTo>
                <a:lnTo>
                  <a:pt x="7" y="81"/>
                </a:lnTo>
                <a:lnTo>
                  <a:pt x="0" y="8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45" name="Freeform 671"/>
          <p:cNvSpPr>
            <a:spLocks/>
          </p:cNvSpPr>
          <p:nvPr/>
        </p:nvSpPr>
        <p:spPr bwMode="auto">
          <a:xfrm>
            <a:off x="3446463" y="6162675"/>
            <a:ext cx="330200" cy="107950"/>
          </a:xfrm>
          <a:custGeom>
            <a:avLst/>
            <a:gdLst>
              <a:gd name="T0" fmla="*/ 0 w 229"/>
              <a:gd name="T1" fmla="*/ 2147483647 h 77"/>
              <a:gd name="T2" fmla="*/ 2147483647 w 229"/>
              <a:gd name="T3" fmla="*/ 2147483647 h 77"/>
              <a:gd name="T4" fmla="*/ 2147483647 w 229"/>
              <a:gd name="T5" fmla="*/ 2147483647 h 77"/>
              <a:gd name="T6" fmla="*/ 2147483647 w 229"/>
              <a:gd name="T7" fmla="*/ 2147483647 h 77"/>
              <a:gd name="T8" fmla="*/ 2147483647 w 229"/>
              <a:gd name="T9" fmla="*/ 2147483647 h 77"/>
              <a:gd name="T10" fmla="*/ 2147483647 w 229"/>
              <a:gd name="T11" fmla="*/ 2147483647 h 77"/>
              <a:gd name="T12" fmla="*/ 2147483647 w 229"/>
              <a:gd name="T13" fmla="*/ 2147483647 h 77"/>
              <a:gd name="T14" fmla="*/ 2147483647 w 229"/>
              <a:gd name="T15" fmla="*/ 2147483647 h 77"/>
              <a:gd name="T16" fmla="*/ 2147483647 w 229"/>
              <a:gd name="T17" fmla="*/ 2147483647 h 77"/>
              <a:gd name="T18" fmla="*/ 2147483647 w 229"/>
              <a:gd name="T19" fmla="*/ 2147483647 h 77"/>
              <a:gd name="T20" fmla="*/ 2147483647 w 229"/>
              <a:gd name="T21" fmla="*/ 0 h 77"/>
              <a:gd name="T22" fmla="*/ 2147483647 w 229"/>
              <a:gd name="T23" fmla="*/ 2147483647 h 77"/>
              <a:gd name="T24" fmla="*/ 2147483647 w 229"/>
              <a:gd name="T25" fmla="*/ 2147483647 h 77"/>
              <a:gd name="T26" fmla="*/ 2147483647 w 229"/>
              <a:gd name="T27" fmla="*/ 2147483647 h 77"/>
              <a:gd name="T28" fmla="*/ 2147483647 w 229"/>
              <a:gd name="T29" fmla="*/ 2147483647 h 77"/>
              <a:gd name="T30" fmla="*/ 2147483647 w 229"/>
              <a:gd name="T31" fmla="*/ 2147483647 h 77"/>
              <a:gd name="T32" fmla="*/ 0 w 229"/>
              <a:gd name="T33" fmla="*/ 2147483647 h 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9"/>
              <a:gd name="T52" fmla="*/ 0 h 77"/>
              <a:gd name="T53" fmla="*/ 229 w 229"/>
              <a:gd name="T54" fmla="*/ 77 h 7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9" h="77">
                <a:moveTo>
                  <a:pt x="0" y="45"/>
                </a:moveTo>
                <a:lnTo>
                  <a:pt x="1" y="62"/>
                </a:lnTo>
                <a:lnTo>
                  <a:pt x="3" y="76"/>
                </a:lnTo>
                <a:lnTo>
                  <a:pt x="19" y="63"/>
                </a:lnTo>
                <a:lnTo>
                  <a:pt x="37" y="53"/>
                </a:lnTo>
                <a:lnTo>
                  <a:pt x="47" y="44"/>
                </a:lnTo>
                <a:lnTo>
                  <a:pt x="50" y="37"/>
                </a:lnTo>
                <a:lnTo>
                  <a:pt x="62" y="39"/>
                </a:lnTo>
                <a:lnTo>
                  <a:pt x="70" y="39"/>
                </a:lnTo>
                <a:lnTo>
                  <a:pt x="228" y="12"/>
                </a:lnTo>
                <a:lnTo>
                  <a:pt x="224" y="0"/>
                </a:lnTo>
                <a:lnTo>
                  <a:pt x="93" y="24"/>
                </a:lnTo>
                <a:lnTo>
                  <a:pt x="76" y="28"/>
                </a:lnTo>
                <a:lnTo>
                  <a:pt x="66" y="29"/>
                </a:lnTo>
                <a:lnTo>
                  <a:pt x="46" y="29"/>
                </a:lnTo>
                <a:lnTo>
                  <a:pt x="29" y="28"/>
                </a:lnTo>
                <a:lnTo>
                  <a:pt x="0" y="45"/>
                </a:lnTo>
              </a:path>
            </a:pathLst>
          </a:custGeom>
          <a:solidFill>
            <a:srgbClr val="7F5F3F"/>
          </a:solidFill>
          <a:ln w="12700" cap="rnd">
            <a:solidFill>
              <a:srgbClr val="000000"/>
            </a:solidFill>
            <a:round/>
            <a:headEnd/>
            <a:tailEnd/>
          </a:ln>
        </p:spPr>
        <p:txBody>
          <a:bodyPr/>
          <a:lstStyle/>
          <a:p>
            <a:endParaRPr lang="en-US"/>
          </a:p>
        </p:txBody>
      </p:sp>
      <p:grpSp>
        <p:nvGrpSpPr>
          <p:cNvPr id="21546" name="Group 672"/>
          <p:cNvGrpSpPr>
            <a:grpSpLocks/>
          </p:cNvGrpSpPr>
          <p:nvPr/>
        </p:nvGrpSpPr>
        <p:grpSpPr bwMode="auto">
          <a:xfrm>
            <a:off x="3476625" y="5778500"/>
            <a:ext cx="1017588" cy="511175"/>
            <a:chOff x="2409" y="4125"/>
            <a:chExt cx="705" cy="365"/>
          </a:xfrm>
        </p:grpSpPr>
        <p:sp>
          <p:nvSpPr>
            <p:cNvPr id="21722" name="Freeform 673"/>
            <p:cNvSpPr>
              <a:spLocks/>
            </p:cNvSpPr>
            <p:nvPr/>
          </p:nvSpPr>
          <p:spPr bwMode="auto">
            <a:xfrm>
              <a:off x="2508" y="4253"/>
              <a:ext cx="106" cy="237"/>
            </a:xfrm>
            <a:custGeom>
              <a:avLst/>
              <a:gdLst>
                <a:gd name="T0" fmla="*/ 94 w 106"/>
                <a:gd name="T1" fmla="*/ 186 h 237"/>
                <a:gd name="T2" fmla="*/ 102 w 106"/>
                <a:gd name="T3" fmla="*/ 204 h 237"/>
                <a:gd name="T4" fmla="*/ 105 w 106"/>
                <a:gd name="T5" fmla="*/ 222 h 237"/>
                <a:gd name="T6" fmla="*/ 105 w 106"/>
                <a:gd name="T7" fmla="*/ 236 h 237"/>
                <a:gd name="T8" fmla="*/ 88 w 106"/>
                <a:gd name="T9" fmla="*/ 225 h 237"/>
                <a:gd name="T10" fmla="*/ 72 w 106"/>
                <a:gd name="T11" fmla="*/ 213 h 237"/>
                <a:gd name="T12" fmla="*/ 62 w 106"/>
                <a:gd name="T13" fmla="*/ 200 h 237"/>
                <a:gd name="T14" fmla="*/ 47 w 106"/>
                <a:gd name="T15" fmla="*/ 176 h 237"/>
                <a:gd name="T16" fmla="*/ 30 w 106"/>
                <a:gd name="T17" fmla="*/ 140 h 237"/>
                <a:gd name="T18" fmla="*/ 12 w 106"/>
                <a:gd name="T19" fmla="*/ 84 h 237"/>
                <a:gd name="T20" fmla="*/ 0 w 106"/>
                <a:gd name="T21" fmla="*/ 27 h 237"/>
                <a:gd name="T22" fmla="*/ 4 w 106"/>
                <a:gd name="T23" fmla="*/ 0 h 237"/>
                <a:gd name="T24" fmla="*/ 17 w 106"/>
                <a:gd name="T25" fmla="*/ 19 h 237"/>
                <a:gd name="T26" fmla="*/ 37 w 106"/>
                <a:gd name="T27" fmla="*/ 49 h 237"/>
                <a:gd name="T28" fmla="*/ 57 w 106"/>
                <a:gd name="T29" fmla="*/ 89 h 237"/>
                <a:gd name="T30" fmla="*/ 72 w 106"/>
                <a:gd name="T31" fmla="*/ 129 h 237"/>
                <a:gd name="T32" fmla="*/ 90 w 106"/>
                <a:gd name="T33" fmla="*/ 173 h 237"/>
                <a:gd name="T34" fmla="*/ 94 w 106"/>
                <a:gd name="T35" fmla="*/ 186 h 2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237"/>
                <a:gd name="T56" fmla="*/ 106 w 106"/>
                <a:gd name="T57" fmla="*/ 237 h 2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237">
                  <a:moveTo>
                    <a:pt x="94" y="186"/>
                  </a:moveTo>
                  <a:lnTo>
                    <a:pt x="102" y="204"/>
                  </a:lnTo>
                  <a:lnTo>
                    <a:pt x="105" y="222"/>
                  </a:lnTo>
                  <a:lnTo>
                    <a:pt x="105" y="236"/>
                  </a:lnTo>
                  <a:lnTo>
                    <a:pt x="88" y="225"/>
                  </a:lnTo>
                  <a:lnTo>
                    <a:pt x="72" y="213"/>
                  </a:lnTo>
                  <a:lnTo>
                    <a:pt x="62" y="200"/>
                  </a:lnTo>
                  <a:lnTo>
                    <a:pt x="47" y="176"/>
                  </a:lnTo>
                  <a:lnTo>
                    <a:pt x="30" y="140"/>
                  </a:lnTo>
                  <a:lnTo>
                    <a:pt x="12" y="84"/>
                  </a:lnTo>
                  <a:lnTo>
                    <a:pt x="0" y="27"/>
                  </a:lnTo>
                  <a:lnTo>
                    <a:pt x="4" y="0"/>
                  </a:lnTo>
                  <a:lnTo>
                    <a:pt x="17" y="19"/>
                  </a:lnTo>
                  <a:lnTo>
                    <a:pt x="37" y="49"/>
                  </a:lnTo>
                  <a:lnTo>
                    <a:pt x="57" y="89"/>
                  </a:lnTo>
                  <a:lnTo>
                    <a:pt x="72" y="129"/>
                  </a:lnTo>
                  <a:lnTo>
                    <a:pt x="90" y="173"/>
                  </a:lnTo>
                  <a:lnTo>
                    <a:pt x="94" y="186"/>
                  </a:lnTo>
                </a:path>
              </a:pathLst>
            </a:custGeom>
            <a:solidFill>
              <a:srgbClr val="000000"/>
            </a:solidFill>
            <a:ln w="12700" cap="rnd">
              <a:solidFill>
                <a:srgbClr val="000000"/>
              </a:solidFill>
              <a:round/>
              <a:headEnd/>
              <a:tailEnd/>
            </a:ln>
          </p:spPr>
          <p:txBody>
            <a:bodyPr/>
            <a:lstStyle/>
            <a:p>
              <a:endParaRPr lang="en-US"/>
            </a:p>
          </p:txBody>
        </p:sp>
        <p:grpSp>
          <p:nvGrpSpPr>
            <p:cNvPr id="21723" name="Group 674"/>
            <p:cNvGrpSpPr>
              <a:grpSpLocks/>
            </p:cNvGrpSpPr>
            <p:nvPr/>
          </p:nvGrpSpPr>
          <p:grpSpPr bwMode="auto">
            <a:xfrm>
              <a:off x="2409" y="4256"/>
              <a:ext cx="205" cy="222"/>
              <a:chOff x="2409" y="4256"/>
              <a:chExt cx="205" cy="222"/>
            </a:xfrm>
          </p:grpSpPr>
          <p:sp>
            <p:nvSpPr>
              <p:cNvPr id="21725" name="Freeform 675"/>
              <p:cNvSpPr>
                <a:spLocks/>
              </p:cNvSpPr>
              <p:nvPr/>
            </p:nvSpPr>
            <p:spPr bwMode="auto">
              <a:xfrm>
                <a:off x="2437" y="4256"/>
                <a:ext cx="177" cy="196"/>
              </a:xfrm>
              <a:custGeom>
                <a:avLst/>
                <a:gdLst>
                  <a:gd name="T0" fmla="*/ 80 w 177"/>
                  <a:gd name="T1" fmla="*/ 1 h 196"/>
                  <a:gd name="T2" fmla="*/ 0 w 177"/>
                  <a:gd name="T3" fmla="*/ 18 h 196"/>
                  <a:gd name="T4" fmla="*/ 4 w 177"/>
                  <a:gd name="T5" fmla="*/ 45 h 196"/>
                  <a:gd name="T6" fmla="*/ 18 w 177"/>
                  <a:gd name="T7" fmla="*/ 84 h 196"/>
                  <a:gd name="T8" fmla="*/ 29 w 177"/>
                  <a:gd name="T9" fmla="*/ 123 h 196"/>
                  <a:gd name="T10" fmla="*/ 51 w 177"/>
                  <a:gd name="T11" fmla="*/ 162 h 196"/>
                  <a:gd name="T12" fmla="*/ 68 w 177"/>
                  <a:gd name="T13" fmla="*/ 185 h 196"/>
                  <a:gd name="T14" fmla="*/ 86 w 177"/>
                  <a:gd name="T15" fmla="*/ 194 h 196"/>
                  <a:gd name="T16" fmla="*/ 97 w 177"/>
                  <a:gd name="T17" fmla="*/ 195 h 196"/>
                  <a:gd name="T18" fmla="*/ 176 w 177"/>
                  <a:gd name="T19" fmla="*/ 182 h 196"/>
                  <a:gd name="T20" fmla="*/ 91 w 177"/>
                  <a:gd name="T21" fmla="*/ 0 h 196"/>
                  <a:gd name="T22" fmla="*/ 80 w 177"/>
                  <a:gd name="T23" fmla="*/ 1 h 1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7"/>
                  <a:gd name="T37" fmla="*/ 0 h 196"/>
                  <a:gd name="T38" fmla="*/ 177 w 177"/>
                  <a:gd name="T39" fmla="*/ 196 h 19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7" h="196">
                    <a:moveTo>
                      <a:pt x="80" y="1"/>
                    </a:moveTo>
                    <a:lnTo>
                      <a:pt x="0" y="18"/>
                    </a:lnTo>
                    <a:lnTo>
                      <a:pt x="4" y="45"/>
                    </a:lnTo>
                    <a:lnTo>
                      <a:pt x="18" y="84"/>
                    </a:lnTo>
                    <a:lnTo>
                      <a:pt x="29" y="123"/>
                    </a:lnTo>
                    <a:lnTo>
                      <a:pt x="51" y="162"/>
                    </a:lnTo>
                    <a:lnTo>
                      <a:pt x="68" y="185"/>
                    </a:lnTo>
                    <a:lnTo>
                      <a:pt x="86" y="194"/>
                    </a:lnTo>
                    <a:lnTo>
                      <a:pt x="97" y="195"/>
                    </a:lnTo>
                    <a:lnTo>
                      <a:pt x="176" y="182"/>
                    </a:lnTo>
                    <a:lnTo>
                      <a:pt x="91" y="0"/>
                    </a:lnTo>
                    <a:lnTo>
                      <a:pt x="80" y="1"/>
                    </a:lnTo>
                  </a:path>
                </a:pathLst>
              </a:custGeom>
              <a:solidFill>
                <a:srgbClr val="9FBFFF"/>
              </a:solidFill>
              <a:ln w="12700" cap="rnd">
                <a:solidFill>
                  <a:srgbClr val="000000"/>
                </a:solidFill>
                <a:round/>
                <a:headEnd/>
                <a:tailEnd/>
              </a:ln>
            </p:spPr>
            <p:txBody>
              <a:bodyPr/>
              <a:lstStyle/>
              <a:p>
                <a:endParaRPr lang="en-US"/>
              </a:p>
            </p:txBody>
          </p:sp>
          <p:sp>
            <p:nvSpPr>
              <p:cNvPr id="21726" name="Freeform 676"/>
              <p:cNvSpPr>
                <a:spLocks/>
              </p:cNvSpPr>
              <p:nvPr/>
            </p:nvSpPr>
            <p:spPr bwMode="auto">
              <a:xfrm>
                <a:off x="2409" y="4262"/>
                <a:ext cx="125" cy="216"/>
              </a:xfrm>
              <a:custGeom>
                <a:avLst/>
                <a:gdLst>
                  <a:gd name="T0" fmla="*/ 74 w 125"/>
                  <a:gd name="T1" fmla="*/ 205 h 216"/>
                  <a:gd name="T2" fmla="*/ 80 w 125"/>
                  <a:gd name="T3" fmla="*/ 210 h 216"/>
                  <a:gd name="T4" fmla="*/ 87 w 125"/>
                  <a:gd name="T5" fmla="*/ 213 h 216"/>
                  <a:gd name="T6" fmla="*/ 95 w 125"/>
                  <a:gd name="T7" fmla="*/ 215 h 216"/>
                  <a:gd name="T8" fmla="*/ 103 w 125"/>
                  <a:gd name="T9" fmla="*/ 215 h 216"/>
                  <a:gd name="T10" fmla="*/ 110 w 125"/>
                  <a:gd name="T11" fmla="*/ 213 h 216"/>
                  <a:gd name="T12" fmla="*/ 117 w 125"/>
                  <a:gd name="T13" fmla="*/ 209 h 216"/>
                  <a:gd name="T14" fmla="*/ 121 w 125"/>
                  <a:gd name="T15" fmla="*/ 202 h 216"/>
                  <a:gd name="T16" fmla="*/ 124 w 125"/>
                  <a:gd name="T17" fmla="*/ 195 h 216"/>
                  <a:gd name="T18" fmla="*/ 123 w 125"/>
                  <a:gd name="T19" fmla="*/ 188 h 216"/>
                  <a:gd name="T20" fmla="*/ 120 w 125"/>
                  <a:gd name="T21" fmla="*/ 184 h 216"/>
                  <a:gd name="T22" fmla="*/ 113 w 125"/>
                  <a:gd name="T23" fmla="*/ 175 h 216"/>
                  <a:gd name="T24" fmla="*/ 101 w 125"/>
                  <a:gd name="T25" fmla="*/ 164 h 216"/>
                  <a:gd name="T26" fmla="*/ 94 w 125"/>
                  <a:gd name="T27" fmla="*/ 155 h 216"/>
                  <a:gd name="T28" fmla="*/ 91 w 125"/>
                  <a:gd name="T29" fmla="*/ 148 h 216"/>
                  <a:gd name="T30" fmla="*/ 88 w 125"/>
                  <a:gd name="T31" fmla="*/ 141 h 216"/>
                  <a:gd name="T32" fmla="*/ 87 w 125"/>
                  <a:gd name="T33" fmla="*/ 132 h 216"/>
                  <a:gd name="T34" fmla="*/ 88 w 125"/>
                  <a:gd name="T35" fmla="*/ 122 h 216"/>
                  <a:gd name="T36" fmla="*/ 87 w 125"/>
                  <a:gd name="T37" fmla="*/ 114 h 216"/>
                  <a:gd name="T38" fmla="*/ 84 w 125"/>
                  <a:gd name="T39" fmla="*/ 100 h 216"/>
                  <a:gd name="T40" fmla="*/ 79 w 125"/>
                  <a:gd name="T41" fmla="*/ 89 h 216"/>
                  <a:gd name="T42" fmla="*/ 73 w 125"/>
                  <a:gd name="T43" fmla="*/ 83 h 216"/>
                  <a:gd name="T44" fmla="*/ 68 w 125"/>
                  <a:gd name="T45" fmla="*/ 77 h 216"/>
                  <a:gd name="T46" fmla="*/ 56 w 125"/>
                  <a:gd name="T47" fmla="*/ 67 h 216"/>
                  <a:gd name="T48" fmla="*/ 47 w 125"/>
                  <a:gd name="T49" fmla="*/ 51 h 216"/>
                  <a:gd name="T50" fmla="*/ 43 w 125"/>
                  <a:gd name="T51" fmla="*/ 40 h 216"/>
                  <a:gd name="T52" fmla="*/ 40 w 125"/>
                  <a:gd name="T53" fmla="*/ 29 h 216"/>
                  <a:gd name="T54" fmla="*/ 41 w 125"/>
                  <a:gd name="T55" fmla="*/ 23 h 216"/>
                  <a:gd name="T56" fmla="*/ 43 w 125"/>
                  <a:gd name="T57" fmla="*/ 17 h 216"/>
                  <a:gd name="T58" fmla="*/ 43 w 125"/>
                  <a:gd name="T59" fmla="*/ 13 h 216"/>
                  <a:gd name="T60" fmla="*/ 41 w 125"/>
                  <a:gd name="T61" fmla="*/ 7 h 216"/>
                  <a:gd name="T62" fmla="*/ 36 w 125"/>
                  <a:gd name="T63" fmla="*/ 3 h 216"/>
                  <a:gd name="T64" fmla="*/ 30 w 125"/>
                  <a:gd name="T65" fmla="*/ 1 h 216"/>
                  <a:gd name="T66" fmla="*/ 23 w 125"/>
                  <a:gd name="T67" fmla="*/ 0 h 216"/>
                  <a:gd name="T68" fmla="*/ 15 w 125"/>
                  <a:gd name="T69" fmla="*/ 1 h 216"/>
                  <a:gd name="T70" fmla="*/ 8 w 125"/>
                  <a:gd name="T71" fmla="*/ 5 h 216"/>
                  <a:gd name="T72" fmla="*/ 4 w 125"/>
                  <a:gd name="T73" fmla="*/ 9 h 216"/>
                  <a:gd name="T74" fmla="*/ 0 w 125"/>
                  <a:gd name="T75" fmla="*/ 16 h 216"/>
                  <a:gd name="T76" fmla="*/ 0 w 125"/>
                  <a:gd name="T77" fmla="*/ 24 h 216"/>
                  <a:gd name="T78" fmla="*/ 3 w 125"/>
                  <a:gd name="T79" fmla="*/ 34 h 216"/>
                  <a:gd name="T80" fmla="*/ 8 w 125"/>
                  <a:gd name="T81" fmla="*/ 42 h 216"/>
                  <a:gd name="T82" fmla="*/ 15 w 125"/>
                  <a:gd name="T83" fmla="*/ 48 h 216"/>
                  <a:gd name="T84" fmla="*/ 25 w 125"/>
                  <a:gd name="T85" fmla="*/ 58 h 216"/>
                  <a:gd name="T86" fmla="*/ 33 w 125"/>
                  <a:gd name="T87" fmla="*/ 72 h 216"/>
                  <a:gd name="T88" fmla="*/ 34 w 125"/>
                  <a:gd name="T89" fmla="*/ 81 h 216"/>
                  <a:gd name="T90" fmla="*/ 34 w 125"/>
                  <a:gd name="T91" fmla="*/ 89 h 216"/>
                  <a:gd name="T92" fmla="*/ 32 w 125"/>
                  <a:gd name="T93" fmla="*/ 100 h 216"/>
                  <a:gd name="T94" fmla="*/ 29 w 125"/>
                  <a:gd name="T95" fmla="*/ 109 h 216"/>
                  <a:gd name="T96" fmla="*/ 28 w 125"/>
                  <a:gd name="T97" fmla="*/ 120 h 216"/>
                  <a:gd name="T98" fmla="*/ 32 w 125"/>
                  <a:gd name="T99" fmla="*/ 128 h 216"/>
                  <a:gd name="T100" fmla="*/ 39 w 125"/>
                  <a:gd name="T101" fmla="*/ 134 h 216"/>
                  <a:gd name="T102" fmla="*/ 50 w 125"/>
                  <a:gd name="T103" fmla="*/ 142 h 216"/>
                  <a:gd name="T104" fmla="*/ 56 w 125"/>
                  <a:gd name="T105" fmla="*/ 148 h 216"/>
                  <a:gd name="T106" fmla="*/ 62 w 125"/>
                  <a:gd name="T107" fmla="*/ 153 h 216"/>
                  <a:gd name="T108" fmla="*/ 69 w 125"/>
                  <a:gd name="T109" fmla="*/ 162 h 216"/>
                  <a:gd name="T110" fmla="*/ 70 w 125"/>
                  <a:gd name="T111" fmla="*/ 167 h 216"/>
                  <a:gd name="T112" fmla="*/ 73 w 125"/>
                  <a:gd name="T113" fmla="*/ 175 h 216"/>
                  <a:gd name="T114" fmla="*/ 73 w 125"/>
                  <a:gd name="T115" fmla="*/ 186 h 216"/>
                  <a:gd name="T116" fmla="*/ 72 w 125"/>
                  <a:gd name="T117" fmla="*/ 196 h 216"/>
                  <a:gd name="T118" fmla="*/ 74 w 125"/>
                  <a:gd name="T119" fmla="*/ 205 h 2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
                  <a:gd name="T181" fmla="*/ 0 h 216"/>
                  <a:gd name="T182" fmla="*/ 125 w 125"/>
                  <a:gd name="T183" fmla="*/ 216 h 21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 h="216">
                    <a:moveTo>
                      <a:pt x="74" y="205"/>
                    </a:moveTo>
                    <a:lnTo>
                      <a:pt x="80" y="210"/>
                    </a:lnTo>
                    <a:lnTo>
                      <a:pt x="87" y="213"/>
                    </a:lnTo>
                    <a:lnTo>
                      <a:pt x="95" y="215"/>
                    </a:lnTo>
                    <a:lnTo>
                      <a:pt x="103" y="215"/>
                    </a:lnTo>
                    <a:lnTo>
                      <a:pt x="110" y="213"/>
                    </a:lnTo>
                    <a:lnTo>
                      <a:pt x="117" y="209"/>
                    </a:lnTo>
                    <a:lnTo>
                      <a:pt x="121" y="202"/>
                    </a:lnTo>
                    <a:lnTo>
                      <a:pt x="124" y="195"/>
                    </a:lnTo>
                    <a:lnTo>
                      <a:pt x="123" y="188"/>
                    </a:lnTo>
                    <a:lnTo>
                      <a:pt x="120" y="184"/>
                    </a:lnTo>
                    <a:lnTo>
                      <a:pt x="113" y="175"/>
                    </a:lnTo>
                    <a:lnTo>
                      <a:pt x="101" y="164"/>
                    </a:lnTo>
                    <a:lnTo>
                      <a:pt x="94" y="155"/>
                    </a:lnTo>
                    <a:lnTo>
                      <a:pt x="91" y="148"/>
                    </a:lnTo>
                    <a:lnTo>
                      <a:pt x="88" y="141"/>
                    </a:lnTo>
                    <a:lnTo>
                      <a:pt x="87" y="132"/>
                    </a:lnTo>
                    <a:lnTo>
                      <a:pt x="88" y="122"/>
                    </a:lnTo>
                    <a:lnTo>
                      <a:pt x="87" y="114"/>
                    </a:lnTo>
                    <a:lnTo>
                      <a:pt x="84" y="100"/>
                    </a:lnTo>
                    <a:lnTo>
                      <a:pt x="79" y="89"/>
                    </a:lnTo>
                    <a:lnTo>
                      <a:pt x="73" y="83"/>
                    </a:lnTo>
                    <a:lnTo>
                      <a:pt x="68" y="77"/>
                    </a:lnTo>
                    <a:lnTo>
                      <a:pt x="56" y="67"/>
                    </a:lnTo>
                    <a:lnTo>
                      <a:pt x="47" y="51"/>
                    </a:lnTo>
                    <a:lnTo>
                      <a:pt x="43" y="40"/>
                    </a:lnTo>
                    <a:lnTo>
                      <a:pt x="40" y="29"/>
                    </a:lnTo>
                    <a:lnTo>
                      <a:pt x="41" y="23"/>
                    </a:lnTo>
                    <a:lnTo>
                      <a:pt x="43" y="17"/>
                    </a:lnTo>
                    <a:lnTo>
                      <a:pt x="43" y="13"/>
                    </a:lnTo>
                    <a:lnTo>
                      <a:pt x="41" y="7"/>
                    </a:lnTo>
                    <a:lnTo>
                      <a:pt x="36" y="3"/>
                    </a:lnTo>
                    <a:lnTo>
                      <a:pt x="30" y="1"/>
                    </a:lnTo>
                    <a:lnTo>
                      <a:pt x="23" y="0"/>
                    </a:lnTo>
                    <a:lnTo>
                      <a:pt x="15" y="1"/>
                    </a:lnTo>
                    <a:lnTo>
                      <a:pt x="8" y="5"/>
                    </a:lnTo>
                    <a:lnTo>
                      <a:pt x="4" y="9"/>
                    </a:lnTo>
                    <a:lnTo>
                      <a:pt x="0" y="16"/>
                    </a:lnTo>
                    <a:lnTo>
                      <a:pt x="0" y="24"/>
                    </a:lnTo>
                    <a:lnTo>
                      <a:pt x="3" y="34"/>
                    </a:lnTo>
                    <a:lnTo>
                      <a:pt x="8" y="42"/>
                    </a:lnTo>
                    <a:lnTo>
                      <a:pt x="15" y="48"/>
                    </a:lnTo>
                    <a:lnTo>
                      <a:pt x="25" y="58"/>
                    </a:lnTo>
                    <a:lnTo>
                      <a:pt x="33" y="72"/>
                    </a:lnTo>
                    <a:lnTo>
                      <a:pt x="34" y="81"/>
                    </a:lnTo>
                    <a:lnTo>
                      <a:pt x="34" y="89"/>
                    </a:lnTo>
                    <a:lnTo>
                      <a:pt x="32" y="100"/>
                    </a:lnTo>
                    <a:lnTo>
                      <a:pt x="29" y="109"/>
                    </a:lnTo>
                    <a:lnTo>
                      <a:pt x="28" y="120"/>
                    </a:lnTo>
                    <a:lnTo>
                      <a:pt x="32" y="128"/>
                    </a:lnTo>
                    <a:lnTo>
                      <a:pt x="39" y="134"/>
                    </a:lnTo>
                    <a:lnTo>
                      <a:pt x="50" y="142"/>
                    </a:lnTo>
                    <a:lnTo>
                      <a:pt x="56" y="148"/>
                    </a:lnTo>
                    <a:lnTo>
                      <a:pt x="62" y="153"/>
                    </a:lnTo>
                    <a:lnTo>
                      <a:pt x="69" y="162"/>
                    </a:lnTo>
                    <a:lnTo>
                      <a:pt x="70" y="167"/>
                    </a:lnTo>
                    <a:lnTo>
                      <a:pt x="73" y="175"/>
                    </a:lnTo>
                    <a:lnTo>
                      <a:pt x="73" y="186"/>
                    </a:lnTo>
                    <a:lnTo>
                      <a:pt x="72" y="196"/>
                    </a:lnTo>
                    <a:lnTo>
                      <a:pt x="74" y="205"/>
                    </a:lnTo>
                  </a:path>
                </a:pathLst>
              </a:custGeom>
              <a:solidFill>
                <a:srgbClr val="9FBFFF"/>
              </a:solidFill>
              <a:ln w="12700" cap="rnd">
                <a:solidFill>
                  <a:srgbClr val="000000"/>
                </a:solidFill>
                <a:round/>
                <a:headEnd/>
                <a:tailEnd/>
              </a:ln>
            </p:spPr>
            <p:txBody>
              <a:bodyPr/>
              <a:lstStyle/>
              <a:p>
                <a:endParaRPr lang="en-US"/>
              </a:p>
            </p:txBody>
          </p:sp>
          <p:sp>
            <p:nvSpPr>
              <p:cNvPr id="21727" name="Freeform 677"/>
              <p:cNvSpPr>
                <a:spLocks/>
              </p:cNvSpPr>
              <p:nvPr/>
            </p:nvSpPr>
            <p:spPr bwMode="auto">
              <a:xfrm>
                <a:off x="2431" y="4278"/>
                <a:ext cx="83" cy="188"/>
              </a:xfrm>
              <a:custGeom>
                <a:avLst/>
                <a:gdLst>
                  <a:gd name="T0" fmla="*/ 3 w 83"/>
                  <a:gd name="T1" fmla="*/ 0 h 188"/>
                  <a:gd name="T2" fmla="*/ 0 w 83"/>
                  <a:gd name="T3" fmla="*/ 8 h 188"/>
                  <a:gd name="T4" fmla="*/ 0 w 83"/>
                  <a:gd name="T5" fmla="*/ 16 h 188"/>
                  <a:gd name="T6" fmla="*/ 3 w 83"/>
                  <a:gd name="T7" fmla="*/ 23 h 188"/>
                  <a:gd name="T8" fmla="*/ 10 w 83"/>
                  <a:gd name="T9" fmla="*/ 29 h 188"/>
                  <a:gd name="T10" fmla="*/ 15 w 83"/>
                  <a:gd name="T11" fmla="*/ 34 h 188"/>
                  <a:gd name="T12" fmla="*/ 18 w 83"/>
                  <a:gd name="T13" fmla="*/ 39 h 188"/>
                  <a:gd name="T14" fmla="*/ 19 w 83"/>
                  <a:gd name="T15" fmla="*/ 42 h 188"/>
                  <a:gd name="T16" fmla="*/ 15 w 83"/>
                  <a:gd name="T17" fmla="*/ 46 h 188"/>
                  <a:gd name="T18" fmla="*/ 23 w 83"/>
                  <a:gd name="T19" fmla="*/ 50 h 188"/>
                  <a:gd name="T20" fmla="*/ 26 w 83"/>
                  <a:gd name="T21" fmla="*/ 56 h 188"/>
                  <a:gd name="T22" fmla="*/ 27 w 83"/>
                  <a:gd name="T23" fmla="*/ 62 h 188"/>
                  <a:gd name="T24" fmla="*/ 26 w 83"/>
                  <a:gd name="T25" fmla="*/ 69 h 188"/>
                  <a:gd name="T26" fmla="*/ 22 w 83"/>
                  <a:gd name="T27" fmla="*/ 75 h 188"/>
                  <a:gd name="T28" fmla="*/ 18 w 83"/>
                  <a:gd name="T29" fmla="*/ 84 h 188"/>
                  <a:gd name="T30" fmla="*/ 16 w 83"/>
                  <a:gd name="T31" fmla="*/ 89 h 188"/>
                  <a:gd name="T32" fmla="*/ 16 w 83"/>
                  <a:gd name="T33" fmla="*/ 96 h 188"/>
                  <a:gd name="T34" fmla="*/ 18 w 83"/>
                  <a:gd name="T35" fmla="*/ 100 h 188"/>
                  <a:gd name="T36" fmla="*/ 29 w 83"/>
                  <a:gd name="T37" fmla="*/ 103 h 188"/>
                  <a:gd name="T38" fmla="*/ 38 w 83"/>
                  <a:gd name="T39" fmla="*/ 101 h 188"/>
                  <a:gd name="T40" fmla="*/ 44 w 83"/>
                  <a:gd name="T41" fmla="*/ 96 h 188"/>
                  <a:gd name="T42" fmla="*/ 45 w 83"/>
                  <a:gd name="T43" fmla="*/ 89 h 188"/>
                  <a:gd name="T44" fmla="*/ 42 w 83"/>
                  <a:gd name="T45" fmla="*/ 85 h 188"/>
                  <a:gd name="T46" fmla="*/ 38 w 83"/>
                  <a:gd name="T47" fmla="*/ 84 h 188"/>
                  <a:gd name="T48" fmla="*/ 34 w 83"/>
                  <a:gd name="T49" fmla="*/ 86 h 188"/>
                  <a:gd name="T50" fmla="*/ 33 w 83"/>
                  <a:gd name="T51" fmla="*/ 88 h 188"/>
                  <a:gd name="T52" fmla="*/ 34 w 83"/>
                  <a:gd name="T53" fmla="*/ 95 h 188"/>
                  <a:gd name="T54" fmla="*/ 38 w 83"/>
                  <a:gd name="T55" fmla="*/ 105 h 188"/>
                  <a:gd name="T56" fmla="*/ 45 w 83"/>
                  <a:gd name="T57" fmla="*/ 114 h 188"/>
                  <a:gd name="T58" fmla="*/ 52 w 83"/>
                  <a:gd name="T59" fmla="*/ 122 h 188"/>
                  <a:gd name="T60" fmla="*/ 57 w 83"/>
                  <a:gd name="T61" fmla="*/ 132 h 188"/>
                  <a:gd name="T62" fmla="*/ 64 w 83"/>
                  <a:gd name="T63" fmla="*/ 142 h 188"/>
                  <a:gd name="T64" fmla="*/ 64 w 83"/>
                  <a:gd name="T65" fmla="*/ 149 h 188"/>
                  <a:gd name="T66" fmla="*/ 63 w 83"/>
                  <a:gd name="T67" fmla="*/ 153 h 188"/>
                  <a:gd name="T68" fmla="*/ 71 w 83"/>
                  <a:gd name="T69" fmla="*/ 154 h 188"/>
                  <a:gd name="T70" fmla="*/ 77 w 83"/>
                  <a:gd name="T71" fmla="*/ 163 h 188"/>
                  <a:gd name="T72" fmla="*/ 79 w 83"/>
                  <a:gd name="T73" fmla="*/ 170 h 188"/>
                  <a:gd name="T74" fmla="*/ 82 w 83"/>
                  <a:gd name="T75" fmla="*/ 175 h 188"/>
                  <a:gd name="T76" fmla="*/ 82 w 83"/>
                  <a:gd name="T77" fmla="*/ 180 h 188"/>
                  <a:gd name="T78" fmla="*/ 78 w 83"/>
                  <a:gd name="T79" fmla="*/ 186 h 188"/>
                  <a:gd name="T80" fmla="*/ 77 w 83"/>
                  <a:gd name="T81" fmla="*/ 187 h 188"/>
                  <a:gd name="T82" fmla="*/ 70 w 83"/>
                  <a:gd name="T83" fmla="*/ 187 h 188"/>
                  <a:gd name="T84" fmla="*/ 66 w 83"/>
                  <a:gd name="T85" fmla="*/ 182 h 188"/>
                  <a:gd name="T86" fmla="*/ 67 w 83"/>
                  <a:gd name="T87" fmla="*/ 179 h 188"/>
                  <a:gd name="T88" fmla="*/ 71 w 83"/>
                  <a:gd name="T89" fmla="*/ 177 h 188"/>
                  <a:gd name="T90" fmla="*/ 74 w 83"/>
                  <a:gd name="T91" fmla="*/ 175 h 18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3"/>
                  <a:gd name="T139" fmla="*/ 0 h 188"/>
                  <a:gd name="T140" fmla="*/ 83 w 83"/>
                  <a:gd name="T141" fmla="*/ 188 h 18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3" h="188">
                    <a:moveTo>
                      <a:pt x="3" y="0"/>
                    </a:moveTo>
                    <a:lnTo>
                      <a:pt x="0" y="8"/>
                    </a:lnTo>
                    <a:lnTo>
                      <a:pt x="0" y="16"/>
                    </a:lnTo>
                    <a:lnTo>
                      <a:pt x="3" y="23"/>
                    </a:lnTo>
                    <a:lnTo>
                      <a:pt x="10" y="29"/>
                    </a:lnTo>
                    <a:lnTo>
                      <a:pt x="15" y="34"/>
                    </a:lnTo>
                    <a:lnTo>
                      <a:pt x="18" y="39"/>
                    </a:lnTo>
                    <a:lnTo>
                      <a:pt x="19" y="42"/>
                    </a:lnTo>
                    <a:lnTo>
                      <a:pt x="15" y="46"/>
                    </a:lnTo>
                    <a:lnTo>
                      <a:pt x="23" y="50"/>
                    </a:lnTo>
                    <a:lnTo>
                      <a:pt x="26" y="56"/>
                    </a:lnTo>
                    <a:lnTo>
                      <a:pt x="27" y="62"/>
                    </a:lnTo>
                    <a:lnTo>
                      <a:pt x="26" y="69"/>
                    </a:lnTo>
                    <a:lnTo>
                      <a:pt x="22" y="75"/>
                    </a:lnTo>
                    <a:lnTo>
                      <a:pt x="18" y="84"/>
                    </a:lnTo>
                    <a:lnTo>
                      <a:pt x="16" y="89"/>
                    </a:lnTo>
                    <a:lnTo>
                      <a:pt x="16" y="96"/>
                    </a:lnTo>
                    <a:lnTo>
                      <a:pt x="18" y="100"/>
                    </a:lnTo>
                    <a:lnTo>
                      <a:pt x="29" y="103"/>
                    </a:lnTo>
                    <a:lnTo>
                      <a:pt x="38" y="101"/>
                    </a:lnTo>
                    <a:lnTo>
                      <a:pt x="44" y="96"/>
                    </a:lnTo>
                    <a:lnTo>
                      <a:pt x="45" y="89"/>
                    </a:lnTo>
                    <a:lnTo>
                      <a:pt x="42" y="85"/>
                    </a:lnTo>
                    <a:lnTo>
                      <a:pt x="38" y="84"/>
                    </a:lnTo>
                    <a:lnTo>
                      <a:pt x="34" y="86"/>
                    </a:lnTo>
                    <a:lnTo>
                      <a:pt x="33" y="88"/>
                    </a:lnTo>
                    <a:lnTo>
                      <a:pt x="34" y="95"/>
                    </a:lnTo>
                    <a:lnTo>
                      <a:pt x="38" y="105"/>
                    </a:lnTo>
                    <a:lnTo>
                      <a:pt x="45" y="114"/>
                    </a:lnTo>
                    <a:lnTo>
                      <a:pt x="52" y="122"/>
                    </a:lnTo>
                    <a:lnTo>
                      <a:pt x="57" y="132"/>
                    </a:lnTo>
                    <a:lnTo>
                      <a:pt x="64" y="142"/>
                    </a:lnTo>
                    <a:lnTo>
                      <a:pt x="64" y="149"/>
                    </a:lnTo>
                    <a:lnTo>
                      <a:pt x="63" y="153"/>
                    </a:lnTo>
                    <a:lnTo>
                      <a:pt x="71" y="154"/>
                    </a:lnTo>
                    <a:lnTo>
                      <a:pt x="77" y="163"/>
                    </a:lnTo>
                    <a:lnTo>
                      <a:pt x="79" y="170"/>
                    </a:lnTo>
                    <a:lnTo>
                      <a:pt x="82" y="175"/>
                    </a:lnTo>
                    <a:lnTo>
                      <a:pt x="82" y="180"/>
                    </a:lnTo>
                    <a:lnTo>
                      <a:pt x="78" y="186"/>
                    </a:lnTo>
                    <a:lnTo>
                      <a:pt x="77" y="187"/>
                    </a:lnTo>
                    <a:lnTo>
                      <a:pt x="70" y="187"/>
                    </a:lnTo>
                    <a:lnTo>
                      <a:pt x="66" y="182"/>
                    </a:lnTo>
                    <a:lnTo>
                      <a:pt x="67" y="179"/>
                    </a:lnTo>
                    <a:lnTo>
                      <a:pt x="71" y="177"/>
                    </a:lnTo>
                    <a:lnTo>
                      <a:pt x="74" y="17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724" name="Freeform 678"/>
            <p:cNvSpPr>
              <a:spLocks/>
            </p:cNvSpPr>
            <p:nvPr/>
          </p:nvSpPr>
          <p:spPr bwMode="auto">
            <a:xfrm>
              <a:off x="2511" y="4125"/>
              <a:ext cx="603" cy="363"/>
            </a:xfrm>
            <a:custGeom>
              <a:avLst/>
              <a:gdLst>
                <a:gd name="T0" fmla="*/ 0 w 603"/>
                <a:gd name="T1" fmla="*/ 126 h 363"/>
                <a:gd name="T2" fmla="*/ 22 w 603"/>
                <a:gd name="T3" fmla="*/ 157 h 363"/>
                <a:gd name="T4" fmla="*/ 39 w 603"/>
                <a:gd name="T5" fmla="*/ 183 h 363"/>
                <a:gd name="T6" fmla="*/ 53 w 603"/>
                <a:gd name="T7" fmla="*/ 213 h 363"/>
                <a:gd name="T8" fmla="*/ 69 w 603"/>
                <a:gd name="T9" fmla="*/ 256 h 363"/>
                <a:gd name="T10" fmla="*/ 83 w 603"/>
                <a:gd name="T11" fmla="*/ 291 h 363"/>
                <a:gd name="T12" fmla="*/ 95 w 603"/>
                <a:gd name="T13" fmla="*/ 320 h 363"/>
                <a:gd name="T14" fmla="*/ 100 w 603"/>
                <a:gd name="T15" fmla="*/ 340 h 363"/>
                <a:gd name="T16" fmla="*/ 102 w 603"/>
                <a:gd name="T17" fmla="*/ 353 h 363"/>
                <a:gd name="T18" fmla="*/ 102 w 603"/>
                <a:gd name="T19" fmla="*/ 362 h 363"/>
                <a:gd name="T20" fmla="*/ 602 w 603"/>
                <a:gd name="T21" fmla="*/ 305 h 363"/>
                <a:gd name="T22" fmla="*/ 602 w 603"/>
                <a:gd name="T23" fmla="*/ 0 h 363"/>
                <a:gd name="T24" fmla="*/ 0 w 603"/>
                <a:gd name="T25" fmla="*/ 126 h 3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03"/>
                <a:gd name="T40" fmla="*/ 0 h 363"/>
                <a:gd name="T41" fmla="*/ 603 w 603"/>
                <a:gd name="T42" fmla="*/ 363 h 36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03" h="363">
                  <a:moveTo>
                    <a:pt x="0" y="126"/>
                  </a:moveTo>
                  <a:lnTo>
                    <a:pt x="22" y="157"/>
                  </a:lnTo>
                  <a:lnTo>
                    <a:pt x="39" y="183"/>
                  </a:lnTo>
                  <a:lnTo>
                    <a:pt x="53" y="213"/>
                  </a:lnTo>
                  <a:lnTo>
                    <a:pt x="69" y="256"/>
                  </a:lnTo>
                  <a:lnTo>
                    <a:pt x="83" y="291"/>
                  </a:lnTo>
                  <a:lnTo>
                    <a:pt x="95" y="320"/>
                  </a:lnTo>
                  <a:lnTo>
                    <a:pt x="100" y="340"/>
                  </a:lnTo>
                  <a:lnTo>
                    <a:pt x="102" y="353"/>
                  </a:lnTo>
                  <a:lnTo>
                    <a:pt x="102" y="362"/>
                  </a:lnTo>
                  <a:lnTo>
                    <a:pt x="602" y="305"/>
                  </a:lnTo>
                  <a:lnTo>
                    <a:pt x="602" y="0"/>
                  </a:lnTo>
                  <a:lnTo>
                    <a:pt x="0" y="126"/>
                  </a:lnTo>
                </a:path>
              </a:pathLst>
            </a:custGeom>
            <a:solidFill>
              <a:srgbClr val="001F9F"/>
            </a:solidFill>
            <a:ln w="12700" cap="rnd">
              <a:solidFill>
                <a:srgbClr val="000000"/>
              </a:solidFill>
              <a:round/>
              <a:headEnd/>
              <a:tailEnd/>
            </a:ln>
          </p:spPr>
          <p:txBody>
            <a:bodyPr/>
            <a:lstStyle/>
            <a:p>
              <a:endParaRPr lang="en-US"/>
            </a:p>
          </p:txBody>
        </p:sp>
      </p:grpSp>
      <p:sp>
        <p:nvSpPr>
          <p:cNvPr id="21547" name="Freeform 679"/>
          <p:cNvSpPr>
            <a:spLocks/>
          </p:cNvSpPr>
          <p:nvPr/>
        </p:nvSpPr>
        <p:spPr bwMode="auto">
          <a:xfrm>
            <a:off x="2684463" y="6207125"/>
            <a:ext cx="104775" cy="96838"/>
          </a:xfrm>
          <a:custGeom>
            <a:avLst/>
            <a:gdLst>
              <a:gd name="T0" fmla="*/ 2147483647 w 73"/>
              <a:gd name="T1" fmla="*/ 2147483647 h 69"/>
              <a:gd name="T2" fmla="*/ 2147483647 w 73"/>
              <a:gd name="T3" fmla="*/ 2147483647 h 69"/>
              <a:gd name="T4" fmla="*/ 2147483647 w 73"/>
              <a:gd name="T5" fmla="*/ 2147483647 h 69"/>
              <a:gd name="T6" fmla="*/ 2147483647 w 73"/>
              <a:gd name="T7" fmla="*/ 2147483647 h 69"/>
              <a:gd name="T8" fmla="*/ 2147483647 w 73"/>
              <a:gd name="T9" fmla="*/ 2147483647 h 69"/>
              <a:gd name="T10" fmla="*/ 0 w 73"/>
              <a:gd name="T11" fmla="*/ 2147483647 h 69"/>
              <a:gd name="T12" fmla="*/ 2147483647 w 73"/>
              <a:gd name="T13" fmla="*/ 2147483647 h 69"/>
              <a:gd name="T14" fmla="*/ 2147483647 w 73"/>
              <a:gd name="T15" fmla="*/ 2147483647 h 69"/>
              <a:gd name="T16" fmla="*/ 2147483647 w 73"/>
              <a:gd name="T17" fmla="*/ 2147483647 h 69"/>
              <a:gd name="T18" fmla="*/ 2147483647 w 73"/>
              <a:gd name="T19" fmla="*/ 2147483647 h 69"/>
              <a:gd name="T20" fmla="*/ 2147483647 w 73"/>
              <a:gd name="T21" fmla="*/ 2147483647 h 69"/>
              <a:gd name="T22" fmla="*/ 2147483647 w 73"/>
              <a:gd name="T23" fmla="*/ 2147483647 h 69"/>
              <a:gd name="T24" fmla="*/ 2147483647 w 73"/>
              <a:gd name="T25" fmla="*/ 2147483647 h 69"/>
              <a:gd name="T26" fmla="*/ 2147483647 w 73"/>
              <a:gd name="T27" fmla="*/ 2147483647 h 69"/>
              <a:gd name="T28" fmla="*/ 2147483647 w 73"/>
              <a:gd name="T29" fmla="*/ 2147483647 h 69"/>
              <a:gd name="T30" fmla="*/ 2147483647 w 73"/>
              <a:gd name="T31" fmla="*/ 2147483647 h 69"/>
              <a:gd name="T32" fmla="*/ 2147483647 w 73"/>
              <a:gd name="T33" fmla="*/ 2147483647 h 69"/>
              <a:gd name="T34" fmla="*/ 2147483647 w 73"/>
              <a:gd name="T35" fmla="*/ 2147483647 h 69"/>
              <a:gd name="T36" fmla="*/ 2147483647 w 73"/>
              <a:gd name="T37" fmla="*/ 2147483647 h 69"/>
              <a:gd name="T38" fmla="*/ 2147483647 w 73"/>
              <a:gd name="T39" fmla="*/ 0 h 69"/>
              <a:gd name="T40" fmla="*/ 2147483647 w 73"/>
              <a:gd name="T41" fmla="*/ 2147483647 h 6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3"/>
              <a:gd name="T64" fmla="*/ 0 h 69"/>
              <a:gd name="T65" fmla="*/ 73 w 73"/>
              <a:gd name="T66" fmla="*/ 69 h 6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3" h="69">
                <a:moveTo>
                  <a:pt x="35" y="2"/>
                </a:moveTo>
                <a:lnTo>
                  <a:pt x="22" y="9"/>
                </a:lnTo>
                <a:lnTo>
                  <a:pt x="14" y="16"/>
                </a:lnTo>
                <a:lnTo>
                  <a:pt x="8" y="23"/>
                </a:lnTo>
                <a:lnTo>
                  <a:pt x="3" y="32"/>
                </a:lnTo>
                <a:lnTo>
                  <a:pt x="0" y="40"/>
                </a:lnTo>
                <a:lnTo>
                  <a:pt x="1" y="50"/>
                </a:lnTo>
                <a:lnTo>
                  <a:pt x="4" y="58"/>
                </a:lnTo>
                <a:lnTo>
                  <a:pt x="8" y="62"/>
                </a:lnTo>
                <a:lnTo>
                  <a:pt x="17" y="66"/>
                </a:lnTo>
                <a:lnTo>
                  <a:pt x="26" y="68"/>
                </a:lnTo>
                <a:lnTo>
                  <a:pt x="36" y="68"/>
                </a:lnTo>
                <a:lnTo>
                  <a:pt x="47" y="66"/>
                </a:lnTo>
                <a:lnTo>
                  <a:pt x="58" y="58"/>
                </a:lnTo>
                <a:lnTo>
                  <a:pt x="68" y="39"/>
                </a:lnTo>
                <a:lnTo>
                  <a:pt x="72" y="24"/>
                </a:lnTo>
                <a:lnTo>
                  <a:pt x="72" y="15"/>
                </a:lnTo>
                <a:lnTo>
                  <a:pt x="69" y="8"/>
                </a:lnTo>
                <a:lnTo>
                  <a:pt x="62" y="1"/>
                </a:lnTo>
                <a:lnTo>
                  <a:pt x="50" y="0"/>
                </a:lnTo>
                <a:lnTo>
                  <a:pt x="35" y="2"/>
                </a:lnTo>
              </a:path>
            </a:pathLst>
          </a:custGeom>
          <a:solidFill>
            <a:srgbClr val="FFBFBF"/>
          </a:solidFill>
          <a:ln w="12700" cap="rnd">
            <a:solidFill>
              <a:srgbClr val="000000"/>
            </a:solidFill>
            <a:round/>
            <a:headEnd/>
            <a:tailEnd/>
          </a:ln>
        </p:spPr>
        <p:txBody>
          <a:bodyPr/>
          <a:lstStyle/>
          <a:p>
            <a:endParaRPr lang="en-US"/>
          </a:p>
        </p:txBody>
      </p:sp>
      <p:sp>
        <p:nvSpPr>
          <p:cNvPr id="21548" name="Freeform 680"/>
          <p:cNvSpPr>
            <a:spLocks/>
          </p:cNvSpPr>
          <p:nvPr/>
        </p:nvSpPr>
        <p:spPr bwMode="auto">
          <a:xfrm>
            <a:off x="2716213" y="6192838"/>
            <a:ext cx="65087" cy="76200"/>
          </a:xfrm>
          <a:custGeom>
            <a:avLst/>
            <a:gdLst>
              <a:gd name="T0" fmla="*/ 2147483647 w 45"/>
              <a:gd name="T1" fmla="*/ 2147483647 h 54"/>
              <a:gd name="T2" fmla="*/ 2147483647 w 45"/>
              <a:gd name="T3" fmla="*/ 2147483647 h 54"/>
              <a:gd name="T4" fmla="*/ 2147483647 w 45"/>
              <a:gd name="T5" fmla="*/ 0 h 54"/>
              <a:gd name="T6" fmla="*/ 2147483647 w 45"/>
              <a:gd name="T7" fmla="*/ 2147483647 h 54"/>
              <a:gd name="T8" fmla="*/ 2147483647 w 45"/>
              <a:gd name="T9" fmla="*/ 2147483647 h 54"/>
              <a:gd name="T10" fmla="*/ 2147483647 w 45"/>
              <a:gd name="T11" fmla="*/ 2147483647 h 54"/>
              <a:gd name="T12" fmla="*/ 2147483647 w 45"/>
              <a:gd name="T13" fmla="*/ 2147483647 h 54"/>
              <a:gd name="T14" fmla="*/ 2147483647 w 45"/>
              <a:gd name="T15" fmla="*/ 2147483647 h 54"/>
              <a:gd name="T16" fmla="*/ 2147483647 w 45"/>
              <a:gd name="T17" fmla="*/ 2147483647 h 54"/>
              <a:gd name="T18" fmla="*/ 2147483647 w 45"/>
              <a:gd name="T19" fmla="*/ 2147483647 h 54"/>
              <a:gd name="T20" fmla="*/ 2147483647 w 45"/>
              <a:gd name="T21" fmla="*/ 2147483647 h 54"/>
              <a:gd name="T22" fmla="*/ 2147483647 w 45"/>
              <a:gd name="T23" fmla="*/ 2147483647 h 54"/>
              <a:gd name="T24" fmla="*/ 2147483647 w 45"/>
              <a:gd name="T25" fmla="*/ 2147483647 h 54"/>
              <a:gd name="T26" fmla="*/ 2147483647 w 45"/>
              <a:gd name="T27" fmla="*/ 2147483647 h 54"/>
              <a:gd name="T28" fmla="*/ 2147483647 w 45"/>
              <a:gd name="T29" fmla="*/ 2147483647 h 54"/>
              <a:gd name="T30" fmla="*/ 2147483647 w 45"/>
              <a:gd name="T31" fmla="*/ 2147483647 h 54"/>
              <a:gd name="T32" fmla="*/ 0 w 45"/>
              <a:gd name="T33" fmla="*/ 2147483647 h 54"/>
              <a:gd name="T34" fmla="*/ 2147483647 w 45"/>
              <a:gd name="T35" fmla="*/ 2147483647 h 54"/>
              <a:gd name="T36" fmla="*/ 2147483647 w 45"/>
              <a:gd name="T37" fmla="*/ 2147483647 h 54"/>
              <a:gd name="T38" fmla="*/ 2147483647 w 45"/>
              <a:gd name="T39" fmla="*/ 2147483647 h 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5"/>
              <a:gd name="T61" fmla="*/ 0 h 54"/>
              <a:gd name="T62" fmla="*/ 45 w 45"/>
              <a:gd name="T63" fmla="*/ 54 h 5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5" h="54">
                <a:moveTo>
                  <a:pt x="15" y="6"/>
                </a:moveTo>
                <a:lnTo>
                  <a:pt x="22" y="2"/>
                </a:lnTo>
                <a:lnTo>
                  <a:pt x="32" y="0"/>
                </a:lnTo>
                <a:lnTo>
                  <a:pt x="39" y="2"/>
                </a:lnTo>
                <a:lnTo>
                  <a:pt x="43" y="6"/>
                </a:lnTo>
                <a:lnTo>
                  <a:pt x="44" y="15"/>
                </a:lnTo>
                <a:lnTo>
                  <a:pt x="44" y="26"/>
                </a:lnTo>
                <a:lnTo>
                  <a:pt x="41" y="37"/>
                </a:lnTo>
                <a:lnTo>
                  <a:pt x="34" y="45"/>
                </a:lnTo>
                <a:lnTo>
                  <a:pt x="29" y="49"/>
                </a:lnTo>
                <a:lnTo>
                  <a:pt x="23" y="52"/>
                </a:lnTo>
                <a:lnTo>
                  <a:pt x="15" y="53"/>
                </a:lnTo>
                <a:lnTo>
                  <a:pt x="10" y="51"/>
                </a:lnTo>
                <a:lnTo>
                  <a:pt x="6" y="48"/>
                </a:lnTo>
                <a:lnTo>
                  <a:pt x="3" y="44"/>
                </a:lnTo>
                <a:lnTo>
                  <a:pt x="1" y="40"/>
                </a:lnTo>
                <a:lnTo>
                  <a:pt x="0" y="32"/>
                </a:lnTo>
                <a:lnTo>
                  <a:pt x="1" y="25"/>
                </a:lnTo>
                <a:lnTo>
                  <a:pt x="7" y="15"/>
                </a:lnTo>
                <a:lnTo>
                  <a:pt x="15" y="6"/>
                </a:lnTo>
              </a:path>
            </a:pathLst>
          </a:custGeom>
          <a:solidFill>
            <a:srgbClr val="FF7F9F"/>
          </a:solidFill>
          <a:ln w="12700" cap="rnd">
            <a:solidFill>
              <a:srgbClr val="000000"/>
            </a:solidFill>
            <a:round/>
            <a:headEnd/>
            <a:tailEnd/>
          </a:ln>
        </p:spPr>
        <p:txBody>
          <a:bodyPr/>
          <a:lstStyle/>
          <a:p>
            <a:endParaRPr lang="en-US"/>
          </a:p>
        </p:txBody>
      </p:sp>
      <p:sp>
        <p:nvSpPr>
          <p:cNvPr id="21549" name="Freeform 681"/>
          <p:cNvSpPr>
            <a:spLocks/>
          </p:cNvSpPr>
          <p:nvPr/>
        </p:nvSpPr>
        <p:spPr bwMode="auto">
          <a:xfrm>
            <a:off x="2760663" y="6219825"/>
            <a:ext cx="104775" cy="119063"/>
          </a:xfrm>
          <a:custGeom>
            <a:avLst/>
            <a:gdLst>
              <a:gd name="T0" fmla="*/ 2147483647 w 73"/>
              <a:gd name="T1" fmla="*/ 2147483647 h 85"/>
              <a:gd name="T2" fmla="*/ 2147483647 w 73"/>
              <a:gd name="T3" fmla="*/ 2147483647 h 85"/>
              <a:gd name="T4" fmla="*/ 2147483647 w 73"/>
              <a:gd name="T5" fmla="*/ 2147483647 h 85"/>
              <a:gd name="T6" fmla="*/ 2147483647 w 73"/>
              <a:gd name="T7" fmla="*/ 2147483647 h 85"/>
              <a:gd name="T8" fmla="*/ 0 w 73"/>
              <a:gd name="T9" fmla="*/ 2147483647 h 85"/>
              <a:gd name="T10" fmla="*/ 2147483647 w 73"/>
              <a:gd name="T11" fmla="*/ 2147483647 h 85"/>
              <a:gd name="T12" fmla="*/ 2147483647 w 73"/>
              <a:gd name="T13" fmla="*/ 2147483647 h 85"/>
              <a:gd name="T14" fmla="*/ 2147483647 w 73"/>
              <a:gd name="T15" fmla="*/ 2147483647 h 85"/>
              <a:gd name="T16" fmla="*/ 2147483647 w 73"/>
              <a:gd name="T17" fmla="*/ 2147483647 h 85"/>
              <a:gd name="T18" fmla="*/ 2147483647 w 73"/>
              <a:gd name="T19" fmla="*/ 2147483647 h 85"/>
              <a:gd name="T20" fmla="*/ 2147483647 w 73"/>
              <a:gd name="T21" fmla="*/ 2147483647 h 85"/>
              <a:gd name="T22" fmla="*/ 2147483647 w 73"/>
              <a:gd name="T23" fmla="*/ 2147483647 h 85"/>
              <a:gd name="T24" fmla="*/ 2147483647 w 73"/>
              <a:gd name="T25" fmla="*/ 2147483647 h 85"/>
              <a:gd name="T26" fmla="*/ 2147483647 w 73"/>
              <a:gd name="T27" fmla="*/ 2147483647 h 85"/>
              <a:gd name="T28" fmla="*/ 2147483647 w 73"/>
              <a:gd name="T29" fmla="*/ 2147483647 h 85"/>
              <a:gd name="T30" fmla="*/ 2147483647 w 73"/>
              <a:gd name="T31" fmla="*/ 2147483647 h 85"/>
              <a:gd name="T32" fmla="*/ 2147483647 w 73"/>
              <a:gd name="T33" fmla="*/ 2147483647 h 85"/>
              <a:gd name="T34" fmla="*/ 2147483647 w 73"/>
              <a:gd name="T35" fmla="*/ 2147483647 h 85"/>
              <a:gd name="T36" fmla="*/ 2147483647 w 73"/>
              <a:gd name="T37" fmla="*/ 2147483647 h 85"/>
              <a:gd name="T38" fmla="*/ 2147483647 w 73"/>
              <a:gd name="T39" fmla="*/ 2147483647 h 85"/>
              <a:gd name="T40" fmla="*/ 2147483647 w 73"/>
              <a:gd name="T41" fmla="*/ 0 h 85"/>
              <a:gd name="T42" fmla="*/ 2147483647 w 73"/>
              <a:gd name="T43" fmla="*/ 2147483647 h 8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3"/>
              <a:gd name="T67" fmla="*/ 0 h 85"/>
              <a:gd name="T68" fmla="*/ 73 w 73"/>
              <a:gd name="T69" fmla="*/ 85 h 8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3" h="85">
                <a:moveTo>
                  <a:pt x="27" y="5"/>
                </a:moveTo>
                <a:lnTo>
                  <a:pt x="18" y="10"/>
                </a:lnTo>
                <a:lnTo>
                  <a:pt x="8" y="24"/>
                </a:lnTo>
                <a:lnTo>
                  <a:pt x="3" y="39"/>
                </a:lnTo>
                <a:lnTo>
                  <a:pt x="0" y="55"/>
                </a:lnTo>
                <a:lnTo>
                  <a:pt x="3" y="62"/>
                </a:lnTo>
                <a:lnTo>
                  <a:pt x="4" y="69"/>
                </a:lnTo>
                <a:lnTo>
                  <a:pt x="7" y="76"/>
                </a:lnTo>
                <a:lnTo>
                  <a:pt x="11" y="79"/>
                </a:lnTo>
                <a:lnTo>
                  <a:pt x="19" y="83"/>
                </a:lnTo>
                <a:lnTo>
                  <a:pt x="33" y="84"/>
                </a:lnTo>
                <a:lnTo>
                  <a:pt x="42" y="84"/>
                </a:lnTo>
                <a:lnTo>
                  <a:pt x="52" y="83"/>
                </a:lnTo>
                <a:lnTo>
                  <a:pt x="56" y="76"/>
                </a:lnTo>
                <a:lnTo>
                  <a:pt x="62" y="66"/>
                </a:lnTo>
                <a:lnTo>
                  <a:pt x="71" y="48"/>
                </a:lnTo>
                <a:lnTo>
                  <a:pt x="72" y="30"/>
                </a:lnTo>
                <a:lnTo>
                  <a:pt x="69" y="17"/>
                </a:lnTo>
                <a:lnTo>
                  <a:pt x="64" y="8"/>
                </a:lnTo>
                <a:lnTo>
                  <a:pt x="53" y="1"/>
                </a:lnTo>
                <a:lnTo>
                  <a:pt x="42" y="0"/>
                </a:lnTo>
                <a:lnTo>
                  <a:pt x="27" y="5"/>
                </a:lnTo>
              </a:path>
            </a:pathLst>
          </a:custGeom>
          <a:solidFill>
            <a:srgbClr val="FFBFBF"/>
          </a:solidFill>
          <a:ln w="12700" cap="rnd">
            <a:solidFill>
              <a:srgbClr val="000000"/>
            </a:solidFill>
            <a:round/>
            <a:headEnd/>
            <a:tailEnd/>
          </a:ln>
        </p:spPr>
        <p:txBody>
          <a:bodyPr/>
          <a:lstStyle/>
          <a:p>
            <a:endParaRPr lang="en-US"/>
          </a:p>
        </p:txBody>
      </p:sp>
      <p:sp>
        <p:nvSpPr>
          <p:cNvPr id="21550" name="Freeform 682"/>
          <p:cNvSpPr>
            <a:spLocks/>
          </p:cNvSpPr>
          <p:nvPr/>
        </p:nvSpPr>
        <p:spPr bwMode="auto">
          <a:xfrm>
            <a:off x="2786063" y="6203950"/>
            <a:ext cx="63500" cy="87313"/>
          </a:xfrm>
          <a:custGeom>
            <a:avLst/>
            <a:gdLst>
              <a:gd name="T0" fmla="*/ 2147483647 w 44"/>
              <a:gd name="T1" fmla="*/ 0 h 62"/>
              <a:gd name="T2" fmla="*/ 2147483647 w 44"/>
              <a:gd name="T3" fmla="*/ 2147483647 h 62"/>
              <a:gd name="T4" fmla="*/ 2147483647 w 44"/>
              <a:gd name="T5" fmla="*/ 2147483647 h 62"/>
              <a:gd name="T6" fmla="*/ 2147483647 w 44"/>
              <a:gd name="T7" fmla="*/ 2147483647 h 62"/>
              <a:gd name="T8" fmla="*/ 2147483647 w 44"/>
              <a:gd name="T9" fmla="*/ 2147483647 h 62"/>
              <a:gd name="T10" fmla="*/ 0 w 44"/>
              <a:gd name="T11" fmla="*/ 2147483647 h 62"/>
              <a:gd name="T12" fmla="*/ 0 w 44"/>
              <a:gd name="T13" fmla="*/ 2147483647 h 62"/>
              <a:gd name="T14" fmla="*/ 2147483647 w 44"/>
              <a:gd name="T15" fmla="*/ 2147483647 h 62"/>
              <a:gd name="T16" fmla="*/ 2147483647 w 44"/>
              <a:gd name="T17" fmla="*/ 2147483647 h 62"/>
              <a:gd name="T18" fmla="*/ 2147483647 w 44"/>
              <a:gd name="T19" fmla="*/ 2147483647 h 62"/>
              <a:gd name="T20" fmla="*/ 2147483647 w 44"/>
              <a:gd name="T21" fmla="*/ 2147483647 h 62"/>
              <a:gd name="T22" fmla="*/ 2147483647 w 44"/>
              <a:gd name="T23" fmla="*/ 2147483647 h 62"/>
              <a:gd name="T24" fmla="*/ 2147483647 w 44"/>
              <a:gd name="T25" fmla="*/ 2147483647 h 62"/>
              <a:gd name="T26" fmla="*/ 2147483647 w 44"/>
              <a:gd name="T27" fmla="*/ 2147483647 h 62"/>
              <a:gd name="T28" fmla="*/ 2147483647 w 44"/>
              <a:gd name="T29" fmla="*/ 2147483647 h 62"/>
              <a:gd name="T30" fmla="*/ 2147483647 w 44"/>
              <a:gd name="T31" fmla="*/ 2147483647 h 62"/>
              <a:gd name="T32" fmla="*/ 2147483647 w 44"/>
              <a:gd name="T33" fmla="*/ 2147483647 h 62"/>
              <a:gd name="T34" fmla="*/ 2147483647 w 44"/>
              <a:gd name="T35" fmla="*/ 2147483647 h 62"/>
              <a:gd name="T36" fmla="*/ 2147483647 w 44"/>
              <a:gd name="T37" fmla="*/ 0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62"/>
              <a:gd name="T59" fmla="*/ 44 w 44"/>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62">
                <a:moveTo>
                  <a:pt x="29" y="0"/>
                </a:moveTo>
                <a:lnTo>
                  <a:pt x="18" y="4"/>
                </a:lnTo>
                <a:lnTo>
                  <a:pt x="10" y="9"/>
                </a:lnTo>
                <a:lnTo>
                  <a:pt x="4" y="19"/>
                </a:lnTo>
                <a:lnTo>
                  <a:pt x="1" y="29"/>
                </a:lnTo>
                <a:lnTo>
                  <a:pt x="0" y="40"/>
                </a:lnTo>
                <a:lnTo>
                  <a:pt x="0" y="49"/>
                </a:lnTo>
                <a:lnTo>
                  <a:pt x="3" y="55"/>
                </a:lnTo>
                <a:lnTo>
                  <a:pt x="8" y="60"/>
                </a:lnTo>
                <a:lnTo>
                  <a:pt x="17" y="61"/>
                </a:lnTo>
                <a:lnTo>
                  <a:pt x="28" y="60"/>
                </a:lnTo>
                <a:lnTo>
                  <a:pt x="35" y="55"/>
                </a:lnTo>
                <a:lnTo>
                  <a:pt x="40" y="46"/>
                </a:lnTo>
                <a:lnTo>
                  <a:pt x="42" y="36"/>
                </a:lnTo>
                <a:lnTo>
                  <a:pt x="43" y="27"/>
                </a:lnTo>
                <a:lnTo>
                  <a:pt x="42" y="16"/>
                </a:lnTo>
                <a:lnTo>
                  <a:pt x="40" y="8"/>
                </a:lnTo>
                <a:lnTo>
                  <a:pt x="36" y="2"/>
                </a:lnTo>
                <a:lnTo>
                  <a:pt x="29" y="0"/>
                </a:lnTo>
              </a:path>
            </a:pathLst>
          </a:custGeom>
          <a:solidFill>
            <a:srgbClr val="FF7F9F"/>
          </a:solidFill>
          <a:ln w="12700" cap="rnd">
            <a:solidFill>
              <a:srgbClr val="000000"/>
            </a:solidFill>
            <a:round/>
            <a:headEnd/>
            <a:tailEnd/>
          </a:ln>
        </p:spPr>
        <p:txBody>
          <a:bodyPr/>
          <a:lstStyle/>
          <a:p>
            <a:endParaRPr lang="en-US"/>
          </a:p>
        </p:txBody>
      </p:sp>
      <p:sp>
        <p:nvSpPr>
          <p:cNvPr id="21551" name="Freeform 683"/>
          <p:cNvSpPr>
            <a:spLocks/>
          </p:cNvSpPr>
          <p:nvPr/>
        </p:nvSpPr>
        <p:spPr bwMode="auto">
          <a:xfrm>
            <a:off x="2838450" y="6251575"/>
            <a:ext cx="106363" cy="133350"/>
          </a:xfrm>
          <a:custGeom>
            <a:avLst/>
            <a:gdLst>
              <a:gd name="T0" fmla="*/ 2147483647 w 74"/>
              <a:gd name="T1" fmla="*/ 0 h 95"/>
              <a:gd name="T2" fmla="*/ 2147483647 w 74"/>
              <a:gd name="T3" fmla="*/ 2147483647 h 95"/>
              <a:gd name="T4" fmla="*/ 2147483647 w 74"/>
              <a:gd name="T5" fmla="*/ 2147483647 h 95"/>
              <a:gd name="T6" fmla="*/ 2147483647 w 74"/>
              <a:gd name="T7" fmla="*/ 2147483647 h 95"/>
              <a:gd name="T8" fmla="*/ 2147483647 w 74"/>
              <a:gd name="T9" fmla="*/ 2147483647 h 95"/>
              <a:gd name="T10" fmla="*/ 0 w 74"/>
              <a:gd name="T11" fmla="*/ 2147483647 h 95"/>
              <a:gd name="T12" fmla="*/ 2147483647 w 74"/>
              <a:gd name="T13" fmla="*/ 2147483647 h 95"/>
              <a:gd name="T14" fmla="*/ 2147483647 w 74"/>
              <a:gd name="T15" fmla="*/ 2147483647 h 95"/>
              <a:gd name="T16" fmla="*/ 2147483647 w 74"/>
              <a:gd name="T17" fmla="*/ 2147483647 h 95"/>
              <a:gd name="T18" fmla="*/ 2147483647 w 74"/>
              <a:gd name="T19" fmla="*/ 2147483647 h 95"/>
              <a:gd name="T20" fmla="*/ 2147483647 w 74"/>
              <a:gd name="T21" fmla="*/ 2147483647 h 95"/>
              <a:gd name="T22" fmla="*/ 2147483647 w 74"/>
              <a:gd name="T23" fmla="*/ 2147483647 h 95"/>
              <a:gd name="T24" fmla="*/ 2147483647 w 74"/>
              <a:gd name="T25" fmla="*/ 2147483647 h 95"/>
              <a:gd name="T26" fmla="*/ 2147483647 w 74"/>
              <a:gd name="T27" fmla="*/ 2147483647 h 95"/>
              <a:gd name="T28" fmla="*/ 2147483647 w 74"/>
              <a:gd name="T29" fmla="*/ 2147483647 h 95"/>
              <a:gd name="T30" fmla="*/ 2147483647 w 74"/>
              <a:gd name="T31" fmla="*/ 2147483647 h 95"/>
              <a:gd name="T32" fmla="*/ 2147483647 w 74"/>
              <a:gd name="T33" fmla="*/ 2147483647 h 95"/>
              <a:gd name="T34" fmla="*/ 2147483647 w 74"/>
              <a:gd name="T35" fmla="*/ 2147483647 h 95"/>
              <a:gd name="T36" fmla="*/ 2147483647 w 74"/>
              <a:gd name="T37" fmla="*/ 2147483647 h 95"/>
              <a:gd name="T38" fmla="*/ 2147483647 w 74"/>
              <a:gd name="T39" fmla="*/ 2147483647 h 95"/>
              <a:gd name="T40" fmla="*/ 2147483647 w 74"/>
              <a:gd name="T41" fmla="*/ 2147483647 h 95"/>
              <a:gd name="T42" fmla="*/ 2147483647 w 74"/>
              <a:gd name="T43" fmla="*/ 2147483647 h 95"/>
              <a:gd name="T44" fmla="*/ 2147483647 w 74"/>
              <a:gd name="T45" fmla="*/ 0 h 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4"/>
              <a:gd name="T70" fmla="*/ 0 h 95"/>
              <a:gd name="T71" fmla="*/ 74 w 74"/>
              <a:gd name="T72" fmla="*/ 95 h 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4" h="95">
                <a:moveTo>
                  <a:pt x="40" y="0"/>
                </a:moveTo>
                <a:lnTo>
                  <a:pt x="22" y="2"/>
                </a:lnTo>
                <a:lnTo>
                  <a:pt x="11" y="7"/>
                </a:lnTo>
                <a:lnTo>
                  <a:pt x="3" y="20"/>
                </a:lnTo>
                <a:lnTo>
                  <a:pt x="1" y="30"/>
                </a:lnTo>
                <a:lnTo>
                  <a:pt x="0" y="44"/>
                </a:lnTo>
                <a:lnTo>
                  <a:pt x="1" y="58"/>
                </a:lnTo>
                <a:lnTo>
                  <a:pt x="6" y="68"/>
                </a:lnTo>
                <a:lnTo>
                  <a:pt x="11" y="79"/>
                </a:lnTo>
                <a:lnTo>
                  <a:pt x="22" y="88"/>
                </a:lnTo>
                <a:lnTo>
                  <a:pt x="30" y="92"/>
                </a:lnTo>
                <a:lnTo>
                  <a:pt x="41" y="94"/>
                </a:lnTo>
                <a:lnTo>
                  <a:pt x="50" y="94"/>
                </a:lnTo>
                <a:lnTo>
                  <a:pt x="62" y="91"/>
                </a:lnTo>
                <a:lnTo>
                  <a:pt x="70" y="85"/>
                </a:lnTo>
                <a:lnTo>
                  <a:pt x="73" y="72"/>
                </a:lnTo>
                <a:lnTo>
                  <a:pt x="73" y="57"/>
                </a:lnTo>
                <a:lnTo>
                  <a:pt x="70" y="39"/>
                </a:lnTo>
                <a:lnTo>
                  <a:pt x="65" y="24"/>
                </a:lnTo>
                <a:lnTo>
                  <a:pt x="59" y="14"/>
                </a:lnTo>
                <a:lnTo>
                  <a:pt x="56" y="8"/>
                </a:lnTo>
                <a:lnTo>
                  <a:pt x="50" y="2"/>
                </a:lnTo>
                <a:lnTo>
                  <a:pt x="40" y="0"/>
                </a:lnTo>
              </a:path>
            </a:pathLst>
          </a:custGeom>
          <a:solidFill>
            <a:srgbClr val="FFBFBF"/>
          </a:solidFill>
          <a:ln w="12700" cap="rnd">
            <a:solidFill>
              <a:srgbClr val="000000"/>
            </a:solidFill>
            <a:round/>
            <a:headEnd/>
            <a:tailEnd/>
          </a:ln>
        </p:spPr>
        <p:txBody>
          <a:bodyPr/>
          <a:lstStyle/>
          <a:p>
            <a:endParaRPr lang="en-US"/>
          </a:p>
        </p:txBody>
      </p:sp>
      <p:sp>
        <p:nvSpPr>
          <p:cNvPr id="21552" name="Freeform 684"/>
          <p:cNvSpPr>
            <a:spLocks/>
          </p:cNvSpPr>
          <p:nvPr/>
        </p:nvSpPr>
        <p:spPr bwMode="auto">
          <a:xfrm>
            <a:off x="2857500" y="6234113"/>
            <a:ext cx="61913" cy="93662"/>
          </a:xfrm>
          <a:custGeom>
            <a:avLst/>
            <a:gdLst>
              <a:gd name="T0" fmla="*/ 2147483647 w 43"/>
              <a:gd name="T1" fmla="*/ 0 h 66"/>
              <a:gd name="T2" fmla="*/ 2147483647 w 43"/>
              <a:gd name="T3" fmla="*/ 2147483647 h 66"/>
              <a:gd name="T4" fmla="*/ 2147483647 w 43"/>
              <a:gd name="T5" fmla="*/ 2147483647 h 66"/>
              <a:gd name="T6" fmla="*/ 2147483647 w 43"/>
              <a:gd name="T7" fmla="*/ 2147483647 h 66"/>
              <a:gd name="T8" fmla="*/ 0 w 43"/>
              <a:gd name="T9" fmla="*/ 2147483647 h 66"/>
              <a:gd name="T10" fmla="*/ 2147483647 w 43"/>
              <a:gd name="T11" fmla="*/ 2147483647 h 66"/>
              <a:gd name="T12" fmla="*/ 2147483647 w 43"/>
              <a:gd name="T13" fmla="*/ 2147483647 h 66"/>
              <a:gd name="T14" fmla="*/ 2147483647 w 43"/>
              <a:gd name="T15" fmla="*/ 2147483647 h 66"/>
              <a:gd name="T16" fmla="*/ 2147483647 w 43"/>
              <a:gd name="T17" fmla="*/ 2147483647 h 66"/>
              <a:gd name="T18" fmla="*/ 2147483647 w 43"/>
              <a:gd name="T19" fmla="*/ 2147483647 h 66"/>
              <a:gd name="T20" fmla="*/ 2147483647 w 43"/>
              <a:gd name="T21" fmla="*/ 2147483647 h 66"/>
              <a:gd name="T22" fmla="*/ 2147483647 w 43"/>
              <a:gd name="T23" fmla="*/ 2147483647 h 66"/>
              <a:gd name="T24" fmla="*/ 2147483647 w 43"/>
              <a:gd name="T25" fmla="*/ 2147483647 h 66"/>
              <a:gd name="T26" fmla="*/ 2147483647 w 43"/>
              <a:gd name="T27" fmla="*/ 2147483647 h 66"/>
              <a:gd name="T28" fmla="*/ 2147483647 w 43"/>
              <a:gd name="T29" fmla="*/ 2147483647 h 66"/>
              <a:gd name="T30" fmla="*/ 2147483647 w 43"/>
              <a:gd name="T31" fmla="*/ 2147483647 h 66"/>
              <a:gd name="T32" fmla="*/ 2147483647 w 43"/>
              <a:gd name="T33" fmla="*/ 2147483647 h 66"/>
              <a:gd name="T34" fmla="*/ 2147483647 w 43"/>
              <a:gd name="T35" fmla="*/ 0 h 66"/>
              <a:gd name="T36" fmla="*/ 2147483647 w 43"/>
              <a:gd name="T37" fmla="*/ 0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66"/>
              <a:gd name="T59" fmla="*/ 43 w 43"/>
              <a:gd name="T60" fmla="*/ 66 h 6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66">
                <a:moveTo>
                  <a:pt x="13" y="0"/>
                </a:moveTo>
                <a:lnTo>
                  <a:pt x="6" y="6"/>
                </a:lnTo>
                <a:lnTo>
                  <a:pt x="3" y="15"/>
                </a:lnTo>
                <a:lnTo>
                  <a:pt x="1" y="22"/>
                </a:lnTo>
                <a:lnTo>
                  <a:pt x="0" y="31"/>
                </a:lnTo>
                <a:lnTo>
                  <a:pt x="1" y="41"/>
                </a:lnTo>
                <a:lnTo>
                  <a:pt x="3" y="52"/>
                </a:lnTo>
                <a:lnTo>
                  <a:pt x="8" y="58"/>
                </a:lnTo>
                <a:lnTo>
                  <a:pt x="17" y="63"/>
                </a:lnTo>
                <a:lnTo>
                  <a:pt x="25" y="65"/>
                </a:lnTo>
                <a:lnTo>
                  <a:pt x="35" y="62"/>
                </a:lnTo>
                <a:lnTo>
                  <a:pt x="41" y="55"/>
                </a:lnTo>
                <a:lnTo>
                  <a:pt x="42" y="44"/>
                </a:lnTo>
                <a:lnTo>
                  <a:pt x="42" y="35"/>
                </a:lnTo>
                <a:lnTo>
                  <a:pt x="41" y="27"/>
                </a:lnTo>
                <a:lnTo>
                  <a:pt x="35" y="12"/>
                </a:lnTo>
                <a:lnTo>
                  <a:pt x="27" y="3"/>
                </a:lnTo>
                <a:lnTo>
                  <a:pt x="20" y="0"/>
                </a:lnTo>
                <a:lnTo>
                  <a:pt x="13" y="0"/>
                </a:lnTo>
              </a:path>
            </a:pathLst>
          </a:custGeom>
          <a:solidFill>
            <a:srgbClr val="FF7F9F"/>
          </a:solidFill>
          <a:ln w="12700" cap="rnd">
            <a:solidFill>
              <a:srgbClr val="000000"/>
            </a:solidFill>
            <a:round/>
            <a:headEnd/>
            <a:tailEnd/>
          </a:ln>
        </p:spPr>
        <p:txBody>
          <a:bodyPr/>
          <a:lstStyle/>
          <a:p>
            <a:endParaRPr lang="en-US"/>
          </a:p>
        </p:txBody>
      </p:sp>
      <p:sp>
        <p:nvSpPr>
          <p:cNvPr id="21553" name="Freeform 685"/>
          <p:cNvSpPr>
            <a:spLocks/>
          </p:cNvSpPr>
          <p:nvPr/>
        </p:nvSpPr>
        <p:spPr bwMode="auto">
          <a:xfrm>
            <a:off x="2906713" y="6308725"/>
            <a:ext cx="114300" cy="114300"/>
          </a:xfrm>
          <a:custGeom>
            <a:avLst/>
            <a:gdLst>
              <a:gd name="T0" fmla="*/ 2147483647 w 79"/>
              <a:gd name="T1" fmla="*/ 0 h 81"/>
              <a:gd name="T2" fmla="*/ 2147483647 w 79"/>
              <a:gd name="T3" fmla="*/ 0 h 81"/>
              <a:gd name="T4" fmla="*/ 2147483647 w 79"/>
              <a:gd name="T5" fmla="*/ 2147483647 h 81"/>
              <a:gd name="T6" fmla="*/ 2147483647 w 79"/>
              <a:gd name="T7" fmla="*/ 2147483647 h 81"/>
              <a:gd name="T8" fmla="*/ 0 w 79"/>
              <a:gd name="T9" fmla="*/ 2147483647 h 81"/>
              <a:gd name="T10" fmla="*/ 0 w 79"/>
              <a:gd name="T11" fmla="*/ 2147483647 h 81"/>
              <a:gd name="T12" fmla="*/ 2147483647 w 79"/>
              <a:gd name="T13" fmla="*/ 2147483647 h 81"/>
              <a:gd name="T14" fmla="*/ 2147483647 w 79"/>
              <a:gd name="T15" fmla="*/ 2147483647 h 81"/>
              <a:gd name="T16" fmla="*/ 2147483647 w 79"/>
              <a:gd name="T17" fmla="*/ 2147483647 h 81"/>
              <a:gd name="T18" fmla="*/ 2147483647 w 79"/>
              <a:gd name="T19" fmla="*/ 2147483647 h 81"/>
              <a:gd name="T20" fmla="*/ 2147483647 w 79"/>
              <a:gd name="T21" fmla="*/ 2147483647 h 81"/>
              <a:gd name="T22" fmla="*/ 2147483647 w 79"/>
              <a:gd name="T23" fmla="*/ 2147483647 h 81"/>
              <a:gd name="T24" fmla="*/ 2147483647 w 79"/>
              <a:gd name="T25" fmla="*/ 2147483647 h 81"/>
              <a:gd name="T26" fmla="*/ 2147483647 w 79"/>
              <a:gd name="T27" fmla="*/ 2147483647 h 81"/>
              <a:gd name="T28" fmla="*/ 2147483647 w 79"/>
              <a:gd name="T29" fmla="*/ 2147483647 h 81"/>
              <a:gd name="T30" fmla="*/ 2147483647 w 79"/>
              <a:gd name="T31" fmla="*/ 2147483647 h 81"/>
              <a:gd name="T32" fmla="*/ 2147483647 w 79"/>
              <a:gd name="T33" fmla="*/ 2147483647 h 81"/>
              <a:gd name="T34" fmla="*/ 2147483647 w 79"/>
              <a:gd name="T35" fmla="*/ 2147483647 h 81"/>
              <a:gd name="T36" fmla="*/ 2147483647 w 79"/>
              <a:gd name="T37" fmla="*/ 2147483647 h 81"/>
              <a:gd name="T38" fmla="*/ 2147483647 w 79"/>
              <a:gd name="T39" fmla="*/ 2147483647 h 81"/>
              <a:gd name="T40" fmla="*/ 2147483647 w 79"/>
              <a:gd name="T41" fmla="*/ 2147483647 h 81"/>
              <a:gd name="T42" fmla="*/ 2147483647 w 79"/>
              <a:gd name="T43" fmla="*/ 2147483647 h 81"/>
              <a:gd name="T44" fmla="*/ 2147483647 w 79"/>
              <a:gd name="T45" fmla="*/ 2147483647 h 81"/>
              <a:gd name="T46" fmla="*/ 2147483647 w 79"/>
              <a:gd name="T47" fmla="*/ 2147483647 h 81"/>
              <a:gd name="T48" fmla="*/ 2147483647 w 79"/>
              <a:gd name="T49" fmla="*/ 2147483647 h 81"/>
              <a:gd name="T50" fmla="*/ 2147483647 w 79"/>
              <a:gd name="T51" fmla="*/ 0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9"/>
              <a:gd name="T79" fmla="*/ 0 h 81"/>
              <a:gd name="T80" fmla="*/ 79 w 79"/>
              <a:gd name="T81" fmla="*/ 81 h 8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9" h="81">
                <a:moveTo>
                  <a:pt x="31" y="0"/>
                </a:moveTo>
                <a:lnTo>
                  <a:pt x="20" y="0"/>
                </a:lnTo>
                <a:lnTo>
                  <a:pt x="10" y="3"/>
                </a:lnTo>
                <a:lnTo>
                  <a:pt x="1" y="13"/>
                </a:lnTo>
                <a:lnTo>
                  <a:pt x="0" y="22"/>
                </a:lnTo>
                <a:lnTo>
                  <a:pt x="0" y="31"/>
                </a:lnTo>
                <a:lnTo>
                  <a:pt x="3" y="39"/>
                </a:lnTo>
                <a:lnTo>
                  <a:pt x="7" y="50"/>
                </a:lnTo>
                <a:lnTo>
                  <a:pt x="13" y="58"/>
                </a:lnTo>
                <a:lnTo>
                  <a:pt x="18" y="64"/>
                </a:lnTo>
                <a:lnTo>
                  <a:pt x="25" y="70"/>
                </a:lnTo>
                <a:lnTo>
                  <a:pt x="32" y="74"/>
                </a:lnTo>
                <a:lnTo>
                  <a:pt x="43" y="78"/>
                </a:lnTo>
                <a:lnTo>
                  <a:pt x="53" y="80"/>
                </a:lnTo>
                <a:lnTo>
                  <a:pt x="60" y="79"/>
                </a:lnTo>
                <a:lnTo>
                  <a:pt x="70" y="77"/>
                </a:lnTo>
                <a:lnTo>
                  <a:pt x="75" y="71"/>
                </a:lnTo>
                <a:lnTo>
                  <a:pt x="78" y="62"/>
                </a:lnTo>
                <a:lnTo>
                  <a:pt x="78" y="53"/>
                </a:lnTo>
                <a:lnTo>
                  <a:pt x="75" y="46"/>
                </a:lnTo>
                <a:lnTo>
                  <a:pt x="70" y="32"/>
                </a:lnTo>
                <a:lnTo>
                  <a:pt x="59" y="17"/>
                </a:lnTo>
                <a:lnTo>
                  <a:pt x="52" y="11"/>
                </a:lnTo>
                <a:lnTo>
                  <a:pt x="46" y="6"/>
                </a:lnTo>
                <a:lnTo>
                  <a:pt x="39" y="2"/>
                </a:lnTo>
                <a:lnTo>
                  <a:pt x="31" y="0"/>
                </a:lnTo>
              </a:path>
            </a:pathLst>
          </a:custGeom>
          <a:solidFill>
            <a:srgbClr val="FFBFBF"/>
          </a:solidFill>
          <a:ln w="12700" cap="rnd">
            <a:solidFill>
              <a:srgbClr val="000000"/>
            </a:solidFill>
            <a:round/>
            <a:headEnd/>
            <a:tailEnd/>
          </a:ln>
        </p:spPr>
        <p:txBody>
          <a:bodyPr/>
          <a:lstStyle/>
          <a:p>
            <a:endParaRPr lang="en-US"/>
          </a:p>
        </p:txBody>
      </p:sp>
      <p:sp>
        <p:nvSpPr>
          <p:cNvPr id="21554" name="Freeform 686"/>
          <p:cNvSpPr>
            <a:spLocks/>
          </p:cNvSpPr>
          <p:nvPr/>
        </p:nvSpPr>
        <p:spPr bwMode="auto">
          <a:xfrm>
            <a:off x="2913063" y="6302375"/>
            <a:ext cx="66675" cy="80963"/>
          </a:xfrm>
          <a:custGeom>
            <a:avLst/>
            <a:gdLst>
              <a:gd name="T0" fmla="*/ 2147483647 w 46"/>
              <a:gd name="T1" fmla="*/ 0 h 58"/>
              <a:gd name="T2" fmla="*/ 2147483647 w 46"/>
              <a:gd name="T3" fmla="*/ 2147483647 h 58"/>
              <a:gd name="T4" fmla="*/ 2147483647 w 46"/>
              <a:gd name="T5" fmla="*/ 2147483647 h 58"/>
              <a:gd name="T6" fmla="*/ 2147483647 w 46"/>
              <a:gd name="T7" fmla="*/ 2147483647 h 58"/>
              <a:gd name="T8" fmla="*/ 2147483647 w 46"/>
              <a:gd name="T9" fmla="*/ 2147483647 h 58"/>
              <a:gd name="T10" fmla="*/ 2147483647 w 46"/>
              <a:gd name="T11" fmla="*/ 2147483647 h 58"/>
              <a:gd name="T12" fmla="*/ 2147483647 w 46"/>
              <a:gd name="T13" fmla="*/ 2147483647 h 58"/>
              <a:gd name="T14" fmla="*/ 2147483647 w 46"/>
              <a:gd name="T15" fmla="*/ 2147483647 h 58"/>
              <a:gd name="T16" fmla="*/ 2147483647 w 46"/>
              <a:gd name="T17" fmla="*/ 2147483647 h 58"/>
              <a:gd name="T18" fmla="*/ 2147483647 w 46"/>
              <a:gd name="T19" fmla="*/ 2147483647 h 58"/>
              <a:gd name="T20" fmla="*/ 2147483647 w 46"/>
              <a:gd name="T21" fmla="*/ 2147483647 h 58"/>
              <a:gd name="T22" fmla="*/ 2147483647 w 46"/>
              <a:gd name="T23" fmla="*/ 2147483647 h 58"/>
              <a:gd name="T24" fmla="*/ 2147483647 w 46"/>
              <a:gd name="T25" fmla="*/ 2147483647 h 58"/>
              <a:gd name="T26" fmla="*/ 2147483647 w 46"/>
              <a:gd name="T27" fmla="*/ 2147483647 h 58"/>
              <a:gd name="T28" fmla="*/ 2147483647 w 46"/>
              <a:gd name="T29" fmla="*/ 2147483647 h 58"/>
              <a:gd name="T30" fmla="*/ 2147483647 w 46"/>
              <a:gd name="T31" fmla="*/ 2147483647 h 58"/>
              <a:gd name="T32" fmla="*/ 0 w 46"/>
              <a:gd name="T33" fmla="*/ 2147483647 h 58"/>
              <a:gd name="T34" fmla="*/ 0 w 46"/>
              <a:gd name="T35" fmla="*/ 2147483647 h 58"/>
              <a:gd name="T36" fmla="*/ 2147483647 w 46"/>
              <a:gd name="T37" fmla="*/ 2147483647 h 58"/>
              <a:gd name="T38" fmla="*/ 2147483647 w 46"/>
              <a:gd name="T39" fmla="*/ 0 h 5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6"/>
              <a:gd name="T61" fmla="*/ 0 h 58"/>
              <a:gd name="T62" fmla="*/ 46 w 46"/>
              <a:gd name="T63" fmla="*/ 58 h 5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6" h="58">
                <a:moveTo>
                  <a:pt x="10" y="0"/>
                </a:moveTo>
                <a:lnTo>
                  <a:pt x="18" y="1"/>
                </a:lnTo>
                <a:lnTo>
                  <a:pt x="26" y="8"/>
                </a:lnTo>
                <a:lnTo>
                  <a:pt x="30" y="13"/>
                </a:lnTo>
                <a:lnTo>
                  <a:pt x="37" y="20"/>
                </a:lnTo>
                <a:lnTo>
                  <a:pt x="41" y="29"/>
                </a:lnTo>
                <a:lnTo>
                  <a:pt x="44" y="40"/>
                </a:lnTo>
                <a:lnTo>
                  <a:pt x="45" y="47"/>
                </a:lnTo>
                <a:lnTo>
                  <a:pt x="42" y="52"/>
                </a:lnTo>
                <a:lnTo>
                  <a:pt x="37" y="56"/>
                </a:lnTo>
                <a:lnTo>
                  <a:pt x="30" y="57"/>
                </a:lnTo>
                <a:lnTo>
                  <a:pt x="23" y="57"/>
                </a:lnTo>
                <a:lnTo>
                  <a:pt x="16" y="54"/>
                </a:lnTo>
                <a:lnTo>
                  <a:pt x="8" y="44"/>
                </a:lnTo>
                <a:lnTo>
                  <a:pt x="4" y="35"/>
                </a:lnTo>
                <a:lnTo>
                  <a:pt x="1" y="28"/>
                </a:lnTo>
                <a:lnTo>
                  <a:pt x="0" y="20"/>
                </a:lnTo>
                <a:lnTo>
                  <a:pt x="0" y="12"/>
                </a:lnTo>
                <a:lnTo>
                  <a:pt x="3" y="3"/>
                </a:lnTo>
                <a:lnTo>
                  <a:pt x="10" y="0"/>
                </a:lnTo>
              </a:path>
            </a:pathLst>
          </a:custGeom>
          <a:solidFill>
            <a:srgbClr val="FF7F9F"/>
          </a:solidFill>
          <a:ln w="12700" cap="rnd">
            <a:solidFill>
              <a:srgbClr val="000000"/>
            </a:solidFill>
            <a:round/>
            <a:headEnd/>
            <a:tailEnd/>
          </a:ln>
        </p:spPr>
        <p:txBody>
          <a:bodyPr/>
          <a:lstStyle/>
          <a:p>
            <a:endParaRPr lang="en-US"/>
          </a:p>
        </p:txBody>
      </p:sp>
      <p:grpSp>
        <p:nvGrpSpPr>
          <p:cNvPr id="21555" name="Group 687"/>
          <p:cNvGrpSpPr>
            <a:grpSpLocks/>
          </p:cNvGrpSpPr>
          <p:nvPr/>
        </p:nvGrpSpPr>
        <p:grpSpPr bwMode="auto">
          <a:xfrm>
            <a:off x="7204075" y="5326063"/>
            <a:ext cx="1217613" cy="736600"/>
            <a:chOff x="4992" y="3802"/>
            <a:chExt cx="844" cy="526"/>
          </a:xfrm>
        </p:grpSpPr>
        <p:grpSp>
          <p:nvGrpSpPr>
            <p:cNvPr id="21713" name="Group 688"/>
            <p:cNvGrpSpPr>
              <a:grpSpLocks/>
            </p:cNvGrpSpPr>
            <p:nvPr/>
          </p:nvGrpSpPr>
          <p:grpSpPr bwMode="auto">
            <a:xfrm>
              <a:off x="5219" y="3802"/>
              <a:ext cx="617" cy="526"/>
              <a:chOff x="5219" y="3802"/>
              <a:chExt cx="617" cy="526"/>
            </a:xfrm>
          </p:grpSpPr>
          <p:sp>
            <p:nvSpPr>
              <p:cNvPr id="21719" name="Freeform 689"/>
              <p:cNvSpPr>
                <a:spLocks/>
              </p:cNvSpPr>
              <p:nvPr/>
            </p:nvSpPr>
            <p:spPr bwMode="auto">
              <a:xfrm>
                <a:off x="5219" y="3802"/>
                <a:ext cx="617" cy="526"/>
              </a:xfrm>
              <a:custGeom>
                <a:avLst/>
                <a:gdLst>
                  <a:gd name="T0" fmla="*/ 0 w 617"/>
                  <a:gd name="T1" fmla="*/ 83 h 526"/>
                  <a:gd name="T2" fmla="*/ 321 w 617"/>
                  <a:gd name="T3" fmla="*/ 525 h 526"/>
                  <a:gd name="T4" fmla="*/ 428 w 617"/>
                  <a:gd name="T5" fmla="*/ 421 h 526"/>
                  <a:gd name="T6" fmla="*/ 616 w 617"/>
                  <a:gd name="T7" fmla="*/ 415 h 526"/>
                  <a:gd name="T8" fmla="*/ 258 w 617"/>
                  <a:gd name="T9" fmla="*/ 0 h 526"/>
                  <a:gd name="T10" fmla="*/ 0 w 617"/>
                  <a:gd name="T11" fmla="*/ 83 h 526"/>
                  <a:gd name="T12" fmla="*/ 0 60000 65536"/>
                  <a:gd name="T13" fmla="*/ 0 60000 65536"/>
                  <a:gd name="T14" fmla="*/ 0 60000 65536"/>
                  <a:gd name="T15" fmla="*/ 0 60000 65536"/>
                  <a:gd name="T16" fmla="*/ 0 60000 65536"/>
                  <a:gd name="T17" fmla="*/ 0 60000 65536"/>
                  <a:gd name="T18" fmla="*/ 0 w 617"/>
                  <a:gd name="T19" fmla="*/ 0 h 526"/>
                  <a:gd name="T20" fmla="*/ 617 w 617"/>
                  <a:gd name="T21" fmla="*/ 526 h 526"/>
                </a:gdLst>
                <a:ahLst/>
                <a:cxnLst>
                  <a:cxn ang="T12">
                    <a:pos x="T0" y="T1"/>
                  </a:cxn>
                  <a:cxn ang="T13">
                    <a:pos x="T2" y="T3"/>
                  </a:cxn>
                  <a:cxn ang="T14">
                    <a:pos x="T4" y="T5"/>
                  </a:cxn>
                  <a:cxn ang="T15">
                    <a:pos x="T6" y="T7"/>
                  </a:cxn>
                  <a:cxn ang="T16">
                    <a:pos x="T8" y="T9"/>
                  </a:cxn>
                  <a:cxn ang="T17">
                    <a:pos x="T10" y="T11"/>
                  </a:cxn>
                </a:cxnLst>
                <a:rect l="T18" t="T19" r="T20" b="T21"/>
                <a:pathLst>
                  <a:path w="617" h="526">
                    <a:moveTo>
                      <a:pt x="0" y="83"/>
                    </a:moveTo>
                    <a:lnTo>
                      <a:pt x="321" y="525"/>
                    </a:lnTo>
                    <a:lnTo>
                      <a:pt x="428" y="421"/>
                    </a:lnTo>
                    <a:lnTo>
                      <a:pt x="616" y="415"/>
                    </a:lnTo>
                    <a:lnTo>
                      <a:pt x="258" y="0"/>
                    </a:lnTo>
                    <a:lnTo>
                      <a:pt x="0" y="83"/>
                    </a:lnTo>
                  </a:path>
                </a:pathLst>
              </a:custGeom>
              <a:solidFill>
                <a:srgbClr val="0000E0"/>
              </a:solidFill>
              <a:ln w="12700" cap="rnd">
                <a:solidFill>
                  <a:srgbClr val="000000"/>
                </a:solidFill>
                <a:round/>
                <a:headEnd/>
                <a:tailEnd/>
              </a:ln>
            </p:spPr>
            <p:txBody>
              <a:bodyPr/>
              <a:lstStyle/>
              <a:p>
                <a:endParaRPr lang="en-US"/>
              </a:p>
            </p:txBody>
          </p:sp>
          <p:sp>
            <p:nvSpPr>
              <p:cNvPr id="21720" name="Freeform 690"/>
              <p:cNvSpPr>
                <a:spLocks/>
              </p:cNvSpPr>
              <p:nvPr/>
            </p:nvSpPr>
            <p:spPr bwMode="auto">
              <a:xfrm>
                <a:off x="5375" y="3867"/>
                <a:ext cx="125" cy="322"/>
              </a:xfrm>
              <a:custGeom>
                <a:avLst/>
                <a:gdLst>
                  <a:gd name="T0" fmla="*/ 124 w 125"/>
                  <a:gd name="T1" fmla="*/ 11 h 322"/>
                  <a:gd name="T2" fmla="*/ 67 w 125"/>
                  <a:gd name="T3" fmla="*/ 321 h 322"/>
                  <a:gd name="T4" fmla="*/ 0 w 125"/>
                  <a:gd name="T5" fmla="*/ 224 h 322"/>
                  <a:gd name="T6" fmla="*/ 64 w 125"/>
                  <a:gd name="T7" fmla="*/ 0 h 322"/>
                  <a:gd name="T8" fmla="*/ 124 w 125"/>
                  <a:gd name="T9" fmla="*/ 11 h 322"/>
                  <a:gd name="T10" fmla="*/ 0 60000 65536"/>
                  <a:gd name="T11" fmla="*/ 0 60000 65536"/>
                  <a:gd name="T12" fmla="*/ 0 60000 65536"/>
                  <a:gd name="T13" fmla="*/ 0 60000 65536"/>
                  <a:gd name="T14" fmla="*/ 0 60000 65536"/>
                  <a:gd name="T15" fmla="*/ 0 w 125"/>
                  <a:gd name="T16" fmla="*/ 0 h 322"/>
                  <a:gd name="T17" fmla="*/ 125 w 125"/>
                  <a:gd name="T18" fmla="*/ 322 h 322"/>
                </a:gdLst>
                <a:ahLst/>
                <a:cxnLst>
                  <a:cxn ang="T10">
                    <a:pos x="T0" y="T1"/>
                  </a:cxn>
                  <a:cxn ang="T11">
                    <a:pos x="T2" y="T3"/>
                  </a:cxn>
                  <a:cxn ang="T12">
                    <a:pos x="T4" y="T5"/>
                  </a:cxn>
                  <a:cxn ang="T13">
                    <a:pos x="T6" y="T7"/>
                  </a:cxn>
                  <a:cxn ang="T14">
                    <a:pos x="T8" y="T9"/>
                  </a:cxn>
                </a:cxnLst>
                <a:rect l="T15" t="T16" r="T17" b="T18"/>
                <a:pathLst>
                  <a:path w="125" h="322">
                    <a:moveTo>
                      <a:pt x="124" y="11"/>
                    </a:moveTo>
                    <a:lnTo>
                      <a:pt x="67" y="321"/>
                    </a:lnTo>
                    <a:lnTo>
                      <a:pt x="0" y="224"/>
                    </a:lnTo>
                    <a:lnTo>
                      <a:pt x="64" y="0"/>
                    </a:lnTo>
                    <a:lnTo>
                      <a:pt x="124" y="11"/>
                    </a:lnTo>
                  </a:path>
                </a:pathLst>
              </a:custGeom>
              <a:solidFill>
                <a:srgbClr val="00008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721" name="Oval 691"/>
              <p:cNvSpPr>
                <a:spLocks noChangeArrowheads="1"/>
              </p:cNvSpPr>
              <p:nvPr/>
            </p:nvSpPr>
            <p:spPr bwMode="auto">
              <a:xfrm>
                <a:off x="5454" y="3863"/>
                <a:ext cx="99" cy="66"/>
              </a:xfrm>
              <a:prstGeom prst="ellipse">
                <a:avLst/>
              </a:prstGeom>
              <a:solidFill>
                <a:srgbClr val="00008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1714" name="Group 692"/>
            <p:cNvGrpSpPr>
              <a:grpSpLocks/>
            </p:cNvGrpSpPr>
            <p:nvPr/>
          </p:nvGrpSpPr>
          <p:grpSpPr bwMode="auto">
            <a:xfrm>
              <a:off x="4992" y="3821"/>
              <a:ext cx="490" cy="494"/>
              <a:chOff x="4992" y="3821"/>
              <a:chExt cx="490" cy="494"/>
            </a:xfrm>
          </p:grpSpPr>
          <p:sp>
            <p:nvSpPr>
              <p:cNvPr id="21715" name="Freeform 693"/>
              <p:cNvSpPr>
                <a:spLocks/>
              </p:cNvSpPr>
              <p:nvPr/>
            </p:nvSpPr>
            <p:spPr bwMode="auto">
              <a:xfrm>
                <a:off x="4992" y="3821"/>
                <a:ext cx="490" cy="494"/>
              </a:xfrm>
              <a:custGeom>
                <a:avLst/>
                <a:gdLst>
                  <a:gd name="T0" fmla="*/ 489 w 490"/>
                  <a:gd name="T1" fmla="*/ 46 h 494"/>
                  <a:gd name="T2" fmla="*/ 345 w 490"/>
                  <a:gd name="T3" fmla="*/ 493 h 494"/>
                  <a:gd name="T4" fmla="*/ 204 w 490"/>
                  <a:gd name="T5" fmla="*/ 401 h 494"/>
                  <a:gd name="T6" fmla="*/ 0 w 490"/>
                  <a:gd name="T7" fmla="*/ 438 h 494"/>
                  <a:gd name="T8" fmla="*/ 228 w 490"/>
                  <a:gd name="T9" fmla="*/ 0 h 494"/>
                  <a:gd name="T10" fmla="*/ 489 w 490"/>
                  <a:gd name="T11" fmla="*/ 46 h 494"/>
                  <a:gd name="T12" fmla="*/ 0 60000 65536"/>
                  <a:gd name="T13" fmla="*/ 0 60000 65536"/>
                  <a:gd name="T14" fmla="*/ 0 60000 65536"/>
                  <a:gd name="T15" fmla="*/ 0 60000 65536"/>
                  <a:gd name="T16" fmla="*/ 0 60000 65536"/>
                  <a:gd name="T17" fmla="*/ 0 60000 65536"/>
                  <a:gd name="T18" fmla="*/ 0 w 490"/>
                  <a:gd name="T19" fmla="*/ 0 h 494"/>
                  <a:gd name="T20" fmla="*/ 490 w 490"/>
                  <a:gd name="T21" fmla="*/ 494 h 494"/>
                </a:gdLst>
                <a:ahLst/>
                <a:cxnLst>
                  <a:cxn ang="T12">
                    <a:pos x="T0" y="T1"/>
                  </a:cxn>
                  <a:cxn ang="T13">
                    <a:pos x="T2" y="T3"/>
                  </a:cxn>
                  <a:cxn ang="T14">
                    <a:pos x="T4" y="T5"/>
                  </a:cxn>
                  <a:cxn ang="T15">
                    <a:pos x="T6" y="T7"/>
                  </a:cxn>
                  <a:cxn ang="T16">
                    <a:pos x="T8" y="T9"/>
                  </a:cxn>
                  <a:cxn ang="T17">
                    <a:pos x="T10" y="T11"/>
                  </a:cxn>
                </a:cxnLst>
                <a:rect l="T18" t="T19" r="T20" b="T21"/>
                <a:pathLst>
                  <a:path w="490" h="494">
                    <a:moveTo>
                      <a:pt x="489" y="46"/>
                    </a:moveTo>
                    <a:lnTo>
                      <a:pt x="345" y="493"/>
                    </a:lnTo>
                    <a:lnTo>
                      <a:pt x="204" y="401"/>
                    </a:lnTo>
                    <a:lnTo>
                      <a:pt x="0" y="438"/>
                    </a:lnTo>
                    <a:lnTo>
                      <a:pt x="228" y="0"/>
                    </a:lnTo>
                    <a:lnTo>
                      <a:pt x="489" y="46"/>
                    </a:lnTo>
                  </a:path>
                </a:pathLst>
              </a:custGeom>
              <a:solidFill>
                <a:srgbClr val="0000FF"/>
              </a:solidFill>
              <a:ln w="12700" cap="rnd">
                <a:solidFill>
                  <a:srgbClr val="000000"/>
                </a:solidFill>
                <a:round/>
                <a:headEnd/>
                <a:tailEnd/>
              </a:ln>
            </p:spPr>
            <p:txBody>
              <a:bodyPr/>
              <a:lstStyle/>
              <a:p>
                <a:endParaRPr lang="en-US"/>
              </a:p>
            </p:txBody>
          </p:sp>
          <p:sp>
            <p:nvSpPr>
              <p:cNvPr id="21716" name="Oval 694"/>
              <p:cNvSpPr>
                <a:spLocks noChangeArrowheads="1"/>
              </p:cNvSpPr>
              <p:nvPr/>
            </p:nvSpPr>
            <p:spPr bwMode="auto">
              <a:xfrm>
                <a:off x="5192" y="3855"/>
                <a:ext cx="100" cy="66"/>
              </a:xfrm>
              <a:prstGeom prst="ellipse">
                <a:avLst/>
              </a:prstGeom>
              <a:solidFill>
                <a:srgbClr val="00008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17" name="Oval 695"/>
              <p:cNvSpPr>
                <a:spLocks noChangeArrowheads="1"/>
              </p:cNvSpPr>
              <p:nvPr/>
            </p:nvSpPr>
            <p:spPr bwMode="auto">
              <a:xfrm>
                <a:off x="5266" y="3878"/>
                <a:ext cx="100" cy="66"/>
              </a:xfrm>
              <a:prstGeom prst="ellipse">
                <a:avLst/>
              </a:prstGeom>
              <a:solidFill>
                <a:srgbClr val="00008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18" name="Oval 696"/>
              <p:cNvSpPr>
                <a:spLocks noChangeArrowheads="1"/>
              </p:cNvSpPr>
              <p:nvPr/>
            </p:nvSpPr>
            <p:spPr bwMode="auto">
              <a:xfrm>
                <a:off x="5355" y="3885"/>
                <a:ext cx="99" cy="64"/>
              </a:xfrm>
              <a:prstGeom prst="ellipse">
                <a:avLst/>
              </a:prstGeom>
              <a:solidFill>
                <a:srgbClr val="00008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21556" name="Group 697"/>
          <p:cNvGrpSpPr>
            <a:grpSpLocks/>
          </p:cNvGrpSpPr>
          <p:nvPr/>
        </p:nvGrpSpPr>
        <p:grpSpPr bwMode="auto">
          <a:xfrm>
            <a:off x="7308850" y="5048250"/>
            <a:ext cx="874713" cy="492125"/>
            <a:chOff x="5064" y="3604"/>
            <a:chExt cx="607" cy="351"/>
          </a:xfrm>
        </p:grpSpPr>
        <p:sp>
          <p:nvSpPr>
            <p:cNvPr id="21692" name="Oval 698"/>
            <p:cNvSpPr>
              <a:spLocks noChangeArrowheads="1"/>
            </p:cNvSpPr>
            <p:nvPr/>
          </p:nvSpPr>
          <p:spPr bwMode="auto">
            <a:xfrm>
              <a:off x="5507" y="3651"/>
              <a:ext cx="95"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3" name="Oval 699"/>
            <p:cNvSpPr>
              <a:spLocks noChangeArrowheads="1"/>
            </p:cNvSpPr>
            <p:nvPr/>
          </p:nvSpPr>
          <p:spPr bwMode="auto">
            <a:xfrm>
              <a:off x="5128" y="3655"/>
              <a:ext cx="95" cy="54"/>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4" name="Oval 700"/>
            <p:cNvSpPr>
              <a:spLocks noChangeArrowheads="1"/>
            </p:cNvSpPr>
            <p:nvPr/>
          </p:nvSpPr>
          <p:spPr bwMode="auto">
            <a:xfrm>
              <a:off x="5564" y="3707"/>
              <a:ext cx="95" cy="52"/>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5" name="Oval 701"/>
            <p:cNvSpPr>
              <a:spLocks noChangeArrowheads="1"/>
            </p:cNvSpPr>
            <p:nvPr/>
          </p:nvSpPr>
          <p:spPr bwMode="auto">
            <a:xfrm>
              <a:off x="5098" y="3829"/>
              <a:ext cx="95"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6" name="Oval 702"/>
            <p:cNvSpPr>
              <a:spLocks noChangeArrowheads="1"/>
            </p:cNvSpPr>
            <p:nvPr/>
          </p:nvSpPr>
          <p:spPr bwMode="auto">
            <a:xfrm>
              <a:off x="5544" y="3831"/>
              <a:ext cx="96"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7" name="Oval 703"/>
            <p:cNvSpPr>
              <a:spLocks noChangeArrowheads="1"/>
            </p:cNvSpPr>
            <p:nvPr/>
          </p:nvSpPr>
          <p:spPr bwMode="auto">
            <a:xfrm>
              <a:off x="5315" y="3604"/>
              <a:ext cx="96"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8" name="Oval 704"/>
            <p:cNvSpPr>
              <a:spLocks noChangeArrowheads="1"/>
            </p:cNvSpPr>
            <p:nvPr/>
          </p:nvSpPr>
          <p:spPr bwMode="auto">
            <a:xfrm>
              <a:off x="5420" y="3615"/>
              <a:ext cx="96" cy="52"/>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699" name="Oval 705"/>
            <p:cNvSpPr>
              <a:spLocks noChangeArrowheads="1"/>
            </p:cNvSpPr>
            <p:nvPr/>
          </p:nvSpPr>
          <p:spPr bwMode="auto">
            <a:xfrm>
              <a:off x="5212" y="3617"/>
              <a:ext cx="95" cy="54"/>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0" name="Oval 706"/>
            <p:cNvSpPr>
              <a:spLocks noChangeArrowheads="1"/>
            </p:cNvSpPr>
            <p:nvPr/>
          </p:nvSpPr>
          <p:spPr bwMode="auto">
            <a:xfrm>
              <a:off x="5076" y="3708"/>
              <a:ext cx="95" cy="52"/>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1" name="Oval 707"/>
            <p:cNvSpPr>
              <a:spLocks noChangeArrowheads="1"/>
            </p:cNvSpPr>
            <p:nvPr/>
          </p:nvSpPr>
          <p:spPr bwMode="auto">
            <a:xfrm>
              <a:off x="5064" y="3770"/>
              <a:ext cx="96"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2" name="Oval 708"/>
            <p:cNvSpPr>
              <a:spLocks noChangeArrowheads="1"/>
            </p:cNvSpPr>
            <p:nvPr/>
          </p:nvSpPr>
          <p:spPr bwMode="auto">
            <a:xfrm>
              <a:off x="5169" y="3875"/>
              <a:ext cx="96"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3" name="Oval 709"/>
            <p:cNvSpPr>
              <a:spLocks noChangeArrowheads="1"/>
            </p:cNvSpPr>
            <p:nvPr/>
          </p:nvSpPr>
          <p:spPr bwMode="auto">
            <a:xfrm>
              <a:off x="5575" y="3770"/>
              <a:ext cx="96"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4" name="Oval 710"/>
            <p:cNvSpPr>
              <a:spLocks noChangeArrowheads="1"/>
            </p:cNvSpPr>
            <p:nvPr/>
          </p:nvSpPr>
          <p:spPr bwMode="auto">
            <a:xfrm>
              <a:off x="5472" y="3876"/>
              <a:ext cx="95"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5" name="Oval 711"/>
            <p:cNvSpPr>
              <a:spLocks noChangeArrowheads="1"/>
            </p:cNvSpPr>
            <p:nvPr/>
          </p:nvSpPr>
          <p:spPr bwMode="auto">
            <a:xfrm>
              <a:off x="5374" y="3902"/>
              <a:ext cx="95" cy="53"/>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6" name="Oval 712"/>
            <p:cNvSpPr>
              <a:spLocks noChangeArrowheads="1"/>
            </p:cNvSpPr>
            <p:nvPr/>
          </p:nvSpPr>
          <p:spPr bwMode="auto">
            <a:xfrm>
              <a:off x="5269" y="3902"/>
              <a:ext cx="94" cy="52"/>
            </a:xfrm>
            <a:prstGeom prst="ellipse">
              <a:avLst/>
            </a:prstGeom>
            <a:solidFill>
              <a:srgbClr val="FF8000"/>
            </a:solidFill>
            <a:ln w="12700">
              <a:solidFill>
                <a:srgbClr val="000000"/>
              </a:solidFill>
              <a:round/>
              <a:headEnd/>
              <a:tailEnd/>
            </a:ln>
          </p:spPr>
          <p:txBody>
            <a:bodyPr wrap="none" anchor="ctr"/>
            <a:lstStyle/>
            <a:p>
              <a:endParaRPr lang="en-US"/>
            </a:p>
          </p:txBody>
        </p:sp>
        <p:sp>
          <p:nvSpPr>
            <p:cNvPr id="21707" name="Oval 713"/>
            <p:cNvSpPr>
              <a:spLocks noChangeArrowheads="1"/>
            </p:cNvSpPr>
            <p:nvPr/>
          </p:nvSpPr>
          <p:spPr bwMode="auto">
            <a:xfrm>
              <a:off x="5108" y="3630"/>
              <a:ext cx="523" cy="304"/>
            </a:xfrm>
            <a:prstGeom prst="ellipse">
              <a:avLst/>
            </a:prstGeom>
            <a:solidFill>
              <a:srgbClr val="FFA040"/>
            </a:solidFill>
            <a:ln w="12700">
              <a:solidFill>
                <a:srgbClr val="000000"/>
              </a:solidFill>
              <a:round/>
              <a:headEnd/>
              <a:tailEnd/>
            </a:ln>
          </p:spPr>
          <p:txBody>
            <a:bodyPr wrap="none" anchor="ctr"/>
            <a:lstStyle/>
            <a:p>
              <a:endParaRPr lang="en-US"/>
            </a:p>
          </p:txBody>
        </p:sp>
        <p:sp>
          <p:nvSpPr>
            <p:cNvPr id="21708" name="Oval 714"/>
            <p:cNvSpPr>
              <a:spLocks noChangeArrowheads="1"/>
            </p:cNvSpPr>
            <p:nvPr/>
          </p:nvSpPr>
          <p:spPr bwMode="auto">
            <a:xfrm>
              <a:off x="5112" y="3642"/>
              <a:ext cx="515" cy="292"/>
            </a:xfrm>
            <a:prstGeom prst="ellipse">
              <a:avLst/>
            </a:prstGeom>
            <a:solidFill>
              <a:srgbClr val="E07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09" name="Oval 715"/>
            <p:cNvSpPr>
              <a:spLocks noChangeArrowheads="1"/>
            </p:cNvSpPr>
            <p:nvPr/>
          </p:nvSpPr>
          <p:spPr bwMode="auto">
            <a:xfrm>
              <a:off x="5116" y="3633"/>
              <a:ext cx="510" cy="297"/>
            </a:xfrm>
            <a:prstGeom prst="ellipse">
              <a:avLst/>
            </a:prstGeom>
            <a:solidFill>
              <a:srgbClr val="FF8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10" name="Oval 716"/>
            <p:cNvSpPr>
              <a:spLocks noChangeArrowheads="1"/>
            </p:cNvSpPr>
            <p:nvPr/>
          </p:nvSpPr>
          <p:spPr bwMode="auto">
            <a:xfrm>
              <a:off x="5130" y="3639"/>
              <a:ext cx="485" cy="283"/>
            </a:xfrm>
            <a:prstGeom prst="ellipse">
              <a:avLst/>
            </a:prstGeom>
            <a:solidFill>
              <a:srgbClr val="E07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11" name="Oval 717"/>
            <p:cNvSpPr>
              <a:spLocks noChangeArrowheads="1"/>
            </p:cNvSpPr>
            <p:nvPr/>
          </p:nvSpPr>
          <p:spPr bwMode="auto">
            <a:xfrm>
              <a:off x="5137" y="3654"/>
              <a:ext cx="473" cy="268"/>
            </a:xfrm>
            <a:prstGeom prst="ellipse">
              <a:avLst/>
            </a:prstGeom>
            <a:solidFill>
              <a:srgbClr val="FFA0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712" name="Oval 718"/>
            <p:cNvSpPr>
              <a:spLocks noChangeArrowheads="1"/>
            </p:cNvSpPr>
            <p:nvPr/>
          </p:nvSpPr>
          <p:spPr bwMode="auto">
            <a:xfrm>
              <a:off x="5137" y="3646"/>
              <a:ext cx="471" cy="272"/>
            </a:xfrm>
            <a:prstGeom prst="ellipse">
              <a:avLst/>
            </a:prstGeom>
            <a:solidFill>
              <a:srgbClr val="FF8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21557" name="Group 719"/>
          <p:cNvGrpSpPr>
            <a:grpSpLocks/>
          </p:cNvGrpSpPr>
          <p:nvPr/>
        </p:nvGrpSpPr>
        <p:grpSpPr bwMode="auto">
          <a:xfrm>
            <a:off x="7296150" y="2755900"/>
            <a:ext cx="1720850" cy="41275"/>
            <a:chOff x="5056" y="1968"/>
            <a:chExt cx="1192" cy="29"/>
          </a:xfrm>
        </p:grpSpPr>
        <p:sp>
          <p:nvSpPr>
            <p:cNvPr id="21689" name="Freeform 720"/>
            <p:cNvSpPr>
              <a:spLocks/>
            </p:cNvSpPr>
            <p:nvPr/>
          </p:nvSpPr>
          <p:spPr bwMode="auto">
            <a:xfrm>
              <a:off x="5056" y="1968"/>
              <a:ext cx="1192" cy="27"/>
            </a:xfrm>
            <a:custGeom>
              <a:avLst/>
              <a:gdLst>
                <a:gd name="T0" fmla="*/ 0 w 1192"/>
                <a:gd name="T1" fmla="*/ 26 h 27"/>
                <a:gd name="T2" fmla="*/ 1191 w 1192"/>
                <a:gd name="T3" fmla="*/ 26 h 27"/>
                <a:gd name="T4" fmla="*/ 1059 w 1192"/>
                <a:gd name="T5" fmla="*/ 0 h 27"/>
                <a:gd name="T6" fmla="*/ 132 w 1192"/>
                <a:gd name="T7" fmla="*/ 0 h 27"/>
                <a:gd name="T8" fmla="*/ 0 w 1192"/>
                <a:gd name="T9" fmla="*/ 26 h 27"/>
                <a:gd name="T10" fmla="*/ 0 60000 65536"/>
                <a:gd name="T11" fmla="*/ 0 60000 65536"/>
                <a:gd name="T12" fmla="*/ 0 60000 65536"/>
                <a:gd name="T13" fmla="*/ 0 60000 65536"/>
                <a:gd name="T14" fmla="*/ 0 60000 65536"/>
                <a:gd name="T15" fmla="*/ 0 w 1192"/>
                <a:gd name="T16" fmla="*/ 0 h 27"/>
                <a:gd name="T17" fmla="*/ 1192 w 1192"/>
                <a:gd name="T18" fmla="*/ 27 h 27"/>
              </a:gdLst>
              <a:ahLst/>
              <a:cxnLst>
                <a:cxn ang="T10">
                  <a:pos x="T0" y="T1"/>
                </a:cxn>
                <a:cxn ang="T11">
                  <a:pos x="T2" y="T3"/>
                </a:cxn>
                <a:cxn ang="T12">
                  <a:pos x="T4" y="T5"/>
                </a:cxn>
                <a:cxn ang="T13">
                  <a:pos x="T6" y="T7"/>
                </a:cxn>
                <a:cxn ang="T14">
                  <a:pos x="T8" y="T9"/>
                </a:cxn>
              </a:cxnLst>
              <a:rect l="T15" t="T16" r="T17" b="T18"/>
              <a:pathLst>
                <a:path w="1192" h="27">
                  <a:moveTo>
                    <a:pt x="0" y="26"/>
                  </a:moveTo>
                  <a:lnTo>
                    <a:pt x="1191" y="26"/>
                  </a:lnTo>
                  <a:lnTo>
                    <a:pt x="1059" y="0"/>
                  </a:lnTo>
                  <a:lnTo>
                    <a:pt x="132" y="0"/>
                  </a:lnTo>
                  <a:lnTo>
                    <a:pt x="0" y="26"/>
                  </a:lnTo>
                </a:path>
              </a:pathLst>
            </a:custGeom>
            <a:solidFill>
              <a:srgbClr val="C0C0C0"/>
            </a:solidFill>
            <a:ln w="12700" cap="rnd">
              <a:solidFill>
                <a:srgbClr val="000000"/>
              </a:solidFill>
              <a:round/>
              <a:headEnd/>
              <a:tailEnd/>
            </a:ln>
          </p:spPr>
          <p:txBody>
            <a:bodyPr/>
            <a:lstStyle/>
            <a:p>
              <a:endParaRPr lang="en-US"/>
            </a:p>
          </p:txBody>
        </p:sp>
        <p:sp>
          <p:nvSpPr>
            <p:cNvPr id="21690" name="Line 721"/>
            <p:cNvSpPr>
              <a:spLocks noChangeShapeType="1"/>
            </p:cNvSpPr>
            <p:nvPr/>
          </p:nvSpPr>
          <p:spPr bwMode="auto">
            <a:xfrm>
              <a:off x="5095" y="1987"/>
              <a:ext cx="111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1" name="Line 722"/>
            <p:cNvSpPr>
              <a:spLocks noChangeShapeType="1"/>
            </p:cNvSpPr>
            <p:nvPr/>
          </p:nvSpPr>
          <p:spPr bwMode="auto">
            <a:xfrm flipH="1" flipV="1">
              <a:off x="5891" y="1983"/>
              <a:ext cx="12" cy="1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58" name="Group 723"/>
          <p:cNvGrpSpPr>
            <a:grpSpLocks/>
          </p:cNvGrpSpPr>
          <p:nvPr/>
        </p:nvGrpSpPr>
        <p:grpSpPr bwMode="auto">
          <a:xfrm>
            <a:off x="7135813" y="2755900"/>
            <a:ext cx="1719262" cy="642938"/>
            <a:chOff x="4944" y="1968"/>
            <a:chExt cx="1192" cy="458"/>
          </a:xfrm>
        </p:grpSpPr>
        <p:sp>
          <p:nvSpPr>
            <p:cNvPr id="21687" name="Freeform 724"/>
            <p:cNvSpPr>
              <a:spLocks/>
            </p:cNvSpPr>
            <p:nvPr/>
          </p:nvSpPr>
          <p:spPr bwMode="auto">
            <a:xfrm>
              <a:off x="4944" y="1968"/>
              <a:ext cx="1192" cy="458"/>
            </a:xfrm>
            <a:custGeom>
              <a:avLst/>
              <a:gdLst>
                <a:gd name="T0" fmla="*/ 0 w 1192"/>
                <a:gd name="T1" fmla="*/ 0 h 458"/>
                <a:gd name="T2" fmla="*/ 1191 w 1192"/>
                <a:gd name="T3" fmla="*/ 0 h 458"/>
                <a:gd name="T4" fmla="*/ 1191 w 1192"/>
                <a:gd name="T5" fmla="*/ 457 h 458"/>
                <a:gd name="T6" fmla="*/ 0 w 1192"/>
                <a:gd name="T7" fmla="*/ 457 h 458"/>
                <a:gd name="T8" fmla="*/ 0 w 1192"/>
                <a:gd name="T9" fmla="*/ 0 h 458"/>
                <a:gd name="T10" fmla="*/ 0 60000 65536"/>
                <a:gd name="T11" fmla="*/ 0 60000 65536"/>
                <a:gd name="T12" fmla="*/ 0 60000 65536"/>
                <a:gd name="T13" fmla="*/ 0 60000 65536"/>
                <a:gd name="T14" fmla="*/ 0 60000 65536"/>
                <a:gd name="T15" fmla="*/ 0 w 1192"/>
                <a:gd name="T16" fmla="*/ 0 h 458"/>
                <a:gd name="T17" fmla="*/ 1192 w 1192"/>
                <a:gd name="T18" fmla="*/ 458 h 458"/>
              </a:gdLst>
              <a:ahLst/>
              <a:cxnLst>
                <a:cxn ang="T10">
                  <a:pos x="T0" y="T1"/>
                </a:cxn>
                <a:cxn ang="T11">
                  <a:pos x="T2" y="T3"/>
                </a:cxn>
                <a:cxn ang="T12">
                  <a:pos x="T4" y="T5"/>
                </a:cxn>
                <a:cxn ang="T13">
                  <a:pos x="T6" y="T7"/>
                </a:cxn>
                <a:cxn ang="T14">
                  <a:pos x="T8" y="T9"/>
                </a:cxn>
              </a:cxnLst>
              <a:rect l="T15" t="T16" r="T17" b="T18"/>
              <a:pathLst>
                <a:path w="1192" h="458">
                  <a:moveTo>
                    <a:pt x="0" y="0"/>
                  </a:moveTo>
                  <a:lnTo>
                    <a:pt x="1191" y="0"/>
                  </a:lnTo>
                  <a:lnTo>
                    <a:pt x="1191" y="457"/>
                  </a:lnTo>
                  <a:lnTo>
                    <a:pt x="0" y="457"/>
                  </a:lnTo>
                  <a:lnTo>
                    <a:pt x="0" y="0"/>
                  </a:lnTo>
                </a:path>
              </a:pathLst>
            </a:custGeom>
            <a:solidFill>
              <a:srgbClr val="606060"/>
            </a:solidFill>
            <a:ln w="12700" cap="rnd">
              <a:solidFill>
                <a:srgbClr val="000000"/>
              </a:solidFill>
              <a:round/>
              <a:headEnd/>
              <a:tailEnd/>
            </a:ln>
          </p:spPr>
          <p:txBody>
            <a:bodyPr/>
            <a:lstStyle/>
            <a:p>
              <a:endParaRPr lang="en-US"/>
            </a:p>
          </p:txBody>
        </p:sp>
        <p:sp>
          <p:nvSpPr>
            <p:cNvPr id="21688" name="Freeform 725"/>
            <p:cNvSpPr>
              <a:spLocks/>
            </p:cNvSpPr>
            <p:nvPr/>
          </p:nvSpPr>
          <p:spPr bwMode="auto">
            <a:xfrm>
              <a:off x="4944" y="1968"/>
              <a:ext cx="844" cy="458"/>
            </a:xfrm>
            <a:custGeom>
              <a:avLst/>
              <a:gdLst>
                <a:gd name="T0" fmla="*/ 0 w 844"/>
                <a:gd name="T1" fmla="*/ 0 h 458"/>
                <a:gd name="T2" fmla="*/ 843 w 844"/>
                <a:gd name="T3" fmla="*/ 0 h 458"/>
                <a:gd name="T4" fmla="*/ 843 w 844"/>
                <a:gd name="T5" fmla="*/ 457 h 458"/>
                <a:gd name="T6" fmla="*/ 0 w 844"/>
                <a:gd name="T7" fmla="*/ 457 h 458"/>
                <a:gd name="T8" fmla="*/ 0 w 844"/>
                <a:gd name="T9" fmla="*/ 0 h 458"/>
                <a:gd name="T10" fmla="*/ 0 60000 65536"/>
                <a:gd name="T11" fmla="*/ 0 60000 65536"/>
                <a:gd name="T12" fmla="*/ 0 60000 65536"/>
                <a:gd name="T13" fmla="*/ 0 60000 65536"/>
                <a:gd name="T14" fmla="*/ 0 60000 65536"/>
                <a:gd name="T15" fmla="*/ 0 w 844"/>
                <a:gd name="T16" fmla="*/ 0 h 458"/>
                <a:gd name="T17" fmla="*/ 844 w 844"/>
                <a:gd name="T18" fmla="*/ 458 h 458"/>
              </a:gdLst>
              <a:ahLst/>
              <a:cxnLst>
                <a:cxn ang="T10">
                  <a:pos x="T0" y="T1"/>
                </a:cxn>
                <a:cxn ang="T11">
                  <a:pos x="T2" y="T3"/>
                </a:cxn>
                <a:cxn ang="T12">
                  <a:pos x="T4" y="T5"/>
                </a:cxn>
                <a:cxn ang="T13">
                  <a:pos x="T6" y="T7"/>
                </a:cxn>
                <a:cxn ang="T14">
                  <a:pos x="T8" y="T9"/>
                </a:cxn>
              </a:cxnLst>
              <a:rect l="T15" t="T16" r="T17" b="T18"/>
              <a:pathLst>
                <a:path w="844" h="458">
                  <a:moveTo>
                    <a:pt x="0" y="0"/>
                  </a:moveTo>
                  <a:lnTo>
                    <a:pt x="843" y="0"/>
                  </a:lnTo>
                  <a:lnTo>
                    <a:pt x="843" y="457"/>
                  </a:lnTo>
                  <a:lnTo>
                    <a:pt x="0" y="457"/>
                  </a:lnTo>
                  <a:lnTo>
                    <a:pt x="0" y="0"/>
                  </a:lnTo>
                </a:path>
              </a:pathLst>
            </a:custGeom>
            <a:solidFill>
              <a:srgbClr val="606060"/>
            </a:solidFill>
            <a:ln w="12700" cap="rnd">
              <a:solidFill>
                <a:srgbClr val="000000"/>
              </a:solidFill>
              <a:round/>
              <a:headEnd/>
              <a:tailEnd/>
            </a:ln>
          </p:spPr>
          <p:txBody>
            <a:bodyPr/>
            <a:lstStyle/>
            <a:p>
              <a:endParaRPr lang="en-US"/>
            </a:p>
          </p:txBody>
        </p:sp>
      </p:grpSp>
      <p:grpSp>
        <p:nvGrpSpPr>
          <p:cNvPr id="21559" name="Group 726"/>
          <p:cNvGrpSpPr>
            <a:grpSpLocks/>
          </p:cNvGrpSpPr>
          <p:nvPr/>
        </p:nvGrpSpPr>
        <p:grpSpPr bwMode="auto">
          <a:xfrm>
            <a:off x="7391400" y="2843213"/>
            <a:ext cx="957263" cy="504825"/>
            <a:chOff x="5122" y="2030"/>
            <a:chExt cx="663" cy="360"/>
          </a:xfrm>
        </p:grpSpPr>
        <p:sp>
          <p:nvSpPr>
            <p:cNvPr id="21684" name="Freeform 727"/>
            <p:cNvSpPr>
              <a:spLocks/>
            </p:cNvSpPr>
            <p:nvPr/>
          </p:nvSpPr>
          <p:spPr bwMode="auto">
            <a:xfrm>
              <a:off x="5130" y="2030"/>
              <a:ext cx="655" cy="360"/>
            </a:xfrm>
            <a:custGeom>
              <a:avLst/>
              <a:gdLst>
                <a:gd name="T0" fmla="*/ 0 w 655"/>
                <a:gd name="T1" fmla="*/ 0 h 360"/>
                <a:gd name="T2" fmla="*/ 0 w 655"/>
                <a:gd name="T3" fmla="*/ 359 h 360"/>
                <a:gd name="T4" fmla="*/ 654 w 655"/>
                <a:gd name="T5" fmla="*/ 359 h 360"/>
                <a:gd name="T6" fmla="*/ 654 w 655"/>
                <a:gd name="T7" fmla="*/ 0 h 360"/>
                <a:gd name="T8" fmla="*/ 0 w 655"/>
                <a:gd name="T9" fmla="*/ 0 h 360"/>
                <a:gd name="T10" fmla="*/ 0 60000 65536"/>
                <a:gd name="T11" fmla="*/ 0 60000 65536"/>
                <a:gd name="T12" fmla="*/ 0 60000 65536"/>
                <a:gd name="T13" fmla="*/ 0 60000 65536"/>
                <a:gd name="T14" fmla="*/ 0 60000 65536"/>
                <a:gd name="T15" fmla="*/ 0 w 655"/>
                <a:gd name="T16" fmla="*/ 0 h 360"/>
                <a:gd name="T17" fmla="*/ 655 w 655"/>
                <a:gd name="T18" fmla="*/ 360 h 360"/>
              </a:gdLst>
              <a:ahLst/>
              <a:cxnLst>
                <a:cxn ang="T10">
                  <a:pos x="T0" y="T1"/>
                </a:cxn>
                <a:cxn ang="T11">
                  <a:pos x="T2" y="T3"/>
                </a:cxn>
                <a:cxn ang="T12">
                  <a:pos x="T4" y="T5"/>
                </a:cxn>
                <a:cxn ang="T13">
                  <a:pos x="T6" y="T7"/>
                </a:cxn>
                <a:cxn ang="T14">
                  <a:pos x="T8" y="T9"/>
                </a:cxn>
              </a:cxnLst>
              <a:rect l="T15" t="T16" r="T17" b="T18"/>
              <a:pathLst>
                <a:path w="655" h="360">
                  <a:moveTo>
                    <a:pt x="0" y="0"/>
                  </a:moveTo>
                  <a:lnTo>
                    <a:pt x="0" y="359"/>
                  </a:lnTo>
                  <a:lnTo>
                    <a:pt x="654" y="359"/>
                  </a:lnTo>
                  <a:lnTo>
                    <a:pt x="654" y="0"/>
                  </a:lnTo>
                  <a:lnTo>
                    <a:pt x="0" y="0"/>
                  </a:lnTo>
                </a:path>
              </a:pathLst>
            </a:custGeom>
            <a:solidFill>
              <a:srgbClr val="C0C0C0"/>
            </a:solidFill>
            <a:ln w="12700" cap="rnd">
              <a:solidFill>
                <a:srgbClr val="000000"/>
              </a:solidFill>
              <a:round/>
              <a:headEnd/>
              <a:tailEnd/>
            </a:ln>
          </p:spPr>
          <p:txBody>
            <a:bodyPr/>
            <a:lstStyle/>
            <a:p>
              <a:endParaRPr lang="en-US"/>
            </a:p>
          </p:txBody>
        </p:sp>
        <p:sp>
          <p:nvSpPr>
            <p:cNvPr id="21685" name="Freeform 728"/>
            <p:cNvSpPr>
              <a:spLocks/>
            </p:cNvSpPr>
            <p:nvPr/>
          </p:nvSpPr>
          <p:spPr bwMode="auto">
            <a:xfrm>
              <a:off x="5122" y="2367"/>
              <a:ext cx="663" cy="23"/>
            </a:xfrm>
            <a:custGeom>
              <a:avLst/>
              <a:gdLst>
                <a:gd name="T0" fmla="*/ 0 w 663"/>
                <a:gd name="T1" fmla="*/ 22 h 23"/>
                <a:gd name="T2" fmla="*/ 51 w 663"/>
                <a:gd name="T3" fmla="*/ 0 h 23"/>
                <a:gd name="T4" fmla="*/ 662 w 663"/>
                <a:gd name="T5" fmla="*/ 0 h 23"/>
                <a:gd name="T6" fmla="*/ 662 w 663"/>
                <a:gd name="T7" fmla="*/ 22 h 23"/>
                <a:gd name="T8" fmla="*/ 0 w 663"/>
                <a:gd name="T9" fmla="*/ 22 h 23"/>
                <a:gd name="T10" fmla="*/ 0 60000 65536"/>
                <a:gd name="T11" fmla="*/ 0 60000 65536"/>
                <a:gd name="T12" fmla="*/ 0 60000 65536"/>
                <a:gd name="T13" fmla="*/ 0 60000 65536"/>
                <a:gd name="T14" fmla="*/ 0 60000 65536"/>
                <a:gd name="T15" fmla="*/ 0 w 663"/>
                <a:gd name="T16" fmla="*/ 0 h 23"/>
                <a:gd name="T17" fmla="*/ 663 w 663"/>
                <a:gd name="T18" fmla="*/ 23 h 23"/>
              </a:gdLst>
              <a:ahLst/>
              <a:cxnLst>
                <a:cxn ang="T10">
                  <a:pos x="T0" y="T1"/>
                </a:cxn>
                <a:cxn ang="T11">
                  <a:pos x="T2" y="T3"/>
                </a:cxn>
                <a:cxn ang="T12">
                  <a:pos x="T4" y="T5"/>
                </a:cxn>
                <a:cxn ang="T13">
                  <a:pos x="T6" y="T7"/>
                </a:cxn>
                <a:cxn ang="T14">
                  <a:pos x="T8" y="T9"/>
                </a:cxn>
              </a:cxnLst>
              <a:rect l="T15" t="T16" r="T17" b="T18"/>
              <a:pathLst>
                <a:path w="663" h="23">
                  <a:moveTo>
                    <a:pt x="0" y="22"/>
                  </a:moveTo>
                  <a:lnTo>
                    <a:pt x="51" y="0"/>
                  </a:lnTo>
                  <a:lnTo>
                    <a:pt x="662" y="0"/>
                  </a:lnTo>
                  <a:lnTo>
                    <a:pt x="662" y="22"/>
                  </a:lnTo>
                  <a:lnTo>
                    <a:pt x="0" y="22"/>
                  </a:lnTo>
                </a:path>
              </a:pathLst>
            </a:custGeom>
            <a:solidFill>
              <a:srgbClr val="808080"/>
            </a:solidFill>
            <a:ln w="12700" cap="rnd">
              <a:solidFill>
                <a:srgbClr val="000000"/>
              </a:solidFill>
              <a:round/>
              <a:headEnd/>
              <a:tailEnd/>
            </a:ln>
          </p:spPr>
          <p:txBody>
            <a:bodyPr/>
            <a:lstStyle/>
            <a:p>
              <a:endParaRPr lang="en-US"/>
            </a:p>
          </p:txBody>
        </p:sp>
        <p:sp>
          <p:nvSpPr>
            <p:cNvPr id="21686" name="Freeform 729"/>
            <p:cNvSpPr>
              <a:spLocks/>
            </p:cNvSpPr>
            <p:nvPr/>
          </p:nvSpPr>
          <p:spPr bwMode="auto">
            <a:xfrm>
              <a:off x="5122" y="2030"/>
              <a:ext cx="52" cy="360"/>
            </a:xfrm>
            <a:custGeom>
              <a:avLst/>
              <a:gdLst>
                <a:gd name="T0" fmla="*/ 0 w 52"/>
                <a:gd name="T1" fmla="*/ 0 h 360"/>
                <a:gd name="T2" fmla="*/ 51 w 52"/>
                <a:gd name="T3" fmla="*/ 0 h 360"/>
                <a:gd name="T4" fmla="*/ 51 w 52"/>
                <a:gd name="T5" fmla="*/ 337 h 360"/>
                <a:gd name="T6" fmla="*/ 0 w 52"/>
                <a:gd name="T7" fmla="*/ 359 h 360"/>
                <a:gd name="T8" fmla="*/ 0 w 52"/>
                <a:gd name="T9" fmla="*/ 0 h 360"/>
                <a:gd name="T10" fmla="*/ 0 60000 65536"/>
                <a:gd name="T11" fmla="*/ 0 60000 65536"/>
                <a:gd name="T12" fmla="*/ 0 60000 65536"/>
                <a:gd name="T13" fmla="*/ 0 60000 65536"/>
                <a:gd name="T14" fmla="*/ 0 60000 65536"/>
                <a:gd name="T15" fmla="*/ 0 w 52"/>
                <a:gd name="T16" fmla="*/ 0 h 360"/>
                <a:gd name="T17" fmla="*/ 52 w 52"/>
                <a:gd name="T18" fmla="*/ 360 h 360"/>
              </a:gdLst>
              <a:ahLst/>
              <a:cxnLst>
                <a:cxn ang="T10">
                  <a:pos x="T0" y="T1"/>
                </a:cxn>
                <a:cxn ang="T11">
                  <a:pos x="T2" y="T3"/>
                </a:cxn>
                <a:cxn ang="T12">
                  <a:pos x="T4" y="T5"/>
                </a:cxn>
                <a:cxn ang="T13">
                  <a:pos x="T6" y="T7"/>
                </a:cxn>
                <a:cxn ang="T14">
                  <a:pos x="T8" y="T9"/>
                </a:cxn>
              </a:cxnLst>
              <a:rect l="T15" t="T16" r="T17" b="T18"/>
              <a:pathLst>
                <a:path w="52" h="360">
                  <a:moveTo>
                    <a:pt x="0" y="0"/>
                  </a:moveTo>
                  <a:lnTo>
                    <a:pt x="51" y="0"/>
                  </a:lnTo>
                  <a:lnTo>
                    <a:pt x="51" y="337"/>
                  </a:lnTo>
                  <a:lnTo>
                    <a:pt x="0" y="359"/>
                  </a:lnTo>
                  <a:lnTo>
                    <a:pt x="0" y="0"/>
                  </a:lnTo>
                </a:path>
              </a:pathLst>
            </a:custGeom>
            <a:solidFill>
              <a:srgbClr val="202020"/>
            </a:solidFill>
            <a:ln w="12700" cap="rnd">
              <a:solidFill>
                <a:srgbClr val="000000"/>
              </a:solidFill>
              <a:round/>
              <a:headEnd/>
              <a:tailEnd/>
            </a:ln>
          </p:spPr>
          <p:txBody>
            <a:bodyPr/>
            <a:lstStyle/>
            <a:p>
              <a:endParaRPr lang="en-US"/>
            </a:p>
          </p:txBody>
        </p:sp>
      </p:grpSp>
      <p:grpSp>
        <p:nvGrpSpPr>
          <p:cNvPr id="21560" name="Group 730"/>
          <p:cNvGrpSpPr>
            <a:grpSpLocks/>
          </p:cNvGrpSpPr>
          <p:nvPr/>
        </p:nvGrpSpPr>
        <p:grpSpPr bwMode="auto">
          <a:xfrm>
            <a:off x="8451850" y="2824163"/>
            <a:ext cx="381000" cy="503237"/>
            <a:chOff x="5856" y="2016"/>
            <a:chExt cx="264" cy="360"/>
          </a:xfrm>
        </p:grpSpPr>
        <p:grpSp>
          <p:nvGrpSpPr>
            <p:cNvPr id="21609" name="Group 731"/>
            <p:cNvGrpSpPr>
              <a:grpSpLocks/>
            </p:cNvGrpSpPr>
            <p:nvPr/>
          </p:nvGrpSpPr>
          <p:grpSpPr bwMode="auto">
            <a:xfrm>
              <a:off x="5856" y="2092"/>
              <a:ext cx="261" cy="229"/>
              <a:chOff x="5856" y="2092"/>
              <a:chExt cx="261" cy="229"/>
            </a:xfrm>
          </p:grpSpPr>
          <p:sp>
            <p:nvSpPr>
              <p:cNvPr id="21674" name="Freeform 732"/>
              <p:cNvSpPr>
                <a:spLocks/>
              </p:cNvSpPr>
              <p:nvPr/>
            </p:nvSpPr>
            <p:spPr bwMode="auto">
              <a:xfrm>
                <a:off x="5856" y="2092"/>
                <a:ext cx="88" cy="58"/>
              </a:xfrm>
              <a:custGeom>
                <a:avLst/>
                <a:gdLst>
                  <a:gd name="T0" fmla="*/ 0 w 88"/>
                  <a:gd name="T1" fmla="*/ 0 h 58"/>
                  <a:gd name="T2" fmla="*/ 87 w 88"/>
                  <a:gd name="T3" fmla="*/ 0 h 58"/>
                  <a:gd name="T4" fmla="*/ 87 w 88"/>
                  <a:gd name="T5" fmla="*/ 57 h 58"/>
                  <a:gd name="T6" fmla="*/ 0 w 88"/>
                  <a:gd name="T7" fmla="*/ 57 h 58"/>
                  <a:gd name="T8" fmla="*/ 0 w 88"/>
                  <a:gd name="T9" fmla="*/ 0 h 58"/>
                  <a:gd name="T10" fmla="*/ 0 60000 65536"/>
                  <a:gd name="T11" fmla="*/ 0 60000 65536"/>
                  <a:gd name="T12" fmla="*/ 0 60000 65536"/>
                  <a:gd name="T13" fmla="*/ 0 60000 65536"/>
                  <a:gd name="T14" fmla="*/ 0 60000 65536"/>
                  <a:gd name="T15" fmla="*/ 0 w 88"/>
                  <a:gd name="T16" fmla="*/ 0 h 58"/>
                  <a:gd name="T17" fmla="*/ 88 w 88"/>
                  <a:gd name="T18" fmla="*/ 58 h 58"/>
                </a:gdLst>
                <a:ahLst/>
                <a:cxnLst>
                  <a:cxn ang="T10">
                    <a:pos x="T0" y="T1"/>
                  </a:cxn>
                  <a:cxn ang="T11">
                    <a:pos x="T2" y="T3"/>
                  </a:cxn>
                  <a:cxn ang="T12">
                    <a:pos x="T4" y="T5"/>
                  </a:cxn>
                  <a:cxn ang="T13">
                    <a:pos x="T6" y="T7"/>
                  </a:cxn>
                  <a:cxn ang="T14">
                    <a:pos x="T8" y="T9"/>
                  </a:cxn>
                </a:cxnLst>
                <a:rect l="T15" t="T16" r="T17" b="T18"/>
                <a:pathLst>
                  <a:path w="88" h="58">
                    <a:moveTo>
                      <a:pt x="0" y="0"/>
                    </a:moveTo>
                    <a:lnTo>
                      <a:pt x="87" y="0"/>
                    </a:lnTo>
                    <a:lnTo>
                      <a:pt x="87"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75" name="Freeform 733"/>
              <p:cNvSpPr>
                <a:spLocks/>
              </p:cNvSpPr>
              <p:nvPr/>
            </p:nvSpPr>
            <p:spPr bwMode="auto">
              <a:xfrm>
                <a:off x="6029" y="2207"/>
                <a:ext cx="88" cy="58"/>
              </a:xfrm>
              <a:custGeom>
                <a:avLst/>
                <a:gdLst>
                  <a:gd name="T0" fmla="*/ 0 w 88"/>
                  <a:gd name="T1" fmla="*/ 0 h 58"/>
                  <a:gd name="T2" fmla="*/ 87 w 88"/>
                  <a:gd name="T3" fmla="*/ 0 h 58"/>
                  <a:gd name="T4" fmla="*/ 87 w 88"/>
                  <a:gd name="T5" fmla="*/ 57 h 58"/>
                  <a:gd name="T6" fmla="*/ 0 w 88"/>
                  <a:gd name="T7" fmla="*/ 57 h 58"/>
                  <a:gd name="T8" fmla="*/ 0 w 88"/>
                  <a:gd name="T9" fmla="*/ 0 h 58"/>
                  <a:gd name="T10" fmla="*/ 0 60000 65536"/>
                  <a:gd name="T11" fmla="*/ 0 60000 65536"/>
                  <a:gd name="T12" fmla="*/ 0 60000 65536"/>
                  <a:gd name="T13" fmla="*/ 0 60000 65536"/>
                  <a:gd name="T14" fmla="*/ 0 60000 65536"/>
                  <a:gd name="T15" fmla="*/ 0 w 88"/>
                  <a:gd name="T16" fmla="*/ 0 h 58"/>
                  <a:gd name="T17" fmla="*/ 88 w 88"/>
                  <a:gd name="T18" fmla="*/ 58 h 58"/>
                </a:gdLst>
                <a:ahLst/>
                <a:cxnLst>
                  <a:cxn ang="T10">
                    <a:pos x="T0" y="T1"/>
                  </a:cxn>
                  <a:cxn ang="T11">
                    <a:pos x="T2" y="T3"/>
                  </a:cxn>
                  <a:cxn ang="T12">
                    <a:pos x="T4" y="T5"/>
                  </a:cxn>
                  <a:cxn ang="T13">
                    <a:pos x="T6" y="T7"/>
                  </a:cxn>
                  <a:cxn ang="T14">
                    <a:pos x="T8" y="T9"/>
                  </a:cxn>
                </a:cxnLst>
                <a:rect l="T15" t="T16" r="T17" b="T18"/>
                <a:pathLst>
                  <a:path w="88" h="58">
                    <a:moveTo>
                      <a:pt x="0" y="0"/>
                    </a:moveTo>
                    <a:lnTo>
                      <a:pt x="87" y="0"/>
                    </a:lnTo>
                    <a:lnTo>
                      <a:pt x="87"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76" name="Freeform 734"/>
              <p:cNvSpPr>
                <a:spLocks/>
              </p:cNvSpPr>
              <p:nvPr/>
            </p:nvSpPr>
            <p:spPr bwMode="auto">
              <a:xfrm>
                <a:off x="5943" y="2092"/>
                <a:ext cx="87" cy="58"/>
              </a:xfrm>
              <a:custGeom>
                <a:avLst/>
                <a:gdLst>
                  <a:gd name="T0" fmla="*/ 0 w 87"/>
                  <a:gd name="T1" fmla="*/ 0 h 58"/>
                  <a:gd name="T2" fmla="*/ 86 w 87"/>
                  <a:gd name="T3" fmla="*/ 0 h 58"/>
                  <a:gd name="T4" fmla="*/ 86 w 87"/>
                  <a:gd name="T5" fmla="*/ 57 h 58"/>
                  <a:gd name="T6" fmla="*/ 0 w 87"/>
                  <a:gd name="T7" fmla="*/ 57 h 58"/>
                  <a:gd name="T8" fmla="*/ 0 w 87"/>
                  <a:gd name="T9" fmla="*/ 0 h 58"/>
                  <a:gd name="T10" fmla="*/ 0 60000 65536"/>
                  <a:gd name="T11" fmla="*/ 0 60000 65536"/>
                  <a:gd name="T12" fmla="*/ 0 60000 65536"/>
                  <a:gd name="T13" fmla="*/ 0 60000 65536"/>
                  <a:gd name="T14" fmla="*/ 0 60000 65536"/>
                  <a:gd name="T15" fmla="*/ 0 w 87"/>
                  <a:gd name="T16" fmla="*/ 0 h 58"/>
                  <a:gd name="T17" fmla="*/ 87 w 87"/>
                  <a:gd name="T18" fmla="*/ 58 h 58"/>
                </a:gdLst>
                <a:ahLst/>
                <a:cxnLst>
                  <a:cxn ang="T10">
                    <a:pos x="T0" y="T1"/>
                  </a:cxn>
                  <a:cxn ang="T11">
                    <a:pos x="T2" y="T3"/>
                  </a:cxn>
                  <a:cxn ang="T12">
                    <a:pos x="T4" y="T5"/>
                  </a:cxn>
                  <a:cxn ang="T13">
                    <a:pos x="T6" y="T7"/>
                  </a:cxn>
                  <a:cxn ang="T14">
                    <a:pos x="T8" y="T9"/>
                  </a:cxn>
                </a:cxnLst>
                <a:rect l="T15" t="T16" r="T17" b="T18"/>
                <a:pathLst>
                  <a:path w="87" h="58">
                    <a:moveTo>
                      <a:pt x="0" y="0"/>
                    </a:moveTo>
                    <a:lnTo>
                      <a:pt x="86" y="0"/>
                    </a:lnTo>
                    <a:lnTo>
                      <a:pt x="86"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77" name="Freeform 735"/>
              <p:cNvSpPr>
                <a:spLocks/>
              </p:cNvSpPr>
              <p:nvPr/>
            </p:nvSpPr>
            <p:spPr bwMode="auto">
              <a:xfrm>
                <a:off x="6029" y="2092"/>
                <a:ext cx="88" cy="58"/>
              </a:xfrm>
              <a:custGeom>
                <a:avLst/>
                <a:gdLst>
                  <a:gd name="T0" fmla="*/ 0 w 88"/>
                  <a:gd name="T1" fmla="*/ 0 h 58"/>
                  <a:gd name="T2" fmla="*/ 87 w 88"/>
                  <a:gd name="T3" fmla="*/ 0 h 58"/>
                  <a:gd name="T4" fmla="*/ 87 w 88"/>
                  <a:gd name="T5" fmla="*/ 57 h 58"/>
                  <a:gd name="T6" fmla="*/ 0 w 88"/>
                  <a:gd name="T7" fmla="*/ 57 h 58"/>
                  <a:gd name="T8" fmla="*/ 0 w 88"/>
                  <a:gd name="T9" fmla="*/ 0 h 58"/>
                  <a:gd name="T10" fmla="*/ 0 60000 65536"/>
                  <a:gd name="T11" fmla="*/ 0 60000 65536"/>
                  <a:gd name="T12" fmla="*/ 0 60000 65536"/>
                  <a:gd name="T13" fmla="*/ 0 60000 65536"/>
                  <a:gd name="T14" fmla="*/ 0 60000 65536"/>
                  <a:gd name="T15" fmla="*/ 0 w 88"/>
                  <a:gd name="T16" fmla="*/ 0 h 58"/>
                  <a:gd name="T17" fmla="*/ 88 w 88"/>
                  <a:gd name="T18" fmla="*/ 58 h 58"/>
                </a:gdLst>
                <a:ahLst/>
                <a:cxnLst>
                  <a:cxn ang="T10">
                    <a:pos x="T0" y="T1"/>
                  </a:cxn>
                  <a:cxn ang="T11">
                    <a:pos x="T2" y="T3"/>
                  </a:cxn>
                  <a:cxn ang="T12">
                    <a:pos x="T4" y="T5"/>
                  </a:cxn>
                  <a:cxn ang="T13">
                    <a:pos x="T6" y="T7"/>
                  </a:cxn>
                  <a:cxn ang="T14">
                    <a:pos x="T8" y="T9"/>
                  </a:cxn>
                </a:cxnLst>
                <a:rect l="T15" t="T16" r="T17" b="T18"/>
                <a:pathLst>
                  <a:path w="88" h="58">
                    <a:moveTo>
                      <a:pt x="0" y="0"/>
                    </a:moveTo>
                    <a:lnTo>
                      <a:pt x="87" y="0"/>
                    </a:lnTo>
                    <a:lnTo>
                      <a:pt x="87"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78" name="Freeform 736"/>
              <p:cNvSpPr>
                <a:spLocks/>
              </p:cNvSpPr>
              <p:nvPr/>
            </p:nvSpPr>
            <p:spPr bwMode="auto">
              <a:xfrm>
                <a:off x="6029" y="2149"/>
                <a:ext cx="88" cy="59"/>
              </a:xfrm>
              <a:custGeom>
                <a:avLst/>
                <a:gdLst>
                  <a:gd name="T0" fmla="*/ 0 w 88"/>
                  <a:gd name="T1" fmla="*/ 0 h 59"/>
                  <a:gd name="T2" fmla="*/ 87 w 88"/>
                  <a:gd name="T3" fmla="*/ 0 h 59"/>
                  <a:gd name="T4" fmla="*/ 87 w 88"/>
                  <a:gd name="T5" fmla="*/ 58 h 59"/>
                  <a:gd name="T6" fmla="*/ 0 w 88"/>
                  <a:gd name="T7" fmla="*/ 58 h 59"/>
                  <a:gd name="T8" fmla="*/ 0 w 88"/>
                  <a:gd name="T9" fmla="*/ 0 h 59"/>
                  <a:gd name="T10" fmla="*/ 0 60000 65536"/>
                  <a:gd name="T11" fmla="*/ 0 60000 65536"/>
                  <a:gd name="T12" fmla="*/ 0 60000 65536"/>
                  <a:gd name="T13" fmla="*/ 0 60000 65536"/>
                  <a:gd name="T14" fmla="*/ 0 60000 65536"/>
                  <a:gd name="T15" fmla="*/ 0 w 88"/>
                  <a:gd name="T16" fmla="*/ 0 h 59"/>
                  <a:gd name="T17" fmla="*/ 88 w 88"/>
                  <a:gd name="T18" fmla="*/ 59 h 59"/>
                </a:gdLst>
                <a:ahLst/>
                <a:cxnLst>
                  <a:cxn ang="T10">
                    <a:pos x="T0" y="T1"/>
                  </a:cxn>
                  <a:cxn ang="T11">
                    <a:pos x="T2" y="T3"/>
                  </a:cxn>
                  <a:cxn ang="T12">
                    <a:pos x="T4" y="T5"/>
                  </a:cxn>
                  <a:cxn ang="T13">
                    <a:pos x="T6" y="T7"/>
                  </a:cxn>
                  <a:cxn ang="T14">
                    <a:pos x="T8" y="T9"/>
                  </a:cxn>
                </a:cxnLst>
                <a:rect l="T15" t="T16" r="T17" b="T18"/>
                <a:pathLst>
                  <a:path w="88" h="59">
                    <a:moveTo>
                      <a:pt x="0" y="0"/>
                    </a:moveTo>
                    <a:lnTo>
                      <a:pt x="87" y="0"/>
                    </a:lnTo>
                    <a:lnTo>
                      <a:pt x="87" y="58"/>
                    </a:lnTo>
                    <a:lnTo>
                      <a:pt x="0" y="58"/>
                    </a:lnTo>
                    <a:lnTo>
                      <a:pt x="0" y="0"/>
                    </a:lnTo>
                  </a:path>
                </a:pathLst>
              </a:custGeom>
              <a:solidFill>
                <a:srgbClr val="404040"/>
              </a:solidFill>
              <a:ln w="12700" cap="rnd">
                <a:solidFill>
                  <a:srgbClr val="000000"/>
                </a:solidFill>
                <a:round/>
                <a:headEnd/>
                <a:tailEnd/>
              </a:ln>
            </p:spPr>
            <p:txBody>
              <a:bodyPr/>
              <a:lstStyle/>
              <a:p>
                <a:endParaRPr lang="en-US"/>
              </a:p>
            </p:txBody>
          </p:sp>
          <p:sp>
            <p:nvSpPr>
              <p:cNvPr id="21679" name="Freeform 737"/>
              <p:cNvSpPr>
                <a:spLocks/>
              </p:cNvSpPr>
              <p:nvPr/>
            </p:nvSpPr>
            <p:spPr bwMode="auto">
              <a:xfrm>
                <a:off x="5943" y="2149"/>
                <a:ext cx="87" cy="59"/>
              </a:xfrm>
              <a:custGeom>
                <a:avLst/>
                <a:gdLst>
                  <a:gd name="T0" fmla="*/ 0 w 87"/>
                  <a:gd name="T1" fmla="*/ 0 h 59"/>
                  <a:gd name="T2" fmla="*/ 86 w 87"/>
                  <a:gd name="T3" fmla="*/ 0 h 59"/>
                  <a:gd name="T4" fmla="*/ 86 w 87"/>
                  <a:gd name="T5" fmla="*/ 58 h 59"/>
                  <a:gd name="T6" fmla="*/ 0 w 87"/>
                  <a:gd name="T7" fmla="*/ 58 h 59"/>
                  <a:gd name="T8" fmla="*/ 0 w 87"/>
                  <a:gd name="T9" fmla="*/ 0 h 59"/>
                  <a:gd name="T10" fmla="*/ 0 60000 65536"/>
                  <a:gd name="T11" fmla="*/ 0 60000 65536"/>
                  <a:gd name="T12" fmla="*/ 0 60000 65536"/>
                  <a:gd name="T13" fmla="*/ 0 60000 65536"/>
                  <a:gd name="T14" fmla="*/ 0 60000 65536"/>
                  <a:gd name="T15" fmla="*/ 0 w 87"/>
                  <a:gd name="T16" fmla="*/ 0 h 59"/>
                  <a:gd name="T17" fmla="*/ 87 w 87"/>
                  <a:gd name="T18" fmla="*/ 59 h 59"/>
                </a:gdLst>
                <a:ahLst/>
                <a:cxnLst>
                  <a:cxn ang="T10">
                    <a:pos x="T0" y="T1"/>
                  </a:cxn>
                  <a:cxn ang="T11">
                    <a:pos x="T2" y="T3"/>
                  </a:cxn>
                  <a:cxn ang="T12">
                    <a:pos x="T4" y="T5"/>
                  </a:cxn>
                  <a:cxn ang="T13">
                    <a:pos x="T6" y="T7"/>
                  </a:cxn>
                  <a:cxn ang="T14">
                    <a:pos x="T8" y="T9"/>
                  </a:cxn>
                </a:cxnLst>
                <a:rect l="T15" t="T16" r="T17" b="T18"/>
                <a:pathLst>
                  <a:path w="87" h="59">
                    <a:moveTo>
                      <a:pt x="0" y="0"/>
                    </a:moveTo>
                    <a:lnTo>
                      <a:pt x="86" y="0"/>
                    </a:lnTo>
                    <a:lnTo>
                      <a:pt x="86" y="58"/>
                    </a:lnTo>
                    <a:lnTo>
                      <a:pt x="0" y="58"/>
                    </a:lnTo>
                    <a:lnTo>
                      <a:pt x="0" y="0"/>
                    </a:lnTo>
                  </a:path>
                </a:pathLst>
              </a:custGeom>
              <a:solidFill>
                <a:srgbClr val="404040"/>
              </a:solidFill>
              <a:ln w="12700" cap="rnd">
                <a:solidFill>
                  <a:srgbClr val="000000"/>
                </a:solidFill>
                <a:round/>
                <a:headEnd/>
                <a:tailEnd/>
              </a:ln>
            </p:spPr>
            <p:txBody>
              <a:bodyPr/>
              <a:lstStyle/>
              <a:p>
                <a:endParaRPr lang="en-US"/>
              </a:p>
            </p:txBody>
          </p:sp>
          <p:sp>
            <p:nvSpPr>
              <p:cNvPr id="21680" name="Freeform 738"/>
              <p:cNvSpPr>
                <a:spLocks/>
              </p:cNvSpPr>
              <p:nvPr/>
            </p:nvSpPr>
            <p:spPr bwMode="auto">
              <a:xfrm>
                <a:off x="5856" y="2149"/>
                <a:ext cx="88" cy="59"/>
              </a:xfrm>
              <a:custGeom>
                <a:avLst/>
                <a:gdLst>
                  <a:gd name="T0" fmla="*/ 0 w 88"/>
                  <a:gd name="T1" fmla="*/ 0 h 59"/>
                  <a:gd name="T2" fmla="*/ 87 w 88"/>
                  <a:gd name="T3" fmla="*/ 0 h 59"/>
                  <a:gd name="T4" fmla="*/ 87 w 88"/>
                  <a:gd name="T5" fmla="*/ 58 h 59"/>
                  <a:gd name="T6" fmla="*/ 0 w 88"/>
                  <a:gd name="T7" fmla="*/ 58 h 59"/>
                  <a:gd name="T8" fmla="*/ 0 w 88"/>
                  <a:gd name="T9" fmla="*/ 0 h 59"/>
                  <a:gd name="T10" fmla="*/ 0 60000 65536"/>
                  <a:gd name="T11" fmla="*/ 0 60000 65536"/>
                  <a:gd name="T12" fmla="*/ 0 60000 65536"/>
                  <a:gd name="T13" fmla="*/ 0 60000 65536"/>
                  <a:gd name="T14" fmla="*/ 0 60000 65536"/>
                  <a:gd name="T15" fmla="*/ 0 w 88"/>
                  <a:gd name="T16" fmla="*/ 0 h 59"/>
                  <a:gd name="T17" fmla="*/ 88 w 88"/>
                  <a:gd name="T18" fmla="*/ 59 h 59"/>
                </a:gdLst>
                <a:ahLst/>
                <a:cxnLst>
                  <a:cxn ang="T10">
                    <a:pos x="T0" y="T1"/>
                  </a:cxn>
                  <a:cxn ang="T11">
                    <a:pos x="T2" y="T3"/>
                  </a:cxn>
                  <a:cxn ang="T12">
                    <a:pos x="T4" y="T5"/>
                  </a:cxn>
                  <a:cxn ang="T13">
                    <a:pos x="T6" y="T7"/>
                  </a:cxn>
                  <a:cxn ang="T14">
                    <a:pos x="T8" y="T9"/>
                  </a:cxn>
                </a:cxnLst>
                <a:rect l="T15" t="T16" r="T17" b="T18"/>
                <a:pathLst>
                  <a:path w="88" h="59">
                    <a:moveTo>
                      <a:pt x="0" y="0"/>
                    </a:moveTo>
                    <a:lnTo>
                      <a:pt x="87" y="0"/>
                    </a:lnTo>
                    <a:lnTo>
                      <a:pt x="87" y="58"/>
                    </a:lnTo>
                    <a:lnTo>
                      <a:pt x="0" y="58"/>
                    </a:lnTo>
                    <a:lnTo>
                      <a:pt x="0" y="0"/>
                    </a:lnTo>
                  </a:path>
                </a:pathLst>
              </a:custGeom>
              <a:solidFill>
                <a:srgbClr val="404040"/>
              </a:solidFill>
              <a:ln w="12700" cap="rnd">
                <a:solidFill>
                  <a:srgbClr val="000000"/>
                </a:solidFill>
                <a:round/>
                <a:headEnd/>
                <a:tailEnd/>
              </a:ln>
            </p:spPr>
            <p:txBody>
              <a:bodyPr/>
              <a:lstStyle/>
              <a:p>
                <a:endParaRPr lang="en-US"/>
              </a:p>
            </p:txBody>
          </p:sp>
          <p:sp>
            <p:nvSpPr>
              <p:cNvPr id="21681" name="Freeform 739"/>
              <p:cNvSpPr>
                <a:spLocks/>
              </p:cNvSpPr>
              <p:nvPr/>
            </p:nvSpPr>
            <p:spPr bwMode="auto">
              <a:xfrm>
                <a:off x="5943" y="2207"/>
                <a:ext cx="87" cy="58"/>
              </a:xfrm>
              <a:custGeom>
                <a:avLst/>
                <a:gdLst>
                  <a:gd name="T0" fmla="*/ 0 w 87"/>
                  <a:gd name="T1" fmla="*/ 0 h 58"/>
                  <a:gd name="T2" fmla="*/ 86 w 87"/>
                  <a:gd name="T3" fmla="*/ 0 h 58"/>
                  <a:gd name="T4" fmla="*/ 86 w 87"/>
                  <a:gd name="T5" fmla="*/ 57 h 58"/>
                  <a:gd name="T6" fmla="*/ 0 w 87"/>
                  <a:gd name="T7" fmla="*/ 57 h 58"/>
                  <a:gd name="T8" fmla="*/ 0 w 87"/>
                  <a:gd name="T9" fmla="*/ 0 h 58"/>
                  <a:gd name="T10" fmla="*/ 0 60000 65536"/>
                  <a:gd name="T11" fmla="*/ 0 60000 65536"/>
                  <a:gd name="T12" fmla="*/ 0 60000 65536"/>
                  <a:gd name="T13" fmla="*/ 0 60000 65536"/>
                  <a:gd name="T14" fmla="*/ 0 60000 65536"/>
                  <a:gd name="T15" fmla="*/ 0 w 87"/>
                  <a:gd name="T16" fmla="*/ 0 h 58"/>
                  <a:gd name="T17" fmla="*/ 87 w 87"/>
                  <a:gd name="T18" fmla="*/ 58 h 58"/>
                </a:gdLst>
                <a:ahLst/>
                <a:cxnLst>
                  <a:cxn ang="T10">
                    <a:pos x="T0" y="T1"/>
                  </a:cxn>
                  <a:cxn ang="T11">
                    <a:pos x="T2" y="T3"/>
                  </a:cxn>
                  <a:cxn ang="T12">
                    <a:pos x="T4" y="T5"/>
                  </a:cxn>
                  <a:cxn ang="T13">
                    <a:pos x="T6" y="T7"/>
                  </a:cxn>
                  <a:cxn ang="T14">
                    <a:pos x="T8" y="T9"/>
                  </a:cxn>
                </a:cxnLst>
                <a:rect l="T15" t="T16" r="T17" b="T18"/>
                <a:pathLst>
                  <a:path w="87" h="58">
                    <a:moveTo>
                      <a:pt x="0" y="0"/>
                    </a:moveTo>
                    <a:lnTo>
                      <a:pt x="86" y="0"/>
                    </a:lnTo>
                    <a:lnTo>
                      <a:pt x="86"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82" name="Freeform 740"/>
              <p:cNvSpPr>
                <a:spLocks/>
              </p:cNvSpPr>
              <p:nvPr/>
            </p:nvSpPr>
            <p:spPr bwMode="auto">
              <a:xfrm>
                <a:off x="5856" y="2207"/>
                <a:ext cx="88" cy="58"/>
              </a:xfrm>
              <a:custGeom>
                <a:avLst/>
                <a:gdLst>
                  <a:gd name="T0" fmla="*/ 0 w 88"/>
                  <a:gd name="T1" fmla="*/ 0 h 58"/>
                  <a:gd name="T2" fmla="*/ 87 w 88"/>
                  <a:gd name="T3" fmla="*/ 0 h 58"/>
                  <a:gd name="T4" fmla="*/ 87 w 88"/>
                  <a:gd name="T5" fmla="*/ 57 h 58"/>
                  <a:gd name="T6" fmla="*/ 0 w 88"/>
                  <a:gd name="T7" fmla="*/ 57 h 58"/>
                  <a:gd name="T8" fmla="*/ 0 w 88"/>
                  <a:gd name="T9" fmla="*/ 0 h 58"/>
                  <a:gd name="T10" fmla="*/ 0 60000 65536"/>
                  <a:gd name="T11" fmla="*/ 0 60000 65536"/>
                  <a:gd name="T12" fmla="*/ 0 60000 65536"/>
                  <a:gd name="T13" fmla="*/ 0 60000 65536"/>
                  <a:gd name="T14" fmla="*/ 0 60000 65536"/>
                  <a:gd name="T15" fmla="*/ 0 w 88"/>
                  <a:gd name="T16" fmla="*/ 0 h 58"/>
                  <a:gd name="T17" fmla="*/ 88 w 88"/>
                  <a:gd name="T18" fmla="*/ 58 h 58"/>
                </a:gdLst>
                <a:ahLst/>
                <a:cxnLst>
                  <a:cxn ang="T10">
                    <a:pos x="T0" y="T1"/>
                  </a:cxn>
                  <a:cxn ang="T11">
                    <a:pos x="T2" y="T3"/>
                  </a:cxn>
                  <a:cxn ang="T12">
                    <a:pos x="T4" y="T5"/>
                  </a:cxn>
                  <a:cxn ang="T13">
                    <a:pos x="T6" y="T7"/>
                  </a:cxn>
                  <a:cxn ang="T14">
                    <a:pos x="T8" y="T9"/>
                  </a:cxn>
                </a:cxnLst>
                <a:rect l="T15" t="T16" r="T17" b="T18"/>
                <a:pathLst>
                  <a:path w="88" h="58">
                    <a:moveTo>
                      <a:pt x="0" y="0"/>
                    </a:moveTo>
                    <a:lnTo>
                      <a:pt x="87" y="0"/>
                    </a:lnTo>
                    <a:lnTo>
                      <a:pt x="87" y="57"/>
                    </a:lnTo>
                    <a:lnTo>
                      <a:pt x="0" y="57"/>
                    </a:lnTo>
                    <a:lnTo>
                      <a:pt x="0" y="0"/>
                    </a:lnTo>
                  </a:path>
                </a:pathLst>
              </a:custGeom>
              <a:solidFill>
                <a:srgbClr val="404040"/>
              </a:solidFill>
              <a:ln w="12700" cap="rnd">
                <a:solidFill>
                  <a:srgbClr val="000000"/>
                </a:solidFill>
                <a:round/>
                <a:headEnd/>
                <a:tailEnd/>
              </a:ln>
            </p:spPr>
            <p:txBody>
              <a:bodyPr/>
              <a:lstStyle/>
              <a:p>
                <a:endParaRPr lang="en-US"/>
              </a:p>
            </p:txBody>
          </p:sp>
          <p:sp>
            <p:nvSpPr>
              <p:cNvPr id="21683" name="Freeform 741"/>
              <p:cNvSpPr>
                <a:spLocks/>
              </p:cNvSpPr>
              <p:nvPr/>
            </p:nvSpPr>
            <p:spPr bwMode="auto">
              <a:xfrm>
                <a:off x="5943" y="2264"/>
                <a:ext cx="87" cy="57"/>
              </a:xfrm>
              <a:custGeom>
                <a:avLst/>
                <a:gdLst>
                  <a:gd name="T0" fmla="*/ 0 w 87"/>
                  <a:gd name="T1" fmla="*/ 0 h 57"/>
                  <a:gd name="T2" fmla="*/ 86 w 87"/>
                  <a:gd name="T3" fmla="*/ 0 h 57"/>
                  <a:gd name="T4" fmla="*/ 86 w 87"/>
                  <a:gd name="T5" fmla="*/ 56 h 57"/>
                  <a:gd name="T6" fmla="*/ 0 w 87"/>
                  <a:gd name="T7" fmla="*/ 56 h 57"/>
                  <a:gd name="T8" fmla="*/ 0 w 87"/>
                  <a:gd name="T9" fmla="*/ 0 h 57"/>
                  <a:gd name="T10" fmla="*/ 0 60000 65536"/>
                  <a:gd name="T11" fmla="*/ 0 60000 65536"/>
                  <a:gd name="T12" fmla="*/ 0 60000 65536"/>
                  <a:gd name="T13" fmla="*/ 0 60000 65536"/>
                  <a:gd name="T14" fmla="*/ 0 60000 65536"/>
                  <a:gd name="T15" fmla="*/ 0 w 87"/>
                  <a:gd name="T16" fmla="*/ 0 h 57"/>
                  <a:gd name="T17" fmla="*/ 87 w 87"/>
                  <a:gd name="T18" fmla="*/ 57 h 57"/>
                </a:gdLst>
                <a:ahLst/>
                <a:cxnLst>
                  <a:cxn ang="T10">
                    <a:pos x="T0" y="T1"/>
                  </a:cxn>
                  <a:cxn ang="T11">
                    <a:pos x="T2" y="T3"/>
                  </a:cxn>
                  <a:cxn ang="T12">
                    <a:pos x="T4" y="T5"/>
                  </a:cxn>
                  <a:cxn ang="T13">
                    <a:pos x="T6" y="T7"/>
                  </a:cxn>
                  <a:cxn ang="T14">
                    <a:pos x="T8" y="T9"/>
                  </a:cxn>
                </a:cxnLst>
                <a:rect l="T15" t="T16" r="T17" b="T18"/>
                <a:pathLst>
                  <a:path w="87" h="57">
                    <a:moveTo>
                      <a:pt x="0" y="0"/>
                    </a:moveTo>
                    <a:lnTo>
                      <a:pt x="86" y="0"/>
                    </a:lnTo>
                    <a:lnTo>
                      <a:pt x="86" y="56"/>
                    </a:lnTo>
                    <a:lnTo>
                      <a:pt x="0" y="56"/>
                    </a:lnTo>
                    <a:lnTo>
                      <a:pt x="0" y="0"/>
                    </a:lnTo>
                  </a:path>
                </a:pathLst>
              </a:custGeom>
              <a:solidFill>
                <a:srgbClr val="404040"/>
              </a:solidFill>
              <a:ln w="12700" cap="rnd">
                <a:solidFill>
                  <a:srgbClr val="000000"/>
                </a:solidFill>
                <a:round/>
                <a:headEnd/>
                <a:tailEnd/>
              </a:ln>
            </p:spPr>
            <p:txBody>
              <a:bodyPr/>
              <a:lstStyle/>
              <a:p>
                <a:endParaRPr lang="en-US"/>
              </a:p>
            </p:txBody>
          </p:sp>
        </p:grpSp>
        <p:sp>
          <p:nvSpPr>
            <p:cNvPr id="21610" name="Freeform 742"/>
            <p:cNvSpPr>
              <a:spLocks/>
            </p:cNvSpPr>
            <p:nvPr/>
          </p:nvSpPr>
          <p:spPr bwMode="auto">
            <a:xfrm>
              <a:off x="5858" y="2016"/>
              <a:ext cx="262" cy="46"/>
            </a:xfrm>
            <a:custGeom>
              <a:avLst/>
              <a:gdLst>
                <a:gd name="T0" fmla="*/ 0 w 262"/>
                <a:gd name="T1" fmla="*/ 0 h 46"/>
                <a:gd name="T2" fmla="*/ 261 w 262"/>
                <a:gd name="T3" fmla="*/ 0 h 46"/>
                <a:gd name="T4" fmla="*/ 261 w 262"/>
                <a:gd name="T5" fmla="*/ 45 h 46"/>
                <a:gd name="T6" fmla="*/ 0 w 262"/>
                <a:gd name="T7" fmla="*/ 45 h 46"/>
                <a:gd name="T8" fmla="*/ 0 w 262"/>
                <a:gd name="T9" fmla="*/ 0 h 46"/>
                <a:gd name="T10" fmla="*/ 0 60000 65536"/>
                <a:gd name="T11" fmla="*/ 0 60000 65536"/>
                <a:gd name="T12" fmla="*/ 0 60000 65536"/>
                <a:gd name="T13" fmla="*/ 0 60000 65536"/>
                <a:gd name="T14" fmla="*/ 0 60000 65536"/>
                <a:gd name="T15" fmla="*/ 0 w 262"/>
                <a:gd name="T16" fmla="*/ 0 h 46"/>
                <a:gd name="T17" fmla="*/ 262 w 262"/>
                <a:gd name="T18" fmla="*/ 46 h 46"/>
              </a:gdLst>
              <a:ahLst/>
              <a:cxnLst>
                <a:cxn ang="T10">
                  <a:pos x="T0" y="T1"/>
                </a:cxn>
                <a:cxn ang="T11">
                  <a:pos x="T2" y="T3"/>
                </a:cxn>
                <a:cxn ang="T12">
                  <a:pos x="T4" y="T5"/>
                </a:cxn>
                <a:cxn ang="T13">
                  <a:pos x="T6" y="T7"/>
                </a:cxn>
                <a:cxn ang="T14">
                  <a:pos x="T8" y="T9"/>
                </a:cxn>
              </a:cxnLst>
              <a:rect l="T15" t="T16" r="T17" b="T18"/>
              <a:pathLst>
                <a:path w="262" h="46">
                  <a:moveTo>
                    <a:pt x="0" y="0"/>
                  </a:moveTo>
                  <a:lnTo>
                    <a:pt x="261" y="0"/>
                  </a:lnTo>
                  <a:lnTo>
                    <a:pt x="261" y="45"/>
                  </a:lnTo>
                  <a:lnTo>
                    <a:pt x="0" y="45"/>
                  </a:lnTo>
                  <a:lnTo>
                    <a:pt x="0" y="0"/>
                  </a:lnTo>
                </a:path>
              </a:pathLst>
            </a:custGeom>
            <a:solidFill>
              <a:srgbClr val="004000"/>
            </a:solidFill>
            <a:ln w="12700" cap="rnd">
              <a:solidFill>
                <a:srgbClr val="000000"/>
              </a:solidFill>
              <a:round/>
              <a:headEnd/>
              <a:tailEnd/>
            </a:ln>
          </p:spPr>
          <p:txBody>
            <a:bodyPr/>
            <a:lstStyle/>
            <a:p>
              <a:endParaRPr lang="en-US"/>
            </a:p>
          </p:txBody>
        </p:sp>
        <p:grpSp>
          <p:nvGrpSpPr>
            <p:cNvPr id="21611" name="Group 743"/>
            <p:cNvGrpSpPr>
              <a:grpSpLocks/>
            </p:cNvGrpSpPr>
            <p:nvPr/>
          </p:nvGrpSpPr>
          <p:grpSpPr bwMode="auto">
            <a:xfrm>
              <a:off x="5882" y="2103"/>
              <a:ext cx="201" cy="203"/>
              <a:chOff x="5882" y="2103"/>
              <a:chExt cx="201" cy="203"/>
            </a:xfrm>
          </p:grpSpPr>
          <p:sp>
            <p:nvSpPr>
              <p:cNvPr id="21664" name="Freeform 744"/>
              <p:cNvSpPr>
                <a:spLocks/>
              </p:cNvSpPr>
              <p:nvPr/>
            </p:nvSpPr>
            <p:spPr bwMode="auto">
              <a:xfrm>
                <a:off x="5970" y="2277"/>
                <a:ext cx="28" cy="29"/>
              </a:xfrm>
              <a:custGeom>
                <a:avLst/>
                <a:gdLst>
                  <a:gd name="T0" fmla="*/ 8 w 28"/>
                  <a:gd name="T1" fmla="*/ 0 h 29"/>
                  <a:gd name="T2" fmla="*/ 19 w 28"/>
                  <a:gd name="T3" fmla="*/ 0 h 29"/>
                  <a:gd name="T4" fmla="*/ 27 w 28"/>
                  <a:gd name="T5" fmla="*/ 4 h 29"/>
                  <a:gd name="T6" fmla="*/ 27 w 28"/>
                  <a:gd name="T7" fmla="*/ 23 h 29"/>
                  <a:gd name="T8" fmla="*/ 19 w 28"/>
                  <a:gd name="T9" fmla="*/ 28 h 29"/>
                  <a:gd name="T10" fmla="*/ 8 w 28"/>
                  <a:gd name="T11" fmla="*/ 28 h 29"/>
                  <a:gd name="T12" fmla="*/ 0 w 28"/>
                  <a:gd name="T13" fmla="*/ 23 h 29"/>
                  <a:gd name="T14" fmla="*/ 0 w 28"/>
                  <a:gd name="T15" fmla="*/ 22 h 29"/>
                  <a:gd name="T16" fmla="*/ 10 w 28"/>
                  <a:gd name="T17" fmla="*/ 22 h 29"/>
                  <a:gd name="T18" fmla="*/ 10 w 28"/>
                  <a:gd name="T19" fmla="*/ 6 h 29"/>
                  <a:gd name="T20" fmla="*/ 16 w 28"/>
                  <a:gd name="T21" fmla="*/ 6 h 29"/>
                  <a:gd name="T22" fmla="*/ 16 w 28"/>
                  <a:gd name="T23" fmla="*/ 22 h 29"/>
                  <a:gd name="T24" fmla="*/ 10 w 28"/>
                  <a:gd name="T25" fmla="*/ 22 h 29"/>
                  <a:gd name="T26" fmla="*/ 0 w 28"/>
                  <a:gd name="T27" fmla="*/ 22 h 29"/>
                  <a:gd name="T28" fmla="*/ 0 w 28"/>
                  <a:gd name="T29" fmla="*/ 4 h 29"/>
                  <a:gd name="T30" fmla="*/ 8 w 28"/>
                  <a:gd name="T31" fmla="*/ 0 h 2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
                  <a:gd name="T49" fmla="*/ 0 h 29"/>
                  <a:gd name="T50" fmla="*/ 28 w 28"/>
                  <a:gd name="T51" fmla="*/ 29 h 2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 h="29">
                    <a:moveTo>
                      <a:pt x="8" y="0"/>
                    </a:moveTo>
                    <a:lnTo>
                      <a:pt x="19" y="0"/>
                    </a:lnTo>
                    <a:lnTo>
                      <a:pt x="27" y="4"/>
                    </a:lnTo>
                    <a:lnTo>
                      <a:pt x="27" y="23"/>
                    </a:lnTo>
                    <a:lnTo>
                      <a:pt x="19" y="28"/>
                    </a:lnTo>
                    <a:lnTo>
                      <a:pt x="8" y="28"/>
                    </a:lnTo>
                    <a:lnTo>
                      <a:pt x="0" y="23"/>
                    </a:lnTo>
                    <a:lnTo>
                      <a:pt x="0" y="22"/>
                    </a:lnTo>
                    <a:lnTo>
                      <a:pt x="10" y="22"/>
                    </a:lnTo>
                    <a:lnTo>
                      <a:pt x="10" y="6"/>
                    </a:lnTo>
                    <a:lnTo>
                      <a:pt x="16" y="6"/>
                    </a:lnTo>
                    <a:lnTo>
                      <a:pt x="16" y="22"/>
                    </a:lnTo>
                    <a:lnTo>
                      <a:pt x="10" y="22"/>
                    </a:lnTo>
                    <a:lnTo>
                      <a:pt x="0" y="22"/>
                    </a:lnTo>
                    <a:lnTo>
                      <a:pt x="0" y="4"/>
                    </a:lnTo>
                    <a:lnTo>
                      <a:pt x="8"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5" name="Freeform 745"/>
              <p:cNvSpPr>
                <a:spLocks/>
              </p:cNvSpPr>
              <p:nvPr/>
            </p:nvSpPr>
            <p:spPr bwMode="auto">
              <a:xfrm>
                <a:off x="5889" y="2103"/>
                <a:ext cx="13" cy="29"/>
              </a:xfrm>
              <a:custGeom>
                <a:avLst/>
                <a:gdLst>
                  <a:gd name="T0" fmla="*/ 4 w 13"/>
                  <a:gd name="T1" fmla="*/ 28 h 29"/>
                  <a:gd name="T2" fmla="*/ 12 w 13"/>
                  <a:gd name="T3" fmla="*/ 28 h 29"/>
                  <a:gd name="T4" fmla="*/ 12 w 13"/>
                  <a:gd name="T5" fmla="*/ 0 h 29"/>
                  <a:gd name="T6" fmla="*/ 2 w 13"/>
                  <a:gd name="T7" fmla="*/ 0 h 29"/>
                  <a:gd name="T8" fmla="*/ 0 w 13"/>
                  <a:gd name="T9" fmla="*/ 6 h 29"/>
                  <a:gd name="T10" fmla="*/ 4 w 13"/>
                  <a:gd name="T11" fmla="*/ 6 h 29"/>
                  <a:gd name="T12" fmla="*/ 4 w 13"/>
                  <a:gd name="T13" fmla="*/ 28 h 29"/>
                  <a:gd name="T14" fmla="*/ 0 60000 65536"/>
                  <a:gd name="T15" fmla="*/ 0 60000 65536"/>
                  <a:gd name="T16" fmla="*/ 0 60000 65536"/>
                  <a:gd name="T17" fmla="*/ 0 60000 65536"/>
                  <a:gd name="T18" fmla="*/ 0 60000 65536"/>
                  <a:gd name="T19" fmla="*/ 0 60000 65536"/>
                  <a:gd name="T20" fmla="*/ 0 60000 65536"/>
                  <a:gd name="T21" fmla="*/ 0 w 13"/>
                  <a:gd name="T22" fmla="*/ 0 h 29"/>
                  <a:gd name="T23" fmla="*/ 13 w 13"/>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29">
                    <a:moveTo>
                      <a:pt x="4" y="28"/>
                    </a:moveTo>
                    <a:lnTo>
                      <a:pt x="12" y="28"/>
                    </a:lnTo>
                    <a:lnTo>
                      <a:pt x="12" y="0"/>
                    </a:lnTo>
                    <a:lnTo>
                      <a:pt x="2" y="0"/>
                    </a:lnTo>
                    <a:lnTo>
                      <a:pt x="0" y="6"/>
                    </a:lnTo>
                    <a:lnTo>
                      <a:pt x="4" y="6"/>
                    </a:lnTo>
                    <a:lnTo>
                      <a:pt x="4" y="28"/>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6" name="Freeform 746"/>
              <p:cNvSpPr>
                <a:spLocks/>
              </p:cNvSpPr>
              <p:nvPr/>
            </p:nvSpPr>
            <p:spPr bwMode="auto">
              <a:xfrm>
                <a:off x="5968" y="2103"/>
                <a:ext cx="29" cy="29"/>
              </a:xfrm>
              <a:custGeom>
                <a:avLst/>
                <a:gdLst>
                  <a:gd name="T0" fmla="*/ 0 w 29"/>
                  <a:gd name="T1" fmla="*/ 8 h 29"/>
                  <a:gd name="T2" fmla="*/ 10 w 29"/>
                  <a:gd name="T3" fmla="*/ 8 h 29"/>
                  <a:gd name="T4" fmla="*/ 10 w 29"/>
                  <a:gd name="T5" fmla="*/ 6 h 29"/>
                  <a:gd name="T6" fmla="*/ 18 w 29"/>
                  <a:gd name="T7" fmla="*/ 6 h 29"/>
                  <a:gd name="T8" fmla="*/ 18 w 29"/>
                  <a:gd name="T9" fmla="*/ 10 h 29"/>
                  <a:gd name="T10" fmla="*/ 0 w 29"/>
                  <a:gd name="T11" fmla="*/ 23 h 29"/>
                  <a:gd name="T12" fmla="*/ 0 w 29"/>
                  <a:gd name="T13" fmla="*/ 28 h 29"/>
                  <a:gd name="T14" fmla="*/ 28 w 29"/>
                  <a:gd name="T15" fmla="*/ 28 h 29"/>
                  <a:gd name="T16" fmla="*/ 28 w 29"/>
                  <a:gd name="T17" fmla="*/ 23 h 29"/>
                  <a:gd name="T18" fmla="*/ 12 w 29"/>
                  <a:gd name="T19" fmla="*/ 23 h 29"/>
                  <a:gd name="T20" fmla="*/ 28 w 29"/>
                  <a:gd name="T21" fmla="*/ 11 h 29"/>
                  <a:gd name="T22" fmla="*/ 28 w 29"/>
                  <a:gd name="T23" fmla="*/ 4 h 29"/>
                  <a:gd name="T24" fmla="*/ 20 w 29"/>
                  <a:gd name="T25" fmla="*/ 0 h 29"/>
                  <a:gd name="T26" fmla="*/ 8 w 29"/>
                  <a:gd name="T27" fmla="*/ 0 h 29"/>
                  <a:gd name="T28" fmla="*/ 0 w 29"/>
                  <a:gd name="T29" fmla="*/ 4 h 29"/>
                  <a:gd name="T30" fmla="*/ 0 w 29"/>
                  <a:gd name="T31" fmla="*/ 8 h 2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
                  <a:gd name="T49" fmla="*/ 0 h 29"/>
                  <a:gd name="T50" fmla="*/ 29 w 29"/>
                  <a:gd name="T51" fmla="*/ 29 h 2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 h="29">
                    <a:moveTo>
                      <a:pt x="0" y="8"/>
                    </a:moveTo>
                    <a:lnTo>
                      <a:pt x="10" y="8"/>
                    </a:lnTo>
                    <a:lnTo>
                      <a:pt x="10" y="6"/>
                    </a:lnTo>
                    <a:lnTo>
                      <a:pt x="18" y="6"/>
                    </a:lnTo>
                    <a:lnTo>
                      <a:pt x="18" y="10"/>
                    </a:lnTo>
                    <a:lnTo>
                      <a:pt x="0" y="23"/>
                    </a:lnTo>
                    <a:lnTo>
                      <a:pt x="0" y="28"/>
                    </a:lnTo>
                    <a:lnTo>
                      <a:pt x="28" y="28"/>
                    </a:lnTo>
                    <a:lnTo>
                      <a:pt x="28" y="23"/>
                    </a:lnTo>
                    <a:lnTo>
                      <a:pt x="12" y="23"/>
                    </a:lnTo>
                    <a:lnTo>
                      <a:pt x="28" y="11"/>
                    </a:lnTo>
                    <a:lnTo>
                      <a:pt x="28" y="4"/>
                    </a:lnTo>
                    <a:lnTo>
                      <a:pt x="20" y="0"/>
                    </a:lnTo>
                    <a:lnTo>
                      <a:pt x="8" y="0"/>
                    </a:lnTo>
                    <a:lnTo>
                      <a:pt x="0" y="4"/>
                    </a:lnTo>
                    <a:lnTo>
                      <a:pt x="0" y="8"/>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7" name="Freeform 747"/>
              <p:cNvSpPr>
                <a:spLocks/>
              </p:cNvSpPr>
              <p:nvPr/>
            </p:nvSpPr>
            <p:spPr bwMode="auto">
              <a:xfrm>
                <a:off x="6053" y="2103"/>
                <a:ext cx="29" cy="27"/>
              </a:xfrm>
              <a:custGeom>
                <a:avLst/>
                <a:gdLst>
                  <a:gd name="T0" fmla="*/ 8 w 29"/>
                  <a:gd name="T1" fmla="*/ 0 h 27"/>
                  <a:gd name="T2" fmla="*/ 20 w 29"/>
                  <a:gd name="T3" fmla="*/ 0 h 27"/>
                  <a:gd name="T4" fmla="*/ 28 w 29"/>
                  <a:gd name="T5" fmla="*/ 3 h 27"/>
                  <a:gd name="T6" fmla="*/ 28 w 29"/>
                  <a:gd name="T7" fmla="*/ 10 h 27"/>
                  <a:gd name="T8" fmla="*/ 23 w 29"/>
                  <a:gd name="T9" fmla="*/ 13 h 27"/>
                  <a:gd name="T10" fmla="*/ 28 w 29"/>
                  <a:gd name="T11" fmla="*/ 16 h 27"/>
                  <a:gd name="T12" fmla="*/ 28 w 29"/>
                  <a:gd name="T13" fmla="*/ 23 h 27"/>
                  <a:gd name="T14" fmla="*/ 20 w 29"/>
                  <a:gd name="T15" fmla="*/ 26 h 27"/>
                  <a:gd name="T16" fmla="*/ 8 w 29"/>
                  <a:gd name="T17" fmla="*/ 26 h 27"/>
                  <a:gd name="T18" fmla="*/ 0 w 29"/>
                  <a:gd name="T19" fmla="*/ 23 h 27"/>
                  <a:gd name="T20" fmla="*/ 0 w 29"/>
                  <a:gd name="T21" fmla="*/ 18 h 27"/>
                  <a:gd name="T22" fmla="*/ 10 w 29"/>
                  <a:gd name="T23" fmla="*/ 18 h 27"/>
                  <a:gd name="T24" fmla="*/ 10 w 29"/>
                  <a:gd name="T25" fmla="*/ 21 h 27"/>
                  <a:gd name="T26" fmla="*/ 18 w 29"/>
                  <a:gd name="T27" fmla="*/ 21 h 27"/>
                  <a:gd name="T28" fmla="*/ 18 w 29"/>
                  <a:gd name="T29" fmla="*/ 16 h 27"/>
                  <a:gd name="T30" fmla="*/ 10 w 29"/>
                  <a:gd name="T31" fmla="*/ 16 h 27"/>
                  <a:gd name="T32" fmla="*/ 10 w 29"/>
                  <a:gd name="T33" fmla="*/ 10 h 27"/>
                  <a:gd name="T34" fmla="*/ 18 w 29"/>
                  <a:gd name="T35" fmla="*/ 10 h 27"/>
                  <a:gd name="T36" fmla="*/ 18 w 29"/>
                  <a:gd name="T37" fmla="*/ 5 h 27"/>
                  <a:gd name="T38" fmla="*/ 10 w 29"/>
                  <a:gd name="T39" fmla="*/ 5 h 27"/>
                  <a:gd name="T40" fmla="*/ 10 w 29"/>
                  <a:gd name="T41" fmla="*/ 7 h 27"/>
                  <a:gd name="T42" fmla="*/ 0 w 29"/>
                  <a:gd name="T43" fmla="*/ 7 h 27"/>
                  <a:gd name="T44" fmla="*/ 0 w 29"/>
                  <a:gd name="T45" fmla="*/ 3 h 27"/>
                  <a:gd name="T46" fmla="*/ 8 w 29"/>
                  <a:gd name="T47" fmla="*/ 0 h 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9"/>
                  <a:gd name="T73" fmla="*/ 0 h 27"/>
                  <a:gd name="T74" fmla="*/ 29 w 29"/>
                  <a:gd name="T75" fmla="*/ 27 h 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9" h="27">
                    <a:moveTo>
                      <a:pt x="8" y="0"/>
                    </a:moveTo>
                    <a:lnTo>
                      <a:pt x="20" y="0"/>
                    </a:lnTo>
                    <a:lnTo>
                      <a:pt x="28" y="3"/>
                    </a:lnTo>
                    <a:lnTo>
                      <a:pt x="28" y="10"/>
                    </a:lnTo>
                    <a:lnTo>
                      <a:pt x="23" y="13"/>
                    </a:lnTo>
                    <a:lnTo>
                      <a:pt x="28" y="16"/>
                    </a:lnTo>
                    <a:lnTo>
                      <a:pt x="28" y="23"/>
                    </a:lnTo>
                    <a:lnTo>
                      <a:pt x="20" y="26"/>
                    </a:lnTo>
                    <a:lnTo>
                      <a:pt x="8" y="26"/>
                    </a:lnTo>
                    <a:lnTo>
                      <a:pt x="0" y="23"/>
                    </a:lnTo>
                    <a:lnTo>
                      <a:pt x="0" y="18"/>
                    </a:lnTo>
                    <a:lnTo>
                      <a:pt x="10" y="18"/>
                    </a:lnTo>
                    <a:lnTo>
                      <a:pt x="10" y="21"/>
                    </a:lnTo>
                    <a:lnTo>
                      <a:pt x="18" y="21"/>
                    </a:lnTo>
                    <a:lnTo>
                      <a:pt x="18" y="16"/>
                    </a:lnTo>
                    <a:lnTo>
                      <a:pt x="10" y="16"/>
                    </a:lnTo>
                    <a:lnTo>
                      <a:pt x="10" y="10"/>
                    </a:lnTo>
                    <a:lnTo>
                      <a:pt x="18" y="10"/>
                    </a:lnTo>
                    <a:lnTo>
                      <a:pt x="18" y="5"/>
                    </a:lnTo>
                    <a:lnTo>
                      <a:pt x="10" y="5"/>
                    </a:lnTo>
                    <a:lnTo>
                      <a:pt x="10" y="7"/>
                    </a:lnTo>
                    <a:lnTo>
                      <a:pt x="0" y="7"/>
                    </a:lnTo>
                    <a:lnTo>
                      <a:pt x="0" y="3"/>
                    </a:lnTo>
                    <a:lnTo>
                      <a:pt x="8"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8" name="Freeform 748"/>
              <p:cNvSpPr>
                <a:spLocks/>
              </p:cNvSpPr>
              <p:nvPr/>
            </p:nvSpPr>
            <p:spPr bwMode="auto">
              <a:xfrm>
                <a:off x="5882" y="2162"/>
                <a:ext cx="32" cy="28"/>
              </a:xfrm>
              <a:custGeom>
                <a:avLst/>
                <a:gdLst>
                  <a:gd name="T0" fmla="*/ 19 w 32"/>
                  <a:gd name="T1" fmla="*/ 0 h 28"/>
                  <a:gd name="T2" fmla="*/ 29 w 32"/>
                  <a:gd name="T3" fmla="*/ 0 h 28"/>
                  <a:gd name="T4" fmla="*/ 29 w 32"/>
                  <a:gd name="T5" fmla="*/ 16 h 28"/>
                  <a:gd name="T6" fmla="*/ 31 w 32"/>
                  <a:gd name="T7" fmla="*/ 16 h 28"/>
                  <a:gd name="T8" fmla="*/ 31 w 32"/>
                  <a:gd name="T9" fmla="*/ 22 h 28"/>
                  <a:gd name="T10" fmla="*/ 29 w 32"/>
                  <a:gd name="T11" fmla="*/ 22 h 28"/>
                  <a:gd name="T12" fmla="*/ 29 w 32"/>
                  <a:gd name="T13" fmla="*/ 27 h 28"/>
                  <a:gd name="T14" fmla="*/ 19 w 32"/>
                  <a:gd name="T15" fmla="*/ 27 h 28"/>
                  <a:gd name="T16" fmla="*/ 19 w 32"/>
                  <a:gd name="T17" fmla="*/ 22 h 28"/>
                  <a:gd name="T18" fmla="*/ 19 w 32"/>
                  <a:gd name="T19" fmla="*/ 16 h 28"/>
                  <a:gd name="T20" fmla="*/ 11 w 32"/>
                  <a:gd name="T21" fmla="*/ 16 h 28"/>
                  <a:gd name="T22" fmla="*/ 19 w 32"/>
                  <a:gd name="T23" fmla="*/ 9 h 28"/>
                  <a:gd name="T24" fmla="*/ 19 w 32"/>
                  <a:gd name="T25" fmla="*/ 16 h 28"/>
                  <a:gd name="T26" fmla="*/ 19 w 32"/>
                  <a:gd name="T27" fmla="*/ 22 h 28"/>
                  <a:gd name="T28" fmla="*/ 0 w 32"/>
                  <a:gd name="T29" fmla="*/ 22 h 28"/>
                  <a:gd name="T30" fmla="*/ 0 w 32"/>
                  <a:gd name="T31" fmla="*/ 16 h 28"/>
                  <a:gd name="T32" fmla="*/ 19 w 32"/>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28"/>
                  <a:gd name="T53" fmla="*/ 32 w 32"/>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28">
                    <a:moveTo>
                      <a:pt x="19" y="0"/>
                    </a:moveTo>
                    <a:lnTo>
                      <a:pt x="29" y="0"/>
                    </a:lnTo>
                    <a:lnTo>
                      <a:pt x="29" y="16"/>
                    </a:lnTo>
                    <a:lnTo>
                      <a:pt x="31" y="16"/>
                    </a:lnTo>
                    <a:lnTo>
                      <a:pt x="31" y="22"/>
                    </a:lnTo>
                    <a:lnTo>
                      <a:pt x="29" y="22"/>
                    </a:lnTo>
                    <a:lnTo>
                      <a:pt x="29" y="27"/>
                    </a:lnTo>
                    <a:lnTo>
                      <a:pt x="19" y="27"/>
                    </a:lnTo>
                    <a:lnTo>
                      <a:pt x="19" y="22"/>
                    </a:lnTo>
                    <a:lnTo>
                      <a:pt x="19" y="16"/>
                    </a:lnTo>
                    <a:lnTo>
                      <a:pt x="11" y="16"/>
                    </a:lnTo>
                    <a:lnTo>
                      <a:pt x="19" y="9"/>
                    </a:lnTo>
                    <a:lnTo>
                      <a:pt x="19" y="16"/>
                    </a:lnTo>
                    <a:lnTo>
                      <a:pt x="19" y="22"/>
                    </a:lnTo>
                    <a:lnTo>
                      <a:pt x="0" y="22"/>
                    </a:lnTo>
                    <a:lnTo>
                      <a:pt x="0" y="16"/>
                    </a:lnTo>
                    <a:lnTo>
                      <a:pt x="19"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9" name="Freeform 749"/>
              <p:cNvSpPr>
                <a:spLocks/>
              </p:cNvSpPr>
              <p:nvPr/>
            </p:nvSpPr>
            <p:spPr bwMode="auto">
              <a:xfrm>
                <a:off x="6055" y="2162"/>
                <a:ext cx="27" cy="28"/>
              </a:xfrm>
              <a:custGeom>
                <a:avLst/>
                <a:gdLst>
                  <a:gd name="T0" fmla="*/ 7 w 27"/>
                  <a:gd name="T1" fmla="*/ 0 h 28"/>
                  <a:gd name="T2" fmla="*/ 19 w 27"/>
                  <a:gd name="T3" fmla="*/ 0 h 28"/>
                  <a:gd name="T4" fmla="*/ 26 w 27"/>
                  <a:gd name="T5" fmla="*/ 3 h 28"/>
                  <a:gd name="T6" fmla="*/ 26 w 27"/>
                  <a:gd name="T7" fmla="*/ 7 h 28"/>
                  <a:gd name="T8" fmla="*/ 16 w 27"/>
                  <a:gd name="T9" fmla="*/ 7 h 28"/>
                  <a:gd name="T10" fmla="*/ 16 w 27"/>
                  <a:gd name="T11" fmla="*/ 5 h 28"/>
                  <a:gd name="T12" fmla="*/ 10 w 27"/>
                  <a:gd name="T13" fmla="*/ 5 h 28"/>
                  <a:gd name="T14" fmla="*/ 10 w 27"/>
                  <a:gd name="T15" fmla="*/ 9 h 28"/>
                  <a:gd name="T16" fmla="*/ 10 w 27"/>
                  <a:gd name="T17" fmla="*/ 15 h 28"/>
                  <a:gd name="T18" fmla="*/ 16 w 27"/>
                  <a:gd name="T19" fmla="*/ 15 h 28"/>
                  <a:gd name="T20" fmla="*/ 16 w 27"/>
                  <a:gd name="T21" fmla="*/ 22 h 28"/>
                  <a:gd name="T22" fmla="*/ 10 w 27"/>
                  <a:gd name="T23" fmla="*/ 22 h 28"/>
                  <a:gd name="T24" fmla="*/ 10 w 27"/>
                  <a:gd name="T25" fmla="*/ 15 h 28"/>
                  <a:gd name="T26" fmla="*/ 10 w 27"/>
                  <a:gd name="T27" fmla="*/ 9 h 28"/>
                  <a:gd name="T28" fmla="*/ 19 w 27"/>
                  <a:gd name="T29" fmla="*/ 9 h 28"/>
                  <a:gd name="T30" fmla="*/ 26 w 27"/>
                  <a:gd name="T31" fmla="*/ 13 h 28"/>
                  <a:gd name="T32" fmla="*/ 26 w 27"/>
                  <a:gd name="T33" fmla="*/ 23 h 28"/>
                  <a:gd name="T34" fmla="*/ 19 w 27"/>
                  <a:gd name="T35" fmla="*/ 27 h 28"/>
                  <a:gd name="T36" fmla="*/ 7 w 27"/>
                  <a:gd name="T37" fmla="*/ 27 h 28"/>
                  <a:gd name="T38" fmla="*/ 0 w 27"/>
                  <a:gd name="T39" fmla="*/ 23 h 28"/>
                  <a:gd name="T40" fmla="*/ 0 w 27"/>
                  <a:gd name="T41" fmla="*/ 3 h 28"/>
                  <a:gd name="T42" fmla="*/ 7 w 27"/>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
                  <a:gd name="T67" fmla="*/ 0 h 28"/>
                  <a:gd name="T68" fmla="*/ 27 w 27"/>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 h="28">
                    <a:moveTo>
                      <a:pt x="7" y="0"/>
                    </a:moveTo>
                    <a:lnTo>
                      <a:pt x="19" y="0"/>
                    </a:lnTo>
                    <a:lnTo>
                      <a:pt x="26" y="3"/>
                    </a:lnTo>
                    <a:lnTo>
                      <a:pt x="26" y="7"/>
                    </a:lnTo>
                    <a:lnTo>
                      <a:pt x="16" y="7"/>
                    </a:lnTo>
                    <a:lnTo>
                      <a:pt x="16" y="5"/>
                    </a:lnTo>
                    <a:lnTo>
                      <a:pt x="10" y="5"/>
                    </a:lnTo>
                    <a:lnTo>
                      <a:pt x="10" y="9"/>
                    </a:lnTo>
                    <a:lnTo>
                      <a:pt x="10" y="15"/>
                    </a:lnTo>
                    <a:lnTo>
                      <a:pt x="16" y="15"/>
                    </a:lnTo>
                    <a:lnTo>
                      <a:pt x="16" y="22"/>
                    </a:lnTo>
                    <a:lnTo>
                      <a:pt x="10" y="22"/>
                    </a:lnTo>
                    <a:lnTo>
                      <a:pt x="10" y="15"/>
                    </a:lnTo>
                    <a:lnTo>
                      <a:pt x="10" y="9"/>
                    </a:lnTo>
                    <a:lnTo>
                      <a:pt x="19" y="9"/>
                    </a:lnTo>
                    <a:lnTo>
                      <a:pt x="26" y="13"/>
                    </a:lnTo>
                    <a:lnTo>
                      <a:pt x="26" y="23"/>
                    </a:lnTo>
                    <a:lnTo>
                      <a:pt x="19" y="27"/>
                    </a:lnTo>
                    <a:lnTo>
                      <a:pt x="7" y="27"/>
                    </a:lnTo>
                    <a:lnTo>
                      <a:pt x="0" y="23"/>
                    </a:lnTo>
                    <a:lnTo>
                      <a:pt x="0" y="3"/>
                    </a:lnTo>
                    <a:lnTo>
                      <a:pt x="7"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70" name="Freeform 750"/>
              <p:cNvSpPr>
                <a:spLocks/>
              </p:cNvSpPr>
              <p:nvPr/>
            </p:nvSpPr>
            <p:spPr bwMode="auto">
              <a:xfrm>
                <a:off x="5971" y="2162"/>
                <a:ext cx="29" cy="28"/>
              </a:xfrm>
              <a:custGeom>
                <a:avLst/>
                <a:gdLst>
                  <a:gd name="T0" fmla="*/ 0 w 29"/>
                  <a:gd name="T1" fmla="*/ 0 h 28"/>
                  <a:gd name="T2" fmla="*/ 27 w 29"/>
                  <a:gd name="T3" fmla="*/ 0 h 28"/>
                  <a:gd name="T4" fmla="*/ 27 w 29"/>
                  <a:gd name="T5" fmla="*/ 5 h 28"/>
                  <a:gd name="T6" fmla="*/ 10 w 29"/>
                  <a:gd name="T7" fmla="*/ 5 h 28"/>
                  <a:gd name="T8" fmla="*/ 10 w 29"/>
                  <a:gd name="T9" fmla="*/ 9 h 28"/>
                  <a:gd name="T10" fmla="*/ 20 w 29"/>
                  <a:gd name="T11" fmla="*/ 9 h 28"/>
                  <a:gd name="T12" fmla="*/ 28 w 29"/>
                  <a:gd name="T13" fmla="*/ 13 h 28"/>
                  <a:gd name="T14" fmla="*/ 28 w 29"/>
                  <a:gd name="T15" fmla="*/ 23 h 28"/>
                  <a:gd name="T16" fmla="*/ 20 w 29"/>
                  <a:gd name="T17" fmla="*/ 27 h 28"/>
                  <a:gd name="T18" fmla="*/ 8 w 29"/>
                  <a:gd name="T19" fmla="*/ 27 h 28"/>
                  <a:gd name="T20" fmla="*/ 0 w 29"/>
                  <a:gd name="T21" fmla="*/ 23 h 28"/>
                  <a:gd name="T22" fmla="*/ 0 w 29"/>
                  <a:gd name="T23" fmla="*/ 18 h 28"/>
                  <a:gd name="T24" fmla="*/ 10 w 29"/>
                  <a:gd name="T25" fmla="*/ 18 h 28"/>
                  <a:gd name="T26" fmla="*/ 10 w 29"/>
                  <a:gd name="T27" fmla="*/ 22 h 28"/>
                  <a:gd name="T28" fmla="*/ 18 w 29"/>
                  <a:gd name="T29" fmla="*/ 22 h 28"/>
                  <a:gd name="T30" fmla="*/ 18 w 29"/>
                  <a:gd name="T31" fmla="*/ 14 h 28"/>
                  <a:gd name="T32" fmla="*/ 8 w 29"/>
                  <a:gd name="T33" fmla="*/ 14 h 28"/>
                  <a:gd name="T34" fmla="*/ 0 w 29"/>
                  <a:gd name="T35" fmla="*/ 9 h 28"/>
                  <a:gd name="T36" fmla="*/ 0 w 29"/>
                  <a:gd name="T37" fmla="*/ 0 h 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
                  <a:gd name="T58" fmla="*/ 0 h 28"/>
                  <a:gd name="T59" fmla="*/ 29 w 29"/>
                  <a:gd name="T60" fmla="*/ 28 h 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 h="28">
                    <a:moveTo>
                      <a:pt x="0" y="0"/>
                    </a:moveTo>
                    <a:lnTo>
                      <a:pt x="27" y="0"/>
                    </a:lnTo>
                    <a:lnTo>
                      <a:pt x="27" y="5"/>
                    </a:lnTo>
                    <a:lnTo>
                      <a:pt x="10" y="5"/>
                    </a:lnTo>
                    <a:lnTo>
                      <a:pt x="10" y="9"/>
                    </a:lnTo>
                    <a:lnTo>
                      <a:pt x="20" y="9"/>
                    </a:lnTo>
                    <a:lnTo>
                      <a:pt x="28" y="13"/>
                    </a:lnTo>
                    <a:lnTo>
                      <a:pt x="28" y="23"/>
                    </a:lnTo>
                    <a:lnTo>
                      <a:pt x="20" y="27"/>
                    </a:lnTo>
                    <a:lnTo>
                      <a:pt x="8" y="27"/>
                    </a:lnTo>
                    <a:lnTo>
                      <a:pt x="0" y="23"/>
                    </a:lnTo>
                    <a:lnTo>
                      <a:pt x="0" y="18"/>
                    </a:lnTo>
                    <a:lnTo>
                      <a:pt x="10" y="18"/>
                    </a:lnTo>
                    <a:lnTo>
                      <a:pt x="10" y="22"/>
                    </a:lnTo>
                    <a:lnTo>
                      <a:pt x="18" y="22"/>
                    </a:lnTo>
                    <a:lnTo>
                      <a:pt x="18" y="14"/>
                    </a:lnTo>
                    <a:lnTo>
                      <a:pt x="8" y="14"/>
                    </a:lnTo>
                    <a:lnTo>
                      <a:pt x="0" y="9"/>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71" name="Freeform 751"/>
              <p:cNvSpPr>
                <a:spLocks/>
              </p:cNvSpPr>
              <p:nvPr/>
            </p:nvSpPr>
            <p:spPr bwMode="auto">
              <a:xfrm>
                <a:off x="5972" y="2219"/>
                <a:ext cx="27" cy="27"/>
              </a:xfrm>
              <a:custGeom>
                <a:avLst/>
                <a:gdLst>
                  <a:gd name="T0" fmla="*/ 6 w 27"/>
                  <a:gd name="T1" fmla="*/ 0 h 27"/>
                  <a:gd name="T2" fmla="*/ 20 w 27"/>
                  <a:gd name="T3" fmla="*/ 0 h 27"/>
                  <a:gd name="T4" fmla="*/ 26 w 27"/>
                  <a:gd name="T5" fmla="*/ 3 h 27"/>
                  <a:gd name="T6" fmla="*/ 26 w 27"/>
                  <a:gd name="T7" fmla="*/ 10 h 27"/>
                  <a:gd name="T8" fmla="*/ 22 w 27"/>
                  <a:gd name="T9" fmla="*/ 13 h 27"/>
                  <a:gd name="T10" fmla="*/ 26 w 27"/>
                  <a:gd name="T11" fmla="*/ 16 h 27"/>
                  <a:gd name="T12" fmla="*/ 16 w 27"/>
                  <a:gd name="T13" fmla="*/ 16 h 27"/>
                  <a:gd name="T14" fmla="*/ 16 w 27"/>
                  <a:gd name="T15" fmla="*/ 9 h 27"/>
                  <a:gd name="T16" fmla="*/ 16 w 27"/>
                  <a:gd name="T17" fmla="*/ 4 h 27"/>
                  <a:gd name="T18" fmla="*/ 10 w 27"/>
                  <a:gd name="T19" fmla="*/ 4 h 27"/>
                  <a:gd name="T20" fmla="*/ 10 w 27"/>
                  <a:gd name="T21" fmla="*/ 9 h 27"/>
                  <a:gd name="T22" fmla="*/ 16 w 27"/>
                  <a:gd name="T23" fmla="*/ 9 h 27"/>
                  <a:gd name="T24" fmla="*/ 16 w 27"/>
                  <a:gd name="T25" fmla="*/ 21 h 27"/>
                  <a:gd name="T26" fmla="*/ 10 w 27"/>
                  <a:gd name="T27" fmla="*/ 21 h 27"/>
                  <a:gd name="T28" fmla="*/ 10 w 27"/>
                  <a:gd name="T29" fmla="*/ 16 h 27"/>
                  <a:gd name="T30" fmla="*/ 16 w 27"/>
                  <a:gd name="T31" fmla="*/ 16 h 27"/>
                  <a:gd name="T32" fmla="*/ 26 w 27"/>
                  <a:gd name="T33" fmla="*/ 16 h 27"/>
                  <a:gd name="T34" fmla="*/ 26 w 27"/>
                  <a:gd name="T35" fmla="*/ 23 h 27"/>
                  <a:gd name="T36" fmla="*/ 20 w 27"/>
                  <a:gd name="T37" fmla="*/ 26 h 27"/>
                  <a:gd name="T38" fmla="*/ 6 w 27"/>
                  <a:gd name="T39" fmla="*/ 26 h 27"/>
                  <a:gd name="T40" fmla="*/ 0 w 27"/>
                  <a:gd name="T41" fmla="*/ 23 h 27"/>
                  <a:gd name="T42" fmla="*/ 0 w 27"/>
                  <a:gd name="T43" fmla="*/ 16 h 27"/>
                  <a:gd name="T44" fmla="*/ 4 w 27"/>
                  <a:gd name="T45" fmla="*/ 13 h 27"/>
                  <a:gd name="T46" fmla="*/ 0 w 27"/>
                  <a:gd name="T47" fmla="*/ 10 h 27"/>
                  <a:gd name="T48" fmla="*/ 0 w 27"/>
                  <a:gd name="T49" fmla="*/ 3 h 27"/>
                  <a:gd name="T50" fmla="*/ 6 w 27"/>
                  <a:gd name="T51" fmla="*/ 0 h 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
                  <a:gd name="T79" fmla="*/ 0 h 27"/>
                  <a:gd name="T80" fmla="*/ 27 w 27"/>
                  <a:gd name="T81" fmla="*/ 27 h 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 h="27">
                    <a:moveTo>
                      <a:pt x="6" y="0"/>
                    </a:moveTo>
                    <a:lnTo>
                      <a:pt x="20" y="0"/>
                    </a:lnTo>
                    <a:lnTo>
                      <a:pt x="26" y="3"/>
                    </a:lnTo>
                    <a:lnTo>
                      <a:pt x="26" y="10"/>
                    </a:lnTo>
                    <a:lnTo>
                      <a:pt x="22" y="13"/>
                    </a:lnTo>
                    <a:lnTo>
                      <a:pt x="26" y="16"/>
                    </a:lnTo>
                    <a:lnTo>
                      <a:pt x="16" y="16"/>
                    </a:lnTo>
                    <a:lnTo>
                      <a:pt x="16" y="9"/>
                    </a:lnTo>
                    <a:lnTo>
                      <a:pt x="16" y="4"/>
                    </a:lnTo>
                    <a:lnTo>
                      <a:pt x="10" y="4"/>
                    </a:lnTo>
                    <a:lnTo>
                      <a:pt x="10" y="9"/>
                    </a:lnTo>
                    <a:lnTo>
                      <a:pt x="16" y="9"/>
                    </a:lnTo>
                    <a:lnTo>
                      <a:pt x="16" y="21"/>
                    </a:lnTo>
                    <a:lnTo>
                      <a:pt x="10" y="21"/>
                    </a:lnTo>
                    <a:lnTo>
                      <a:pt x="10" y="16"/>
                    </a:lnTo>
                    <a:lnTo>
                      <a:pt x="16" y="16"/>
                    </a:lnTo>
                    <a:lnTo>
                      <a:pt x="26" y="16"/>
                    </a:lnTo>
                    <a:lnTo>
                      <a:pt x="26" y="23"/>
                    </a:lnTo>
                    <a:lnTo>
                      <a:pt x="20" y="26"/>
                    </a:lnTo>
                    <a:lnTo>
                      <a:pt x="6" y="26"/>
                    </a:lnTo>
                    <a:lnTo>
                      <a:pt x="0" y="23"/>
                    </a:lnTo>
                    <a:lnTo>
                      <a:pt x="0" y="16"/>
                    </a:lnTo>
                    <a:lnTo>
                      <a:pt x="4" y="13"/>
                    </a:lnTo>
                    <a:lnTo>
                      <a:pt x="0" y="10"/>
                    </a:lnTo>
                    <a:lnTo>
                      <a:pt x="0" y="3"/>
                    </a:lnTo>
                    <a:lnTo>
                      <a:pt x="6"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72" name="Freeform 752"/>
              <p:cNvSpPr>
                <a:spLocks/>
              </p:cNvSpPr>
              <p:nvPr/>
            </p:nvSpPr>
            <p:spPr bwMode="auto">
              <a:xfrm>
                <a:off x="6055" y="2219"/>
                <a:ext cx="28" cy="27"/>
              </a:xfrm>
              <a:custGeom>
                <a:avLst/>
                <a:gdLst>
                  <a:gd name="T0" fmla="*/ 19 w 28"/>
                  <a:gd name="T1" fmla="*/ 0 h 27"/>
                  <a:gd name="T2" fmla="*/ 27 w 28"/>
                  <a:gd name="T3" fmla="*/ 3 h 27"/>
                  <a:gd name="T4" fmla="*/ 27 w 28"/>
                  <a:gd name="T5" fmla="*/ 23 h 27"/>
                  <a:gd name="T6" fmla="*/ 19 w 28"/>
                  <a:gd name="T7" fmla="*/ 26 h 27"/>
                  <a:gd name="T8" fmla="*/ 8 w 28"/>
                  <a:gd name="T9" fmla="*/ 26 h 27"/>
                  <a:gd name="T10" fmla="*/ 0 w 28"/>
                  <a:gd name="T11" fmla="*/ 23 h 27"/>
                  <a:gd name="T12" fmla="*/ 0 w 28"/>
                  <a:gd name="T13" fmla="*/ 18 h 27"/>
                  <a:gd name="T14" fmla="*/ 10 w 28"/>
                  <a:gd name="T15" fmla="*/ 18 h 27"/>
                  <a:gd name="T16" fmla="*/ 10 w 28"/>
                  <a:gd name="T17" fmla="*/ 21 h 27"/>
                  <a:gd name="T18" fmla="*/ 17 w 28"/>
                  <a:gd name="T19" fmla="*/ 21 h 27"/>
                  <a:gd name="T20" fmla="*/ 17 w 28"/>
                  <a:gd name="T21" fmla="*/ 16 h 27"/>
                  <a:gd name="T22" fmla="*/ 17 w 28"/>
                  <a:gd name="T23" fmla="*/ 11 h 27"/>
                  <a:gd name="T24" fmla="*/ 10 w 28"/>
                  <a:gd name="T25" fmla="*/ 11 h 27"/>
                  <a:gd name="T26" fmla="*/ 10 w 28"/>
                  <a:gd name="T27" fmla="*/ 5 h 27"/>
                  <a:gd name="T28" fmla="*/ 17 w 28"/>
                  <a:gd name="T29" fmla="*/ 5 h 27"/>
                  <a:gd name="T30" fmla="*/ 17 w 28"/>
                  <a:gd name="T31" fmla="*/ 11 h 27"/>
                  <a:gd name="T32" fmla="*/ 17 w 28"/>
                  <a:gd name="T33" fmla="*/ 16 h 27"/>
                  <a:gd name="T34" fmla="*/ 8 w 28"/>
                  <a:gd name="T35" fmla="*/ 16 h 27"/>
                  <a:gd name="T36" fmla="*/ 0 w 28"/>
                  <a:gd name="T37" fmla="*/ 13 h 27"/>
                  <a:gd name="T38" fmla="*/ 0 w 28"/>
                  <a:gd name="T39" fmla="*/ 3 h 27"/>
                  <a:gd name="T40" fmla="*/ 8 w 28"/>
                  <a:gd name="T41" fmla="*/ 0 h 27"/>
                  <a:gd name="T42" fmla="*/ 19 w 28"/>
                  <a:gd name="T43" fmla="*/ 0 h 2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
                  <a:gd name="T67" fmla="*/ 0 h 27"/>
                  <a:gd name="T68" fmla="*/ 28 w 28"/>
                  <a:gd name="T69" fmla="*/ 27 h 2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 h="27">
                    <a:moveTo>
                      <a:pt x="19" y="0"/>
                    </a:moveTo>
                    <a:lnTo>
                      <a:pt x="27" y="3"/>
                    </a:lnTo>
                    <a:lnTo>
                      <a:pt x="27" y="23"/>
                    </a:lnTo>
                    <a:lnTo>
                      <a:pt x="19" y="26"/>
                    </a:lnTo>
                    <a:lnTo>
                      <a:pt x="8" y="26"/>
                    </a:lnTo>
                    <a:lnTo>
                      <a:pt x="0" y="23"/>
                    </a:lnTo>
                    <a:lnTo>
                      <a:pt x="0" y="18"/>
                    </a:lnTo>
                    <a:lnTo>
                      <a:pt x="10" y="18"/>
                    </a:lnTo>
                    <a:lnTo>
                      <a:pt x="10" y="21"/>
                    </a:lnTo>
                    <a:lnTo>
                      <a:pt x="17" y="21"/>
                    </a:lnTo>
                    <a:lnTo>
                      <a:pt x="17" y="16"/>
                    </a:lnTo>
                    <a:lnTo>
                      <a:pt x="17" y="11"/>
                    </a:lnTo>
                    <a:lnTo>
                      <a:pt x="10" y="11"/>
                    </a:lnTo>
                    <a:lnTo>
                      <a:pt x="10" y="5"/>
                    </a:lnTo>
                    <a:lnTo>
                      <a:pt x="17" y="5"/>
                    </a:lnTo>
                    <a:lnTo>
                      <a:pt x="17" y="11"/>
                    </a:lnTo>
                    <a:lnTo>
                      <a:pt x="17" y="16"/>
                    </a:lnTo>
                    <a:lnTo>
                      <a:pt x="8" y="16"/>
                    </a:lnTo>
                    <a:lnTo>
                      <a:pt x="0" y="13"/>
                    </a:lnTo>
                    <a:lnTo>
                      <a:pt x="0" y="3"/>
                    </a:lnTo>
                    <a:lnTo>
                      <a:pt x="8" y="0"/>
                    </a:lnTo>
                    <a:lnTo>
                      <a:pt x="19"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73" name="Freeform 753"/>
              <p:cNvSpPr>
                <a:spLocks/>
              </p:cNvSpPr>
              <p:nvPr/>
            </p:nvSpPr>
            <p:spPr bwMode="auto">
              <a:xfrm>
                <a:off x="5888" y="2219"/>
                <a:ext cx="28" cy="27"/>
              </a:xfrm>
              <a:custGeom>
                <a:avLst/>
                <a:gdLst>
                  <a:gd name="T0" fmla="*/ 0 w 28"/>
                  <a:gd name="T1" fmla="*/ 0 h 27"/>
                  <a:gd name="T2" fmla="*/ 27 w 28"/>
                  <a:gd name="T3" fmla="*/ 0 h 27"/>
                  <a:gd name="T4" fmla="*/ 27 w 28"/>
                  <a:gd name="T5" fmla="*/ 5 h 27"/>
                  <a:gd name="T6" fmla="*/ 11 w 28"/>
                  <a:gd name="T7" fmla="*/ 26 h 27"/>
                  <a:gd name="T8" fmla="*/ 0 w 28"/>
                  <a:gd name="T9" fmla="*/ 26 h 27"/>
                  <a:gd name="T10" fmla="*/ 16 w 28"/>
                  <a:gd name="T11" fmla="*/ 5 h 27"/>
                  <a:gd name="T12" fmla="*/ 0 w 28"/>
                  <a:gd name="T13" fmla="*/ 5 h 27"/>
                  <a:gd name="T14" fmla="*/ 0 w 28"/>
                  <a:gd name="T15" fmla="*/ 0 h 27"/>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27"/>
                  <a:gd name="T26" fmla="*/ 28 w 28"/>
                  <a:gd name="T27" fmla="*/ 27 h 2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27">
                    <a:moveTo>
                      <a:pt x="0" y="0"/>
                    </a:moveTo>
                    <a:lnTo>
                      <a:pt x="27" y="0"/>
                    </a:lnTo>
                    <a:lnTo>
                      <a:pt x="27" y="5"/>
                    </a:lnTo>
                    <a:lnTo>
                      <a:pt x="11" y="26"/>
                    </a:lnTo>
                    <a:lnTo>
                      <a:pt x="0" y="26"/>
                    </a:lnTo>
                    <a:lnTo>
                      <a:pt x="16" y="5"/>
                    </a:lnTo>
                    <a:lnTo>
                      <a:pt x="0" y="5"/>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612" name="Group 754"/>
            <p:cNvGrpSpPr>
              <a:grpSpLocks/>
            </p:cNvGrpSpPr>
            <p:nvPr/>
          </p:nvGrpSpPr>
          <p:grpSpPr bwMode="auto">
            <a:xfrm>
              <a:off x="5905" y="2022"/>
              <a:ext cx="163" cy="27"/>
              <a:chOff x="5905" y="2022"/>
              <a:chExt cx="163" cy="27"/>
            </a:xfrm>
          </p:grpSpPr>
          <p:grpSp>
            <p:nvGrpSpPr>
              <p:cNvPr id="21627" name="Group 755"/>
              <p:cNvGrpSpPr>
                <a:grpSpLocks/>
              </p:cNvGrpSpPr>
              <p:nvPr/>
            </p:nvGrpSpPr>
            <p:grpSpPr bwMode="auto">
              <a:xfrm>
                <a:off x="5981" y="2028"/>
                <a:ext cx="9" cy="15"/>
                <a:chOff x="5981" y="2028"/>
                <a:chExt cx="9" cy="15"/>
              </a:xfrm>
            </p:grpSpPr>
            <p:sp>
              <p:nvSpPr>
                <p:cNvPr id="21662" name="Freeform 756"/>
                <p:cNvSpPr>
                  <a:spLocks/>
                </p:cNvSpPr>
                <p:nvPr/>
              </p:nvSpPr>
              <p:spPr bwMode="auto">
                <a:xfrm>
                  <a:off x="5988" y="2028"/>
                  <a:ext cx="2" cy="2"/>
                </a:xfrm>
                <a:custGeom>
                  <a:avLst/>
                  <a:gdLst>
                    <a:gd name="T0" fmla="*/ 1 w 2"/>
                    <a:gd name="T1" fmla="*/ 1 h 2"/>
                    <a:gd name="T2" fmla="*/ 1 w 2"/>
                    <a:gd name="T3" fmla="*/ 0 h 2"/>
                    <a:gd name="T4" fmla="*/ 0 w 2"/>
                    <a:gd name="T5" fmla="*/ 0 h 2"/>
                    <a:gd name="T6" fmla="*/ 0 w 2"/>
                    <a:gd name="T7" fmla="*/ 1 h 2"/>
                    <a:gd name="T8" fmla="*/ 1 w 2"/>
                    <a:gd name="T9" fmla="*/ 1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1" y="1"/>
                      </a:moveTo>
                      <a:lnTo>
                        <a:pt x="1" y="0"/>
                      </a:lnTo>
                      <a:lnTo>
                        <a:pt x="0" y="0"/>
                      </a:lnTo>
                      <a:lnTo>
                        <a:pt x="0" y="1"/>
                      </a:lnTo>
                      <a:lnTo>
                        <a:pt x="1" y="1"/>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3" name="Freeform 757"/>
                <p:cNvSpPr>
                  <a:spLocks/>
                </p:cNvSpPr>
                <p:nvPr/>
              </p:nvSpPr>
              <p:spPr bwMode="auto">
                <a:xfrm>
                  <a:off x="5981" y="2040"/>
                  <a:ext cx="3" cy="3"/>
                </a:xfrm>
                <a:custGeom>
                  <a:avLst/>
                  <a:gdLst>
                    <a:gd name="T0" fmla="*/ 2 w 3"/>
                    <a:gd name="T1" fmla="*/ 2 h 3"/>
                    <a:gd name="T2" fmla="*/ 2 w 3"/>
                    <a:gd name="T3" fmla="*/ 0 h 3"/>
                    <a:gd name="T4" fmla="*/ 0 w 3"/>
                    <a:gd name="T5" fmla="*/ 0 h 3"/>
                    <a:gd name="T6" fmla="*/ 0 w 3"/>
                    <a:gd name="T7" fmla="*/ 2 h 3"/>
                    <a:gd name="T8" fmla="*/ 2 w 3"/>
                    <a:gd name="T9" fmla="*/ 2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2" y="2"/>
                      </a:moveTo>
                      <a:lnTo>
                        <a:pt x="2" y="0"/>
                      </a:lnTo>
                      <a:lnTo>
                        <a:pt x="0" y="0"/>
                      </a:lnTo>
                      <a:lnTo>
                        <a:pt x="0" y="2"/>
                      </a:lnTo>
                      <a:lnTo>
                        <a:pt x="2"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628" name="Group 758"/>
              <p:cNvGrpSpPr>
                <a:grpSpLocks/>
              </p:cNvGrpSpPr>
              <p:nvPr/>
            </p:nvGrpSpPr>
            <p:grpSpPr bwMode="auto">
              <a:xfrm>
                <a:off x="5905" y="2022"/>
                <a:ext cx="76" cy="27"/>
                <a:chOff x="5905" y="2022"/>
                <a:chExt cx="76" cy="27"/>
              </a:xfrm>
            </p:grpSpPr>
            <p:grpSp>
              <p:nvGrpSpPr>
                <p:cNvPr id="21646" name="Group 759"/>
                <p:cNvGrpSpPr>
                  <a:grpSpLocks/>
                </p:cNvGrpSpPr>
                <p:nvPr/>
              </p:nvGrpSpPr>
              <p:grpSpPr bwMode="auto">
                <a:xfrm>
                  <a:off x="5944" y="2022"/>
                  <a:ext cx="37" cy="27"/>
                  <a:chOff x="5944" y="2022"/>
                  <a:chExt cx="37" cy="27"/>
                </a:xfrm>
              </p:grpSpPr>
              <p:sp>
                <p:nvSpPr>
                  <p:cNvPr id="21655" name="Freeform 760"/>
                  <p:cNvSpPr>
                    <a:spLocks/>
                  </p:cNvSpPr>
                  <p:nvPr/>
                </p:nvSpPr>
                <p:spPr bwMode="auto">
                  <a:xfrm>
                    <a:off x="5958" y="2022"/>
                    <a:ext cx="22" cy="3"/>
                  </a:xfrm>
                  <a:custGeom>
                    <a:avLst/>
                    <a:gdLst>
                      <a:gd name="T0" fmla="*/ 0 w 22"/>
                      <a:gd name="T1" fmla="*/ 2 h 3"/>
                      <a:gd name="T2" fmla="*/ 3 w 22"/>
                      <a:gd name="T3" fmla="*/ 0 h 3"/>
                      <a:gd name="T4" fmla="*/ 16 w 22"/>
                      <a:gd name="T5" fmla="*/ 0 h 3"/>
                      <a:gd name="T6" fmla="*/ 21 w 22"/>
                      <a:gd name="T7" fmla="*/ 2 h 3"/>
                      <a:gd name="T8" fmla="*/ 0 w 22"/>
                      <a:gd name="T9" fmla="*/ 2 h 3"/>
                      <a:gd name="T10" fmla="*/ 0 60000 65536"/>
                      <a:gd name="T11" fmla="*/ 0 60000 65536"/>
                      <a:gd name="T12" fmla="*/ 0 60000 65536"/>
                      <a:gd name="T13" fmla="*/ 0 60000 65536"/>
                      <a:gd name="T14" fmla="*/ 0 60000 65536"/>
                      <a:gd name="T15" fmla="*/ 0 w 22"/>
                      <a:gd name="T16" fmla="*/ 0 h 3"/>
                      <a:gd name="T17" fmla="*/ 22 w 22"/>
                      <a:gd name="T18" fmla="*/ 3 h 3"/>
                    </a:gdLst>
                    <a:ahLst/>
                    <a:cxnLst>
                      <a:cxn ang="T10">
                        <a:pos x="T0" y="T1"/>
                      </a:cxn>
                      <a:cxn ang="T11">
                        <a:pos x="T2" y="T3"/>
                      </a:cxn>
                      <a:cxn ang="T12">
                        <a:pos x="T4" y="T5"/>
                      </a:cxn>
                      <a:cxn ang="T13">
                        <a:pos x="T6" y="T7"/>
                      </a:cxn>
                      <a:cxn ang="T14">
                        <a:pos x="T8" y="T9"/>
                      </a:cxn>
                    </a:cxnLst>
                    <a:rect l="T15" t="T16" r="T17" b="T18"/>
                    <a:pathLst>
                      <a:path w="22" h="3">
                        <a:moveTo>
                          <a:pt x="0" y="2"/>
                        </a:moveTo>
                        <a:lnTo>
                          <a:pt x="3" y="0"/>
                        </a:lnTo>
                        <a:lnTo>
                          <a:pt x="16" y="0"/>
                        </a:lnTo>
                        <a:lnTo>
                          <a:pt x="21" y="2"/>
                        </a:lnTo>
                        <a:lnTo>
                          <a:pt x="0"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6" name="Freeform 761"/>
                  <p:cNvSpPr>
                    <a:spLocks/>
                  </p:cNvSpPr>
                  <p:nvPr/>
                </p:nvSpPr>
                <p:spPr bwMode="auto">
                  <a:xfrm>
                    <a:off x="5945" y="2047"/>
                    <a:ext cx="23" cy="2"/>
                  </a:xfrm>
                  <a:custGeom>
                    <a:avLst/>
                    <a:gdLst>
                      <a:gd name="T0" fmla="*/ 0 w 23"/>
                      <a:gd name="T1" fmla="*/ 0 h 2"/>
                      <a:gd name="T2" fmla="*/ 5 w 23"/>
                      <a:gd name="T3" fmla="*/ 1 h 2"/>
                      <a:gd name="T4" fmla="*/ 19 w 23"/>
                      <a:gd name="T5" fmla="*/ 1 h 2"/>
                      <a:gd name="T6" fmla="*/ 22 w 23"/>
                      <a:gd name="T7" fmla="*/ 0 h 2"/>
                      <a:gd name="T8" fmla="*/ 0 w 23"/>
                      <a:gd name="T9" fmla="*/ 0 h 2"/>
                      <a:gd name="T10" fmla="*/ 0 60000 65536"/>
                      <a:gd name="T11" fmla="*/ 0 60000 65536"/>
                      <a:gd name="T12" fmla="*/ 0 60000 65536"/>
                      <a:gd name="T13" fmla="*/ 0 60000 65536"/>
                      <a:gd name="T14" fmla="*/ 0 60000 65536"/>
                      <a:gd name="T15" fmla="*/ 0 w 23"/>
                      <a:gd name="T16" fmla="*/ 0 h 2"/>
                      <a:gd name="T17" fmla="*/ 23 w 23"/>
                      <a:gd name="T18" fmla="*/ 2 h 2"/>
                    </a:gdLst>
                    <a:ahLst/>
                    <a:cxnLst>
                      <a:cxn ang="T10">
                        <a:pos x="T0" y="T1"/>
                      </a:cxn>
                      <a:cxn ang="T11">
                        <a:pos x="T2" y="T3"/>
                      </a:cxn>
                      <a:cxn ang="T12">
                        <a:pos x="T4" y="T5"/>
                      </a:cxn>
                      <a:cxn ang="T13">
                        <a:pos x="T6" y="T7"/>
                      </a:cxn>
                      <a:cxn ang="T14">
                        <a:pos x="T8" y="T9"/>
                      </a:cxn>
                    </a:cxnLst>
                    <a:rect l="T15" t="T16" r="T17" b="T18"/>
                    <a:pathLst>
                      <a:path w="23" h="2">
                        <a:moveTo>
                          <a:pt x="0" y="0"/>
                        </a:moveTo>
                        <a:lnTo>
                          <a:pt x="5" y="1"/>
                        </a:lnTo>
                        <a:lnTo>
                          <a:pt x="19" y="1"/>
                        </a:lnTo>
                        <a:lnTo>
                          <a:pt x="22"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7" name="Freeform 762"/>
                  <p:cNvSpPr>
                    <a:spLocks/>
                  </p:cNvSpPr>
                  <p:nvPr/>
                </p:nvSpPr>
                <p:spPr bwMode="auto">
                  <a:xfrm>
                    <a:off x="5950" y="2024"/>
                    <a:ext cx="4" cy="8"/>
                  </a:xfrm>
                  <a:custGeom>
                    <a:avLst/>
                    <a:gdLst>
                      <a:gd name="T0" fmla="*/ 2 w 4"/>
                      <a:gd name="T1" fmla="*/ 0 h 8"/>
                      <a:gd name="T2" fmla="*/ 3 w 4"/>
                      <a:gd name="T3" fmla="*/ 2 h 8"/>
                      <a:gd name="T4" fmla="*/ 2 w 4"/>
                      <a:gd name="T5" fmla="*/ 6 h 8"/>
                      <a:gd name="T6" fmla="*/ 0 w 4"/>
                      <a:gd name="T7" fmla="*/ 7 h 8"/>
                      <a:gd name="T8" fmla="*/ 2 w 4"/>
                      <a:gd name="T9" fmla="*/ 0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2" y="0"/>
                        </a:moveTo>
                        <a:lnTo>
                          <a:pt x="3" y="2"/>
                        </a:lnTo>
                        <a:lnTo>
                          <a:pt x="2" y="6"/>
                        </a:lnTo>
                        <a:lnTo>
                          <a:pt x="0" y="7"/>
                        </a:lnTo>
                        <a:lnTo>
                          <a:pt x="2"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8" name="Freeform 763"/>
                  <p:cNvSpPr>
                    <a:spLocks/>
                  </p:cNvSpPr>
                  <p:nvPr/>
                </p:nvSpPr>
                <p:spPr bwMode="auto">
                  <a:xfrm>
                    <a:off x="5944" y="2038"/>
                    <a:ext cx="3" cy="9"/>
                  </a:xfrm>
                  <a:custGeom>
                    <a:avLst/>
                    <a:gdLst>
                      <a:gd name="T0" fmla="*/ 0 w 3"/>
                      <a:gd name="T1" fmla="*/ 8 h 9"/>
                      <a:gd name="T2" fmla="*/ 1 w 3"/>
                      <a:gd name="T3" fmla="*/ 6 h 9"/>
                      <a:gd name="T4" fmla="*/ 2 w 3"/>
                      <a:gd name="T5" fmla="*/ 1 h 9"/>
                      <a:gd name="T6" fmla="*/ 1 w 3"/>
                      <a:gd name="T7" fmla="*/ 0 h 9"/>
                      <a:gd name="T8" fmla="*/ 0 w 3"/>
                      <a:gd name="T9" fmla="*/ 8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8"/>
                        </a:moveTo>
                        <a:lnTo>
                          <a:pt x="1" y="6"/>
                        </a:lnTo>
                        <a:lnTo>
                          <a:pt x="2" y="1"/>
                        </a:lnTo>
                        <a:lnTo>
                          <a:pt x="1" y="0"/>
                        </a:lnTo>
                        <a:lnTo>
                          <a:pt x="0" y="8"/>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9" name="Freeform 764"/>
                  <p:cNvSpPr>
                    <a:spLocks/>
                  </p:cNvSpPr>
                  <p:nvPr/>
                </p:nvSpPr>
                <p:spPr bwMode="auto">
                  <a:xfrm>
                    <a:off x="5972" y="2038"/>
                    <a:ext cx="3" cy="9"/>
                  </a:xfrm>
                  <a:custGeom>
                    <a:avLst/>
                    <a:gdLst>
                      <a:gd name="T0" fmla="*/ 0 w 3"/>
                      <a:gd name="T1" fmla="*/ 6 h 9"/>
                      <a:gd name="T2" fmla="*/ 1 w 3"/>
                      <a:gd name="T3" fmla="*/ 8 h 9"/>
                      <a:gd name="T4" fmla="*/ 2 w 3"/>
                      <a:gd name="T5" fmla="*/ 0 h 9"/>
                      <a:gd name="T6" fmla="*/ 1 w 3"/>
                      <a:gd name="T7" fmla="*/ 2 h 9"/>
                      <a:gd name="T8" fmla="*/ 0 w 3"/>
                      <a:gd name="T9" fmla="*/ 6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6"/>
                        </a:moveTo>
                        <a:lnTo>
                          <a:pt x="1" y="8"/>
                        </a:lnTo>
                        <a:lnTo>
                          <a:pt x="2" y="0"/>
                        </a:lnTo>
                        <a:lnTo>
                          <a:pt x="1" y="2"/>
                        </a:lnTo>
                        <a:lnTo>
                          <a:pt x="0" y="6"/>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0" name="Freeform 765"/>
                  <p:cNvSpPr>
                    <a:spLocks/>
                  </p:cNvSpPr>
                  <p:nvPr/>
                </p:nvSpPr>
                <p:spPr bwMode="auto">
                  <a:xfrm>
                    <a:off x="5977" y="2024"/>
                    <a:ext cx="4" cy="8"/>
                  </a:xfrm>
                  <a:custGeom>
                    <a:avLst/>
                    <a:gdLst>
                      <a:gd name="T0" fmla="*/ 1 w 4"/>
                      <a:gd name="T1" fmla="*/ 2 h 8"/>
                      <a:gd name="T2" fmla="*/ 3 w 4"/>
                      <a:gd name="T3" fmla="*/ 0 h 8"/>
                      <a:gd name="T4" fmla="*/ 2 w 4"/>
                      <a:gd name="T5" fmla="*/ 7 h 8"/>
                      <a:gd name="T6" fmla="*/ 0 w 4"/>
                      <a:gd name="T7" fmla="*/ 7 h 8"/>
                      <a:gd name="T8" fmla="*/ 1 w 4"/>
                      <a:gd name="T9" fmla="*/ 2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1" y="2"/>
                        </a:moveTo>
                        <a:lnTo>
                          <a:pt x="3" y="0"/>
                        </a:lnTo>
                        <a:lnTo>
                          <a:pt x="2" y="7"/>
                        </a:lnTo>
                        <a:lnTo>
                          <a:pt x="0" y="7"/>
                        </a:lnTo>
                        <a:lnTo>
                          <a:pt x="1"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61" name="Freeform 766"/>
                  <p:cNvSpPr>
                    <a:spLocks/>
                  </p:cNvSpPr>
                  <p:nvPr/>
                </p:nvSpPr>
                <p:spPr bwMode="auto">
                  <a:xfrm>
                    <a:off x="5952" y="2035"/>
                    <a:ext cx="21" cy="2"/>
                  </a:xfrm>
                  <a:custGeom>
                    <a:avLst/>
                    <a:gdLst>
                      <a:gd name="T0" fmla="*/ 0 w 21"/>
                      <a:gd name="T1" fmla="*/ 0 h 2"/>
                      <a:gd name="T2" fmla="*/ 4 w 21"/>
                      <a:gd name="T3" fmla="*/ 1 h 2"/>
                      <a:gd name="T4" fmla="*/ 17 w 21"/>
                      <a:gd name="T5" fmla="*/ 1 h 2"/>
                      <a:gd name="T6" fmla="*/ 20 w 21"/>
                      <a:gd name="T7" fmla="*/ 0 h 2"/>
                      <a:gd name="T8" fmla="*/ 17 w 21"/>
                      <a:gd name="T9" fmla="*/ 0 h 2"/>
                      <a:gd name="T10" fmla="*/ 3 w 21"/>
                      <a:gd name="T11" fmla="*/ 0 h 2"/>
                      <a:gd name="T12" fmla="*/ 0 w 21"/>
                      <a:gd name="T13" fmla="*/ 0 h 2"/>
                      <a:gd name="T14" fmla="*/ 0 60000 65536"/>
                      <a:gd name="T15" fmla="*/ 0 60000 65536"/>
                      <a:gd name="T16" fmla="*/ 0 60000 65536"/>
                      <a:gd name="T17" fmla="*/ 0 60000 65536"/>
                      <a:gd name="T18" fmla="*/ 0 60000 65536"/>
                      <a:gd name="T19" fmla="*/ 0 60000 65536"/>
                      <a:gd name="T20" fmla="*/ 0 60000 65536"/>
                      <a:gd name="T21" fmla="*/ 0 w 21"/>
                      <a:gd name="T22" fmla="*/ 0 h 2"/>
                      <a:gd name="T23" fmla="*/ 21 w 2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2">
                        <a:moveTo>
                          <a:pt x="0" y="0"/>
                        </a:moveTo>
                        <a:lnTo>
                          <a:pt x="4" y="1"/>
                        </a:lnTo>
                        <a:lnTo>
                          <a:pt x="17" y="1"/>
                        </a:lnTo>
                        <a:lnTo>
                          <a:pt x="20" y="0"/>
                        </a:lnTo>
                        <a:lnTo>
                          <a:pt x="17" y="0"/>
                        </a:lnTo>
                        <a:lnTo>
                          <a:pt x="3"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647" name="Group 767"/>
                <p:cNvGrpSpPr>
                  <a:grpSpLocks/>
                </p:cNvGrpSpPr>
                <p:nvPr/>
              </p:nvGrpSpPr>
              <p:grpSpPr bwMode="auto">
                <a:xfrm>
                  <a:off x="5905" y="2022"/>
                  <a:ext cx="39" cy="27"/>
                  <a:chOff x="5905" y="2022"/>
                  <a:chExt cx="39" cy="27"/>
                </a:xfrm>
              </p:grpSpPr>
              <p:sp>
                <p:nvSpPr>
                  <p:cNvPr id="21648" name="Freeform 768"/>
                  <p:cNvSpPr>
                    <a:spLocks/>
                  </p:cNvSpPr>
                  <p:nvPr/>
                </p:nvSpPr>
                <p:spPr bwMode="auto">
                  <a:xfrm>
                    <a:off x="5919" y="2022"/>
                    <a:ext cx="23" cy="3"/>
                  </a:xfrm>
                  <a:custGeom>
                    <a:avLst/>
                    <a:gdLst>
                      <a:gd name="T0" fmla="*/ 0 w 23"/>
                      <a:gd name="T1" fmla="*/ 2 h 3"/>
                      <a:gd name="T2" fmla="*/ 3 w 23"/>
                      <a:gd name="T3" fmla="*/ 0 h 3"/>
                      <a:gd name="T4" fmla="*/ 17 w 23"/>
                      <a:gd name="T5" fmla="*/ 0 h 3"/>
                      <a:gd name="T6" fmla="*/ 22 w 23"/>
                      <a:gd name="T7" fmla="*/ 2 h 3"/>
                      <a:gd name="T8" fmla="*/ 0 w 23"/>
                      <a:gd name="T9" fmla="*/ 2 h 3"/>
                      <a:gd name="T10" fmla="*/ 0 60000 65536"/>
                      <a:gd name="T11" fmla="*/ 0 60000 65536"/>
                      <a:gd name="T12" fmla="*/ 0 60000 65536"/>
                      <a:gd name="T13" fmla="*/ 0 60000 65536"/>
                      <a:gd name="T14" fmla="*/ 0 60000 65536"/>
                      <a:gd name="T15" fmla="*/ 0 w 23"/>
                      <a:gd name="T16" fmla="*/ 0 h 3"/>
                      <a:gd name="T17" fmla="*/ 23 w 23"/>
                      <a:gd name="T18" fmla="*/ 3 h 3"/>
                    </a:gdLst>
                    <a:ahLst/>
                    <a:cxnLst>
                      <a:cxn ang="T10">
                        <a:pos x="T0" y="T1"/>
                      </a:cxn>
                      <a:cxn ang="T11">
                        <a:pos x="T2" y="T3"/>
                      </a:cxn>
                      <a:cxn ang="T12">
                        <a:pos x="T4" y="T5"/>
                      </a:cxn>
                      <a:cxn ang="T13">
                        <a:pos x="T6" y="T7"/>
                      </a:cxn>
                      <a:cxn ang="T14">
                        <a:pos x="T8" y="T9"/>
                      </a:cxn>
                    </a:cxnLst>
                    <a:rect l="T15" t="T16" r="T17" b="T18"/>
                    <a:pathLst>
                      <a:path w="23" h="3">
                        <a:moveTo>
                          <a:pt x="0" y="2"/>
                        </a:moveTo>
                        <a:lnTo>
                          <a:pt x="3" y="0"/>
                        </a:lnTo>
                        <a:lnTo>
                          <a:pt x="17" y="0"/>
                        </a:lnTo>
                        <a:lnTo>
                          <a:pt x="22" y="2"/>
                        </a:lnTo>
                        <a:lnTo>
                          <a:pt x="0"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9" name="Freeform 769"/>
                  <p:cNvSpPr>
                    <a:spLocks/>
                  </p:cNvSpPr>
                  <p:nvPr/>
                </p:nvSpPr>
                <p:spPr bwMode="auto">
                  <a:xfrm>
                    <a:off x="5906" y="2047"/>
                    <a:ext cx="23" cy="2"/>
                  </a:xfrm>
                  <a:custGeom>
                    <a:avLst/>
                    <a:gdLst>
                      <a:gd name="T0" fmla="*/ 0 w 23"/>
                      <a:gd name="T1" fmla="*/ 0 h 2"/>
                      <a:gd name="T2" fmla="*/ 6 w 23"/>
                      <a:gd name="T3" fmla="*/ 1 h 2"/>
                      <a:gd name="T4" fmla="*/ 19 w 23"/>
                      <a:gd name="T5" fmla="*/ 1 h 2"/>
                      <a:gd name="T6" fmla="*/ 22 w 23"/>
                      <a:gd name="T7" fmla="*/ 0 h 2"/>
                      <a:gd name="T8" fmla="*/ 0 w 23"/>
                      <a:gd name="T9" fmla="*/ 0 h 2"/>
                      <a:gd name="T10" fmla="*/ 0 60000 65536"/>
                      <a:gd name="T11" fmla="*/ 0 60000 65536"/>
                      <a:gd name="T12" fmla="*/ 0 60000 65536"/>
                      <a:gd name="T13" fmla="*/ 0 60000 65536"/>
                      <a:gd name="T14" fmla="*/ 0 60000 65536"/>
                      <a:gd name="T15" fmla="*/ 0 w 23"/>
                      <a:gd name="T16" fmla="*/ 0 h 2"/>
                      <a:gd name="T17" fmla="*/ 23 w 23"/>
                      <a:gd name="T18" fmla="*/ 2 h 2"/>
                    </a:gdLst>
                    <a:ahLst/>
                    <a:cxnLst>
                      <a:cxn ang="T10">
                        <a:pos x="T0" y="T1"/>
                      </a:cxn>
                      <a:cxn ang="T11">
                        <a:pos x="T2" y="T3"/>
                      </a:cxn>
                      <a:cxn ang="T12">
                        <a:pos x="T4" y="T5"/>
                      </a:cxn>
                      <a:cxn ang="T13">
                        <a:pos x="T6" y="T7"/>
                      </a:cxn>
                      <a:cxn ang="T14">
                        <a:pos x="T8" y="T9"/>
                      </a:cxn>
                    </a:cxnLst>
                    <a:rect l="T15" t="T16" r="T17" b="T18"/>
                    <a:pathLst>
                      <a:path w="23" h="2">
                        <a:moveTo>
                          <a:pt x="0" y="0"/>
                        </a:moveTo>
                        <a:lnTo>
                          <a:pt x="6" y="1"/>
                        </a:lnTo>
                        <a:lnTo>
                          <a:pt x="19" y="1"/>
                        </a:lnTo>
                        <a:lnTo>
                          <a:pt x="22"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0" name="Freeform 770"/>
                  <p:cNvSpPr>
                    <a:spLocks/>
                  </p:cNvSpPr>
                  <p:nvPr/>
                </p:nvSpPr>
                <p:spPr bwMode="auto">
                  <a:xfrm>
                    <a:off x="5913" y="2024"/>
                    <a:ext cx="2" cy="8"/>
                  </a:xfrm>
                  <a:custGeom>
                    <a:avLst/>
                    <a:gdLst>
                      <a:gd name="T0" fmla="*/ 1 w 2"/>
                      <a:gd name="T1" fmla="*/ 0 h 8"/>
                      <a:gd name="T2" fmla="*/ 1 w 2"/>
                      <a:gd name="T3" fmla="*/ 2 h 8"/>
                      <a:gd name="T4" fmla="*/ 1 w 2"/>
                      <a:gd name="T5" fmla="*/ 6 h 8"/>
                      <a:gd name="T6" fmla="*/ 0 w 2"/>
                      <a:gd name="T7" fmla="*/ 7 h 8"/>
                      <a:gd name="T8" fmla="*/ 1 w 2"/>
                      <a:gd name="T9" fmla="*/ 0 h 8"/>
                      <a:gd name="T10" fmla="*/ 0 60000 65536"/>
                      <a:gd name="T11" fmla="*/ 0 60000 65536"/>
                      <a:gd name="T12" fmla="*/ 0 60000 65536"/>
                      <a:gd name="T13" fmla="*/ 0 60000 65536"/>
                      <a:gd name="T14" fmla="*/ 0 60000 65536"/>
                      <a:gd name="T15" fmla="*/ 0 w 2"/>
                      <a:gd name="T16" fmla="*/ 0 h 8"/>
                      <a:gd name="T17" fmla="*/ 2 w 2"/>
                      <a:gd name="T18" fmla="*/ 8 h 8"/>
                    </a:gdLst>
                    <a:ahLst/>
                    <a:cxnLst>
                      <a:cxn ang="T10">
                        <a:pos x="T0" y="T1"/>
                      </a:cxn>
                      <a:cxn ang="T11">
                        <a:pos x="T2" y="T3"/>
                      </a:cxn>
                      <a:cxn ang="T12">
                        <a:pos x="T4" y="T5"/>
                      </a:cxn>
                      <a:cxn ang="T13">
                        <a:pos x="T6" y="T7"/>
                      </a:cxn>
                      <a:cxn ang="T14">
                        <a:pos x="T8" y="T9"/>
                      </a:cxn>
                    </a:cxnLst>
                    <a:rect l="T15" t="T16" r="T17" b="T18"/>
                    <a:pathLst>
                      <a:path w="2" h="8">
                        <a:moveTo>
                          <a:pt x="1" y="0"/>
                        </a:moveTo>
                        <a:lnTo>
                          <a:pt x="1" y="2"/>
                        </a:lnTo>
                        <a:lnTo>
                          <a:pt x="1" y="6"/>
                        </a:lnTo>
                        <a:lnTo>
                          <a:pt x="0" y="7"/>
                        </a:lnTo>
                        <a:lnTo>
                          <a:pt x="1"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1" name="Freeform 771"/>
                  <p:cNvSpPr>
                    <a:spLocks/>
                  </p:cNvSpPr>
                  <p:nvPr/>
                </p:nvSpPr>
                <p:spPr bwMode="auto">
                  <a:xfrm>
                    <a:off x="5905" y="2038"/>
                    <a:ext cx="4" cy="9"/>
                  </a:xfrm>
                  <a:custGeom>
                    <a:avLst/>
                    <a:gdLst>
                      <a:gd name="T0" fmla="*/ 0 w 4"/>
                      <a:gd name="T1" fmla="*/ 8 h 9"/>
                      <a:gd name="T2" fmla="*/ 2 w 4"/>
                      <a:gd name="T3" fmla="*/ 6 h 9"/>
                      <a:gd name="T4" fmla="*/ 3 w 4"/>
                      <a:gd name="T5" fmla="*/ 1 h 9"/>
                      <a:gd name="T6" fmla="*/ 2 w 4"/>
                      <a:gd name="T7" fmla="*/ 0 h 9"/>
                      <a:gd name="T8" fmla="*/ 0 w 4"/>
                      <a:gd name="T9" fmla="*/ 8 h 9"/>
                      <a:gd name="T10" fmla="*/ 0 60000 65536"/>
                      <a:gd name="T11" fmla="*/ 0 60000 65536"/>
                      <a:gd name="T12" fmla="*/ 0 60000 65536"/>
                      <a:gd name="T13" fmla="*/ 0 60000 65536"/>
                      <a:gd name="T14" fmla="*/ 0 60000 65536"/>
                      <a:gd name="T15" fmla="*/ 0 w 4"/>
                      <a:gd name="T16" fmla="*/ 0 h 9"/>
                      <a:gd name="T17" fmla="*/ 4 w 4"/>
                      <a:gd name="T18" fmla="*/ 9 h 9"/>
                    </a:gdLst>
                    <a:ahLst/>
                    <a:cxnLst>
                      <a:cxn ang="T10">
                        <a:pos x="T0" y="T1"/>
                      </a:cxn>
                      <a:cxn ang="T11">
                        <a:pos x="T2" y="T3"/>
                      </a:cxn>
                      <a:cxn ang="T12">
                        <a:pos x="T4" y="T5"/>
                      </a:cxn>
                      <a:cxn ang="T13">
                        <a:pos x="T6" y="T7"/>
                      </a:cxn>
                      <a:cxn ang="T14">
                        <a:pos x="T8" y="T9"/>
                      </a:cxn>
                    </a:cxnLst>
                    <a:rect l="T15" t="T16" r="T17" b="T18"/>
                    <a:pathLst>
                      <a:path w="4" h="9">
                        <a:moveTo>
                          <a:pt x="0" y="8"/>
                        </a:moveTo>
                        <a:lnTo>
                          <a:pt x="2" y="6"/>
                        </a:lnTo>
                        <a:lnTo>
                          <a:pt x="3" y="1"/>
                        </a:lnTo>
                        <a:lnTo>
                          <a:pt x="2" y="0"/>
                        </a:lnTo>
                        <a:lnTo>
                          <a:pt x="0" y="8"/>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2" name="Freeform 772"/>
                  <p:cNvSpPr>
                    <a:spLocks/>
                  </p:cNvSpPr>
                  <p:nvPr/>
                </p:nvSpPr>
                <p:spPr bwMode="auto">
                  <a:xfrm>
                    <a:off x="5933" y="2038"/>
                    <a:ext cx="4" cy="9"/>
                  </a:xfrm>
                  <a:custGeom>
                    <a:avLst/>
                    <a:gdLst>
                      <a:gd name="T0" fmla="*/ 0 w 4"/>
                      <a:gd name="T1" fmla="*/ 6 h 9"/>
                      <a:gd name="T2" fmla="*/ 1 w 4"/>
                      <a:gd name="T3" fmla="*/ 8 h 9"/>
                      <a:gd name="T4" fmla="*/ 3 w 4"/>
                      <a:gd name="T5" fmla="*/ 0 h 9"/>
                      <a:gd name="T6" fmla="*/ 1 w 4"/>
                      <a:gd name="T7" fmla="*/ 2 h 9"/>
                      <a:gd name="T8" fmla="*/ 0 w 4"/>
                      <a:gd name="T9" fmla="*/ 6 h 9"/>
                      <a:gd name="T10" fmla="*/ 0 60000 65536"/>
                      <a:gd name="T11" fmla="*/ 0 60000 65536"/>
                      <a:gd name="T12" fmla="*/ 0 60000 65536"/>
                      <a:gd name="T13" fmla="*/ 0 60000 65536"/>
                      <a:gd name="T14" fmla="*/ 0 60000 65536"/>
                      <a:gd name="T15" fmla="*/ 0 w 4"/>
                      <a:gd name="T16" fmla="*/ 0 h 9"/>
                      <a:gd name="T17" fmla="*/ 4 w 4"/>
                      <a:gd name="T18" fmla="*/ 9 h 9"/>
                    </a:gdLst>
                    <a:ahLst/>
                    <a:cxnLst>
                      <a:cxn ang="T10">
                        <a:pos x="T0" y="T1"/>
                      </a:cxn>
                      <a:cxn ang="T11">
                        <a:pos x="T2" y="T3"/>
                      </a:cxn>
                      <a:cxn ang="T12">
                        <a:pos x="T4" y="T5"/>
                      </a:cxn>
                      <a:cxn ang="T13">
                        <a:pos x="T6" y="T7"/>
                      </a:cxn>
                      <a:cxn ang="T14">
                        <a:pos x="T8" y="T9"/>
                      </a:cxn>
                    </a:cxnLst>
                    <a:rect l="T15" t="T16" r="T17" b="T18"/>
                    <a:pathLst>
                      <a:path w="4" h="9">
                        <a:moveTo>
                          <a:pt x="0" y="6"/>
                        </a:moveTo>
                        <a:lnTo>
                          <a:pt x="1" y="8"/>
                        </a:lnTo>
                        <a:lnTo>
                          <a:pt x="3" y="0"/>
                        </a:lnTo>
                        <a:lnTo>
                          <a:pt x="1" y="2"/>
                        </a:lnTo>
                        <a:lnTo>
                          <a:pt x="0" y="6"/>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3" name="Freeform 773"/>
                  <p:cNvSpPr>
                    <a:spLocks/>
                  </p:cNvSpPr>
                  <p:nvPr/>
                </p:nvSpPr>
                <p:spPr bwMode="auto">
                  <a:xfrm>
                    <a:off x="5940" y="2024"/>
                    <a:ext cx="4" cy="8"/>
                  </a:xfrm>
                  <a:custGeom>
                    <a:avLst/>
                    <a:gdLst>
                      <a:gd name="T0" fmla="*/ 1 w 4"/>
                      <a:gd name="T1" fmla="*/ 2 h 8"/>
                      <a:gd name="T2" fmla="*/ 3 w 4"/>
                      <a:gd name="T3" fmla="*/ 0 h 8"/>
                      <a:gd name="T4" fmla="*/ 1 w 4"/>
                      <a:gd name="T5" fmla="*/ 7 h 8"/>
                      <a:gd name="T6" fmla="*/ 0 w 4"/>
                      <a:gd name="T7" fmla="*/ 7 h 8"/>
                      <a:gd name="T8" fmla="*/ 1 w 4"/>
                      <a:gd name="T9" fmla="*/ 2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1" y="2"/>
                        </a:moveTo>
                        <a:lnTo>
                          <a:pt x="3" y="0"/>
                        </a:lnTo>
                        <a:lnTo>
                          <a:pt x="1" y="7"/>
                        </a:lnTo>
                        <a:lnTo>
                          <a:pt x="0" y="7"/>
                        </a:lnTo>
                        <a:lnTo>
                          <a:pt x="1"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54" name="Freeform 774"/>
                  <p:cNvSpPr>
                    <a:spLocks/>
                  </p:cNvSpPr>
                  <p:nvPr/>
                </p:nvSpPr>
                <p:spPr bwMode="auto">
                  <a:xfrm>
                    <a:off x="5913" y="2035"/>
                    <a:ext cx="23" cy="2"/>
                  </a:xfrm>
                  <a:custGeom>
                    <a:avLst/>
                    <a:gdLst>
                      <a:gd name="T0" fmla="*/ 0 w 23"/>
                      <a:gd name="T1" fmla="*/ 0 h 2"/>
                      <a:gd name="T2" fmla="*/ 4 w 23"/>
                      <a:gd name="T3" fmla="*/ 1 h 2"/>
                      <a:gd name="T4" fmla="*/ 19 w 23"/>
                      <a:gd name="T5" fmla="*/ 1 h 2"/>
                      <a:gd name="T6" fmla="*/ 22 w 23"/>
                      <a:gd name="T7" fmla="*/ 0 h 2"/>
                      <a:gd name="T8" fmla="*/ 18 w 23"/>
                      <a:gd name="T9" fmla="*/ 0 h 2"/>
                      <a:gd name="T10" fmla="*/ 3 w 23"/>
                      <a:gd name="T11" fmla="*/ 0 h 2"/>
                      <a:gd name="T12" fmla="*/ 0 w 23"/>
                      <a:gd name="T13" fmla="*/ 0 h 2"/>
                      <a:gd name="T14" fmla="*/ 0 60000 65536"/>
                      <a:gd name="T15" fmla="*/ 0 60000 65536"/>
                      <a:gd name="T16" fmla="*/ 0 60000 65536"/>
                      <a:gd name="T17" fmla="*/ 0 60000 65536"/>
                      <a:gd name="T18" fmla="*/ 0 60000 65536"/>
                      <a:gd name="T19" fmla="*/ 0 60000 65536"/>
                      <a:gd name="T20" fmla="*/ 0 60000 65536"/>
                      <a:gd name="T21" fmla="*/ 0 w 23"/>
                      <a:gd name="T22" fmla="*/ 0 h 2"/>
                      <a:gd name="T23" fmla="*/ 23 w 2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
                        <a:moveTo>
                          <a:pt x="0" y="0"/>
                        </a:moveTo>
                        <a:lnTo>
                          <a:pt x="4" y="1"/>
                        </a:lnTo>
                        <a:lnTo>
                          <a:pt x="19" y="1"/>
                        </a:lnTo>
                        <a:lnTo>
                          <a:pt x="22" y="0"/>
                        </a:lnTo>
                        <a:lnTo>
                          <a:pt x="18" y="0"/>
                        </a:lnTo>
                        <a:lnTo>
                          <a:pt x="3"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nvGrpSpPr>
              <p:cNvPr id="21629" name="Group 775"/>
              <p:cNvGrpSpPr>
                <a:grpSpLocks/>
              </p:cNvGrpSpPr>
              <p:nvPr/>
            </p:nvGrpSpPr>
            <p:grpSpPr bwMode="auto">
              <a:xfrm>
                <a:off x="5992" y="2022"/>
                <a:ext cx="76" cy="27"/>
                <a:chOff x="5992" y="2022"/>
                <a:chExt cx="76" cy="27"/>
              </a:xfrm>
            </p:grpSpPr>
            <p:grpSp>
              <p:nvGrpSpPr>
                <p:cNvPr id="21630" name="Group 776"/>
                <p:cNvGrpSpPr>
                  <a:grpSpLocks/>
                </p:cNvGrpSpPr>
                <p:nvPr/>
              </p:nvGrpSpPr>
              <p:grpSpPr bwMode="auto">
                <a:xfrm>
                  <a:off x="6031" y="2022"/>
                  <a:ext cx="37" cy="27"/>
                  <a:chOff x="6031" y="2022"/>
                  <a:chExt cx="37" cy="27"/>
                </a:xfrm>
              </p:grpSpPr>
              <p:sp>
                <p:nvSpPr>
                  <p:cNvPr id="21639" name="Freeform 777"/>
                  <p:cNvSpPr>
                    <a:spLocks/>
                  </p:cNvSpPr>
                  <p:nvPr/>
                </p:nvSpPr>
                <p:spPr bwMode="auto">
                  <a:xfrm>
                    <a:off x="6043" y="2022"/>
                    <a:ext cx="23" cy="3"/>
                  </a:xfrm>
                  <a:custGeom>
                    <a:avLst/>
                    <a:gdLst>
                      <a:gd name="T0" fmla="*/ 0 w 23"/>
                      <a:gd name="T1" fmla="*/ 2 h 3"/>
                      <a:gd name="T2" fmla="*/ 3 w 23"/>
                      <a:gd name="T3" fmla="*/ 0 h 3"/>
                      <a:gd name="T4" fmla="*/ 17 w 23"/>
                      <a:gd name="T5" fmla="*/ 0 h 3"/>
                      <a:gd name="T6" fmla="*/ 22 w 23"/>
                      <a:gd name="T7" fmla="*/ 2 h 3"/>
                      <a:gd name="T8" fmla="*/ 0 w 23"/>
                      <a:gd name="T9" fmla="*/ 2 h 3"/>
                      <a:gd name="T10" fmla="*/ 0 60000 65536"/>
                      <a:gd name="T11" fmla="*/ 0 60000 65536"/>
                      <a:gd name="T12" fmla="*/ 0 60000 65536"/>
                      <a:gd name="T13" fmla="*/ 0 60000 65536"/>
                      <a:gd name="T14" fmla="*/ 0 60000 65536"/>
                      <a:gd name="T15" fmla="*/ 0 w 23"/>
                      <a:gd name="T16" fmla="*/ 0 h 3"/>
                      <a:gd name="T17" fmla="*/ 23 w 23"/>
                      <a:gd name="T18" fmla="*/ 3 h 3"/>
                    </a:gdLst>
                    <a:ahLst/>
                    <a:cxnLst>
                      <a:cxn ang="T10">
                        <a:pos x="T0" y="T1"/>
                      </a:cxn>
                      <a:cxn ang="T11">
                        <a:pos x="T2" y="T3"/>
                      </a:cxn>
                      <a:cxn ang="T12">
                        <a:pos x="T4" y="T5"/>
                      </a:cxn>
                      <a:cxn ang="T13">
                        <a:pos x="T6" y="T7"/>
                      </a:cxn>
                      <a:cxn ang="T14">
                        <a:pos x="T8" y="T9"/>
                      </a:cxn>
                    </a:cxnLst>
                    <a:rect l="T15" t="T16" r="T17" b="T18"/>
                    <a:pathLst>
                      <a:path w="23" h="3">
                        <a:moveTo>
                          <a:pt x="0" y="2"/>
                        </a:moveTo>
                        <a:lnTo>
                          <a:pt x="3" y="0"/>
                        </a:lnTo>
                        <a:lnTo>
                          <a:pt x="17" y="0"/>
                        </a:lnTo>
                        <a:lnTo>
                          <a:pt x="22" y="2"/>
                        </a:lnTo>
                        <a:lnTo>
                          <a:pt x="0"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0" name="Freeform 778"/>
                  <p:cNvSpPr>
                    <a:spLocks/>
                  </p:cNvSpPr>
                  <p:nvPr/>
                </p:nvSpPr>
                <p:spPr bwMode="auto">
                  <a:xfrm>
                    <a:off x="6031" y="2047"/>
                    <a:ext cx="23" cy="2"/>
                  </a:xfrm>
                  <a:custGeom>
                    <a:avLst/>
                    <a:gdLst>
                      <a:gd name="T0" fmla="*/ 0 w 23"/>
                      <a:gd name="T1" fmla="*/ 0 h 2"/>
                      <a:gd name="T2" fmla="*/ 6 w 23"/>
                      <a:gd name="T3" fmla="*/ 1 h 2"/>
                      <a:gd name="T4" fmla="*/ 19 w 23"/>
                      <a:gd name="T5" fmla="*/ 1 h 2"/>
                      <a:gd name="T6" fmla="*/ 22 w 23"/>
                      <a:gd name="T7" fmla="*/ 0 h 2"/>
                      <a:gd name="T8" fmla="*/ 0 w 23"/>
                      <a:gd name="T9" fmla="*/ 0 h 2"/>
                      <a:gd name="T10" fmla="*/ 0 60000 65536"/>
                      <a:gd name="T11" fmla="*/ 0 60000 65536"/>
                      <a:gd name="T12" fmla="*/ 0 60000 65536"/>
                      <a:gd name="T13" fmla="*/ 0 60000 65536"/>
                      <a:gd name="T14" fmla="*/ 0 60000 65536"/>
                      <a:gd name="T15" fmla="*/ 0 w 23"/>
                      <a:gd name="T16" fmla="*/ 0 h 2"/>
                      <a:gd name="T17" fmla="*/ 23 w 23"/>
                      <a:gd name="T18" fmla="*/ 2 h 2"/>
                    </a:gdLst>
                    <a:ahLst/>
                    <a:cxnLst>
                      <a:cxn ang="T10">
                        <a:pos x="T0" y="T1"/>
                      </a:cxn>
                      <a:cxn ang="T11">
                        <a:pos x="T2" y="T3"/>
                      </a:cxn>
                      <a:cxn ang="T12">
                        <a:pos x="T4" y="T5"/>
                      </a:cxn>
                      <a:cxn ang="T13">
                        <a:pos x="T6" y="T7"/>
                      </a:cxn>
                      <a:cxn ang="T14">
                        <a:pos x="T8" y="T9"/>
                      </a:cxn>
                    </a:cxnLst>
                    <a:rect l="T15" t="T16" r="T17" b="T18"/>
                    <a:pathLst>
                      <a:path w="23" h="2">
                        <a:moveTo>
                          <a:pt x="0" y="0"/>
                        </a:moveTo>
                        <a:lnTo>
                          <a:pt x="6" y="1"/>
                        </a:lnTo>
                        <a:lnTo>
                          <a:pt x="19" y="1"/>
                        </a:lnTo>
                        <a:lnTo>
                          <a:pt x="22"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1" name="Freeform 779"/>
                  <p:cNvSpPr>
                    <a:spLocks/>
                  </p:cNvSpPr>
                  <p:nvPr/>
                </p:nvSpPr>
                <p:spPr bwMode="auto">
                  <a:xfrm>
                    <a:off x="6037" y="2024"/>
                    <a:ext cx="2" cy="8"/>
                  </a:xfrm>
                  <a:custGeom>
                    <a:avLst/>
                    <a:gdLst>
                      <a:gd name="T0" fmla="*/ 1 w 2"/>
                      <a:gd name="T1" fmla="*/ 0 h 8"/>
                      <a:gd name="T2" fmla="*/ 1 w 2"/>
                      <a:gd name="T3" fmla="*/ 2 h 8"/>
                      <a:gd name="T4" fmla="*/ 1 w 2"/>
                      <a:gd name="T5" fmla="*/ 6 h 8"/>
                      <a:gd name="T6" fmla="*/ 0 w 2"/>
                      <a:gd name="T7" fmla="*/ 7 h 8"/>
                      <a:gd name="T8" fmla="*/ 1 w 2"/>
                      <a:gd name="T9" fmla="*/ 0 h 8"/>
                      <a:gd name="T10" fmla="*/ 0 60000 65536"/>
                      <a:gd name="T11" fmla="*/ 0 60000 65536"/>
                      <a:gd name="T12" fmla="*/ 0 60000 65536"/>
                      <a:gd name="T13" fmla="*/ 0 60000 65536"/>
                      <a:gd name="T14" fmla="*/ 0 60000 65536"/>
                      <a:gd name="T15" fmla="*/ 0 w 2"/>
                      <a:gd name="T16" fmla="*/ 0 h 8"/>
                      <a:gd name="T17" fmla="*/ 2 w 2"/>
                      <a:gd name="T18" fmla="*/ 8 h 8"/>
                    </a:gdLst>
                    <a:ahLst/>
                    <a:cxnLst>
                      <a:cxn ang="T10">
                        <a:pos x="T0" y="T1"/>
                      </a:cxn>
                      <a:cxn ang="T11">
                        <a:pos x="T2" y="T3"/>
                      </a:cxn>
                      <a:cxn ang="T12">
                        <a:pos x="T4" y="T5"/>
                      </a:cxn>
                      <a:cxn ang="T13">
                        <a:pos x="T6" y="T7"/>
                      </a:cxn>
                      <a:cxn ang="T14">
                        <a:pos x="T8" y="T9"/>
                      </a:cxn>
                    </a:cxnLst>
                    <a:rect l="T15" t="T16" r="T17" b="T18"/>
                    <a:pathLst>
                      <a:path w="2" h="8">
                        <a:moveTo>
                          <a:pt x="1" y="0"/>
                        </a:moveTo>
                        <a:lnTo>
                          <a:pt x="1" y="2"/>
                        </a:lnTo>
                        <a:lnTo>
                          <a:pt x="1" y="6"/>
                        </a:lnTo>
                        <a:lnTo>
                          <a:pt x="0" y="7"/>
                        </a:lnTo>
                        <a:lnTo>
                          <a:pt x="1"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2" name="Freeform 780"/>
                  <p:cNvSpPr>
                    <a:spLocks/>
                  </p:cNvSpPr>
                  <p:nvPr/>
                </p:nvSpPr>
                <p:spPr bwMode="auto">
                  <a:xfrm>
                    <a:off x="6031" y="2038"/>
                    <a:ext cx="3" cy="9"/>
                  </a:xfrm>
                  <a:custGeom>
                    <a:avLst/>
                    <a:gdLst>
                      <a:gd name="T0" fmla="*/ 0 w 3"/>
                      <a:gd name="T1" fmla="*/ 8 h 9"/>
                      <a:gd name="T2" fmla="*/ 1 w 3"/>
                      <a:gd name="T3" fmla="*/ 6 h 9"/>
                      <a:gd name="T4" fmla="*/ 2 w 3"/>
                      <a:gd name="T5" fmla="*/ 1 h 9"/>
                      <a:gd name="T6" fmla="*/ 1 w 3"/>
                      <a:gd name="T7" fmla="*/ 0 h 9"/>
                      <a:gd name="T8" fmla="*/ 0 w 3"/>
                      <a:gd name="T9" fmla="*/ 8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8"/>
                        </a:moveTo>
                        <a:lnTo>
                          <a:pt x="1" y="6"/>
                        </a:lnTo>
                        <a:lnTo>
                          <a:pt x="2" y="1"/>
                        </a:lnTo>
                        <a:lnTo>
                          <a:pt x="1" y="0"/>
                        </a:lnTo>
                        <a:lnTo>
                          <a:pt x="0" y="8"/>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3" name="Freeform 781"/>
                  <p:cNvSpPr>
                    <a:spLocks/>
                  </p:cNvSpPr>
                  <p:nvPr/>
                </p:nvSpPr>
                <p:spPr bwMode="auto">
                  <a:xfrm>
                    <a:off x="6058" y="2038"/>
                    <a:ext cx="3" cy="9"/>
                  </a:xfrm>
                  <a:custGeom>
                    <a:avLst/>
                    <a:gdLst>
                      <a:gd name="T0" fmla="*/ 0 w 3"/>
                      <a:gd name="T1" fmla="*/ 6 h 9"/>
                      <a:gd name="T2" fmla="*/ 1 w 3"/>
                      <a:gd name="T3" fmla="*/ 8 h 9"/>
                      <a:gd name="T4" fmla="*/ 2 w 3"/>
                      <a:gd name="T5" fmla="*/ 0 h 9"/>
                      <a:gd name="T6" fmla="*/ 1 w 3"/>
                      <a:gd name="T7" fmla="*/ 2 h 9"/>
                      <a:gd name="T8" fmla="*/ 0 w 3"/>
                      <a:gd name="T9" fmla="*/ 6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6"/>
                        </a:moveTo>
                        <a:lnTo>
                          <a:pt x="1" y="8"/>
                        </a:lnTo>
                        <a:lnTo>
                          <a:pt x="2" y="0"/>
                        </a:lnTo>
                        <a:lnTo>
                          <a:pt x="1" y="2"/>
                        </a:lnTo>
                        <a:lnTo>
                          <a:pt x="0" y="6"/>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4" name="Freeform 782"/>
                  <p:cNvSpPr>
                    <a:spLocks/>
                  </p:cNvSpPr>
                  <p:nvPr/>
                </p:nvSpPr>
                <p:spPr bwMode="auto">
                  <a:xfrm>
                    <a:off x="6064" y="2024"/>
                    <a:ext cx="4" cy="8"/>
                  </a:xfrm>
                  <a:custGeom>
                    <a:avLst/>
                    <a:gdLst>
                      <a:gd name="T0" fmla="*/ 1 w 4"/>
                      <a:gd name="T1" fmla="*/ 2 h 8"/>
                      <a:gd name="T2" fmla="*/ 3 w 4"/>
                      <a:gd name="T3" fmla="*/ 0 h 8"/>
                      <a:gd name="T4" fmla="*/ 1 w 4"/>
                      <a:gd name="T5" fmla="*/ 7 h 8"/>
                      <a:gd name="T6" fmla="*/ 0 w 4"/>
                      <a:gd name="T7" fmla="*/ 7 h 8"/>
                      <a:gd name="T8" fmla="*/ 1 w 4"/>
                      <a:gd name="T9" fmla="*/ 2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1" y="2"/>
                        </a:moveTo>
                        <a:lnTo>
                          <a:pt x="3" y="0"/>
                        </a:lnTo>
                        <a:lnTo>
                          <a:pt x="1" y="7"/>
                        </a:lnTo>
                        <a:lnTo>
                          <a:pt x="0" y="7"/>
                        </a:lnTo>
                        <a:lnTo>
                          <a:pt x="1"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45" name="Freeform 783"/>
                  <p:cNvSpPr>
                    <a:spLocks/>
                  </p:cNvSpPr>
                  <p:nvPr/>
                </p:nvSpPr>
                <p:spPr bwMode="auto">
                  <a:xfrm>
                    <a:off x="6037" y="2035"/>
                    <a:ext cx="23" cy="2"/>
                  </a:xfrm>
                  <a:custGeom>
                    <a:avLst/>
                    <a:gdLst>
                      <a:gd name="T0" fmla="*/ 0 w 23"/>
                      <a:gd name="T1" fmla="*/ 0 h 2"/>
                      <a:gd name="T2" fmla="*/ 4 w 23"/>
                      <a:gd name="T3" fmla="*/ 1 h 2"/>
                      <a:gd name="T4" fmla="*/ 19 w 23"/>
                      <a:gd name="T5" fmla="*/ 1 h 2"/>
                      <a:gd name="T6" fmla="*/ 22 w 23"/>
                      <a:gd name="T7" fmla="*/ 0 h 2"/>
                      <a:gd name="T8" fmla="*/ 18 w 23"/>
                      <a:gd name="T9" fmla="*/ 0 h 2"/>
                      <a:gd name="T10" fmla="*/ 3 w 23"/>
                      <a:gd name="T11" fmla="*/ 0 h 2"/>
                      <a:gd name="T12" fmla="*/ 0 w 23"/>
                      <a:gd name="T13" fmla="*/ 0 h 2"/>
                      <a:gd name="T14" fmla="*/ 0 60000 65536"/>
                      <a:gd name="T15" fmla="*/ 0 60000 65536"/>
                      <a:gd name="T16" fmla="*/ 0 60000 65536"/>
                      <a:gd name="T17" fmla="*/ 0 60000 65536"/>
                      <a:gd name="T18" fmla="*/ 0 60000 65536"/>
                      <a:gd name="T19" fmla="*/ 0 60000 65536"/>
                      <a:gd name="T20" fmla="*/ 0 60000 65536"/>
                      <a:gd name="T21" fmla="*/ 0 w 23"/>
                      <a:gd name="T22" fmla="*/ 0 h 2"/>
                      <a:gd name="T23" fmla="*/ 23 w 2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
                        <a:moveTo>
                          <a:pt x="0" y="0"/>
                        </a:moveTo>
                        <a:lnTo>
                          <a:pt x="4" y="1"/>
                        </a:lnTo>
                        <a:lnTo>
                          <a:pt x="19" y="1"/>
                        </a:lnTo>
                        <a:lnTo>
                          <a:pt x="22" y="0"/>
                        </a:lnTo>
                        <a:lnTo>
                          <a:pt x="18" y="0"/>
                        </a:lnTo>
                        <a:lnTo>
                          <a:pt x="3"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631" name="Group 784"/>
                <p:cNvGrpSpPr>
                  <a:grpSpLocks/>
                </p:cNvGrpSpPr>
                <p:nvPr/>
              </p:nvGrpSpPr>
              <p:grpSpPr bwMode="auto">
                <a:xfrm>
                  <a:off x="5992" y="2022"/>
                  <a:ext cx="37" cy="27"/>
                  <a:chOff x="5992" y="2022"/>
                  <a:chExt cx="37" cy="27"/>
                </a:xfrm>
              </p:grpSpPr>
              <p:sp>
                <p:nvSpPr>
                  <p:cNvPr id="21632" name="Freeform 785"/>
                  <p:cNvSpPr>
                    <a:spLocks/>
                  </p:cNvSpPr>
                  <p:nvPr/>
                </p:nvSpPr>
                <p:spPr bwMode="auto">
                  <a:xfrm>
                    <a:off x="6006" y="2022"/>
                    <a:ext cx="22" cy="3"/>
                  </a:xfrm>
                  <a:custGeom>
                    <a:avLst/>
                    <a:gdLst>
                      <a:gd name="T0" fmla="*/ 0 w 22"/>
                      <a:gd name="T1" fmla="*/ 2 h 3"/>
                      <a:gd name="T2" fmla="*/ 3 w 22"/>
                      <a:gd name="T3" fmla="*/ 0 h 3"/>
                      <a:gd name="T4" fmla="*/ 16 w 22"/>
                      <a:gd name="T5" fmla="*/ 0 h 3"/>
                      <a:gd name="T6" fmla="*/ 21 w 22"/>
                      <a:gd name="T7" fmla="*/ 2 h 3"/>
                      <a:gd name="T8" fmla="*/ 0 w 22"/>
                      <a:gd name="T9" fmla="*/ 2 h 3"/>
                      <a:gd name="T10" fmla="*/ 0 60000 65536"/>
                      <a:gd name="T11" fmla="*/ 0 60000 65536"/>
                      <a:gd name="T12" fmla="*/ 0 60000 65536"/>
                      <a:gd name="T13" fmla="*/ 0 60000 65536"/>
                      <a:gd name="T14" fmla="*/ 0 60000 65536"/>
                      <a:gd name="T15" fmla="*/ 0 w 22"/>
                      <a:gd name="T16" fmla="*/ 0 h 3"/>
                      <a:gd name="T17" fmla="*/ 22 w 22"/>
                      <a:gd name="T18" fmla="*/ 3 h 3"/>
                    </a:gdLst>
                    <a:ahLst/>
                    <a:cxnLst>
                      <a:cxn ang="T10">
                        <a:pos x="T0" y="T1"/>
                      </a:cxn>
                      <a:cxn ang="T11">
                        <a:pos x="T2" y="T3"/>
                      </a:cxn>
                      <a:cxn ang="T12">
                        <a:pos x="T4" y="T5"/>
                      </a:cxn>
                      <a:cxn ang="T13">
                        <a:pos x="T6" y="T7"/>
                      </a:cxn>
                      <a:cxn ang="T14">
                        <a:pos x="T8" y="T9"/>
                      </a:cxn>
                    </a:cxnLst>
                    <a:rect l="T15" t="T16" r="T17" b="T18"/>
                    <a:pathLst>
                      <a:path w="22" h="3">
                        <a:moveTo>
                          <a:pt x="0" y="2"/>
                        </a:moveTo>
                        <a:lnTo>
                          <a:pt x="3" y="0"/>
                        </a:lnTo>
                        <a:lnTo>
                          <a:pt x="16" y="0"/>
                        </a:lnTo>
                        <a:lnTo>
                          <a:pt x="21" y="2"/>
                        </a:lnTo>
                        <a:lnTo>
                          <a:pt x="0"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3" name="Freeform 786"/>
                  <p:cNvSpPr>
                    <a:spLocks/>
                  </p:cNvSpPr>
                  <p:nvPr/>
                </p:nvSpPr>
                <p:spPr bwMode="auto">
                  <a:xfrm>
                    <a:off x="5993" y="2047"/>
                    <a:ext cx="23" cy="2"/>
                  </a:xfrm>
                  <a:custGeom>
                    <a:avLst/>
                    <a:gdLst>
                      <a:gd name="T0" fmla="*/ 0 w 23"/>
                      <a:gd name="T1" fmla="*/ 0 h 2"/>
                      <a:gd name="T2" fmla="*/ 5 w 23"/>
                      <a:gd name="T3" fmla="*/ 1 h 2"/>
                      <a:gd name="T4" fmla="*/ 18 w 23"/>
                      <a:gd name="T5" fmla="*/ 1 h 2"/>
                      <a:gd name="T6" fmla="*/ 22 w 23"/>
                      <a:gd name="T7" fmla="*/ 0 h 2"/>
                      <a:gd name="T8" fmla="*/ 0 w 23"/>
                      <a:gd name="T9" fmla="*/ 0 h 2"/>
                      <a:gd name="T10" fmla="*/ 0 60000 65536"/>
                      <a:gd name="T11" fmla="*/ 0 60000 65536"/>
                      <a:gd name="T12" fmla="*/ 0 60000 65536"/>
                      <a:gd name="T13" fmla="*/ 0 60000 65536"/>
                      <a:gd name="T14" fmla="*/ 0 60000 65536"/>
                      <a:gd name="T15" fmla="*/ 0 w 23"/>
                      <a:gd name="T16" fmla="*/ 0 h 2"/>
                      <a:gd name="T17" fmla="*/ 23 w 23"/>
                      <a:gd name="T18" fmla="*/ 2 h 2"/>
                    </a:gdLst>
                    <a:ahLst/>
                    <a:cxnLst>
                      <a:cxn ang="T10">
                        <a:pos x="T0" y="T1"/>
                      </a:cxn>
                      <a:cxn ang="T11">
                        <a:pos x="T2" y="T3"/>
                      </a:cxn>
                      <a:cxn ang="T12">
                        <a:pos x="T4" y="T5"/>
                      </a:cxn>
                      <a:cxn ang="T13">
                        <a:pos x="T6" y="T7"/>
                      </a:cxn>
                      <a:cxn ang="T14">
                        <a:pos x="T8" y="T9"/>
                      </a:cxn>
                    </a:cxnLst>
                    <a:rect l="T15" t="T16" r="T17" b="T18"/>
                    <a:pathLst>
                      <a:path w="23" h="2">
                        <a:moveTo>
                          <a:pt x="0" y="0"/>
                        </a:moveTo>
                        <a:lnTo>
                          <a:pt x="5" y="1"/>
                        </a:lnTo>
                        <a:lnTo>
                          <a:pt x="18" y="1"/>
                        </a:lnTo>
                        <a:lnTo>
                          <a:pt x="22"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4" name="Freeform 787"/>
                  <p:cNvSpPr>
                    <a:spLocks/>
                  </p:cNvSpPr>
                  <p:nvPr/>
                </p:nvSpPr>
                <p:spPr bwMode="auto">
                  <a:xfrm>
                    <a:off x="5998" y="2024"/>
                    <a:ext cx="4" cy="8"/>
                  </a:xfrm>
                  <a:custGeom>
                    <a:avLst/>
                    <a:gdLst>
                      <a:gd name="T0" fmla="*/ 2 w 4"/>
                      <a:gd name="T1" fmla="*/ 0 h 8"/>
                      <a:gd name="T2" fmla="*/ 3 w 4"/>
                      <a:gd name="T3" fmla="*/ 2 h 8"/>
                      <a:gd name="T4" fmla="*/ 2 w 4"/>
                      <a:gd name="T5" fmla="*/ 6 h 8"/>
                      <a:gd name="T6" fmla="*/ 0 w 4"/>
                      <a:gd name="T7" fmla="*/ 7 h 8"/>
                      <a:gd name="T8" fmla="*/ 2 w 4"/>
                      <a:gd name="T9" fmla="*/ 0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2" y="0"/>
                        </a:moveTo>
                        <a:lnTo>
                          <a:pt x="3" y="2"/>
                        </a:lnTo>
                        <a:lnTo>
                          <a:pt x="2" y="6"/>
                        </a:lnTo>
                        <a:lnTo>
                          <a:pt x="0" y="7"/>
                        </a:lnTo>
                        <a:lnTo>
                          <a:pt x="2"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5" name="Freeform 788"/>
                  <p:cNvSpPr>
                    <a:spLocks/>
                  </p:cNvSpPr>
                  <p:nvPr/>
                </p:nvSpPr>
                <p:spPr bwMode="auto">
                  <a:xfrm>
                    <a:off x="5992" y="2038"/>
                    <a:ext cx="3" cy="9"/>
                  </a:xfrm>
                  <a:custGeom>
                    <a:avLst/>
                    <a:gdLst>
                      <a:gd name="T0" fmla="*/ 0 w 3"/>
                      <a:gd name="T1" fmla="*/ 8 h 9"/>
                      <a:gd name="T2" fmla="*/ 1 w 3"/>
                      <a:gd name="T3" fmla="*/ 6 h 9"/>
                      <a:gd name="T4" fmla="*/ 2 w 3"/>
                      <a:gd name="T5" fmla="*/ 1 h 9"/>
                      <a:gd name="T6" fmla="*/ 1 w 3"/>
                      <a:gd name="T7" fmla="*/ 0 h 9"/>
                      <a:gd name="T8" fmla="*/ 0 w 3"/>
                      <a:gd name="T9" fmla="*/ 8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0" y="8"/>
                        </a:moveTo>
                        <a:lnTo>
                          <a:pt x="1" y="6"/>
                        </a:lnTo>
                        <a:lnTo>
                          <a:pt x="2" y="1"/>
                        </a:lnTo>
                        <a:lnTo>
                          <a:pt x="1" y="0"/>
                        </a:lnTo>
                        <a:lnTo>
                          <a:pt x="0" y="8"/>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6" name="Freeform 789"/>
                  <p:cNvSpPr>
                    <a:spLocks/>
                  </p:cNvSpPr>
                  <p:nvPr/>
                </p:nvSpPr>
                <p:spPr bwMode="auto">
                  <a:xfrm>
                    <a:off x="6020" y="2038"/>
                    <a:ext cx="2" cy="9"/>
                  </a:xfrm>
                  <a:custGeom>
                    <a:avLst/>
                    <a:gdLst>
                      <a:gd name="T0" fmla="*/ 0 w 2"/>
                      <a:gd name="T1" fmla="*/ 6 h 9"/>
                      <a:gd name="T2" fmla="*/ 0 w 2"/>
                      <a:gd name="T3" fmla="*/ 8 h 9"/>
                      <a:gd name="T4" fmla="*/ 1 w 2"/>
                      <a:gd name="T5" fmla="*/ 0 h 9"/>
                      <a:gd name="T6" fmla="*/ 0 w 2"/>
                      <a:gd name="T7" fmla="*/ 2 h 9"/>
                      <a:gd name="T8" fmla="*/ 0 w 2"/>
                      <a:gd name="T9" fmla="*/ 6 h 9"/>
                      <a:gd name="T10" fmla="*/ 0 60000 65536"/>
                      <a:gd name="T11" fmla="*/ 0 60000 65536"/>
                      <a:gd name="T12" fmla="*/ 0 60000 65536"/>
                      <a:gd name="T13" fmla="*/ 0 60000 65536"/>
                      <a:gd name="T14" fmla="*/ 0 60000 65536"/>
                      <a:gd name="T15" fmla="*/ 0 w 2"/>
                      <a:gd name="T16" fmla="*/ 0 h 9"/>
                      <a:gd name="T17" fmla="*/ 2 w 2"/>
                      <a:gd name="T18" fmla="*/ 9 h 9"/>
                    </a:gdLst>
                    <a:ahLst/>
                    <a:cxnLst>
                      <a:cxn ang="T10">
                        <a:pos x="T0" y="T1"/>
                      </a:cxn>
                      <a:cxn ang="T11">
                        <a:pos x="T2" y="T3"/>
                      </a:cxn>
                      <a:cxn ang="T12">
                        <a:pos x="T4" y="T5"/>
                      </a:cxn>
                      <a:cxn ang="T13">
                        <a:pos x="T6" y="T7"/>
                      </a:cxn>
                      <a:cxn ang="T14">
                        <a:pos x="T8" y="T9"/>
                      </a:cxn>
                    </a:cxnLst>
                    <a:rect l="T15" t="T16" r="T17" b="T18"/>
                    <a:pathLst>
                      <a:path w="2" h="9">
                        <a:moveTo>
                          <a:pt x="0" y="6"/>
                        </a:moveTo>
                        <a:lnTo>
                          <a:pt x="0" y="8"/>
                        </a:lnTo>
                        <a:lnTo>
                          <a:pt x="1" y="0"/>
                        </a:lnTo>
                        <a:lnTo>
                          <a:pt x="0" y="2"/>
                        </a:lnTo>
                        <a:lnTo>
                          <a:pt x="0" y="6"/>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7" name="Freeform 790"/>
                  <p:cNvSpPr>
                    <a:spLocks/>
                  </p:cNvSpPr>
                  <p:nvPr/>
                </p:nvSpPr>
                <p:spPr bwMode="auto">
                  <a:xfrm>
                    <a:off x="6025" y="2024"/>
                    <a:ext cx="4" cy="8"/>
                  </a:xfrm>
                  <a:custGeom>
                    <a:avLst/>
                    <a:gdLst>
                      <a:gd name="T0" fmla="*/ 1 w 4"/>
                      <a:gd name="T1" fmla="*/ 2 h 8"/>
                      <a:gd name="T2" fmla="*/ 3 w 4"/>
                      <a:gd name="T3" fmla="*/ 0 h 8"/>
                      <a:gd name="T4" fmla="*/ 2 w 4"/>
                      <a:gd name="T5" fmla="*/ 7 h 8"/>
                      <a:gd name="T6" fmla="*/ 0 w 4"/>
                      <a:gd name="T7" fmla="*/ 7 h 8"/>
                      <a:gd name="T8" fmla="*/ 1 w 4"/>
                      <a:gd name="T9" fmla="*/ 2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1" y="2"/>
                        </a:moveTo>
                        <a:lnTo>
                          <a:pt x="3" y="0"/>
                        </a:lnTo>
                        <a:lnTo>
                          <a:pt x="2" y="7"/>
                        </a:lnTo>
                        <a:lnTo>
                          <a:pt x="0" y="7"/>
                        </a:lnTo>
                        <a:lnTo>
                          <a:pt x="1" y="2"/>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38" name="Freeform 791"/>
                  <p:cNvSpPr>
                    <a:spLocks/>
                  </p:cNvSpPr>
                  <p:nvPr/>
                </p:nvSpPr>
                <p:spPr bwMode="auto">
                  <a:xfrm>
                    <a:off x="5999" y="2035"/>
                    <a:ext cx="22" cy="2"/>
                  </a:xfrm>
                  <a:custGeom>
                    <a:avLst/>
                    <a:gdLst>
                      <a:gd name="T0" fmla="*/ 0 w 22"/>
                      <a:gd name="T1" fmla="*/ 0 h 2"/>
                      <a:gd name="T2" fmla="*/ 4 w 22"/>
                      <a:gd name="T3" fmla="*/ 1 h 2"/>
                      <a:gd name="T4" fmla="*/ 18 w 22"/>
                      <a:gd name="T5" fmla="*/ 1 h 2"/>
                      <a:gd name="T6" fmla="*/ 21 w 22"/>
                      <a:gd name="T7" fmla="*/ 0 h 2"/>
                      <a:gd name="T8" fmla="*/ 18 w 22"/>
                      <a:gd name="T9" fmla="*/ 0 h 2"/>
                      <a:gd name="T10" fmla="*/ 3 w 22"/>
                      <a:gd name="T11" fmla="*/ 0 h 2"/>
                      <a:gd name="T12" fmla="*/ 0 w 22"/>
                      <a:gd name="T13" fmla="*/ 0 h 2"/>
                      <a:gd name="T14" fmla="*/ 0 60000 65536"/>
                      <a:gd name="T15" fmla="*/ 0 60000 65536"/>
                      <a:gd name="T16" fmla="*/ 0 60000 65536"/>
                      <a:gd name="T17" fmla="*/ 0 60000 65536"/>
                      <a:gd name="T18" fmla="*/ 0 60000 65536"/>
                      <a:gd name="T19" fmla="*/ 0 60000 65536"/>
                      <a:gd name="T20" fmla="*/ 0 60000 65536"/>
                      <a:gd name="T21" fmla="*/ 0 w 22"/>
                      <a:gd name="T22" fmla="*/ 0 h 2"/>
                      <a:gd name="T23" fmla="*/ 22 w 2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 h="2">
                        <a:moveTo>
                          <a:pt x="0" y="0"/>
                        </a:moveTo>
                        <a:lnTo>
                          <a:pt x="4" y="1"/>
                        </a:lnTo>
                        <a:lnTo>
                          <a:pt x="18" y="1"/>
                        </a:lnTo>
                        <a:lnTo>
                          <a:pt x="21" y="0"/>
                        </a:lnTo>
                        <a:lnTo>
                          <a:pt x="18" y="0"/>
                        </a:lnTo>
                        <a:lnTo>
                          <a:pt x="3" y="0"/>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grpSp>
        <p:grpSp>
          <p:nvGrpSpPr>
            <p:cNvPr id="21613" name="Group 792"/>
            <p:cNvGrpSpPr>
              <a:grpSpLocks/>
            </p:cNvGrpSpPr>
            <p:nvPr/>
          </p:nvGrpSpPr>
          <p:grpSpPr bwMode="auto">
            <a:xfrm>
              <a:off x="5861" y="2342"/>
              <a:ext cx="249" cy="34"/>
              <a:chOff x="5861" y="2342"/>
              <a:chExt cx="249" cy="34"/>
            </a:xfrm>
          </p:grpSpPr>
          <p:sp>
            <p:nvSpPr>
              <p:cNvPr id="21625" name="Freeform 793"/>
              <p:cNvSpPr>
                <a:spLocks/>
              </p:cNvSpPr>
              <p:nvPr/>
            </p:nvSpPr>
            <p:spPr bwMode="auto">
              <a:xfrm>
                <a:off x="5861" y="2342"/>
                <a:ext cx="101" cy="34"/>
              </a:xfrm>
              <a:custGeom>
                <a:avLst/>
                <a:gdLst>
                  <a:gd name="T0" fmla="*/ 0 w 101"/>
                  <a:gd name="T1" fmla="*/ 0 h 34"/>
                  <a:gd name="T2" fmla="*/ 0 w 101"/>
                  <a:gd name="T3" fmla="*/ 33 h 34"/>
                  <a:gd name="T4" fmla="*/ 100 w 101"/>
                  <a:gd name="T5" fmla="*/ 33 h 34"/>
                  <a:gd name="T6" fmla="*/ 100 w 101"/>
                  <a:gd name="T7" fmla="*/ 0 h 34"/>
                  <a:gd name="T8" fmla="*/ 0 w 101"/>
                  <a:gd name="T9" fmla="*/ 0 h 34"/>
                  <a:gd name="T10" fmla="*/ 0 60000 65536"/>
                  <a:gd name="T11" fmla="*/ 0 60000 65536"/>
                  <a:gd name="T12" fmla="*/ 0 60000 65536"/>
                  <a:gd name="T13" fmla="*/ 0 60000 65536"/>
                  <a:gd name="T14" fmla="*/ 0 60000 65536"/>
                  <a:gd name="T15" fmla="*/ 0 w 101"/>
                  <a:gd name="T16" fmla="*/ 0 h 34"/>
                  <a:gd name="T17" fmla="*/ 101 w 101"/>
                  <a:gd name="T18" fmla="*/ 34 h 34"/>
                </a:gdLst>
                <a:ahLst/>
                <a:cxnLst>
                  <a:cxn ang="T10">
                    <a:pos x="T0" y="T1"/>
                  </a:cxn>
                  <a:cxn ang="T11">
                    <a:pos x="T2" y="T3"/>
                  </a:cxn>
                  <a:cxn ang="T12">
                    <a:pos x="T4" y="T5"/>
                  </a:cxn>
                  <a:cxn ang="T13">
                    <a:pos x="T6" y="T7"/>
                  </a:cxn>
                  <a:cxn ang="T14">
                    <a:pos x="T8" y="T9"/>
                  </a:cxn>
                </a:cxnLst>
                <a:rect l="T15" t="T16" r="T17" b="T18"/>
                <a:pathLst>
                  <a:path w="101" h="34">
                    <a:moveTo>
                      <a:pt x="0" y="0"/>
                    </a:moveTo>
                    <a:lnTo>
                      <a:pt x="0" y="33"/>
                    </a:lnTo>
                    <a:lnTo>
                      <a:pt x="100" y="33"/>
                    </a:lnTo>
                    <a:lnTo>
                      <a:pt x="100" y="0"/>
                    </a:lnTo>
                    <a:lnTo>
                      <a:pt x="0" y="0"/>
                    </a:lnTo>
                  </a:path>
                </a:pathLst>
              </a:custGeom>
              <a:solidFill>
                <a:srgbClr val="800000"/>
              </a:solidFill>
              <a:ln w="12700" cap="rnd">
                <a:solidFill>
                  <a:srgbClr val="000000"/>
                </a:solidFill>
                <a:round/>
                <a:headEnd/>
                <a:tailEnd/>
              </a:ln>
            </p:spPr>
            <p:txBody>
              <a:bodyPr/>
              <a:lstStyle/>
              <a:p>
                <a:endParaRPr lang="en-US"/>
              </a:p>
            </p:txBody>
          </p:sp>
          <p:sp>
            <p:nvSpPr>
              <p:cNvPr id="21626" name="Freeform 794"/>
              <p:cNvSpPr>
                <a:spLocks/>
              </p:cNvSpPr>
              <p:nvPr/>
            </p:nvSpPr>
            <p:spPr bwMode="auto">
              <a:xfrm>
                <a:off x="6010" y="2342"/>
                <a:ext cx="100" cy="34"/>
              </a:xfrm>
              <a:custGeom>
                <a:avLst/>
                <a:gdLst>
                  <a:gd name="T0" fmla="*/ 0 w 100"/>
                  <a:gd name="T1" fmla="*/ 0 h 34"/>
                  <a:gd name="T2" fmla="*/ 0 w 100"/>
                  <a:gd name="T3" fmla="*/ 33 h 34"/>
                  <a:gd name="T4" fmla="*/ 99 w 100"/>
                  <a:gd name="T5" fmla="*/ 33 h 34"/>
                  <a:gd name="T6" fmla="*/ 99 w 100"/>
                  <a:gd name="T7" fmla="*/ 0 h 34"/>
                  <a:gd name="T8" fmla="*/ 0 w 100"/>
                  <a:gd name="T9" fmla="*/ 0 h 34"/>
                  <a:gd name="T10" fmla="*/ 0 60000 65536"/>
                  <a:gd name="T11" fmla="*/ 0 60000 65536"/>
                  <a:gd name="T12" fmla="*/ 0 60000 65536"/>
                  <a:gd name="T13" fmla="*/ 0 60000 65536"/>
                  <a:gd name="T14" fmla="*/ 0 60000 65536"/>
                  <a:gd name="T15" fmla="*/ 0 w 100"/>
                  <a:gd name="T16" fmla="*/ 0 h 34"/>
                  <a:gd name="T17" fmla="*/ 100 w 100"/>
                  <a:gd name="T18" fmla="*/ 34 h 34"/>
                </a:gdLst>
                <a:ahLst/>
                <a:cxnLst>
                  <a:cxn ang="T10">
                    <a:pos x="T0" y="T1"/>
                  </a:cxn>
                  <a:cxn ang="T11">
                    <a:pos x="T2" y="T3"/>
                  </a:cxn>
                  <a:cxn ang="T12">
                    <a:pos x="T4" y="T5"/>
                  </a:cxn>
                  <a:cxn ang="T13">
                    <a:pos x="T6" y="T7"/>
                  </a:cxn>
                  <a:cxn ang="T14">
                    <a:pos x="T8" y="T9"/>
                  </a:cxn>
                </a:cxnLst>
                <a:rect l="T15" t="T16" r="T17" b="T18"/>
                <a:pathLst>
                  <a:path w="100" h="34">
                    <a:moveTo>
                      <a:pt x="0" y="0"/>
                    </a:moveTo>
                    <a:lnTo>
                      <a:pt x="0" y="33"/>
                    </a:lnTo>
                    <a:lnTo>
                      <a:pt x="99" y="33"/>
                    </a:lnTo>
                    <a:lnTo>
                      <a:pt x="99" y="0"/>
                    </a:lnTo>
                    <a:lnTo>
                      <a:pt x="0" y="0"/>
                    </a:lnTo>
                  </a:path>
                </a:pathLst>
              </a:custGeom>
              <a:solidFill>
                <a:srgbClr val="800000"/>
              </a:solidFill>
              <a:ln w="12700" cap="rnd">
                <a:solidFill>
                  <a:srgbClr val="000000"/>
                </a:solidFill>
                <a:round/>
                <a:headEnd/>
                <a:tailEnd/>
              </a:ln>
            </p:spPr>
            <p:txBody>
              <a:bodyPr/>
              <a:lstStyle/>
              <a:p>
                <a:endParaRPr lang="en-US"/>
              </a:p>
            </p:txBody>
          </p:sp>
        </p:grpSp>
        <p:grpSp>
          <p:nvGrpSpPr>
            <p:cNvPr id="21614" name="Group 795"/>
            <p:cNvGrpSpPr>
              <a:grpSpLocks/>
            </p:cNvGrpSpPr>
            <p:nvPr/>
          </p:nvGrpSpPr>
          <p:grpSpPr bwMode="auto">
            <a:xfrm>
              <a:off x="6023" y="2352"/>
              <a:ext cx="69" cy="10"/>
              <a:chOff x="6023" y="2352"/>
              <a:chExt cx="69" cy="10"/>
            </a:xfrm>
          </p:grpSpPr>
          <p:sp>
            <p:nvSpPr>
              <p:cNvPr id="21620" name="Freeform 796"/>
              <p:cNvSpPr>
                <a:spLocks/>
              </p:cNvSpPr>
              <p:nvPr/>
            </p:nvSpPr>
            <p:spPr bwMode="auto">
              <a:xfrm>
                <a:off x="6023" y="2352"/>
                <a:ext cx="6" cy="10"/>
              </a:xfrm>
              <a:custGeom>
                <a:avLst/>
                <a:gdLst>
                  <a:gd name="T0" fmla="*/ 2 w 6"/>
                  <a:gd name="T1" fmla="*/ 0 h 10"/>
                  <a:gd name="T2" fmla="*/ 4 w 6"/>
                  <a:gd name="T3" fmla="*/ 0 h 10"/>
                  <a:gd name="T4" fmla="*/ 5 w 6"/>
                  <a:gd name="T5" fmla="*/ 1 h 10"/>
                  <a:gd name="T6" fmla="*/ 5 w 6"/>
                  <a:gd name="T7" fmla="*/ 3 h 10"/>
                  <a:gd name="T8" fmla="*/ 3 w 6"/>
                  <a:gd name="T9" fmla="*/ 3 h 10"/>
                  <a:gd name="T10" fmla="*/ 3 w 6"/>
                  <a:gd name="T11" fmla="*/ 2 h 10"/>
                  <a:gd name="T12" fmla="*/ 2 w 6"/>
                  <a:gd name="T13" fmla="*/ 2 h 10"/>
                  <a:gd name="T14" fmla="*/ 2 w 6"/>
                  <a:gd name="T15" fmla="*/ 3 h 10"/>
                  <a:gd name="T16" fmla="*/ 4 w 6"/>
                  <a:gd name="T17" fmla="*/ 3 h 10"/>
                  <a:gd name="T18" fmla="*/ 5 w 6"/>
                  <a:gd name="T19" fmla="*/ 5 h 10"/>
                  <a:gd name="T20" fmla="*/ 5 w 6"/>
                  <a:gd name="T21" fmla="*/ 7 h 10"/>
                  <a:gd name="T22" fmla="*/ 4 w 6"/>
                  <a:gd name="T23" fmla="*/ 9 h 10"/>
                  <a:gd name="T24" fmla="*/ 2 w 6"/>
                  <a:gd name="T25" fmla="*/ 9 h 10"/>
                  <a:gd name="T26" fmla="*/ 0 w 6"/>
                  <a:gd name="T27" fmla="*/ 7 h 10"/>
                  <a:gd name="T28" fmla="*/ 0 w 6"/>
                  <a:gd name="T29" fmla="*/ 6 h 10"/>
                  <a:gd name="T30" fmla="*/ 2 w 6"/>
                  <a:gd name="T31" fmla="*/ 6 h 10"/>
                  <a:gd name="T32" fmla="*/ 2 w 6"/>
                  <a:gd name="T33" fmla="*/ 7 h 10"/>
                  <a:gd name="T34" fmla="*/ 3 w 6"/>
                  <a:gd name="T35" fmla="*/ 7 h 10"/>
                  <a:gd name="T36" fmla="*/ 3 w 6"/>
                  <a:gd name="T37" fmla="*/ 5 h 10"/>
                  <a:gd name="T38" fmla="*/ 2 w 6"/>
                  <a:gd name="T39" fmla="*/ 5 h 10"/>
                  <a:gd name="T40" fmla="*/ 0 w 6"/>
                  <a:gd name="T41" fmla="*/ 4 h 10"/>
                  <a:gd name="T42" fmla="*/ 0 w 6"/>
                  <a:gd name="T43" fmla="*/ 1 h 10"/>
                  <a:gd name="T44" fmla="*/ 2 w 6"/>
                  <a:gd name="T45" fmla="*/ 0 h 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
                  <a:gd name="T70" fmla="*/ 0 h 10"/>
                  <a:gd name="T71" fmla="*/ 6 w 6"/>
                  <a:gd name="T72" fmla="*/ 10 h 1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 h="10">
                    <a:moveTo>
                      <a:pt x="2" y="0"/>
                    </a:moveTo>
                    <a:lnTo>
                      <a:pt x="4" y="0"/>
                    </a:lnTo>
                    <a:lnTo>
                      <a:pt x="5" y="1"/>
                    </a:lnTo>
                    <a:lnTo>
                      <a:pt x="5" y="3"/>
                    </a:lnTo>
                    <a:lnTo>
                      <a:pt x="3" y="3"/>
                    </a:lnTo>
                    <a:lnTo>
                      <a:pt x="3" y="2"/>
                    </a:lnTo>
                    <a:lnTo>
                      <a:pt x="2" y="2"/>
                    </a:lnTo>
                    <a:lnTo>
                      <a:pt x="2" y="3"/>
                    </a:lnTo>
                    <a:lnTo>
                      <a:pt x="4" y="3"/>
                    </a:lnTo>
                    <a:lnTo>
                      <a:pt x="5" y="5"/>
                    </a:lnTo>
                    <a:lnTo>
                      <a:pt x="5" y="7"/>
                    </a:lnTo>
                    <a:lnTo>
                      <a:pt x="4" y="9"/>
                    </a:lnTo>
                    <a:lnTo>
                      <a:pt x="2" y="9"/>
                    </a:lnTo>
                    <a:lnTo>
                      <a:pt x="0" y="7"/>
                    </a:lnTo>
                    <a:lnTo>
                      <a:pt x="0" y="6"/>
                    </a:lnTo>
                    <a:lnTo>
                      <a:pt x="2" y="6"/>
                    </a:lnTo>
                    <a:lnTo>
                      <a:pt x="2" y="7"/>
                    </a:lnTo>
                    <a:lnTo>
                      <a:pt x="3" y="7"/>
                    </a:lnTo>
                    <a:lnTo>
                      <a:pt x="3" y="5"/>
                    </a:lnTo>
                    <a:lnTo>
                      <a:pt x="2" y="5"/>
                    </a:lnTo>
                    <a:lnTo>
                      <a:pt x="0" y="4"/>
                    </a:lnTo>
                    <a:lnTo>
                      <a:pt x="0" y="1"/>
                    </a:lnTo>
                    <a:lnTo>
                      <a:pt x="2"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21" name="Freeform 797"/>
              <p:cNvSpPr>
                <a:spLocks/>
              </p:cNvSpPr>
              <p:nvPr/>
            </p:nvSpPr>
            <p:spPr bwMode="auto">
              <a:xfrm>
                <a:off x="6038" y="2352"/>
                <a:ext cx="5" cy="10"/>
              </a:xfrm>
              <a:custGeom>
                <a:avLst/>
                <a:gdLst>
                  <a:gd name="T0" fmla="*/ 0 w 5"/>
                  <a:gd name="T1" fmla="*/ 0 h 10"/>
                  <a:gd name="T2" fmla="*/ 4 w 5"/>
                  <a:gd name="T3" fmla="*/ 0 h 10"/>
                  <a:gd name="T4" fmla="*/ 4 w 5"/>
                  <a:gd name="T5" fmla="*/ 2 h 10"/>
                  <a:gd name="T6" fmla="*/ 3 w 5"/>
                  <a:gd name="T7" fmla="*/ 2 h 10"/>
                  <a:gd name="T8" fmla="*/ 3 w 5"/>
                  <a:gd name="T9" fmla="*/ 9 h 10"/>
                  <a:gd name="T10" fmla="*/ 1 w 5"/>
                  <a:gd name="T11" fmla="*/ 9 h 10"/>
                  <a:gd name="T12" fmla="*/ 1 w 5"/>
                  <a:gd name="T13" fmla="*/ 2 h 10"/>
                  <a:gd name="T14" fmla="*/ 0 w 5"/>
                  <a:gd name="T15" fmla="*/ 2 h 10"/>
                  <a:gd name="T16" fmla="*/ 0 w 5"/>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10"/>
                  <a:gd name="T29" fmla="*/ 5 w 5"/>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10">
                    <a:moveTo>
                      <a:pt x="0" y="0"/>
                    </a:moveTo>
                    <a:lnTo>
                      <a:pt x="4" y="0"/>
                    </a:lnTo>
                    <a:lnTo>
                      <a:pt x="4" y="2"/>
                    </a:lnTo>
                    <a:lnTo>
                      <a:pt x="3" y="2"/>
                    </a:lnTo>
                    <a:lnTo>
                      <a:pt x="3" y="9"/>
                    </a:lnTo>
                    <a:lnTo>
                      <a:pt x="1" y="9"/>
                    </a:lnTo>
                    <a:lnTo>
                      <a:pt x="1" y="2"/>
                    </a:lnTo>
                    <a:lnTo>
                      <a:pt x="0" y="2"/>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22" name="Freeform 798"/>
              <p:cNvSpPr>
                <a:spLocks/>
              </p:cNvSpPr>
              <p:nvPr/>
            </p:nvSpPr>
            <p:spPr bwMode="auto">
              <a:xfrm>
                <a:off x="6053" y="2352"/>
                <a:ext cx="7" cy="10"/>
              </a:xfrm>
              <a:custGeom>
                <a:avLst/>
                <a:gdLst>
                  <a:gd name="T0" fmla="*/ 2 w 7"/>
                  <a:gd name="T1" fmla="*/ 0 h 10"/>
                  <a:gd name="T2" fmla="*/ 4 w 7"/>
                  <a:gd name="T3" fmla="*/ 0 h 10"/>
                  <a:gd name="T4" fmla="*/ 6 w 7"/>
                  <a:gd name="T5" fmla="*/ 9 h 10"/>
                  <a:gd name="T6" fmla="*/ 4 w 7"/>
                  <a:gd name="T7" fmla="*/ 9 h 10"/>
                  <a:gd name="T8" fmla="*/ 3 w 7"/>
                  <a:gd name="T9" fmla="*/ 7 h 10"/>
                  <a:gd name="T10" fmla="*/ 3 w 7"/>
                  <a:gd name="T11" fmla="*/ 6 h 10"/>
                  <a:gd name="T12" fmla="*/ 3 w 7"/>
                  <a:gd name="T13" fmla="*/ 2 h 10"/>
                  <a:gd name="T14" fmla="*/ 2 w 7"/>
                  <a:gd name="T15" fmla="*/ 6 h 10"/>
                  <a:gd name="T16" fmla="*/ 3 w 7"/>
                  <a:gd name="T17" fmla="*/ 6 h 10"/>
                  <a:gd name="T18" fmla="*/ 3 w 7"/>
                  <a:gd name="T19" fmla="*/ 7 h 10"/>
                  <a:gd name="T20" fmla="*/ 2 w 7"/>
                  <a:gd name="T21" fmla="*/ 7 h 10"/>
                  <a:gd name="T22" fmla="*/ 2 w 7"/>
                  <a:gd name="T23" fmla="*/ 9 h 10"/>
                  <a:gd name="T24" fmla="*/ 0 w 7"/>
                  <a:gd name="T25" fmla="*/ 9 h 10"/>
                  <a:gd name="T26" fmla="*/ 2 w 7"/>
                  <a:gd name="T27" fmla="*/ 0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
                  <a:gd name="T43" fmla="*/ 0 h 10"/>
                  <a:gd name="T44" fmla="*/ 7 w 7"/>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 h="10">
                    <a:moveTo>
                      <a:pt x="2" y="0"/>
                    </a:moveTo>
                    <a:lnTo>
                      <a:pt x="4" y="0"/>
                    </a:lnTo>
                    <a:lnTo>
                      <a:pt x="6" y="9"/>
                    </a:lnTo>
                    <a:lnTo>
                      <a:pt x="4" y="9"/>
                    </a:lnTo>
                    <a:lnTo>
                      <a:pt x="3" y="7"/>
                    </a:lnTo>
                    <a:lnTo>
                      <a:pt x="3" y="6"/>
                    </a:lnTo>
                    <a:lnTo>
                      <a:pt x="3" y="2"/>
                    </a:lnTo>
                    <a:lnTo>
                      <a:pt x="2" y="6"/>
                    </a:lnTo>
                    <a:lnTo>
                      <a:pt x="3" y="6"/>
                    </a:lnTo>
                    <a:lnTo>
                      <a:pt x="3" y="7"/>
                    </a:lnTo>
                    <a:lnTo>
                      <a:pt x="2" y="7"/>
                    </a:lnTo>
                    <a:lnTo>
                      <a:pt x="2" y="9"/>
                    </a:lnTo>
                    <a:lnTo>
                      <a:pt x="0" y="9"/>
                    </a:lnTo>
                    <a:lnTo>
                      <a:pt x="2"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23" name="Freeform 799"/>
              <p:cNvSpPr>
                <a:spLocks/>
              </p:cNvSpPr>
              <p:nvPr/>
            </p:nvSpPr>
            <p:spPr bwMode="auto">
              <a:xfrm>
                <a:off x="6071" y="2352"/>
                <a:ext cx="6" cy="10"/>
              </a:xfrm>
              <a:custGeom>
                <a:avLst/>
                <a:gdLst>
                  <a:gd name="T0" fmla="*/ 0 w 6"/>
                  <a:gd name="T1" fmla="*/ 0 h 10"/>
                  <a:gd name="T2" fmla="*/ 4 w 6"/>
                  <a:gd name="T3" fmla="*/ 0 h 10"/>
                  <a:gd name="T4" fmla="*/ 5 w 6"/>
                  <a:gd name="T5" fmla="*/ 1 h 10"/>
                  <a:gd name="T6" fmla="*/ 5 w 6"/>
                  <a:gd name="T7" fmla="*/ 3 h 10"/>
                  <a:gd name="T8" fmla="*/ 4 w 6"/>
                  <a:gd name="T9" fmla="*/ 5 h 10"/>
                  <a:gd name="T10" fmla="*/ 5 w 6"/>
                  <a:gd name="T11" fmla="*/ 6 h 10"/>
                  <a:gd name="T12" fmla="*/ 5 w 6"/>
                  <a:gd name="T13" fmla="*/ 9 h 10"/>
                  <a:gd name="T14" fmla="*/ 3 w 6"/>
                  <a:gd name="T15" fmla="*/ 9 h 10"/>
                  <a:gd name="T16" fmla="*/ 3 w 6"/>
                  <a:gd name="T17" fmla="*/ 6 h 10"/>
                  <a:gd name="T18" fmla="*/ 3 w 6"/>
                  <a:gd name="T19" fmla="*/ 3 h 10"/>
                  <a:gd name="T20" fmla="*/ 2 w 6"/>
                  <a:gd name="T21" fmla="*/ 3 h 10"/>
                  <a:gd name="T22" fmla="*/ 2 w 6"/>
                  <a:gd name="T23" fmla="*/ 1 h 10"/>
                  <a:gd name="T24" fmla="*/ 3 w 6"/>
                  <a:gd name="T25" fmla="*/ 1 h 10"/>
                  <a:gd name="T26" fmla="*/ 3 w 6"/>
                  <a:gd name="T27" fmla="*/ 3 h 10"/>
                  <a:gd name="T28" fmla="*/ 3 w 6"/>
                  <a:gd name="T29" fmla="*/ 6 h 10"/>
                  <a:gd name="T30" fmla="*/ 2 w 6"/>
                  <a:gd name="T31" fmla="*/ 6 h 10"/>
                  <a:gd name="T32" fmla="*/ 2 w 6"/>
                  <a:gd name="T33" fmla="*/ 9 h 10"/>
                  <a:gd name="T34" fmla="*/ 0 w 6"/>
                  <a:gd name="T35" fmla="*/ 9 h 10"/>
                  <a:gd name="T36" fmla="*/ 0 w 6"/>
                  <a:gd name="T37" fmla="*/ 0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
                  <a:gd name="T58" fmla="*/ 0 h 10"/>
                  <a:gd name="T59" fmla="*/ 6 w 6"/>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 h="10">
                    <a:moveTo>
                      <a:pt x="0" y="0"/>
                    </a:moveTo>
                    <a:lnTo>
                      <a:pt x="4" y="0"/>
                    </a:lnTo>
                    <a:lnTo>
                      <a:pt x="5" y="1"/>
                    </a:lnTo>
                    <a:lnTo>
                      <a:pt x="5" y="3"/>
                    </a:lnTo>
                    <a:lnTo>
                      <a:pt x="4" y="5"/>
                    </a:lnTo>
                    <a:lnTo>
                      <a:pt x="5" y="6"/>
                    </a:lnTo>
                    <a:lnTo>
                      <a:pt x="5" y="9"/>
                    </a:lnTo>
                    <a:lnTo>
                      <a:pt x="3" y="9"/>
                    </a:lnTo>
                    <a:lnTo>
                      <a:pt x="3" y="6"/>
                    </a:lnTo>
                    <a:lnTo>
                      <a:pt x="3" y="3"/>
                    </a:lnTo>
                    <a:lnTo>
                      <a:pt x="2" y="3"/>
                    </a:lnTo>
                    <a:lnTo>
                      <a:pt x="2" y="1"/>
                    </a:lnTo>
                    <a:lnTo>
                      <a:pt x="3" y="1"/>
                    </a:lnTo>
                    <a:lnTo>
                      <a:pt x="3" y="3"/>
                    </a:lnTo>
                    <a:lnTo>
                      <a:pt x="3" y="6"/>
                    </a:lnTo>
                    <a:lnTo>
                      <a:pt x="2" y="6"/>
                    </a:lnTo>
                    <a:lnTo>
                      <a:pt x="2" y="9"/>
                    </a:lnTo>
                    <a:lnTo>
                      <a:pt x="0" y="9"/>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24" name="Freeform 800"/>
              <p:cNvSpPr>
                <a:spLocks/>
              </p:cNvSpPr>
              <p:nvPr/>
            </p:nvSpPr>
            <p:spPr bwMode="auto">
              <a:xfrm>
                <a:off x="6089" y="2352"/>
                <a:ext cx="3" cy="10"/>
              </a:xfrm>
              <a:custGeom>
                <a:avLst/>
                <a:gdLst>
                  <a:gd name="T0" fmla="*/ 0 w 3"/>
                  <a:gd name="T1" fmla="*/ 0 h 10"/>
                  <a:gd name="T2" fmla="*/ 2 w 3"/>
                  <a:gd name="T3" fmla="*/ 0 h 10"/>
                  <a:gd name="T4" fmla="*/ 2 w 3"/>
                  <a:gd name="T5" fmla="*/ 2 h 10"/>
                  <a:gd name="T6" fmla="*/ 2 w 3"/>
                  <a:gd name="T7" fmla="*/ 9 h 10"/>
                  <a:gd name="T8" fmla="*/ 1 w 3"/>
                  <a:gd name="T9" fmla="*/ 9 h 10"/>
                  <a:gd name="T10" fmla="*/ 1 w 3"/>
                  <a:gd name="T11" fmla="*/ 2 h 10"/>
                  <a:gd name="T12" fmla="*/ 0 w 3"/>
                  <a:gd name="T13" fmla="*/ 2 h 10"/>
                  <a:gd name="T14" fmla="*/ 0 w 3"/>
                  <a:gd name="T15" fmla="*/ 0 h 10"/>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0"/>
                  <a:gd name="T26" fmla="*/ 3 w 3"/>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0">
                    <a:moveTo>
                      <a:pt x="0" y="0"/>
                    </a:moveTo>
                    <a:lnTo>
                      <a:pt x="2" y="0"/>
                    </a:lnTo>
                    <a:lnTo>
                      <a:pt x="2" y="2"/>
                    </a:lnTo>
                    <a:lnTo>
                      <a:pt x="2" y="9"/>
                    </a:lnTo>
                    <a:lnTo>
                      <a:pt x="1" y="9"/>
                    </a:lnTo>
                    <a:lnTo>
                      <a:pt x="1" y="2"/>
                    </a:lnTo>
                    <a:lnTo>
                      <a:pt x="0" y="2"/>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nvGrpSpPr>
            <p:cNvPr id="21615" name="Group 801"/>
            <p:cNvGrpSpPr>
              <a:grpSpLocks/>
            </p:cNvGrpSpPr>
            <p:nvPr/>
          </p:nvGrpSpPr>
          <p:grpSpPr bwMode="auto">
            <a:xfrm>
              <a:off x="5879" y="2352"/>
              <a:ext cx="57" cy="10"/>
              <a:chOff x="5879" y="2352"/>
              <a:chExt cx="57" cy="10"/>
            </a:xfrm>
          </p:grpSpPr>
          <p:sp>
            <p:nvSpPr>
              <p:cNvPr id="21616" name="Freeform 802"/>
              <p:cNvSpPr>
                <a:spLocks/>
              </p:cNvSpPr>
              <p:nvPr/>
            </p:nvSpPr>
            <p:spPr bwMode="auto">
              <a:xfrm>
                <a:off x="5897" y="2352"/>
                <a:ext cx="6" cy="10"/>
              </a:xfrm>
              <a:custGeom>
                <a:avLst/>
                <a:gdLst>
                  <a:gd name="T0" fmla="*/ 0 w 6"/>
                  <a:gd name="T1" fmla="*/ 0 h 10"/>
                  <a:gd name="T2" fmla="*/ 4 w 6"/>
                  <a:gd name="T3" fmla="*/ 0 h 10"/>
                  <a:gd name="T4" fmla="*/ 5 w 6"/>
                  <a:gd name="T5" fmla="*/ 1 h 10"/>
                  <a:gd name="T6" fmla="*/ 5 w 6"/>
                  <a:gd name="T7" fmla="*/ 5 h 10"/>
                  <a:gd name="T8" fmla="*/ 4 w 6"/>
                  <a:gd name="T9" fmla="*/ 6 h 10"/>
                  <a:gd name="T10" fmla="*/ 2 w 6"/>
                  <a:gd name="T11" fmla="*/ 6 h 10"/>
                  <a:gd name="T12" fmla="*/ 2 w 6"/>
                  <a:gd name="T13" fmla="*/ 5 h 10"/>
                  <a:gd name="T14" fmla="*/ 3 w 6"/>
                  <a:gd name="T15" fmla="*/ 5 h 10"/>
                  <a:gd name="T16" fmla="*/ 3 w 6"/>
                  <a:gd name="T17" fmla="*/ 2 h 10"/>
                  <a:gd name="T18" fmla="*/ 2 w 6"/>
                  <a:gd name="T19" fmla="*/ 2 h 10"/>
                  <a:gd name="T20" fmla="*/ 2 w 6"/>
                  <a:gd name="T21" fmla="*/ 5 h 10"/>
                  <a:gd name="T22" fmla="*/ 2 w 6"/>
                  <a:gd name="T23" fmla="*/ 6 h 10"/>
                  <a:gd name="T24" fmla="*/ 2 w 6"/>
                  <a:gd name="T25" fmla="*/ 9 h 10"/>
                  <a:gd name="T26" fmla="*/ 0 w 6"/>
                  <a:gd name="T27" fmla="*/ 9 h 10"/>
                  <a:gd name="T28" fmla="*/ 0 w 6"/>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10"/>
                  <a:gd name="T47" fmla="*/ 6 w 6"/>
                  <a:gd name="T48" fmla="*/ 10 h 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10">
                    <a:moveTo>
                      <a:pt x="0" y="0"/>
                    </a:moveTo>
                    <a:lnTo>
                      <a:pt x="4" y="0"/>
                    </a:lnTo>
                    <a:lnTo>
                      <a:pt x="5" y="1"/>
                    </a:lnTo>
                    <a:lnTo>
                      <a:pt x="5" y="5"/>
                    </a:lnTo>
                    <a:lnTo>
                      <a:pt x="4" y="6"/>
                    </a:lnTo>
                    <a:lnTo>
                      <a:pt x="2" y="6"/>
                    </a:lnTo>
                    <a:lnTo>
                      <a:pt x="2" y="5"/>
                    </a:lnTo>
                    <a:lnTo>
                      <a:pt x="3" y="5"/>
                    </a:lnTo>
                    <a:lnTo>
                      <a:pt x="3" y="2"/>
                    </a:lnTo>
                    <a:lnTo>
                      <a:pt x="2" y="2"/>
                    </a:lnTo>
                    <a:lnTo>
                      <a:pt x="2" y="5"/>
                    </a:lnTo>
                    <a:lnTo>
                      <a:pt x="2" y="6"/>
                    </a:lnTo>
                    <a:lnTo>
                      <a:pt x="2" y="9"/>
                    </a:lnTo>
                    <a:lnTo>
                      <a:pt x="0" y="9"/>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17" name="Freeform 803"/>
              <p:cNvSpPr>
                <a:spLocks/>
              </p:cNvSpPr>
              <p:nvPr/>
            </p:nvSpPr>
            <p:spPr bwMode="auto">
              <a:xfrm>
                <a:off x="5914" y="2352"/>
                <a:ext cx="4" cy="10"/>
              </a:xfrm>
              <a:custGeom>
                <a:avLst/>
                <a:gdLst>
                  <a:gd name="T0" fmla="*/ 0 w 4"/>
                  <a:gd name="T1" fmla="*/ 0 h 10"/>
                  <a:gd name="T2" fmla="*/ 3 w 4"/>
                  <a:gd name="T3" fmla="*/ 0 h 10"/>
                  <a:gd name="T4" fmla="*/ 3 w 4"/>
                  <a:gd name="T5" fmla="*/ 2 h 10"/>
                  <a:gd name="T6" fmla="*/ 2 w 4"/>
                  <a:gd name="T7" fmla="*/ 2 h 10"/>
                  <a:gd name="T8" fmla="*/ 2 w 4"/>
                  <a:gd name="T9" fmla="*/ 3 h 10"/>
                  <a:gd name="T10" fmla="*/ 3 w 4"/>
                  <a:gd name="T11" fmla="*/ 3 h 10"/>
                  <a:gd name="T12" fmla="*/ 3 w 4"/>
                  <a:gd name="T13" fmla="*/ 6 h 10"/>
                  <a:gd name="T14" fmla="*/ 2 w 4"/>
                  <a:gd name="T15" fmla="*/ 6 h 10"/>
                  <a:gd name="T16" fmla="*/ 2 w 4"/>
                  <a:gd name="T17" fmla="*/ 7 h 10"/>
                  <a:gd name="T18" fmla="*/ 3 w 4"/>
                  <a:gd name="T19" fmla="*/ 7 h 10"/>
                  <a:gd name="T20" fmla="*/ 3 w 4"/>
                  <a:gd name="T21" fmla="*/ 9 h 10"/>
                  <a:gd name="T22" fmla="*/ 0 w 4"/>
                  <a:gd name="T23" fmla="*/ 9 h 10"/>
                  <a:gd name="T24" fmla="*/ 0 w 4"/>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
                  <a:gd name="T40" fmla="*/ 0 h 10"/>
                  <a:gd name="T41" fmla="*/ 4 w 4"/>
                  <a:gd name="T42" fmla="*/ 10 h 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 h="10">
                    <a:moveTo>
                      <a:pt x="0" y="0"/>
                    </a:moveTo>
                    <a:lnTo>
                      <a:pt x="3" y="0"/>
                    </a:lnTo>
                    <a:lnTo>
                      <a:pt x="3" y="2"/>
                    </a:lnTo>
                    <a:lnTo>
                      <a:pt x="2" y="2"/>
                    </a:lnTo>
                    <a:lnTo>
                      <a:pt x="2" y="3"/>
                    </a:lnTo>
                    <a:lnTo>
                      <a:pt x="3" y="3"/>
                    </a:lnTo>
                    <a:lnTo>
                      <a:pt x="3" y="6"/>
                    </a:lnTo>
                    <a:lnTo>
                      <a:pt x="2" y="6"/>
                    </a:lnTo>
                    <a:lnTo>
                      <a:pt x="2" y="7"/>
                    </a:lnTo>
                    <a:lnTo>
                      <a:pt x="3" y="7"/>
                    </a:lnTo>
                    <a:lnTo>
                      <a:pt x="3" y="9"/>
                    </a:lnTo>
                    <a:lnTo>
                      <a:pt x="0" y="9"/>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18" name="Freeform 804"/>
              <p:cNvSpPr>
                <a:spLocks/>
              </p:cNvSpPr>
              <p:nvPr/>
            </p:nvSpPr>
            <p:spPr bwMode="auto">
              <a:xfrm>
                <a:off x="5930" y="2352"/>
                <a:ext cx="6" cy="10"/>
              </a:xfrm>
              <a:custGeom>
                <a:avLst/>
                <a:gdLst>
                  <a:gd name="T0" fmla="*/ 0 w 6"/>
                  <a:gd name="T1" fmla="*/ 0 h 10"/>
                  <a:gd name="T2" fmla="*/ 2 w 6"/>
                  <a:gd name="T3" fmla="*/ 0 h 10"/>
                  <a:gd name="T4" fmla="*/ 3 w 6"/>
                  <a:gd name="T5" fmla="*/ 5 h 10"/>
                  <a:gd name="T6" fmla="*/ 3 w 6"/>
                  <a:gd name="T7" fmla="*/ 0 h 10"/>
                  <a:gd name="T8" fmla="*/ 5 w 6"/>
                  <a:gd name="T9" fmla="*/ 0 h 10"/>
                  <a:gd name="T10" fmla="*/ 5 w 6"/>
                  <a:gd name="T11" fmla="*/ 9 h 10"/>
                  <a:gd name="T12" fmla="*/ 3 w 6"/>
                  <a:gd name="T13" fmla="*/ 9 h 10"/>
                  <a:gd name="T14" fmla="*/ 2 w 6"/>
                  <a:gd name="T15" fmla="*/ 5 h 10"/>
                  <a:gd name="T16" fmla="*/ 2 w 6"/>
                  <a:gd name="T17" fmla="*/ 9 h 10"/>
                  <a:gd name="T18" fmla="*/ 0 w 6"/>
                  <a:gd name="T19" fmla="*/ 9 h 10"/>
                  <a:gd name="T20" fmla="*/ 0 w 6"/>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0"/>
                  <a:gd name="T35" fmla="*/ 6 w 6"/>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0">
                    <a:moveTo>
                      <a:pt x="0" y="0"/>
                    </a:moveTo>
                    <a:lnTo>
                      <a:pt x="2" y="0"/>
                    </a:lnTo>
                    <a:lnTo>
                      <a:pt x="3" y="5"/>
                    </a:lnTo>
                    <a:lnTo>
                      <a:pt x="3" y="0"/>
                    </a:lnTo>
                    <a:lnTo>
                      <a:pt x="5" y="0"/>
                    </a:lnTo>
                    <a:lnTo>
                      <a:pt x="5" y="9"/>
                    </a:lnTo>
                    <a:lnTo>
                      <a:pt x="3" y="9"/>
                    </a:lnTo>
                    <a:lnTo>
                      <a:pt x="2" y="5"/>
                    </a:lnTo>
                    <a:lnTo>
                      <a:pt x="2" y="9"/>
                    </a:lnTo>
                    <a:lnTo>
                      <a:pt x="0" y="9"/>
                    </a:lnTo>
                    <a:lnTo>
                      <a:pt x="0"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19" name="Freeform 805"/>
              <p:cNvSpPr>
                <a:spLocks/>
              </p:cNvSpPr>
              <p:nvPr/>
            </p:nvSpPr>
            <p:spPr bwMode="auto">
              <a:xfrm>
                <a:off x="5879" y="2352"/>
                <a:ext cx="6" cy="10"/>
              </a:xfrm>
              <a:custGeom>
                <a:avLst/>
                <a:gdLst>
                  <a:gd name="T0" fmla="*/ 1 w 6"/>
                  <a:gd name="T1" fmla="*/ 0 h 10"/>
                  <a:gd name="T2" fmla="*/ 4 w 6"/>
                  <a:gd name="T3" fmla="*/ 0 h 10"/>
                  <a:gd name="T4" fmla="*/ 5 w 6"/>
                  <a:gd name="T5" fmla="*/ 2 h 10"/>
                  <a:gd name="T6" fmla="*/ 5 w 6"/>
                  <a:gd name="T7" fmla="*/ 7 h 10"/>
                  <a:gd name="T8" fmla="*/ 4 w 6"/>
                  <a:gd name="T9" fmla="*/ 9 h 10"/>
                  <a:gd name="T10" fmla="*/ 3 w 6"/>
                  <a:gd name="T11" fmla="*/ 9 h 10"/>
                  <a:gd name="T12" fmla="*/ 3 w 6"/>
                  <a:gd name="T13" fmla="*/ 7 h 10"/>
                  <a:gd name="T14" fmla="*/ 3 w 6"/>
                  <a:gd name="T15" fmla="*/ 2 h 10"/>
                  <a:gd name="T16" fmla="*/ 2 w 6"/>
                  <a:gd name="T17" fmla="*/ 2 h 10"/>
                  <a:gd name="T18" fmla="*/ 2 w 6"/>
                  <a:gd name="T19" fmla="*/ 7 h 10"/>
                  <a:gd name="T20" fmla="*/ 3 w 6"/>
                  <a:gd name="T21" fmla="*/ 7 h 10"/>
                  <a:gd name="T22" fmla="*/ 3 w 6"/>
                  <a:gd name="T23" fmla="*/ 9 h 10"/>
                  <a:gd name="T24" fmla="*/ 1 w 6"/>
                  <a:gd name="T25" fmla="*/ 9 h 10"/>
                  <a:gd name="T26" fmla="*/ 0 w 6"/>
                  <a:gd name="T27" fmla="*/ 7 h 10"/>
                  <a:gd name="T28" fmla="*/ 0 w 6"/>
                  <a:gd name="T29" fmla="*/ 2 h 10"/>
                  <a:gd name="T30" fmla="*/ 1 w 6"/>
                  <a:gd name="T31" fmla="*/ 0 h 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
                  <a:gd name="T49" fmla="*/ 0 h 10"/>
                  <a:gd name="T50" fmla="*/ 6 w 6"/>
                  <a:gd name="T51" fmla="*/ 10 h 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 h="10">
                    <a:moveTo>
                      <a:pt x="1" y="0"/>
                    </a:moveTo>
                    <a:lnTo>
                      <a:pt x="4" y="0"/>
                    </a:lnTo>
                    <a:lnTo>
                      <a:pt x="5" y="2"/>
                    </a:lnTo>
                    <a:lnTo>
                      <a:pt x="5" y="7"/>
                    </a:lnTo>
                    <a:lnTo>
                      <a:pt x="4" y="9"/>
                    </a:lnTo>
                    <a:lnTo>
                      <a:pt x="3" y="9"/>
                    </a:lnTo>
                    <a:lnTo>
                      <a:pt x="3" y="7"/>
                    </a:lnTo>
                    <a:lnTo>
                      <a:pt x="3" y="2"/>
                    </a:lnTo>
                    <a:lnTo>
                      <a:pt x="2" y="2"/>
                    </a:lnTo>
                    <a:lnTo>
                      <a:pt x="2" y="7"/>
                    </a:lnTo>
                    <a:lnTo>
                      <a:pt x="3" y="7"/>
                    </a:lnTo>
                    <a:lnTo>
                      <a:pt x="3" y="9"/>
                    </a:lnTo>
                    <a:lnTo>
                      <a:pt x="1" y="9"/>
                    </a:lnTo>
                    <a:lnTo>
                      <a:pt x="0" y="7"/>
                    </a:lnTo>
                    <a:lnTo>
                      <a:pt x="0" y="2"/>
                    </a:lnTo>
                    <a:lnTo>
                      <a:pt x="1" y="0"/>
                    </a:lnTo>
                  </a:path>
                </a:pathLst>
              </a:custGeom>
              <a:solidFill>
                <a:srgbClr val="E0E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grpSp>
      <p:sp>
        <p:nvSpPr>
          <p:cNvPr id="21561" name="Freeform 806"/>
          <p:cNvSpPr>
            <a:spLocks/>
          </p:cNvSpPr>
          <p:nvPr/>
        </p:nvSpPr>
        <p:spPr bwMode="auto">
          <a:xfrm>
            <a:off x="8394700" y="3009900"/>
            <a:ext cx="73025" cy="198438"/>
          </a:xfrm>
          <a:custGeom>
            <a:avLst/>
            <a:gdLst>
              <a:gd name="T0" fmla="*/ 0 w 50"/>
              <a:gd name="T1" fmla="*/ 0 h 142"/>
              <a:gd name="T2" fmla="*/ 2147483647 w 50"/>
              <a:gd name="T3" fmla="*/ 0 h 142"/>
              <a:gd name="T4" fmla="*/ 2147483647 w 50"/>
              <a:gd name="T5" fmla="*/ 2147483647 h 142"/>
              <a:gd name="T6" fmla="*/ 0 w 50"/>
              <a:gd name="T7" fmla="*/ 2147483647 h 142"/>
              <a:gd name="T8" fmla="*/ 0 w 50"/>
              <a:gd name="T9" fmla="*/ 0 h 142"/>
              <a:gd name="T10" fmla="*/ 0 60000 65536"/>
              <a:gd name="T11" fmla="*/ 0 60000 65536"/>
              <a:gd name="T12" fmla="*/ 0 60000 65536"/>
              <a:gd name="T13" fmla="*/ 0 60000 65536"/>
              <a:gd name="T14" fmla="*/ 0 60000 65536"/>
              <a:gd name="T15" fmla="*/ 0 w 50"/>
              <a:gd name="T16" fmla="*/ 0 h 142"/>
              <a:gd name="T17" fmla="*/ 50 w 50"/>
              <a:gd name="T18" fmla="*/ 142 h 142"/>
            </a:gdLst>
            <a:ahLst/>
            <a:cxnLst>
              <a:cxn ang="T10">
                <a:pos x="T0" y="T1"/>
              </a:cxn>
              <a:cxn ang="T11">
                <a:pos x="T2" y="T3"/>
              </a:cxn>
              <a:cxn ang="T12">
                <a:pos x="T4" y="T5"/>
              </a:cxn>
              <a:cxn ang="T13">
                <a:pos x="T6" y="T7"/>
              </a:cxn>
              <a:cxn ang="T14">
                <a:pos x="T8" y="T9"/>
              </a:cxn>
            </a:cxnLst>
            <a:rect l="T15" t="T16" r="T17" b="T18"/>
            <a:pathLst>
              <a:path w="50" h="142">
                <a:moveTo>
                  <a:pt x="0" y="0"/>
                </a:moveTo>
                <a:lnTo>
                  <a:pt x="49" y="0"/>
                </a:lnTo>
                <a:lnTo>
                  <a:pt x="49" y="141"/>
                </a:lnTo>
                <a:lnTo>
                  <a:pt x="0" y="141"/>
                </a:lnTo>
                <a:lnTo>
                  <a:pt x="0" y="0"/>
                </a:lnTo>
              </a:path>
            </a:pathLst>
          </a:custGeom>
          <a:solidFill>
            <a:srgbClr val="404040"/>
          </a:solidFill>
          <a:ln w="12700" cap="rnd">
            <a:solidFill>
              <a:srgbClr val="000000"/>
            </a:solidFill>
            <a:round/>
            <a:headEnd/>
            <a:tailEnd/>
          </a:ln>
        </p:spPr>
        <p:txBody>
          <a:bodyPr/>
          <a:lstStyle/>
          <a:p>
            <a:endParaRPr lang="en-US"/>
          </a:p>
        </p:txBody>
      </p:sp>
      <p:grpSp>
        <p:nvGrpSpPr>
          <p:cNvPr id="21562" name="Group 807"/>
          <p:cNvGrpSpPr>
            <a:grpSpLocks/>
          </p:cNvGrpSpPr>
          <p:nvPr/>
        </p:nvGrpSpPr>
        <p:grpSpPr bwMode="auto">
          <a:xfrm>
            <a:off x="7459663" y="2851150"/>
            <a:ext cx="835025" cy="436563"/>
            <a:chOff x="5169" y="2036"/>
            <a:chExt cx="578" cy="311"/>
          </a:xfrm>
        </p:grpSpPr>
        <p:grpSp>
          <p:nvGrpSpPr>
            <p:cNvPr id="21601" name="Group 808"/>
            <p:cNvGrpSpPr>
              <a:grpSpLocks/>
            </p:cNvGrpSpPr>
            <p:nvPr/>
          </p:nvGrpSpPr>
          <p:grpSpPr bwMode="auto">
            <a:xfrm>
              <a:off x="5340" y="2092"/>
              <a:ext cx="407" cy="255"/>
              <a:chOff x="5340" y="2092"/>
              <a:chExt cx="407" cy="255"/>
            </a:xfrm>
          </p:grpSpPr>
          <p:sp>
            <p:nvSpPr>
              <p:cNvPr id="21606" name="Line 809"/>
              <p:cNvSpPr>
                <a:spLocks noChangeShapeType="1"/>
              </p:cNvSpPr>
              <p:nvPr/>
            </p:nvSpPr>
            <p:spPr bwMode="auto">
              <a:xfrm flipV="1">
                <a:off x="5340" y="2092"/>
                <a:ext cx="407" cy="255"/>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7" name="Line 810"/>
              <p:cNvSpPr>
                <a:spLocks noChangeShapeType="1"/>
              </p:cNvSpPr>
              <p:nvPr/>
            </p:nvSpPr>
            <p:spPr bwMode="auto">
              <a:xfrm flipV="1">
                <a:off x="5491" y="2183"/>
                <a:ext cx="237" cy="153"/>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8" name="Line 811"/>
              <p:cNvSpPr>
                <a:spLocks noChangeShapeType="1"/>
              </p:cNvSpPr>
              <p:nvPr/>
            </p:nvSpPr>
            <p:spPr bwMode="auto">
              <a:xfrm flipV="1">
                <a:off x="5433" y="2148"/>
                <a:ext cx="276" cy="176"/>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602" name="Group 812"/>
            <p:cNvGrpSpPr>
              <a:grpSpLocks/>
            </p:cNvGrpSpPr>
            <p:nvPr/>
          </p:nvGrpSpPr>
          <p:grpSpPr bwMode="auto">
            <a:xfrm>
              <a:off x="5169" y="2036"/>
              <a:ext cx="406" cy="255"/>
              <a:chOff x="5169" y="2036"/>
              <a:chExt cx="406" cy="255"/>
            </a:xfrm>
          </p:grpSpPr>
          <p:sp>
            <p:nvSpPr>
              <p:cNvPr id="21603" name="Line 813"/>
              <p:cNvSpPr>
                <a:spLocks noChangeShapeType="1"/>
              </p:cNvSpPr>
              <p:nvPr/>
            </p:nvSpPr>
            <p:spPr bwMode="auto">
              <a:xfrm flipV="1">
                <a:off x="5169" y="2036"/>
                <a:ext cx="406" cy="255"/>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4" name="Line 814"/>
              <p:cNvSpPr>
                <a:spLocks noChangeShapeType="1"/>
              </p:cNvSpPr>
              <p:nvPr/>
            </p:nvSpPr>
            <p:spPr bwMode="auto">
              <a:xfrm flipV="1">
                <a:off x="5170" y="2057"/>
                <a:ext cx="237" cy="154"/>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5" name="Line 815"/>
              <p:cNvSpPr>
                <a:spLocks noChangeShapeType="1"/>
              </p:cNvSpPr>
              <p:nvPr/>
            </p:nvSpPr>
            <p:spPr bwMode="auto">
              <a:xfrm flipV="1">
                <a:off x="5169" y="2057"/>
                <a:ext cx="198" cy="132"/>
              </a:xfrm>
              <a:prstGeom prst="line">
                <a:avLst/>
              </a:prstGeom>
              <a:noFill/>
              <a:ln w="12700">
                <a:solidFill>
                  <a:srgbClr val="E0E0E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21563" name="Group 816"/>
          <p:cNvGrpSpPr>
            <a:grpSpLocks/>
          </p:cNvGrpSpPr>
          <p:nvPr/>
        </p:nvGrpSpPr>
        <p:grpSpPr bwMode="auto">
          <a:xfrm>
            <a:off x="6597650" y="2994025"/>
            <a:ext cx="1193800" cy="669925"/>
            <a:chOff x="4572" y="2137"/>
            <a:chExt cx="827" cy="479"/>
          </a:xfrm>
        </p:grpSpPr>
        <p:sp>
          <p:nvSpPr>
            <p:cNvPr id="21589" name="Arc 817"/>
            <p:cNvSpPr>
              <a:spLocks/>
            </p:cNvSpPr>
            <p:nvPr/>
          </p:nvSpPr>
          <p:spPr bwMode="auto">
            <a:xfrm>
              <a:off x="4572" y="2137"/>
              <a:ext cx="827" cy="433"/>
            </a:xfrm>
            <a:custGeom>
              <a:avLst/>
              <a:gdLst>
                <a:gd name="T0" fmla="*/ 0 w 43200"/>
                <a:gd name="T1" fmla="*/ 0 h 35249"/>
                <a:gd name="T2" fmla="*/ 0 w 43200"/>
                <a:gd name="T3" fmla="*/ 0 h 35249"/>
                <a:gd name="T4" fmla="*/ 0 w 43200"/>
                <a:gd name="T5" fmla="*/ 0 h 35249"/>
                <a:gd name="T6" fmla="*/ 0 60000 65536"/>
                <a:gd name="T7" fmla="*/ 0 60000 65536"/>
                <a:gd name="T8" fmla="*/ 0 60000 65536"/>
                <a:gd name="T9" fmla="*/ 0 w 43200"/>
                <a:gd name="T10" fmla="*/ 0 h 35249"/>
                <a:gd name="T11" fmla="*/ 43200 w 43200"/>
                <a:gd name="T12" fmla="*/ 35249 h 35249"/>
              </a:gdLst>
              <a:ahLst/>
              <a:cxnLst>
                <a:cxn ang="T6">
                  <a:pos x="T0" y="T1"/>
                </a:cxn>
                <a:cxn ang="T7">
                  <a:pos x="T2" y="T3"/>
                </a:cxn>
                <a:cxn ang="T8">
                  <a:pos x="T4" y="T5"/>
                </a:cxn>
              </a:cxnLst>
              <a:rect l="T9" t="T10" r="T11" b="T12"/>
              <a:pathLst>
                <a:path w="43200" h="35249" fill="none" extrusionOk="0">
                  <a:moveTo>
                    <a:pt x="4381" y="34641"/>
                  </a:moveTo>
                  <a:cubicBezTo>
                    <a:pt x="1538" y="30888"/>
                    <a:pt x="0" y="26308"/>
                    <a:pt x="0" y="21600"/>
                  </a:cubicBezTo>
                  <a:cubicBezTo>
                    <a:pt x="0" y="9670"/>
                    <a:pt x="9670" y="0"/>
                    <a:pt x="21600" y="0"/>
                  </a:cubicBezTo>
                  <a:cubicBezTo>
                    <a:pt x="33529" y="0"/>
                    <a:pt x="43200" y="9670"/>
                    <a:pt x="43200" y="21600"/>
                  </a:cubicBezTo>
                  <a:cubicBezTo>
                    <a:pt x="43200" y="26573"/>
                    <a:pt x="41483" y="31394"/>
                    <a:pt x="38341" y="35249"/>
                  </a:cubicBezTo>
                </a:path>
                <a:path w="43200" h="35249" stroke="0" extrusionOk="0">
                  <a:moveTo>
                    <a:pt x="4381" y="34641"/>
                  </a:moveTo>
                  <a:cubicBezTo>
                    <a:pt x="1538" y="30888"/>
                    <a:pt x="0" y="26308"/>
                    <a:pt x="0" y="21600"/>
                  </a:cubicBezTo>
                  <a:cubicBezTo>
                    <a:pt x="0" y="9670"/>
                    <a:pt x="9670" y="0"/>
                    <a:pt x="21600" y="0"/>
                  </a:cubicBezTo>
                  <a:cubicBezTo>
                    <a:pt x="33529" y="0"/>
                    <a:pt x="43200" y="9670"/>
                    <a:pt x="43200" y="21600"/>
                  </a:cubicBezTo>
                  <a:cubicBezTo>
                    <a:pt x="43200" y="26573"/>
                    <a:pt x="41483" y="31394"/>
                    <a:pt x="38341" y="35249"/>
                  </a:cubicBezTo>
                  <a:lnTo>
                    <a:pt x="21600" y="21600"/>
                  </a:lnTo>
                  <a:lnTo>
                    <a:pt x="4381" y="34641"/>
                  </a:lnTo>
                  <a:close/>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1590" name="Group 818"/>
            <p:cNvGrpSpPr>
              <a:grpSpLocks/>
            </p:cNvGrpSpPr>
            <p:nvPr/>
          </p:nvGrpSpPr>
          <p:grpSpPr bwMode="auto">
            <a:xfrm>
              <a:off x="4626" y="2463"/>
              <a:ext cx="718" cy="153"/>
              <a:chOff x="4626" y="2463"/>
              <a:chExt cx="718" cy="153"/>
            </a:xfrm>
          </p:grpSpPr>
          <p:grpSp>
            <p:nvGrpSpPr>
              <p:cNvPr id="21591" name="Group 819"/>
              <p:cNvGrpSpPr>
                <a:grpSpLocks/>
              </p:cNvGrpSpPr>
              <p:nvPr/>
            </p:nvGrpSpPr>
            <p:grpSpPr bwMode="auto">
              <a:xfrm>
                <a:off x="4626" y="2463"/>
                <a:ext cx="54" cy="153"/>
                <a:chOff x="4626" y="2463"/>
                <a:chExt cx="54" cy="153"/>
              </a:xfrm>
            </p:grpSpPr>
            <p:grpSp>
              <p:nvGrpSpPr>
                <p:cNvPr id="21597" name="Group 820"/>
                <p:cNvGrpSpPr>
                  <a:grpSpLocks/>
                </p:cNvGrpSpPr>
                <p:nvPr/>
              </p:nvGrpSpPr>
              <p:grpSpPr bwMode="auto">
                <a:xfrm>
                  <a:off x="4626" y="2505"/>
                  <a:ext cx="48" cy="72"/>
                  <a:chOff x="4626" y="2505"/>
                  <a:chExt cx="48" cy="72"/>
                </a:xfrm>
              </p:grpSpPr>
              <p:sp>
                <p:nvSpPr>
                  <p:cNvPr id="21599" name="Arc 821"/>
                  <p:cNvSpPr>
                    <a:spLocks/>
                  </p:cNvSpPr>
                  <p:nvPr/>
                </p:nvSpPr>
                <p:spPr bwMode="auto">
                  <a:xfrm>
                    <a:off x="4626" y="2509"/>
                    <a:ext cx="43" cy="68"/>
                  </a:xfrm>
                  <a:custGeom>
                    <a:avLst/>
                    <a:gdLst>
                      <a:gd name="T0" fmla="*/ 0 w 21600"/>
                      <a:gd name="T1" fmla="*/ 0 h 43188"/>
                      <a:gd name="T2" fmla="*/ 0 w 21600"/>
                      <a:gd name="T3" fmla="*/ 0 h 43188"/>
                      <a:gd name="T4" fmla="*/ 0 w 21600"/>
                      <a:gd name="T5" fmla="*/ 0 h 43188"/>
                      <a:gd name="T6" fmla="*/ 0 60000 65536"/>
                      <a:gd name="T7" fmla="*/ 0 60000 65536"/>
                      <a:gd name="T8" fmla="*/ 0 60000 65536"/>
                      <a:gd name="T9" fmla="*/ 0 w 21600"/>
                      <a:gd name="T10" fmla="*/ 0 h 43188"/>
                      <a:gd name="T11" fmla="*/ 21600 w 21600"/>
                      <a:gd name="T12" fmla="*/ 43188 h 43188"/>
                    </a:gdLst>
                    <a:ahLst/>
                    <a:cxnLst>
                      <a:cxn ang="T6">
                        <a:pos x="T0" y="T1"/>
                      </a:cxn>
                      <a:cxn ang="T7">
                        <a:pos x="T2" y="T3"/>
                      </a:cxn>
                      <a:cxn ang="T8">
                        <a:pos x="T4" y="T5"/>
                      </a:cxn>
                    </a:cxnLst>
                    <a:rect l="T9" t="T10" r="T11" b="T12"/>
                    <a:pathLst>
                      <a:path w="21600" h="43188" fill="none" extrusionOk="0">
                        <a:moveTo>
                          <a:pt x="21083" y="43187"/>
                        </a:moveTo>
                        <a:cubicBezTo>
                          <a:pt x="9358" y="42907"/>
                          <a:pt x="0" y="33321"/>
                          <a:pt x="0" y="21594"/>
                        </a:cubicBezTo>
                        <a:cubicBezTo>
                          <a:pt x="-1" y="9860"/>
                          <a:pt x="9367" y="272"/>
                          <a:pt x="21097" y="-1"/>
                        </a:cubicBezTo>
                      </a:path>
                      <a:path w="21600" h="43188" stroke="0" extrusionOk="0">
                        <a:moveTo>
                          <a:pt x="21083" y="43187"/>
                        </a:moveTo>
                        <a:cubicBezTo>
                          <a:pt x="9358" y="42907"/>
                          <a:pt x="0" y="33321"/>
                          <a:pt x="0" y="21594"/>
                        </a:cubicBezTo>
                        <a:cubicBezTo>
                          <a:pt x="-1" y="9860"/>
                          <a:pt x="9367" y="272"/>
                          <a:pt x="21097" y="-1"/>
                        </a:cubicBezTo>
                        <a:lnTo>
                          <a:pt x="21600" y="21594"/>
                        </a:lnTo>
                        <a:lnTo>
                          <a:pt x="21083" y="43187"/>
                        </a:lnTo>
                        <a:close/>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600" name="Arc 822"/>
                  <p:cNvSpPr>
                    <a:spLocks/>
                  </p:cNvSpPr>
                  <p:nvPr/>
                </p:nvSpPr>
                <p:spPr bwMode="auto">
                  <a:xfrm>
                    <a:off x="4631" y="2505"/>
                    <a:ext cx="43" cy="70"/>
                  </a:xfrm>
                  <a:custGeom>
                    <a:avLst/>
                    <a:gdLst>
                      <a:gd name="T0" fmla="*/ 0 w 21600"/>
                      <a:gd name="T1" fmla="*/ 0 h 43188"/>
                      <a:gd name="T2" fmla="*/ 0 w 21600"/>
                      <a:gd name="T3" fmla="*/ 0 h 43188"/>
                      <a:gd name="T4" fmla="*/ 0 w 21600"/>
                      <a:gd name="T5" fmla="*/ 0 h 43188"/>
                      <a:gd name="T6" fmla="*/ 0 60000 65536"/>
                      <a:gd name="T7" fmla="*/ 0 60000 65536"/>
                      <a:gd name="T8" fmla="*/ 0 60000 65536"/>
                      <a:gd name="T9" fmla="*/ 0 w 21600"/>
                      <a:gd name="T10" fmla="*/ 0 h 43188"/>
                      <a:gd name="T11" fmla="*/ 21600 w 21600"/>
                      <a:gd name="T12" fmla="*/ 43188 h 43188"/>
                    </a:gdLst>
                    <a:ahLst/>
                    <a:cxnLst>
                      <a:cxn ang="T6">
                        <a:pos x="T0" y="T1"/>
                      </a:cxn>
                      <a:cxn ang="T7">
                        <a:pos x="T2" y="T3"/>
                      </a:cxn>
                      <a:cxn ang="T8">
                        <a:pos x="T4" y="T5"/>
                      </a:cxn>
                    </a:cxnLst>
                    <a:rect l="T9" t="T10" r="T11" b="T12"/>
                    <a:pathLst>
                      <a:path w="21600" h="43188" fill="none" extrusionOk="0">
                        <a:moveTo>
                          <a:pt x="21083" y="43187"/>
                        </a:moveTo>
                        <a:cubicBezTo>
                          <a:pt x="9358" y="42907"/>
                          <a:pt x="0" y="33321"/>
                          <a:pt x="0" y="21594"/>
                        </a:cubicBezTo>
                        <a:cubicBezTo>
                          <a:pt x="-1" y="9860"/>
                          <a:pt x="9367" y="272"/>
                          <a:pt x="21097" y="-1"/>
                        </a:cubicBezTo>
                      </a:path>
                      <a:path w="21600" h="43188" stroke="0" extrusionOk="0">
                        <a:moveTo>
                          <a:pt x="21083" y="43187"/>
                        </a:moveTo>
                        <a:cubicBezTo>
                          <a:pt x="9358" y="42907"/>
                          <a:pt x="0" y="33321"/>
                          <a:pt x="0" y="21594"/>
                        </a:cubicBezTo>
                        <a:cubicBezTo>
                          <a:pt x="-1" y="9860"/>
                          <a:pt x="9367" y="272"/>
                          <a:pt x="21097" y="-1"/>
                        </a:cubicBezTo>
                        <a:lnTo>
                          <a:pt x="21600" y="21594"/>
                        </a:lnTo>
                        <a:lnTo>
                          <a:pt x="21083" y="43187"/>
                        </a:lnTo>
                        <a:close/>
                      </a:path>
                    </a:pathLst>
                  </a:custGeom>
                  <a:solidFill>
                    <a:srgbClr val="B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598" name="Rectangle 823"/>
                <p:cNvSpPr>
                  <a:spLocks noChangeArrowheads="1"/>
                </p:cNvSpPr>
                <p:nvPr/>
              </p:nvSpPr>
              <p:spPr bwMode="auto">
                <a:xfrm>
                  <a:off x="4659" y="2463"/>
                  <a:ext cx="21" cy="153"/>
                </a:xfrm>
                <a:prstGeom prst="rect">
                  <a:avLst/>
                </a:prstGeom>
                <a:solidFill>
                  <a:srgbClr val="7F3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grpSp>
            <p:nvGrpSpPr>
              <p:cNvPr id="21592" name="Group 824"/>
              <p:cNvGrpSpPr>
                <a:grpSpLocks/>
              </p:cNvGrpSpPr>
              <p:nvPr/>
            </p:nvGrpSpPr>
            <p:grpSpPr bwMode="auto">
              <a:xfrm>
                <a:off x="5288" y="2463"/>
                <a:ext cx="56" cy="153"/>
                <a:chOff x="5288" y="2463"/>
                <a:chExt cx="56" cy="153"/>
              </a:xfrm>
            </p:grpSpPr>
            <p:grpSp>
              <p:nvGrpSpPr>
                <p:cNvPr id="21593" name="Group 825"/>
                <p:cNvGrpSpPr>
                  <a:grpSpLocks/>
                </p:cNvGrpSpPr>
                <p:nvPr/>
              </p:nvGrpSpPr>
              <p:grpSpPr bwMode="auto">
                <a:xfrm>
                  <a:off x="5295" y="2505"/>
                  <a:ext cx="49" cy="72"/>
                  <a:chOff x="5295" y="2505"/>
                  <a:chExt cx="49" cy="72"/>
                </a:xfrm>
              </p:grpSpPr>
              <p:sp>
                <p:nvSpPr>
                  <p:cNvPr id="21595" name="Arc 826"/>
                  <p:cNvSpPr>
                    <a:spLocks/>
                  </p:cNvSpPr>
                  <p:nvPr/>
                </p:nvSpPr>
                <p:spPr bwMode="auto">
                  <a:xfrm>
                    <a:off x="5301" y="2509"/>
                    <a:ext cx="43" cy="68"/>
                  </a:xfrm>
                  <a:custGeom>
                    <a:avLst/>
                    <a:gdLst>
                      <a:gd name="T0" fmla="*/ 0 w 21600"/>
                      <a:gd name="T1" fmla="*/ 0 h 43200"/>
                      <a:gd name="T2" fmla="*/ 0 w 21600"/>
                      <a:gd name="T3" fmla="*/ 0 h 43200"/>
                      <a:gd name="T4" fmla="*/ 0 w 21600"/>
                      <a:gd name="T5" fmla="*/ 0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lnTo>
                          <a:pt x="-1" y="0"/>
                        </a:lnTo>
                        <a:close/>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596" name="Arc 827"/>
                  <p:cNvSpPr>
                    <a:spLocks/>
                  </p:cNvSpPr>
                  <p:nvPr/>
                </p:nvSpPr>
                <p:spPr bwMode="auto">
                  <a:xfrm>
                    <a:off x="5295" y="2505"/>
                    <a:ext cx="44" cy="70"/>
                  </a:xfrm>
                  <a:custGeom>
                    <a:avLst/>
                    <a:gdLst>
                      <a:gd name="T0" fmla="*/ 0 w 22658"/>
                      <a:gd name="T1" fmla="*/ 0 h 43200"/>
                      <a:gd name="T2" fmla="*/ 0 w 22658"/>
                      <a:gd name="T3" fmla="*/ 0 h 43200"/>
                      <a:gd name="T4" fmla="*/ 0 w 22658"/>
                      <a:gd name="T5" fmla="*/ 0 h 43200"/>
                      <a:gd name="T6" fmla="*/ 0 60000 65536"/>
                      <a:gd name="T7" fmla="*/ 0 60000 65536"/>
                      <a:gd name="T8" fmla="*/ 0 60000 65536"/>
                      <a:gd name="T9" fmla="*/ 0 w 22658"/>
                      <a:gd name="T10" fmla="*/ 0 h 43200"/>
                      <a:gd name="T11" fmla="*/ 22658 w 22658"/>
                      <a:gd name="T12" fmla="*/ 43200 h 43200"/>
                    </a:gdLst>
                    <a:ahLst/>
                    <a:cxnLst>
                      <a:cxn ang="T6">
                        <a:pos x="T0" y="T1"/>
                      </a:cxn>
                      <a:cxn ang="T7">
                        <a:pos x="T2" y="T3"/>
                      </a:cxn>
                      <a:cxn ang="T8">
                        <a:pos x="T4" y="T5"/>
                      </a:cxn>
                    </a:cxnLst>
                    <a:rect l="T9" t="T10" r="T11" b="T12"/>
                    <a:pathLst>
                      <a:path w="22658" h="43200" fill="none" extrusionOk="0">
                        <a:moveTo>
                          <a:pt x="544" y="6"/>
                        </a:moveTo>
                        <a:cubicBezTo>
                          <a:pt x="715" y="2"/>
                          <a:pt x="886" y="-1"/>
                          <a:pt x="1058" y="0"/>
                        </a:cubicBezTo>
                        <a:cubicBezTo>
                          <a:pt x="12987" y="0"/>
                          <a:pt x="22658" y="9670"/>
                          <a:pt x="22658" y="21600"/>
                        </a:cubicBezTo>
                        <a:cubicBezTo>
                          <a:pt x="22658" y="33529"/>
                          <a:pt x="12987" y="43200"/>
                          <a:pt x="1058" y="43200"/>
                        </a:cubicBezTo>
                        <a:cubicBezTo>
                          <a:pt x="705" y="43200"/>
                          <a:pt x="352" y="43191"/>
                          <a:pt x="-1" y="43174"/>
                        </a:cubicBezTo>
                      </a:path>
                      <a:path w="22658" h="43200" stroke="0" extrusionOk="0">
                        <a:moveTo>
                          <a:pt x="544" y="6"/>
                        </a:moveTo>
                        <a:cubicBezTo>
                          <a:pt x="715" y="2"/>
                          <a:pt x="886" y="-1"/>
                          <a:pt x="1058" y="0"/>
                        </a:cubicBezTo>
                        <a:cubicBezTo>
                          <a:pt x="12987" y="0"/>
                          <a:pt x="22658" y="9670"/>
                          <a:pt x="22658" y="21600"/>
                        </a:cubicBezTo>
                        <a:cubicBezTo>
                          <a:pt x="22658" y="33529"/>
                          <a:pt x="12987" y="43200"/>
                          <a:pt x="1058" y="43200"/>
                        </a:cubicBezTo>
                        <a:cubicBezTo>
                          <a:pt x="705" y="43200"/>
                          <a:pt x="352" y="43191"/>
                          <a:pt x="-1" y="43174"/>
                        </a:cubicBezTo>
                        <a:lnTo>
                          <a:pt x="1058" y="21600"/>
                        </a:lnTo>
                        <a:lnTo>
                          <a:pt x="544" y="6"/>
                        </a:lnTo>
                        <a:close/>
                      </a:path>
                    </a:pathLst>
                  </a:custGeom>
                  <a:solidFill>
                    <a:srgbClr val="B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grpSp>
            <p:sp>
              <p:nvSpPr>
                <p:cNvPr id="21594" name="Rectangle 828"/>
                <p:cNvSpPr>
                  <a:spLocks noChangeArrowheads="1"/>
                </p:cNvSpPr>
                <p:nvPr/>
              </p:nvSpPr>
              <p:spPr bwMode="auto">
                <a:xfrm>
                  <a:off x="5288" y="2463"/>
                  <a:ext cx="21" cy="153"/>
                </a:xfrm>
                <a:prstGeom prst="rect">
                  <a:avLst/>
                </a:prstGeom>
                <a:solidFill>
                  <a:srgbClr val="7F3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grpSp>
      </p:grpSp>
      <p:grpSp>
        <p:nvGrpSpPr>
          <p:cNvPr id="21564" name="Group 829"/>
          <p:cNvGrpSpPr>
            <a:grpSpLocks/>
          </p:cNvGrpSpPr>
          <p:nvPr/>
        </p:nvGrpSpPr>
        <p:grpSpPr bwMode="auto">
          <a:xfrm>
            <a:off x="6794500" y="3121025"/>
            <a:ext cx="808038" cy="528638"/>
            <a:chOff x="4708" y="2228"/>
            <a:chExt cx="560" cy="377"/>
          </a:xfrm>
        </p:grpSpPr>
        <p:grpSp>
          <p:nvGrpSpPr>
            <p:cNvPr id="21569" name="Group 830"/>
            <p:cNvGrpSpPr>
              <a:grpSpLocks/>
            </p:cNvGrpSpPr>
            <p:nvPr/>
          </p:nvGrpSpPr>
          <p:grpSpPr bwMode="auto">
            <a:xfrm>
              <a:off x="4708" y="2228"/>
              <a:ext cx="560" cy="377"/>
              <a:chOff x="4708" y="2228"/>
              <a:chExt cx="560" cy="377"/>
            </a:xfrm>
          </p:grpSpPr>
          <p:grpSp>
            <p:nvGrpSpPr>
              <p:cNvPr id="21573" name="Group 831"/>
              <p:cNvGrpSpPr>
                <a:grpSpLocks/>
              </p:cNvGrpSpPr>
              <p:nvPr/>
            </p:nvGrpSpPr>
            <p:grpSpPr bwMode="auto">
              <a:xfrm>
                <a:off x="4750" y="2588"/>
                <a:ext cx="440" cy="17"/>
                <a:chOff x="4750" y="2588"/>
                <a:chExt cx="440" cy="17"/>
              </a:xfrm>
            </p:grpSpPr>
            <p:sp>
              <p:nvSpPr>
                <p:cNvPr id="21587" name="Arc 832"/>
                <p:cNvSpPr>
                  <a:spLocks/>
                </p:cNvSpPr>
                <p:nvPr/>
              </p:nvSpPr>
              <p:spPr bwMode="auto">
                <a:xfrm>
                  <a:off x="5104" y="2595"/>
                  <a:ext cx="86" cy="10"/>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43200" y="0"/>
                      </a:moveTo>
                      <a:cubicBezTo>
                        <a:pt x="43200" y="11929"/>
                        <a:pt x="33529" y="21600"/>
                        <a:pt x="21600" y="21600"/>
                      </a:cubicBezTo>
                      <a:cubicBezTo>
                        <a:pt x="9670" y="21600"/>
                        <a:pt x="0" y="11929"/>
                        <a:pt x="0" y="0"/>
                      </a:cubicBezTo>
                    </a:path>
                    <a:path w="43200" h="21600" stroke="0" extrusionOk="0">
                      <a:moveTo>
                        <a:pt x="43200" y="0"/>
                      </a:moveTo>
                      <a:cubicBezTo>
                        <a:pt x="43200" y="11929"/>
                        <a:pt x="33529" y="21600"/>
                        <a:pt x="21600" y="21600"/>
                      </a:cubicBezTo>
                      <a:cubicBezTo>
                        <a:pt x="9670" y="21600"/>
                        <a:pt x="0" y="11929"/>
                        <a:pt x="0" y="0"/>
                      </a:cubicBezTo>
                      <a:lnTo>
                        <a:pt x="21600" y="0"/>
                      </a:lnTo>
                      <a:lnTo>
                        <a:pt x="43200" y="0"/>
                      </a:lnTo>
                      <a:close/>
                    </a:path>
                  </a:pathLst>
                </a:custGeom>
                <a:solidFill>
                  <a:srgbClr val="7F7F7F"/>
                </a:solidFill>
                <a:ln w="12700" cap="rnd">
                  <a:solidFill>
                    <a:srgbClr val="000000"/>
                  </a:solidFill>
                  <a:round/>
                  <a:headEnd/>
                  <a:tailEnd/>
                </a:ln>
              </p:spPr>
              <p:txBody>
                <a:bodyPr/>
                <a:lstStyle/>
                <a:p>
                  <a:endParaRPr lang="en-US"/>
                </a:p>
              </p:txBody>
            </p:sp>
            <p:sp>
              <p:nvSpPr>
                <p:cNvPr id="21588" name="AutoShape 833"/>
                <p:cNvSpPr>
                  <a:spLocks noChangeArrowheads="1"/>
                </p:cNvSpPr>
                <p:nvPr/>
              </p:nvSpPr>
              <p:spPr bwMode="auto">
                <a:xfrm>
                  <a:off x="4750" y="2588"/>
                  <a:ext cx="242" cy="13"/>
                </a:xfrm>
                <a:prstGeom prst="roundRect">
                  <a:avLst>
                    <a:gd name="adj" fmla="val 18167"/>
                  </a:avLst>
                </a:prstGeom>
                <a:solidFill>
                  <a:srgbClr val="7F7F7F"/>
                </a:solidFill>
                <a:ln w="12700">
                  <a:solidFill>
                    <a:srgbClr val="000000"/>
                  </a:solidFill>
                  <a:round/>
                  <a:headEnd/>
                  <a:tailEnd/>
                </a:ln>
              </p:spPr>
              <p:txBody>
                <a:bodyPr wrap="none" anchor="ctr"/>
                <a:lstStyle/>
                <a:p>
                  <a:endParaRPr lang="en-US"/>
                </a:p>
              </p:txBody>
            </p:sp>
          </p:grpSp>
          <p:grpSp>
            <p:nvGrpSpPr>
              <p:cNvPr id="21574" name="Group 834"/>
              <p:cNvGrpSpPr>
                <a:grpSpLocks/>
              </p:cNvGrpSpPr>
              <p:nvPr/>
            </p:nvGrpSpPr>
            <p:grpSpPr bwMode="auto">
              <a:xfrm>
                <a:off x="4708" y="2228"/>
                <a:ext cx="560" cy="363"/>
                <a:chOff x="4708" y="2228"/>
                <a:chExt cx="560" cy="363"/>
              </a:xfrm>
            </p:grpSpPr>
            <p:grpSp>
              <p:nvGrpSpPr>
                <p:cNvPr id="21583" name="Group 835"/>
                <p:cNvGrpSpPr>
                  <a:grpSpLocks/>
                </p:cNvGrpSpPr>
                <p:nvPr/>
              </p:nvGrpSpPr>
              <p:grpSpPr bwMode="auto">
                <a:xfrm>
                  <a:off x="4708" y="2228"/>
                  <a:ext cx="560" cy="363"/>
                  <a:chOff x="4708" y="2228"/>
                  <a:chExt cx="560" cy="363"/>
                </a:xfrm>
              </p:grpSpPr>
              <p:sp>
                <p:nvSpPr>
                  <p:cNvPr id="21585" name="Rectangle 836"/>
                  <p:cNvSpPr>
                    <a:spLocks noChangeArrowheads="1"/>
                  </p:cNvSpPr>
                  <p:nvPr/>
                </p:nvSpPr>
                <p:spPr bwMode="auto">
                  <a:xfrm>
                    <a:off x="4708" y="2228"/>
                    <a:ext cx="549" cy="363"/>
                  </a:xfrm>
                  <a:prstGeom prst="rect">
                    <a:avLst/>
                  </a:prstGeom>
                  <a:solidFill>
                    <a:srgbClr val="5F5F5F"/>
                  </a:solidFill>
                  <a:ln w="12700">
                    <a:solidFill>
                      <a:srgbClr val="000000"/>
                    </a:solidFill>
                    <a:miter lim="800000"/>
                    <a:headEnd/>
                    <a:tailEnd/>
                  </a:ln>
                </p:spPr>
                <p:txBody>
                  <a:bodyPr wrap="none" anchor="ctr"/>
                  <a:lstStyle/>
                  <a:p>
                    <a:endParaRPr lang="en-US"/>
                  </a:p>
                </p:txBody>
              </p:sp>
              <p:sp>
                <p:nvSpPr>
                  <p:cNvPr id="21586" name="Arc 837"/>
                  <p:cNvSpPr>
                    <a:spLocks/>
                  </p:cNvSpPr>
                  <p:nvPr/>
                </p:nvSpPr>
                <p:spPr bwMode="auto">
                  <a:xfrm>
                    <a:off x="5135" y="2499"/>
                    <a:ext cx="133" cy="86"/>
                  </a:xfrm>
                  <a:custGeom>
                    <a:avLst/>
                    <a:gdLst>
                      <a:gd name="T0" fmla="*/ 0 w 21599"/>
                      <a:gd name="T1" fmla="*/ 0 h 21598"/>
                      <a:gd name="T2" fmla="*/ 0 w 21599"/>
                      <a:gd name="T3" fmla="*/ 0 h 21598"/>
                      <a:gd name="T4" fmla="*/ 0 w 21599"/>
                      <a:gd name="T5" fmla="*/ 0 h 21598"/>
                      <a:gd name="T6" fmla="*/ 0 60000 65536"/>
                      <a:gd name="T7" fmla="*/ 0 60000 65536"/>
                      <a:gd name="T8" fmla="*/ 0 60000 65536"/>
                      <a:gd name="T9" fmla="*/ 0 w 21599"/>
                      <a:gd name="T10" fmla="*/ 0 h 21598"/>
                      <a:gd name="T11" fmla="*/ 21599 w 21599"/>
                      <a:gd name="T12" fmla="*/ 21598 h 21598"/>
                    </a:gdLst>
                    <a:ahLst/>
                    <a:cxnLst>
                      <a:cxn ang="T6">
                        <a:pos x="T0" y="T1"/>
                      </a:cxn>
                      <a:cxn ang="T7">
                        <a:pos x="T2" y="T3"/>
                      </a:cxn>
                      <a:cxn ang="T8">
                        <a:pos x="T4" y="T5"/>
                      </a:cxn>
                    </a:cxnLst>
                    <a:rect l="T9" t="T10" r="T11" b="T12"/>
                    <a:pathLst>
                      <a:path w="21599" h="21598" fill="none" extrusionOk="0">
                        <a:moveTo>
                          <a:pt x="0" y="21347"/>
                        </a:moveTo>
                        <a:cubicBezTo>
                          <a:pt x="136" y="9642"/>
                          <a:pt x="9570" y="176"/>
                          <a:pt x="21274" y="0"/>
                        </a:cubicBezTo>
                      </a:path>
                      <a:path w="21599" h="21598" stroke="0" extrusionOk="0">
                        <a:moveTo>
                          <a:pt x="0" y="21347"/>
                        </a:moveTo>
                        <a:cubicBezTo>
                          <a:pt x="136" y="9642"/>
                          <a:pt x="9570" y="176"/>
                          <a:pt x="21274" y="0"/>
                        </a:cubicBezTo>
                        <a:lnTo>
                          <a:pt x="21599" y="21598"/>
                        </a:lnTo>
                        <a:lnTo>
                          <a:pt x="0" y="21347"/>
                        </a:lnTo>
                        <a:close/>
                      </a:path>
                    </a:pathLst>
                  </a:custGeom>
                  <a:solidFill>
                    <a:srgbClr val="5F5F5F"/>
                  </a:solidFill>
                  <a:ln w="12700" cap="rnd">
                    <a:solidFill>
                      <a:srgbClr val="000000"/>
                    </a:solidFill>
                    <a:round/>
                    <a:headEnd/>
                    <a:tailEnd/>
                  </a:ln>
                </p:spPr>
                <p:txBody>
                  <a:bodyPr/>
                  <a:lstStyle/>
                  <a:p>
                    <a:endParaRPr lang="en-US"/>
                  </a:p>
                </p:txBody>
              </p:sp>
            </p:grpSp>
            <p:sp>
              <p:nvSpPr>
                <p:cNvPr id="21584" name="Line 838"/>
                <p:cNvSpPr>
                  <a:spLocks noChangeShapeType="1"/>
                </p:cNvSpPr>
                <p:nvPr/>
              </p:nvSpPr>
              <p:spPr bwMode="auto">
                <a:xfrm>
                  <a:off x="4716" y="2586"/>
                  <a:ext cx="54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75" name="Group 839"/>
              <p:cNvGrpSpPr>
                <a:grpSpLocks/>
              </p:cNvGrpSpPr>
              <p:nvPr/>
            </p:nvGrpSpPr>
            <p:grpSpPr bwMode="auto">
              <a:xfrm>
                <a:off x="4772" y="2246"/>
                <a:ext cx="415" cy="271"/>
                <a:chOff x="4772" y="2246"/>
                <a:chExt cx="415" cy="271"/>
              </a:xfrm>
            </p:grpSpPr>
            <p:sp>
              <p:nvSpPr>
                <p:cNvPr id="21576" name="Oval 840"/>
                <p:cNvSpPr>
                  <a:spLocks noChangeArrowheads="1"/>
                </p:cNvSpPr>
                <p:nvPr/>
              </p:nvSpPr>
              <p:spPr bwMode="auto">
                <a:xfrm>
                  <a:off x="4772" y="2247"/>
                  <a:ext cx="415" cy="270"/>
                </a:xfrm>
                <a:prstGeom prst="ellipse">
                  <a:avLst/>
                </a:prstGeom>
                <a:solidFill>
                  <a:srgbClr val="3F3F3F"/>
                </a:solidFill>
                <a:ln w="12700">
                  <a:solidFill>
                    <a:srgbClr val="000000"/>
                  </a:solidFill>
                  <a:round/>
                  <a:headEnd/>
                  <a:tailEnd/>
                </a:ln>
              </p:spPr>
              <p:txBody>
                <a:bodyPr wrap="none" anchor="ctr"/>
                <a:lstStyle/>
                <a:p>
                  <a:endParaRPr lang="en-US"/>
                </a:p>
              </p:txBody>
            </p:sp>
            <p:sp>
              <p:nvSpPr>
                <p:cNvPr id="21577" name="Oval 841"/>
                <p:cNvSpPr>
                  <a:spLocks noChangeArrowheads="1"/>
                </p:cNvSpPr>
                <p:nvPr/>
              </p:nvSpPr>
              <p:spPr bwMode="auto">
                <a:xfrm>
                  <a:off x="4773" y="2252"/>
                  <a:ext cx="400" cy="263"/>
                </a:xfrm>
                <a:prstGeom prst="ellipse">
                  <a:avLst/>
                </a:prstGeom>
                <a:solidFill>
                  <a:srgbClr val="9F9F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578" name="Oval 842"/>
                <p:cNvSpPr>
                  <a:spLocks noChangeArrowheads="1"/>
                </p:cNvSpPr>
                <p:nvPr/>
              </p:nvSpPr>
              <p:spPr bwMode="auto">
                <a:xfrm>
                  <a:off x="4782" y="2246"/>
                  <a:ext cx="384" cy="254"/>
                </a:xfrm>
                <a:prstGeom prst="ellipse">
                  <a:avLst/>
                </a:prstGeom>
                <a:solidFill>
                  <a:srgbClr val="BFBFB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1579" name="Oval 843"/>
                <p:cNvSpPr>
                  <a:spLocks noChangeArrowheads="1"/>
                </p:cNvSpPr>
                <p:nvPr/>
              </p:nvSpPr>
              <p:spPr bwMode="auto">
                <a:xfrm>
                  <a:off x="4786" y="2255"/>
                  <a:ext cx="386" cy="255"/>
                </a:xfrm>
                <a:prstGeom prst="ellipse">
                  <a:avLst/>
                </a:prstGeom>
                <a:solidFill>
                  <a:srgbClr val="5F5F5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nvGrpSpPr>
                <p:cNvPr id="21580" name="Group 844"/>
                <p:cNvGrpSpPr>
                  <a:grpSpLocks/>
                </p:cNvGrpSpPr>
                <p:nvPr/>
              </p:nvGrpSpPr>
              <p:grpSpPr bwMode="auto">
                <a:xfrm>
                  <a:off x="4948" y="2361"/>
                  <a:ext cx="64" cy="41"/>
                  <a:chOff x="4948" y="2361"/>
                  <a:chExt cx="64" cy="41"/>
                </a:xfrm>
              </p:grpSpPr>
              <p:sp>
                <p:nvSpPr>
                  <p:cNvPr id="21581" name="Oval 845"/>
                  <p:cNvSpPr>
                    <a:spLocks noChangeArrowheads="1"/>
                  </p:cNvSpPr>
                  <p:nvPr/>
                </p:nvSpPr>
                <p:spPr bwMode="auto">
                  <a:xfrm>
                    <a:off x="4948" y="2361"/>
                    <a:ext cx="64" cy="41"/>
                  </a:xfrm>
                  <a:prstGeom prst="ellipse">
                    <a:avLst/>
                  </a:prstGeom>
                  <a:solidFill>
                    <a:srgbClr val="7F7F7F"/>
                  </a:solidFill>
                  <a:ln w="12700">
                    <a:solidFill>
                      <a:srgbClr val="000000"/>
                    </a:solidFill>
                    <a:round/>
                    <a:headEnd/>
                    <a:tailEnd/>
                  </a:ln>
                </p:spPr>
                <p:txBody>
                  <a:bodyPr wrap="none" anchor="ctr"/>
                  <a:lstStyle/>
                  <a:p>
                    <a:endParaRPr lang="en-US"/>
                  </a:p>
                </p:txBody>
              </p:sp>
              <p:sp>
                <p:nvSpPr>
                  <p:cNvPr id="21582" name="Oval 846"/>
                  <p:cNvSpPr>
                    <a:spLocks noChangeArrowheads="1"/>
                  </p:cNvSpPr>
                  <p:nvPr/>
                </p:nvSpPr>
                <p:spPr bwMode="auto">
                  <a:xfrm>
                    <a:off x="4959" y="2370"/>
                    <a:ext cx="40" cy="23"/>
                  </a:xfrm>
                  <a:prstGeom prst="ellipse">
                    <a:avLst/>
                  </a:prstGeom>
                  <a:solidFill>
                    <a:srgbClr val="000000"/>
                  </a:solidFill>
                  <a:ln w="12700">
                    <a:solidFill>
                      <a:srgbClr val="000000"/>
                    </a:solidFill>
                    <a:round/>
                    <a:headEnd/>
                    <a:tailEnd/>
                  </a:ln>
                </p:spPr>
                <p:txBody>
                  <a:bodyPr wrap="none" anchor="ctr"/>
                  <a:lstStyle/>
                  <a:p>
                    <a:endParaRPr lang="en-US"/>
                  </a:p>
                </p:txBody>
              </p:sp>
            </p:grpSp>
          </p:grpSp>
        </p:grpSp>
        <p:grpSp>
          <p:nvGrpSpPr>
            <p:cNvPr id="21570" name="Group 847"/>
            <p:cNvGrpSpPr>
              <a:grpSpLocks/>
            </p:cNvGrpSpPr>
            <p:nvPr/>
          </p:nvGrpSpPr>
          <p:grpSpPr bwMode="auto">
            <a:xfrm>
              <a:off x="5187" y="2532"/>
              <a:ext cx="52" cy="32"/>
              <a:chOff x="5187" y="2532"/>
              <a:chExt cx="52" cy="32"/>
            </a:xfrm>
          </p:grpSpPr>
          <p:sp>
            <p:nvSpPr>
              <p:cNvPr id="21571" name="Oval 848"/>
              <p:cNvSpPr>
                <a:spLocks noChangeArrowheads="1"/>
              </p:cNvSpPr>
              <p:nvPr/>
            </p:nvSpPr>
            <p:spPr bwMode="auto">
              <a:xfrm>
                <a:off x="5187" y="2532"/>
                <a:ext cx="52" cy="31"/>
              </a:xfrm>
              <a:prstGeom prst="ellipse">
                <a:avLst/>
              </a:prstGeom>
              <a:solidFill>
                <a:srgbClr val="C0C0C0"/>
              </a:solidFill>
              <a:ln w="12700">
                <a:solidFill>
                  <a:srgbClr val="000000"/>
                </a:solidFill>
                <a:round/>
                <a:headEnd/>
                <a:tailEnd/>
              </a:ln>
            </p:spPr>
            <p:txBody>
              <a:bodyPr wrap="none" anchor="ctr"/>
              <a:lstStyle/>
              <a:p>
                <a:endParaRPr lang="en-US"/>
              </a:p>
            </p:txBody>
          </p:sp>
          <p:sp>
            <p:nvSpPr>
              <p:cNvPr id="21572" name="Oval 849"/>
              <p:cNvSpPr>
                <a:spLocks noChangeArrowheads="1"/>
              </p:cNvSpPr>
              <p:nvPr/>
            </p:nvSpPr>
            <p:spPr bwMode="auto">
              <a:xfrm>
                <a:off x="5188" y="2532"/>
                <a:ext cx="50" cy="32"/>
              </a:xfrm>
              <a:prstGeom prst="ellipse">
                <a:avLst/>
              </a:prstGeom>
              <a:solidFill>
                <a:srgbClr val="00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sp>
        <p:nvSpPr>
          <p:cNvPr id="67410" name="AutoShape 850"/>
          <p:cNvSpPr>
            <a:spLocks noChangeArrowheads="1"/>
          </p:cNvSpPr>
          <p:nvPr/>
        </p:nvSpPr>
        <p:spPr bwMode="auto">
          <a:xfrm>
            <a:off x="2984500" y="2762250"/>
            <a:ext cx="3675063" cy="2006600"/>
          </a:xfrm>
          <a:prstGeom prst="star16">
            <a:avLst>
              <a:gd name="adj" fmla="val 37500"/>
            </a:avLst>
          </a:prstGeom>
          <a:solidFill>
            <a:srgbClr val="DDE5FF"/>
          </a:solidFill>
          <a:ln w="12700">
            <a:solidFill>
              <a:schemeClr val="tx1"/>
            </a:solidFill>
            <a:miter lim="800000"/>
            <a:headEnd/>
            <a:tailEnd/>
          </a:ln>
          <a:effectLst>
            <a:outerShdw dist="107763" dir="2700000" algn="ctr" rotWithShape="0">
              <a:srgbClr val="00279F"/>
            </a:outerShdw>
          </a:effectLst>
        </p:spPr>
        <p:txBody>
          <a:bodyPr wrap="none" lIns="81204" tIns="39889" rIns="81204" bIns="39889" anchor="ctr"/>
          <a:lstStyle/>
          <a:p>
            <a:pPr algn="ctr" defTabSz="820738" eaLnBrk="0" hangingPunct="0">
              <a:lnSpc>
                <a:spcPct val="90000"/>
              </a:lnSpc>
              <a:defRPr/>
            </a:pPr>
            <a:r>
              <a:rPr lang="pt-BR" sz="2500" b="1">
                <a:latin typeface="Arial" pitchFamily="34" charset="0"/>
                <a:ea typeface="+mn-ea"/>
                <a:cs typeface="+mn-cs"/>
              </a:rPr>
              <a:t>Conceitos</a:t>
            </a:r>
          </a:p>
          <a:p>
            <a:pPr algn="ctr" defTabSz="820738" eaLnBrk="0" hangingPunct="0">
              <a:lnSpc>
                <a:spcPct val="90000"/>
              </a:lnSpc>
              <a:defRPr/>
            </a:pPr>
            <a:r>
              <a:rPr lang="pt-BR" sz="2500" b="1">
                <a:latin typeface="Arial" pitchFamily="34" charset="0"/>
                <a:ea typeface="+mn-ea"/>
                <a:cs typeface="+mn-cs"/>
              </a:rPr>
              <a:t>Centrais de</a:t>
            </a:r>
          </a:p>
          <a:p>
            <a:pPr algn="ctr" defTabSz="820738" eaLnBrk="0" hangingPunct="0">
              <a:lnSpc>
                <a:spcPct val="90000"/>
              </a:lnSpc>
              <a:defRPr/>
            </a:pPr>
            <a:r>
              <a:rPr lang="pt-BR" sz="2500" b="1">
                <a:latin typeface="Arial" pitchFamily="34" charset="0"/>
                <a:ea typeface="+mn-ea"/>
                <a:cs typeface="+mn-cs"/>
              </a:rPr>
              <a:t>Marketing</a:t>
            </a:r>
          </a:p>
        </p:txBody>
      </p:sp>
      <p:sp>
        <p:nvSpPr>
          <p:cNvPr id="67412" name="Rectangle 852"/>
          <p:cNvSpPr>
            <a:spLocks noChangeArrowheads="1"/>
          </p:cNvSpPr>
          <p:nvPr/>
        </p:nvSpPr>
        <p:spPr bwMode="auto">
          <a:xfrm>
            <a:off x="152400" y="381000"/>
            <a:ext cx="8763000" cy="533400"/>
          </a:xfrm>
          <a:prstGeom prst="rect">
            <a:avLst/>
          </a:prstGeom>
          <a:noFill/>
          <a:ln w="9525">
            <a:noFill/>
            <a:miter lim="800000"/>
            <a:headEnd/>
            <a:tailEnd/>
          </a:ln>
        </p:spPr>
        <p:txBody>
          <a:bodyPr/>
          <a:lstStyle/>
          <a:p>
            <a:pPr algn="ctr">
              <a:lnSpc>
                <a:spcPct val="90000"/>
              </a:lnSpc>
              <a:defRPr/>
            </a:pPr>
            <a:r>
              <a:rPr lang="pt-BR" sz="2200" b="1">
                <a:solidFill>
                  <a:srgbClr val="CC0000"/>
                </a:solidFill>
                <a:effectLst>
                  <a:outerShdw blurRad="38100" dist="38100" dir="2700000" algn="tl">
                    <a:srgbClr val="DDDDDD"/>
                  </a:outerShdw>
                </a:effectLst>
                <a:cs typeface="+mn-cs"/>
              </a:rPr>
              <a:t>CONCEITOS CENTRAIS DE MARKETING</a:t>
            </a:r>
          </a:p>
        </p:txBody>
      </p:sp>
      <p:sp>
        <p:nvSpPr>
          <p:cNvPr id="21567" name="Espaço Reservado para Número de Slide 850"/>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B6051857-0839-8444-8FAB-5FA3735F632D}" type="slidenum">
              <a:rPr lang="pt-BR" sz="1400"/>
              <a:pPr eaLnBrk="1" hangingPunct="1"/>
              <a:t>4</a:t>
            </a:fld>
            <a:endParaRPr lang="pt-BR" sz="1400"/>
          </a:p>
        </p:txBody>
      </p:sp>
      <p:sp>
        <p:nvSpPr>
          <p:cNvPr id="21568" name="Espaço Reservado para Rodapé 85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08546" name="Rectangle 2"/>
          <p:cNvSpPr>
            <a:spLocks noChangeArrowheads="1"/>
          </p:cNvSpPr>
          <p:nvPr/>
        </p:nvSpPr>
        <p:spPr bwMode="auto">
          <a:xfrm>
            <a:off x="304800" y="381000"/>
            <a:ext cx="7391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NECESSIDADES, DESEJOS E DEMANDAS</a:t>
            </a:r>
          </a:p>
        </p:txBody>
      </p:sp>
      <p:sp>
        <p:nvSpPr>
          <p:cNvPr id="23555" name="Rectangle 3"/>
          <p:cNvSpPr>
            <a:spLocks noChangeArrowheads="1"/>
          </p:cNvSpPr>
          <p:nvPr/>
        </p:nvSpPr>
        <p:spPr bwMode="auto">
          <a:xfrm>
            <a:off x="381000" y="1524000"/>
            <a:ext cx="8382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solidFill>
                  <a:schemeClr val="accent2"/>
                </a:solidFill>
                <a:latin typeface="Tahoma" charset="0"/>
              </a:rPr>
              <a:t>	</a:t>
            </a:r>
            <a:r>
              <a:rPr lang="pt-BR" sz="2600">
                <a:latin typeface="Tahoma" charset="0"/>
              </a:rPr>
              <a:t>É um estado de privação de alguma necessidade básica.</a:t>
            </a:r>
          </a:p>
          <a:p>
            <a:pPr>
              <a:lnSpc>
                <a:spcPct val="85000"/>
              </a:lnSpc>
              <a:spcBef>
                <a:spcPct val="20000"/>
              </a:spcBef>
              <a:buClr>
                <a:schemeClr val="tx1"/>
              </a:buClr>
              <a:buFont typeface="Wingdings" charset="0"/>
              <a:buNone/>
            </a:pPr>
            <a:endParaRPr lang="pt-BR" sz="800">
              <a:latin typeface="Tahoma" charset="0"/>
            </a:endParaRPr>
          </a:p>
          <a:p>
            <a:pPr>
              <a:lnSpc>
                <a:spcPct val="85000"/>
              </a:lnSpc>
              <a:spcBef>
                <a:spcPct val="20000"/>
              </a:spcBef>
              <a:buClr>
                <a:schemeClr val="tx1"/>
              </a:buClr>
              <a:buFont typeface="Wingdings" charset="0"/>
              <a:buNone/>
            </a:pPr>
            <a:r>
              <a:rPr lang="pt-BR" sz="800">
                <a:latin typeface="Tahoma" charset="0"/>
              </a:rPr>
              <a:t>	</a:t>
            </a:r>
            <a:r>
              <a:rPr lang="pt-BR" sz="2600">
                <a:latin typeface="Tahoma" charset="0"/>
              </a:rPr>
              <a:t>São carências por satisfações específicas para atender às necessidades. Os desejos humanos são continuamente moldados e remoldados por forças e instituições sociais, incluindo igrejas, escolas, famílias e empresas.</a:t>
            </a:r>
          </a:p>
          <a:p>
            <a:pPr>
              <a:lnSpc>
                <a:spcPct val="85000"/>
              </a:lnSpc>
              <a:spcBef>
                <a:spcPct val="20000"/>
              </a:spcBef>
              <a:buClr>
                <a:schemeClr val="tx1"/>
              </a:buClr>
              <a:buFont typeface="Wingdings" charset="0"/>
              <a:buNone/>
            </a:pPr>
            <a:endParaRPr lang="pt-BR" sz="800">
              <a:latin typeface="Tahoma" charset="0"/>
            </a:endParaRPr>
          </a:p>
          <a:p>
            <a:pPr>
              <a:lnSpc>
                <a:spcPct val="85000"/>
              </a:lnSpc>
              <a:spcBef>
                <a:spcPct val="20000"/>
              </a:spcBef>
              <a:buClr>
                <a:schemeClr val="tx1"/>
              </a:buClr>
              <a:buFont typeface="Wingdings" charset="0"/>
              <a:buNone/>
            </a:pPr>
            <a:r>
              <a:rPr lang="pt-BR" sz="2600">
                <a:solidFill>
                  <a:schemeClr val="accent2"/>
                </a:solidFill>
                <a:latin typeface="Tahoma" charset="0"/>
              </a:rPr>
              <a:t>	</a:t>
            </a:r>
            <a:r>
              <a:rPr lang="pt-BR" sz="2600">
                <a:latin typeface="Tahoma" charset="0"/>
              </a:rPr>
              <a:t>São desejos por produtos específicos, respaldados pela habilidade e disposição de comprá-los. Desejos se tornam demandas quando apoiados por poder de compra.</a:t>
            </a:r>
          </a:p>
          <a:p>
            <a:pPr>
              <a:lnSpc>
                <a:spcPct val="85000"/>
              </a:lnSpc>
              <a:spcBef>
                <a:spcPct val="20000"/>
              </a:spcBef>
              <a:buClr>
                <a:schemeClr val="tx1"/>
              </a:buClr>
              <a:buFont typeface="Wingdings" charset="0"/>
              <a:buNone/>
            </a:pPr>
            <a:endParaRPr lang="pt-BR" sz="2600">
              <a:latin typeface="Tahoma" charset="0"/>
            </a:endParaRPr>
          </a:p>
        </p:txBody>
      </p:sp>
      <p:sp>
        <p:nvSpPr>
          <p:cNvPr id="23556"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01232D51-D68C-E145-85F9-A6C41EEF2B99}" type="slidenum">
              <a:rPr lang="pt-BR" sz="1400"/>
              <a:pPr eaLnBrk="1" hangingPunct="1"/>
              <a:t>5</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09570" name="Rectangle 2"/>
          <p:cNvSpPr>
            <a:spLocks noChangeArrowheads="1"/>
          </p:cNvSpPr>
          <p:nvPr/>
        </p:nvSpPr>
        <p:spPr bwMode="auto">
          <a:xfrm>
            <a:off x="900113" y="404813"/>
            <a:ext cx="7391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NECESSIDADES, DESEJOS E DEMANDAS</a:t>
            </a:r>
          </a:p>
        </p:txBody>
      </p:sp>
      <p:sp>
        <p:nvSpPr>
          <p:cNvPr id="24579" name="Rectangle 3"/>
          <p:cNvSpPr>
            <a:spLocks noChangeArrowheads="1"/>
          </p:cNvSpPr>
          <p:nvPr/>
        </p:nvSpPr>
        <p:spPr bwMode="auto">
          <a:xfrm>
            <a:off x="381000" y="14478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latin typeface="Tahoma" charset="0"/>
              </a:rPr>
              <a:t>	Os profissionais de marketing criam necessidades ou induzem as pessoas a comprar coisas que não desejam?</a:t>
            </a:r>
          </a:p>
          <a:p>
            <a:pPr>
              <a:lnSpc>
                <a:spcPct val="85000"/>
              </a:lnSpc>
              <a:spcBef>
                <a:spcPct val="20000"/>
              </a:spcBef>
              <a:buClr>
                <a:schemeClr val="tx1"/>
              </a:buClr>
              <a:buFont typeface="Wingdings" charset="0"/>
              <a:buChar char="ü"/>
            </a:pPr>
            <a:endParaRPr lang="pt-BR" sz="1600">
              <a:latin typeface="Tahoma" charset="0"/>
            </a:endParaRPr>
          </a:p>
          <a:p>
            <a:pPr marL="1149350" lvl="1" indent="-482600">
              <a:lnSpc>
                <a:spcPct val="85000"/>
              </a:lnSpc>
              <a:spcBef>
                <a:spcPct val="20000"/>
              </a:spcBef>
              <a:buClr>
                <a:schemeClr val="tx1"/>
              </a:buClr>
              <a:buFont typeface="Wingdings" charset="0"/>
              <a:buChar char="ð"/>
            </a:pPr>
            <a:r>
              <a:rPr lang="pt-BR" sz="2400">
                <a:solidFill>
                  <a:srgbClr val="008000"/>
                </a:solidFill>
                <a:latin typeface="Tahoma" charset="0"/>
              </a:rPr>
              <a:t>Os profissionais de marketing não criam necessidades: elas já existiam antes deles</a:t>
            </a:r>
            <a:endParaRPr lang="pt-BR" sz="2200">
              <a:solidFill>
                <a:srgbClr val="008000"/>
              </a:solidFill>
              <a:latin typeface="Tahoma" charset="0"/>
            </a:endParaRPr>
          </a:p>
          <a:p>
            <a:pPr>
              <a:lnSpc>
                <a:spcPct val="85000"/>
              </a:lnSpc>
              <a:spcBef>
                <a:spcPct val="20000"/>
              </a:spcBef>
              <a:buClr>
                <a:schemeClr val="tx1"/>
              </a:buClr>
              <a:buFont typeface="Wingdings" charset="0"/>
              <a:buChar char="ð"/>
            </a:pPr>
            <a:endParaRPr lang="pt-BR" sz="1600">
              <a:solidFill>
                <a:srgbClr val="008000"/>
              </a:solidFill>
              <a:latin typeface="Tahoma" charset="0"/>
            </a:endParaRPr>
          </a:p>
          <a:p>
            <a:pPr marL="1149350" lvl="1" indent="-482600">
              <a:lnSpc>
                <a:spcPct val="85000"/>
              </a:lnSpc>
              <a:spcBef>
                <a:spcPct val="20000"/>
              </a:spcBef>
              <a:buClr>
                <a:schemeClr val="tx1"/>
              </a:buClr>
              <a:buFont typeface="Wingdings" charset="0"/>
              <a:buChar char="ð"/>
            </a:pPr>
            <a:r>
              <a:rPr lang="pt-BR" sz="2400">
                <a:latin typeface="Tahoma" charset="0"/>
              </a:rPr>
              <a:t>Os especialistas de marketing, junto com outras forças sociais, despertam e influenciam os desejos</a:t>
            </a:r>
            <a:endParaRPr lang="pt-BR" sz="2200">
              <a:latin typeface="Tahoma" charset="0"/>
            </a:endParaRPr>
          </a:p>
          <a:p>
            <a:pPr>
              <a:lnSpc>
                <a:spcPct val="85000"/>
              </a:lnSpc>
              <a:spcBef>
                <a:spcPct val="20000"/>
              </a:spcBef>
              <a:buClr>
                <a:schemeClr val="tx1"/>
              </a:buClr>
              <a:buFont typeface="Wingdings" charset="0"/>
              <a:buChar char="ð"/>
            </a:pPr>
            <a:endParaRPr lang="pt-BR" sz="1600">
              <a:latin typeface="Tahoma" charset="0"/>
            </a:endParaRPr>
          </a:p>
          <a:p>
            <a:pPr marL="1149350" lvl="1" indent="-482600">
              <a:lnSpc>
                <a:spcPct val="85000"/>
              </a:lnSpc>
              <a:spcBef>
                <a:spcPct val="20000"/>
              </a:spcBef>
              <a:buClr>
                <a:schemeClr val="tx1"/>
              </a:buClr>
              <a:buFont typeface="Wingdings" charset="0"/>
              <a:buChar char="ð"/>
            </a:pPr>
            <a:r>
              <a:rPr lang="pt-BR" sz="2400">
                <a:solidFill>
                  <a:srgbClr val="008000"/>
                </a:solidFill>
                <a:latin typeface="Tahoma" charset="0"/>
              </a:rPr>
              <a:t>Os profissionais de marketing influenciam a demanda ao oferecer o produto apropriado, atraente, adquirível e facilmente disponível aos consumidores-alvo</a:t>
            </a:r>
            <a:endParaRPr lang="pt-BR" sz="2200">
              <a:solidFill>
                <a:srgbClr val="008000"/>
              </a:solidFill>
              <a:latin typeface="Tahoma" charset="0"/>
            </a:endParaRPr>
          </a:p>
        </p:txBody>
      </p:sp>
      <p:sp>
        <p:nvSpPr>
          <p:cNvPr id="24580"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2E8A3F4A-1F0B-2644-A315-64D01559746A}" type="slidenum">
              <a:rPr lang="pt-BR" sz="1400"/>
              <a:pPr eaLnBrk="1" hangingPunct="1"/>
              <a:t>6</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10594" name="Rectangle 2"/>
          <p:cNvSpPr>
            <a:spLocks noChangeArrowheads="1"/>
          </p:cNvSpPr>
          <p:nvPr/>
        </p:nvSpPr>
        <p:spPr bwMode="auto">
          <a:xfrm>
            <a:off x="304800" y="188913"/>
            <a:ext cx="8534400" cy="533400"/>
          </a:xfrm>
          <a:prstGeom prst="rect">
            <a:avLst/>
          </a:prstGeom>
          <a:noFill/>
          <a:ln w="9525">
            <a:noFill/>
            <a:miter lim="800000"/>
            <a:headEnd/>
            <a:tailEnd/>
          </a:ln>
        </p:spPr>
        <p:txBody>
          <a:bodyPr/>
          <a:lstStyle/>
          <a:p>
            <a:pPr algn="ctr">
              <a:lnSpc>
                <a:spcPct val="90000"/>
              </a:lnSpc>
              <a:defRPr/>
            </a:pPr>
            <a:r>
              <a:rPr lang="pt-BR" sz="2600" b="1" dirty="0">
                <a:solidFill>
                  <a:srgbClr val="CC0000"/>
                </a:solidFill>
                <a:effectLst>
                  <a:outerShdw blurRad="38100" dist="38100" dir="2700000" algn="tl">
                    <a:srgbClr val="DDDDDD"/>
                  </a:outerShdw>
                </a:effectLst>
                <a:latin typeface="Arial" charset="0"/>
                <a:cs typeface="+mn-cs"/>
              </a:rPr>
              <a:t>PRODUTOS (BENS, SERVIÇOS E </a:t>
            </a:r>
            <a:r>
              <a:rPr lang="pt-BR" sz="2600" b="1" dirty="0" smtClean="0">
                <a:solidFill>
                  <a:srgbClr val="CC0000"/>
                </a:solidFill>
                <a:effectLst>
                  <a:outerShdw blurRad="38100" dist="38100" dir="2700000" algn="tl">
                    <a:srgbClr val="DDDDDD"/>
                  </a:outerShdw>
                </a:effectLst>
                <a:latin typeface="Arial" charset="0"/>
                <a:cs typeface="+mn-cs"/>
              </a:rPr>
              <a:t>IDEIAS</a:t>
            </a:r>
            <a:r>
              <a:rPr lang="pt-BR" sz="2600" b="1" dirty="0">
                <a:solidFill>
                  <a:srgbClr val="CC0000"/>
                </a:solidFill>
                <a:effectLst>
                  <a:outerShdw blurRad="38100" dist="38100" dir="2700000" algn="tl">
                    <a:srgbClr val="DDDDDD"/>
                  </a:outerShdw>
                </a:effectLst>
                <a:latin typeface="Arial" charset="0"/>
                <a:cs typeface="+mn-cs"/>
              </a:rPr>
              <a:t>)</a:t>
            </a:r>
          </a:p>
        </p:txBody>
      </p:sp>
      <p:sp>
        <p:nvSpPr>
          <p:cNvPr id="25603" name="Rectangle 3"/>
          <p:cNvSpPr>
            <a:spLocks noChangeArrowheads="1"/>
          </p:cNvSpPr>
          <p:nvPr/>
        </p:nvSpPr>
        <p:spPr bwMode="auto">
          <a:xfrm>
            <a:off x="304800" y="1052513"/>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dirty="0">
                <a:solidFill>
                  <a:schemeClr val="accent2"/>
                </a:solidFill>
                <a:latin typeface="Tahoma" charset="0"/>
              </a:rPr>
              <a:t>Produto:</a:t>
            </a:r>
            <a:r>
              <a:rPr lang="pt-BR" sz="2600" dirty="0">
                <a:latin typeface="Tahoma" charset="0"/>
              </a:rPr>
              <a:t> É algo que pode ser oferecido para satisfazer a uma necessidade ou desejo</a:t>
            </a:r>
          </a:p>
          <a:p>
            <a:pPr>
              <a:lnSpc>
                <a:spcPct val="85000"/>
              </a:lnSpc>
              <a:spcBef>
                <a:spcPct val="20000"/>
              </a:spcBef>
              <a:buClr>
                <a:schemeClr val="tx1"/>
              </a:buClr>
              <a:buFont typeface="Wingdings" charset="0"/>
              <a:buNone/>
            </a:pPr>
            <a:endParaRPr lang="pt-BR" sz="800" dirty="0">
              <a:latin typeface="Tahoma" charset="0"/>
            </a:endParaRPr>
          </a:p>
          <a:p>
            <a:pPr marL="1149350" lvl="1" indent="-482600">
              <a:lnSpc>
                <a:spcPct val="85000"/>
              </a:lnSpc>
              <a:spcBef>
                <a:spcPct val="20000"/>
              </a:spcBef>
              <a:buClr>
                <a:schemeClr val="tx1"/>
              </a:buClr>
              <a:buFont typeface="Wingdings" charset="0"/>
              <a:buChar char="ð"/>
            </a:pPr>
            <a:r>
              <a:rPr lang="pt-BR" sz="2400" dirty="0">
                <a:latin typeface="Tahoma" charset="0"/>
              </a:rPr>
              <a:t>A importância dos produtos físicos não está muito em possuí-los, mas na obtenção dos serviços que proporcionam</a:t>
            </a:r>
          </a:p>
          <a:p>
            <a:pPr marL="1149350" lvl="1" indent="-482600">
              <a:lnSpc>
                <a:spcPct val="85000"/>
              </a:lnSpc>
              <a:spcBef>
                <a:spcPct val="20000"/>
              </a:spcBef>
              <a:buClr>
                <a:schemeClr val="tx1"/>
              </a:buClr>
              <a:buFont typeface="Wingdings" charset="0"/>
              <a:buChar char="ð"/>
            </a:pPr>
            <a:r>
              <a:rPr lang="pt-BR" sz="2400" dirty="0">
                <a:solidFill>
                  <a:srgbClr val="008000"/>
                </a:solidFill>
                <a:latin typeface="Tahoma" charset="0"/>
              </a:rPr>
              <a:t>Frequentemente os fabricantes cometem o erro de prestar mais atenção a seus produtos físicos do que aos serviços produzidos pelos mesmos</a:t>
            </a:r>
          </a:p>
          <a:p>
            <a:pPr marL="1149350" lvl="1" indent="-482600">
              <a:lnSpc>
                <a:spcPct val="85000"/>
              </a:lnSpc>
              <a:spcBef>
                <a:spcPct val="20000"/>
              </a:spcBef>
              <a:buClr>
                <a:schemeClr val="tx1"/>
              </a:buClr>
              <a:buFont typeface="Wingdings" charset="0"/>
              <a:buChar char="ð"/>
            </a:pPr>
            <a:r>
              <a:rPr lang="pt-BR" sz="2400" dirty="0">
                <a:latin typeface="Tahoma" charset="0"/>
              </a:rPr>
              <a:t>Os fabricantes têm que fornecer uma solução ou atender a uma necessidade, em vez de vender um produto</a:t>
            </a:r>
          </a:p>
          <a:p>
            <a:pPr marL="1149350" lvl="1" indent="-482600">
              <a:lnSpc>
                <a:spcPct val="85000"/>
              </a:lnSpc>
              <a:spcBef>
                <a:spcPct val="20000"/>
              </a:spcBef>
              <a:buClr>
                <a:schemeClr val="tx1"/>
              </a:buClr>
              <a:buFont typeface="Wingdings" charset="0"/>
              <a:buChar char="ð"/>
            </a:pPr>
            <a:r>
              <a:rPr lang="pt-BR" sz="2400" dirty="0">
                <a:solidFill>
                  <a:srgbClr val="008000"/>
                </a:solidFill>
                <a:latin typeface="Tahoma" charset="0"/>
              </a:rPr>
              <a:t>Os vendedores que concentram seu pensamento no produto físico em vez de nas necessidades dos consumidores sofrem de </a:t>
            </a:r>
            <a:r>
              <a:rPr lang="pt-BR" sz="2400" b="1" i="1" dirty="0">
                <a:solidFill>
                  <a:srgbClr val="008000"/>
                </a:solidFill>
                <a:latin typeface="Tahoma" charset="0"/>
              </a:rPr>
              <a:t>miopia de marketing</a:t>
            </a:r>
            <a:endParaRPr lang="pt-BR" sz="2200" dirty="0">
              <a:solidFill>
                <a:srgbClr val="008000"/>
              </a:solidFill>
              <a:latin typeface="Tahoma" charset="0"/>
            </a:endParaRPr>
          </a:p>
        </p:txBody>
      </p:sp>
      <p:sp>
        <p:nvSpPr>
          <p:cNvPr id="25604"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DB68891C-400B-F64B-A61C-E170F5AC0E09}" type="slidenum">
              <a:rPr lang="pt-BR" sz="1400"/>
              <a:pPr eaLnBrk="1" hangingPunct="1"/>
              <a:t>7</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11618" name="Rectangle 2"/>
          <p:cNvSpPr>
            <a:spLocks noChangeArrowheads="1"/>
          </p:cNvSpPr>
          <p:nvPr/>
        </p:nvSpPr>
        <p:spPr bwMode="auto">
          <a:xfrm>
            <a:off x="304800" y="381000"/>
            <a:ext cx="8534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VALOR, CUSTO E SATISFAÇÃO</a:t>
            </a:r>
          </a:p>
        </p:txBody>
      </p:sp>
      <p:sp>
        <p:nvSpPr>
          <p:cNvPr id="26627" name="Rectangle 3"/>
          <p:cNvSpPr>
            <a:spLocks noChangeArrowheads="1"/>
          </p:cNvSpPr>
          <p:nvPr/>
        </p:nvSpPr>
        <p:spPr bwMode="auto">
          <a:xfrm>
            <a:off x="304800" y="13716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solidFill>
                  <a:schemeClr val="accent2"/>
                </a:solidFill>
                <a:latin typeface="Tahoma" charset="0"/>
              </a:rPr>
              <a:t>Valor:</a:t>
            </a:r>
            <a:r>
              <a:rPr lang="pt-BR" sz="2600">
                <a:latin typeface="Tahoma" charset="0"/>
              </a:rPr>
              <a:t> É a satisfação das exigências do consumidor ao menor custo possível de aquisição, propriedade e uso</a:t>
            </a:r>
          </a:p>
          <a:p>
            <a:pPr>
              <a:lnSpc>
                <a:spcPct val="85000"/>
              </a:lnSpc>
              <a:spcBef>
                <a:spcPct val="20000"/>
              </a:spcBef>
              <a:buClr>
                <a:schemeClr val="tx1"/>
              </a:buClr>
              <a:buFont typeface="Wingdings" charset="0"/>
              <a:buNone/>
            </a:pPr>
            <a:endParaRPr lang="pt-BR" sz="1400">
              <a:latin typeface="Tahoma" charset="0"/>
            </a:endParaRPr>
          </a:p>
          <a:p>
            <a:pPr marL="1149350" lvl="1" indent="-482600">
              <a:lnSpc>
                <a:spcPct val="85000"/>
              </a:lnSpc>
              <a:spcBef>
                <a:spcPct val="20000"/>
              </a:spcBef>
              <a:buClr>
                <a:schemeClr val="tx1"/>
              </a:buClr>
              <a:buFont typeface="Wingdings" charset="0"/>
              <a:buChar char="ü"/>
            </a:pPr>
            <a:r>
              <a:rPr lang="pt-BR" sz="2400">
                <a:latin typeface="Tahoma" charset="0"/>
              </a:rPr>
              <a:t>O consumidor sempre analisará alternativas para satisfação das suas necessidades, dentro do seu conjunto de escolha de produtos</a:t>
            </a:r>
          </a:p>
          <a:p>
            <a:pPr marL="1149350" lvl="1" indent="-482600">
              <a:lnSpc>
                <a:spcPct val="85000"/>
              </a:lnSpc>
              <a:spcBef>
                <a:spcPct val="20000"/>
              </a:spcBef>
              <a:buClr>
                <a:schemeClr val="tx1"/>
              </a:buClr>
              <a:buFont typeface="Wingdings" charset="0"/>
              <a:buChar char="ü"/>
            </a:pPr>
            <a:endParaRPr lang="pt-BR" sz="1400">
              <a:latin typeface="Tahoma" charset="0"/>
            </a:endParaRPr>
          </a:p>
          <a:p>
            <a:pPr marL="1149350" lvl="1" indent="-482600">
              <a:lnSpc>
                <a:spcPct val="85000"/>
              </a:lnSpc>
              <a:spcBef>
                <a:spcPct val="20000"/>
              </a:spcBef>
              <a:buClr>
                <a:schemeClr val="tx1"/>
              </a:buClr>
              <a:buFont typeface="Wingdings" charset="0"/>
              <a:buChar char="ü"/>
            </a:pPr>
            <a:r>
              <a:rPr lang="pt-BR" sz="2400">
                <a:solidFill>
                  <a:srgbClr val="008000"/>
                </a:solidFill>
                <a:latin typeface="Tahoma" charset="0"/>
              </a:rPr>
              <a:t>Considerando um comportamento racional do consumidor, ele tenderá a maximizar o valor em uma dada compra ou transação, considerando os chamados </a:t>
            </a:r>
            <a:r>
              <a:rPr lang="pt-BR" sz="2400" i="1">
                <a:solidFill>
                  <a:srgbClr val="008000"/>
                </a:solidFill>
                <a:latin typeface="Tahoma" charset="0"/>
              </a:rPr>
              <a:t>custos de oportunidade</a:t>
            </a:r>
            <a:endParaRPr lang="pt-BR" sz="2400">
              <a:solidFill>
                <a:srgbClr val="008000"/>
              </a:solidFill>
              <a:latin typeface="Tahoma" charset="0"/>
            </a:endParaRPr>
          </a:p>
          <a:p>
            <a:pPr marL="1149350" lvl="1" indent="-482600">
              <a:lnSpc>
                <a:spcPct val="85000"/>
              </a:lnSpc>
              <a:spcBef>
                <a:spcPct val="20000"/>
              </a:spcBef>
              <a:buClr>
                <a:schemeClr val="tx1"/>
              </a:buClr>
              <a:buFont typeface="Wingdings" charset="0"/>
              <a:buChar char="ü"/>
            </a:pPr>
            <a:endParaRPr lang="pt-BR" sz="2400">
              <a:solidFill>
                <a:srgbClr val="008000"/>
              </a:solidFill>
              <a:latin typeface="Tahoma" charset="0"/>
            </a:endParaRPr>
          </a:p>
          <a:p>
            <a:pPr marL="1149350" lvl="1" indent="-482600">
              <a:lnSpc>
                <a:spcPct val="85000"/>
              </a:lnSpc>
              <a:spcBef>
                <a:spcPct val="20000"/>
              </a:spcBef>
              <a:buClr>
                <a:schemeClr val="tx1"/>
              </a:buClr>
              <a:buFont typeface="Wingdings" charset="0"/>
              <a:buChar char="ð"/>
            </a:pPr>
            <a:r>
              <a:rPr lang="pt-BR" sz="2400">
                <a:latin typeface="Tahoma" charset="0"/>
              </a:rPr>
              <a:t>Portanto, considerará o valor e o preço do produto antes de fazer a escolha </a:t>
            </a:r>
            <a:endParaRPr lang="pt-BR" sz="2200">
              <a:latin typeface="Tahoma" charset="0"/>
            </a:endParaRPr>
          </a:p>
        </p:txBody>
      </p:sp>
      <p:sp>
        <p:nvSpPr>
          <p:cNvPr id="26628"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A1DC7697-17C5-B549-B955-9FE533495B78}" type="slidenum">
              <a:rPr lang="pt-BR" sz="1400"/>
              <a:pPr eaLnBrk="1" hangingPunct="1"/>
              <a:t>8</a:t>
            </a:fld>
            <a:endParaRPr lang="pt-BR" sz="14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Espaço Reservado para Rodapé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pt-BR" sz="1400"/>
              <a:t>www.hercules.farnesi.com.br hercules.farnesi.com.br</a:t>
            </a:r>
          </a:p>
        </p:txBody>
      </p:sp>
      <p:sp>
        <p:nvSpPr>
          <p:cNvPr id="112642" name="Rectangle 2"/>
          <p:cNvSpPr>
            <a:spLocks noChangeArrowheads="1"/>
          </p:cNvSpPr>
          <p:nvPr/>
        </p:nvSpPr>
        <p:spPr bwMode="auto">
          <a:xfrm>
            <a:off x="304800" y="188913"/>
            <a:ext cx="8534400" cy="533400"/>
          </a:xfrm>
          <a:prstGeom prst="rect">
            <a:avLst/>
          </a:prstGeom>
          <a:noFill/>
          <a:ln w="9525">
            <a:noFill/>
            <a:miter lim="800000"/>
            <a:headEnd/>
            <a:tailEnd/>
          </a:ln>
        </p:spPr>
        <p:txBody>
          <a:bodyPr/>
          <a:lstStyle/>
          <a:p>
            <a:pPr algn="ctr">
              <a:lnSpc>
                <a:spcPct val="90000"/>
              </a:lnSpc>
              <a:defRPr/>
            </a:pPr>
            <a:r>
              <a:rPr lang="pt-BR" sz="2600" b="1">
                <a:solidFill>
                  <a:srgbClr val="CC0000"/>
                </a:solidFill>
                <a:effectLst>
                  <a:outerShdw blurRad="38100" dist="38100" dir="2700000" algn="tl">
                    <a:srgbClr val="DDDDDD"/>
                  </a:outerShdw>
                </a:effectLst>
                <a:latin typeface="Arial" charset="0"/>
                <a:cs typeface="+mn-cs"/>
              </a:rPr>
              <a:t>TROCA E TRANSAÇÕES</a:t>
            </a:r>
          </a:p>
        </p:txBody>
      </p:sp>
      <p:sp>
        <p:nvSpPr>
          <p:cNvPr id="27651" name="Rectangle 3"/>
          <p:cNvSpPr>
            <a:spLocks noChangeArrowheads="1"/>
          </p:cNvSpPr>
          <p:nvPr/>
        </p:nvSpPr>
        <p:spPr bwMode="auto">
          <a:xfrm>
            <a:off x="304800" y="90805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5000"/>
              </a:lnSpc>
              <a:spcBef>
                <a:spcPct val="20000"/>
              </a:spcBef>
              <a:buClr>
                <a:schemeClr val="tx1"/>
              </a:buClr>
              <a:buFont typeface="Wingdings" charset="0"/>
              <a:buNone/>
            </a:pPr>
            <a:r>
              <a:rPr lang="pt-BR" sz="2600">
                <a:solidFill>
                  <a:schemeClr val="accent2"/>
                </a:solidFill>
                <a:latin typeface="Tahoma" charset="0"/>
              </a:rPr>
              <a:t>Troca: </a:t>
            </a:r>
            <a:r>
              <a:rPr lang="pt-BR" sz="2600">
                <a:latin typeface="Tahoma" charset="0"/>
              </a:rPr>
              <a:t>É o ato de obter o produto desejado de alguém, oferecendo algo em contrapartida. Para o potencial de troca existir, cinco condições devem ser satisfeitas:</a:t>
            </a:r>
          </a:p>
          <a:p>
            <a:pPr marL="1149350" lvl="1" indent="-482600">
              <a:lnSpc>
                <a:spcPct val="85000"/>
              </a:lnSpc>
              <a:spcBef>
                <a:spcPct val="20000"/>
              </a:spcBef>
              <a:buClr>
                <a:schemeClr val="tx1"/>
              </a:buClr>
              <a:buFont typeface="Wingdings" charset="0"/>
              <a:buChar char="ü"/>
            </a:pPr>
            <a:endParaRPr lang="pt-BR" sz="800">
              <a:latin typeface="Tahoma" charset="0"/>
            </a:endParaRPr>
          </a:p>
          <a:p>
            <a:pPr marL="1149350" lvl="1" indent="-482600">
              <a:lnSpc>
                <a:spcPct val="85000"/>
              </a:lnSpc>
              <a:spcBef>
                <a:spcPct val="20000"/>
              </a:spcBef>
              <a:buClr>
                <a:schemeClr val="tx1"/>
              </a:buClr>
              <a:buFont typeface="Wingdings" charset="0"/>
              <a:buChar char="ü"/>
            </a:pPr>
            <a:r>
              <a:rPr lang="pt-BR" sz="2200">
                <a:latin typeface="Tahoma" charset="0"/>
              </a:rPr>
              <a:t>Há pelo menos duas partes envolvidas</a:t>
            </a:r>
            <a:endParaRPr lang="pt-BR" sz="2400">
              <a:latin typeface="Tahoma" charset="0"/>
            </a:endParaRPr>
          </a:p>
          <a:p>
            <a:pPr marL="1149350" lvl="1" indent="-482600">
              <a:lnSpc>
                <a:spcPct val="85000"/>
              </a:lnSpc>
              <a:spcBef>
                <a:spcPct val="20000"/>
              </a:spcBef>
              <a:buClr>
                <a:schemeClr val="tx1"/>
              </a:buClr>
              <a:buFont typeface="Wingdings" charset="0"/>
              <a:buChar char="ü"/>
            </a:pPr>
            <a:endParaRPr lang="pt-BR" sz="800">
              <a:latin typeface="Tahoma" charset="0"/>
            </a:endParaRPr>
          </a:p>
          <a:p>
            <a:pPr marL="1149350" lvl="1" indent="-482600">
              <a:lnSpc>
                <a:spcPct val="85000"/>
              </a:lnSpc>
              <a:spcBef>
                <a:spcPct val="20000"/>
              </a:spcBef>
              <a:buClr>
                <a:schemeClr val="tx1"/>
              </a:buClr>
              <a:buFont typeface="Wingdings" charset="0"/>
              <a:buChar char="ü"/>
            </a:pPr>
            <a:r>
              <a:rPr lang="pt-BR" sz="2200">
                <a:latin typeface="Tahoma" charset="0"/>
              </a:rPr>
              <a:t>Cada parte tem algo que pode ser de valor para a outra</a:t>
            </a:r>
            <a:endParaRPr lang="pt-BR" sz="2400">
              <a:latin typeface="Tahoma" charset="0"/>
            </a:endParaRPr>
          </a:p>
          <a:p>
            <a:pPr marL="1149350" lvl="1" indent="-482600">
              <a:lnSpc>
                <a:spcPct val="85000"/>
              </a:lnSpc>
              <a:spcBef>
                <a:spcPct val="20000"/>
              </a:spcBef>
              <a:buClr>
                <a:schemeClr val="tx1"/>
              </a:buClr>
              <a:buFont typeface="Wingdings" charset="0"/>
              <a:buChar char="ü"/>
            </a:pPr>
            <a:endParaRPr lang="pt-BR" sz="800">
              <a:latin typeface="Tahoma" charset="0"/>
            </a:endParaRPr>
          </a:p>
          <a:p>
            <a:pPr marL="1149350" lvl="1" indent="-482600">
              <a:lnSpc>
                <a:spcPct val="85000"/>
              </a:lnSpc>
              <a:spcBef>
                <a:spcPct val="20000"/>
              </a:spcBef>
              <a:buClr>
                <a:schemeClr val="tx1"/>
              </a:buClr>
              <a:buFont typeface="Wingdings" charset="0"/>
              <a:buChar char="ü"/>
            </a:pPr>
            <a:r>
              <a:rPr lang="pt-BR" sz="2200">
                <a:latin typeface="Tahoma" charset="0"/>
              </a:rPr>
              <a:t>Cada parte tem capacidade de comunicação e entrega</a:t>
            </a:r>
            <a:endParaRPr lang="pt-BR" sz="2400">
              <a:latin typeface="Tahoma" charset="0"/>
            </a:endParaRPr>
          </a:p>
          <a:p>
            <a:pPr marL="1149350" lvl="1" indent="-482600">
              <a:lnSpc>
                <a:spcPct val="85000"/>
              </a:lnSpc>
              <a:spcBef>
                <a:spcPct val="20000"/>
              </a:spcBef>
              <a:buClr>
                <a:schemeClr val="tx1"/>
              </a:buClr>
              <a:buFont typeface="Wingdings" charset="0"/>
              <a:buChar char="ü"/>
            </a:pPr>
            <a:endParaRPr lang="pt-BR" sz="800">
              <a:latin typeface="Tahoma" charset="0"/>
            </a:endParaRPr>
          </a:p>
          <a:p>
            <a:pPr marL="1149350" lvl="1" indent="-482600">
              <a:lnSpc>
                <a:spcPct val="85000"/>
              </a:lnSpc>
              <a:spcBef>
                <a:spcPct val="20000"/>
              </a:spcBef>
              <a:buClr>
                <a:schemeClr val="tx1"/>
              </a:buClr>
              <a:buFont typeface="Wingdings" charset="0"/>
              <a:buChar char="ü"/>
            </a:pPr>
            <a:r>
              <a:rPr lang="pt-BR" sz="2200">
                <a:latin typeface="Tahoma" charset="0"/>
              </a:rPr>
              <a:t>Cada parte é livre para aceitar ou rejeitar a oferta</a:t>
            </a:r>
            <a:endParaRPr lang="pt-BR" sz="2400">
              <a:latin typeface="Tahoma" charset="0"/>
            </a:endParaRPr>
          </a:p>
          <a:p>
            <a:pPr marL="1149350" lvl="1" indent="-482600">
              <a:lnSpc>
                <a:spcPct val="85000"/>
              </a:lnSpc>
              <a:spcBef>
                <a:spcPct val="20000"/>
              </a:spcBef>
              <a:buClr>
                <a:schemeClr val="tx1"/>
              </a:buClr>
              <a:buFont typeface="Wingdings" charset="0"/>
              <a:buChar char="ü"/>
            </a:pPr>
            <a:endParaRPr lang="pt-BR" sz="800">
              <a:latin typeface="Tahoma" charset="0"/>
            </a:endParaRPr>
          </a:p>
          <a:p>
            <a:pPr marL="1149350" lvl="1" indent="-482600">
              <a:lnSpc>
                <a:spcPct val="85000"/>
              </a:lnSpc>
              <a:spcBef>
                <a:spcPct val="20000"/>
              </a:spcBef>
              <a:buClr>
                <a:schemeClr val="tx1"/>
              </a:buClr>
              <a:buFont typeface="Wingdings" charset="0"/>
              <a:buChar char="ü"/>
            </a:pPr>
            <a:r>
              <a:rPr lang="pt-BR" sz="2200">
                <a:latin typeface="Tahoma" charset="0"/>
              </a:rPr>
              <a:t>Cada parte acredita estar em condições de lidar com outra</a:t>
            </a:r>
          </a:p>
          <a:p>
            <a:pPr marL="1149350" lvl="1" indent="-482600">
              <a:lnSpc>
                <a:spcPct val="85000"/>
              </a:lnSpc>
              <a:spcBef>
                <a:spcPct val="20000"/>
              </a:spcBef>
              <a:buClr>
                <a:schemeClr val="tx1"/>
              </a:buClr>
              <a:buFont typeface="Wingdings" charset="0"/>
              <a:buChar char="ü"/>
            </a:pPr>
            <a:endParaRPr lang="pt-BR" sz="1600">
              <a:latin typeface="Tahoma" charset="0"/>
            </a:endParaRPr>
          </a:p>
          <a:p>
            <a:pPr marL="1149350" lvl="1" indent="-482600">
              <a:lnSpc>
                <a:spcPct val="85000"/>
              </a:lnSpc>
              <a:spcBef>
                <a:spcPct val="20000"/>
              </a:spcBef>
              <a:buClr>
                <a:schemeClr val="tx1"/>
              </a:buClr>
              <a:buFont typeface="Wingdings" charset="0"/>
              <a:buChar char="ð"/>
            </a:pPr>
            <a:r>
              <a:rPr lang="pt-BR" sz="2200">
                <a:solidFill>
                  <a:srgbClr val="008000"/>
                </a:solidFill>
                <a:latin typeface="Tahoma" charset="0"/>
              </a:rPr>
              <a:t>Frequentemente, a troca é descrita como um processo de criação de valor porque, normalmente, deixa ambas as partes em condições melhores do que antes da mesma ocorrer</a:t>
            </a:r>
          </a:p>
        </p:txBody>
      </p:sp>
      <p:sp>
        <p:nvSpPr>
          <p:cNvPr id="27652" name="Espaço Reservado para Número de Slid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0D8A6704-A912-204C-8E61-F4C481957E90}" type="slidenum">
              <a:rPr lang="pt-BR" sz="1400"/>
              <a:pPr eaLnBrk="1" hangingPunct="1"/>
              <a:t>9</a:t>
            </a:fld>
            <a:endParaRPr lang="pt-BR" sz="140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alões">
  <a:themeElements>
    <a:clrScheme name="Balõe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ões">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õe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õe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õe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õe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õe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õe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õe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õe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õe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Balloons</Template>
  <TotalTime>2491</TotalTime>
  <Words>2093</Words>
  <Application>Microsoft Macintosh PowerPoint</Application>
  <PresentationFormat>On-screen Show (4:3)</PresentationFormat>
  <Paragraphs>208</Paragraphs>
  <Slides>18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Balões</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Siemens Ltda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sem título </dc:title>
  <dc:creator>Siemens</dc:creator>
  <cp:lastModifiedBy>Hercules Farnesi da Costa Cunha</cp:lastModifiedBy>
  <cp:revision>180</cp:revision>
  <cp:lastPrinted>2000-03-20T22:16:48Z</cp:lastPrinted>
  <dcterms:created xsi:type="dcterms:W3CDTF">2000-03-07T22:10:43Z</dcterms:created>
  <dcterms:modified xsi:type="dcterms:W3CDTF">2016-08-22T20:09:31Z</dcterms:modified>
</cp:coreProperties>
</file>