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</p:sldIdLst>
  <p:sldSz cx="9144000" cy="6858000" type="screen4x3"/>
  <p:notesSz cx="6858000" cy="97091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48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7091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28663"/>
            <a:ext cx="4852987" cy="36401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613275"/>
            <a:ext cx="5027613" cy="436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92249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9224963"/>
            <a:ext cx="2970213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DFC80C7-A0AC-C841-B81A-6269F9E1D60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807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DC16664-B02A-7B49-AA09-E03D5E4CF5B6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1433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906CC56-E5DA-B141-AD11-8B19DBAAA4D1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235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EE146CF-1ADF-6F4B-B532-FADD83452B1F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3886200" y="92249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F932032F-39C1-9747-B4CA-4034F281E0C0}" type="slidenum">
              <a:rPr lang="pt-BR" sz="1200" smtClean="0">
                <a:latin typeface="Times New Roman" charset="0"/>
              </a:rPr>
              <a:pPr algn="r">
                <a:buClrTx/>
                <a:buFontTx/>
                <a:buNone/>
                <a:defRPr/>
              </a:pPr>
              <a:t>2</a:t>
            </a:fld>
            <a:endParaRPr lang="pt-BR" sz="1200" smtClean="0">
              <a:latin typeface="Times New Roman" charset="0"/>
            </a:endParaRPr>
          </a:p>
        </p:txBody>
      </p:sp>
      <p:sp>
        <p:nvSpPr>
          <p:cNvPr id="15362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536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smtClean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76B8EC4-4835-BD49-88F9-BE243844E91C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86200" y="9224963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BFE39B6B-440D-5041-B31E-A97D3F25427C}" type="slidenum">
              <a:rPr lang="pt-BR" sz="1200" smtClean="0">
                <a:latin typeface="Times New Roman" charset="0"/>
              </a:rPr>
              <a:pPr algn="r">
                <a:buClrTx/>
                <a:buFontTx/>
                <a:buNone/>
                <a:defRPr/>
              </a:pPr>
              <a:t>3</a:t>
            </a:fld>
            <a:endParaRPr lang="pt-BR" sz="1200" smtClean="0">
              <a:latin typeface="Times New Roman" charset="0"/>
            </a:endParaRPr>
          </a:p>
        </p:txBody>
      </p:sp>
      <p:sp>
        <p:nvSpPr>
          <p:cNvPr id="16386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638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pt-BR" smtClean="0">
                <a:cs typeface="Arial Unicode MS" charset="0"/>
              </a:rPr>
              <a:t>Inteligente, prática e solteira, ela adora viajar e comer fora. Detesta serviços de casa. Não sabe cozinhar nem lavar roupa e diz que nunca vai dirigir um carro.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25762340-847A-1845-8B5F-82A07F40176A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174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74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2F2D914-2C6F-5A4B-AA66-A27E8502B7D7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B43188C-35E7-DB4C-9BFC-8947C6D6A7D8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95A080C-0F08-394A-B970-1EA3B2C09D4E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204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04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4280C8-9507-3E40-8336-CD093397EC24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215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ABA2D14-F3A2-6146-AA43-E7100E8E68F0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225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82FC-9B65-A94B-87DA-DE754329FB7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1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81269-9F99-C84E-8BE6-00003E016E4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90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3188"/>
            <a:ext cx="2060575" cy="678815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29325" cy="678815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2E43F-6712-DD4A-85BE-2D5F891034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286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DEFFB-D242-2642-9460-63E5FB1E94F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545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7021-12A0-384E-AB3B-BBC7330C3CD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024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897D-3E13-234F-AC21-65DC3EF88D5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30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C9D96-B8EF-6D4D-907F-AAF6B641AF8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15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8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99E1-9936-ED4D-B6A3-691F4F141C2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279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0D07-E62E-1E40-A170-57C847BBBD8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602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6AF35-C7BA-BD40-8AD1-EBADB8DAA54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307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F43DB-79CF-E149-9535-CF1346B2D7A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94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FCD1F-9462-2D49-856E-1B66F493BB2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568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99E94-2836-A34B-81C1-B76D4E5F40C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889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0496E-33C5-6C4C-AAF1-AC3B922092A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265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3188"/>
            <a:ext cx="2060575" cy="678815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29325" cy="678815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1DD64-7ED5-264C-ACC7-D9C6B3E82DE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72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D7469-EAEE-CE4F-A708-FDD548F42B8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2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EDB7D-ED45-7F46-82AA-84626E8D519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79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8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5CFA-D84D-784C-B6F1-4FE91BE6B06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3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43247-7094-A841-A47C-BE5E0583EB9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9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66E78-9084-7947-B3E3-F8350D145FA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81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8A3A-364B-4C42-94D3-BE48B08C6DC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65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EFE00-1B58-0847-B468-4CB9992A99D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43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-1362075" y="-176213"/>
            <a:ext cx="4633913" cy="6483351"/>
            <a:chOff x="-858" y="-111"/>
            <a:chExt cx="2919" cy="4084"/>
          </a:xfrm>
        </p:grpSpPr>
        <p:sp>
          <p:nvSpPr>
            <p:cNvPr id="2" name="Freeform 2"/>
            <p:cNvSpPr>
              <a:spLocks noChangeArrowheads="1"/>
            </p:cNvSpPr>
            <p:nvPr/>
          </p:nvSpPr>
          <p:spPr bwMode="auto">
            <a:xfrm rot="1560000">
              <a:off x="-604" y="2813"/>
              <a:ext cx="471" cy="801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w 472"/>
                <a:gd name="T33" fmla="*/ 0 h 802"/>
                <a:gd name="T34" fmla="*/ 472 w 472"/>
                <a:gd name="T35" fmla="*/ 80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rgbClr val="F2DFF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grpSp>
          <p:nvGrpSpPr>
            <p:cNvPr id="1033" name="Group 3"/>
            <p:cNvGrpSpPr>
              <a:grpSpLocks/>
            </p:cNvGrpSpPr>
            <p:nvPr/>
          </p:nvGrpSpPr>
          <p:grpSpPr bwMode="auto">
            <a:xfrm>
              <a:off x="-102" y="2134"/>
              <a:ext cx="566" cy="456"/>
              <a:chOff x="-102" y="2134"/>
              <a:chExt cx="566" cy="456"/>
            </a:xfrm>
          </p:grpSpPr>
          <p:sp>
            <p:nvSpPr>
              <p:cNvPr id="1028" name="Freeform 4"/>
              <p:cNvSpPr>
                <a:spLocks noChangeArrowheads="1"/>
              </p:cNvSpPr>
              <p:nvPr/>
            </p:nvSpPr>
            <p:spPr bwMode="auto">
              <a:xfrm rot="1620000" flipH="1">
                <a:off x="292" y="2224"/>
                <a:ext cx="142" cy="165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29" name="Freeform 5"/>
              <p:cNvSpPr>
                <a:spLocks noChangeArrowheads="1"/>
              </p:cNvSpPr>
              <p:nvPr/>
            </p:nvSpPr>
            <p:spPr bwMode="auto">
              <a:xfrm rot="1620000" flipH="1">
                <a:off x="-18" y="2182"/>
                <a:ext cx="244" cy="137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30" name="Freeform 6"/>
              <p:cNvSpPr>
                <a:spLocks noChangeArrowheads="1"/>
              </p:cNvSpPr>
              <p:nvPr/>
            </p:nvSpPr>
            <p:spPr bwMode="auto">
              <a:xfrm rot="1620000" flipH="1">
                <a:off x="-100" y="2469"/>
                <a:ext cx="255" cy="69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 rot="1560000">
              <a:off x="154" y="1542"/>
              <a:ext cx="709" cy="767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w 710"/>
                <a:gd name="T59" fmla="*/ 0 h 768"/>
                <a:gd name="T60" fmla="*/ 710 w 710"/>
                <a:gd name="T61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T58" t="T59" r="T60" b="T61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rgbClr val="EBF7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grpSp>
          <p:nvGrpSpPr>
            <p:cNvPr id="1035" name="Group 8"/>
            <p:cNvGrpSpPr>
              <a:grpSpLocks/>
            </p:cNvGrpSpPr>
            <p:nvPr/>
          </p:nvGrpSpPr>
          <p:grpSpPr bwMode="auto">
            <a:xfrm>
              <a:off x="122" y="1422"/>
              <a:ext cx="1380" cy="2006"/>
              <a:chOff x="122" y="1422"/>
              <a:chExt cx="1380" cy="2006"/>
            </a:xfrm>
          </p:grpSpPr>
          <p:sp>
            <p:nvSpPr>
              <p:cNvPr id="3" name="Freeform 9"/>
              <p:cNvSpPr>
                <a:spLocks noChangeArrowheads="1"/>
              </p:cNvSpPr>
              <p:nvPr/>
            </p:nvSpPr>
            <p:spPr bwMode="auto">
              <a:xfrm rot="18600000">
                <a:off x="301" y="1570"/>
                <a:ext cx="613" cy="632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  <a:gd name="T96" fmla="*/ 0 w 217"/>
                  <a:gd name="T97" fmla="*/ 0 h 210"/>
                  <a:gd name="T98" fmla="*/ 217 w 217"/>
                  <a:gd name="T99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T96" t="T97" r="T98" b="T99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 rot="18600000">
                <a:off x="590" y="1505"/>
                <a:ext cx="513" cy="643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  <a:gd name="T116" fmla="*/ 0 w 182"/>
                  <a:gd name="T117" fmla="*/ 0 h 213"/>
                  <a:gd name="T118" fmla="*/ 182 w 182"/>
                  <a:gd name="T119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T116" t="T117" r="T118" b="T119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4" name="Freeform 11"/>
              <p:cNvSpPr>
                <a:spLocks noChangeArrowheads="1"/>
              </p:cNvSpPr>
              <p:nvPr/>
            </p:nvSpPr>
            <p:spPr bwMode="auto">
              <a:xfrm rot="18600000">
                <a:off x="745" y="1639"/>
                <a:ext cx="181" cy="324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  <a:gd name="T50" fmla="*/ 0 w 128"/>
                  <a:gd name="T51" fmla="*/ 0 h 217"/>
                  <a:gd name="T52" fmla="*/ 128 w 128"/>
                  <a:gd name="T53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5" name="Freeform 12"/>
              <p:cNvSpPr>
                <a:spLocks noChangeArrowheads="1"/>
              </p:cNvSpPr>
              <p:nvPr/>
            </p:nvSpPr>
            <p:spPr bwMode="auto">
              <a:xfrm rot="18600000">
                <a:off x="733" y="2220"/>
                <a:ext cx="166" cy="1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  <a:gd name="T54" fmla="*/ 0 w 117"/>
                  <a:gd name="T55" fmla="*/ 0 h 132"/>
                  <a:gd name="T56" fmla="*/ 117 w 117"/>
                  <a:gd name="T57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T54" t="T55" r="T56" b="T57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6" name="Freeform 13"/>
              <p:cNvSpPr>
                <a:spLocks noChangeArrowheads="1"/>
              </p:cNvSpPr>
              <p:nvPr/>
            </p:nvSpPr>
            <p:spPr bwMode="auto">
              <a:xfrm rot="18600000">
                <a:off x="884" y="2193"/>
                <a:ext cx="40" cy="114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  <a:gd name="T26" fmla="*/ 0 w 29"/>
                  <a:gd name="T27" fmla="*/ 0 h 77"/>
                  <a:gd name="T28" fmla="*/ 29 w 29"/>
                  <a:gd name="T2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122" y="3021"/>
                <a:ext cx="1380" cy="407"/>
                <a:chOff x="122" y="3021"/>
                <a:chExt cx="1380" cy="407"/>
              </a:xfrm>
            </p:grpSpPr>
            <p:sp>
              <p:nvSpPr>
                <p:cNvPr id="1039" name="Freeform 15"/>
                <p:cNvSpPr>
                  <a:spLocks noChangeArrowheads="1"/>
                </p:cNvSpPr>
                <p:nvPr/>
              </p:nvSpPr>
              <p:spPr bwMode="auto">
                <a:xfrm rot="5760000">
                  <a:off x="370" y="2855"/>
                  <a:ext cx="297" cy="765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  <a:gd name="T60" fmla="*/ 0 w 207"/>
                    <a:gd name="T61" fmla="*/ 0 h 564"/>
                    <a:gd name="T62" fmla="*/ 207 w 207"/>
                    <a:gd name="T63" fmla="*/ 56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T60" t="T61" r="T62" b="T63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40" name="Freeform 16"/>
                <p:cNvSpPr>
                  <a:spLocks noChangeArrowheads="1"/>
                </p:cNvSpPr>
                <p:nvPr/>
              </p:nvSpPr>
              <p:spPr bwMode="auto">
                <a:xfrm rot="5760000">
                  <a:off x="1184" y="3052"/>
                  <a:ext cx="68" cy="313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  <a:gd name="T30" fmla="*/ 0 w 47"/>
                    <a:gd name="T31" fmla="*/ 0 h 232"/>
                    <a:gd name="T32" fmla="*/ 47 w 47"/>
                    <a:gd name="T33" fmla="*/ 232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T30" t="T31" r="T32" b="T33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41" name="Freeform 17"/>
                <p:cNvSpPr>
                  <a:spLocks noChangeArrowheads="1"/>
                </p:cNvSpPr>
                <p:nvPr/>
              </p:nvSpPr>
              <p:spPr bwMode="auto">
                <a:xfrm rot="5760000">
                  <a:off x="1409" y="3058"/>
                  <a:ext cx="124" cy="52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  <a:gd name="T36" fmla="*/ 0 w 87"/>
                    <a:gd name="T37" fmla="*/ 0 h 40"/>
                    <a:gd name="T38" fmla="*/ 87 w 87"/>
                    <a:gd name="T39" fmla="*/ 4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T36" t="T37" r="T38" b="T39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Arial Unicode MS" charset="0"/>
                  </a:endParaRPr>
                </a:p>
              </p:txBody>
            </p:sp>
          </p:grpSp>
        </p:grpSp>
        <p:grpSp>
          <p:nvGrpSpPr>
            <p:cNvPr id="1036" name="Group 18"/>
            <p:cNvGrpSpPr>
              <a:grpSpLocks/>
            </p:cNvGrpSpPr>
            <p:nvPr/>
          </p:nvGrpSpPr>
          <p:grpSpPr bwMode="auto">
            <a:xfrm>
              <a:off x="-424" y="3435"/>
              <a:ext cx="387" cy="537"/>
              <a:chOff x="-424" y="3435"/>
              <a:chExt cx="387" cy="537"/>
            </a:xfrm>
          </p:grpSpPr>
          <p:sp>
            <p:nvSpPr>
              <p:cNvPr id="1043" name="Freeform 19"/>
              <p:cNvSpPr>
                <a:spLocks noChangeArrowheads="1"/>
              </p:cNvSpPr>
              <p:nvPr/>
            </p:nvSpPr>
            <p:spPr bwMode="auto">
              <a:xfrm rot="1560000">
                <a:off x="-395" y="3454"/>
                <a:ext cx="123" cy="158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44" name="Freeform 20"/>
              <p:cNvSpPr>
                <a:spLocks noChangeArrowheads="1"/>
              </p:cNvSpPr>
              <p:nvPr/>
            </p:nvSpPr>
            <p:spPr bwMode="auto">
              <a:xfrm rot="1560000">
                <a:off x="-267" y="3622"/>
                <a:ext cx="211" cy="131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45" name="Freeform 21"/>
              <p:cNvSpPr>
                <a:spLocks noChangeArrowheads="1"/>
              </p:cNvSpPr>
              <p:nvPr/>
            </p:nvSpPr>
            <p:spPr bwMode="auto">
              <a:xfrm rot="1560000">
                <a:off x="-416" y="3860"/>
                <a:ext cx="221" cy="66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1037" name="Group 22"/>
            <p:cNvGrpSpPr>
              <a:grpSpLocks/>
            </p:cNvGrpSpPr>
            <p:nvPr/>
          </p:nvGrpSpPr>
          <p:grpSpPr bwMode="auto">
            <a:xfrm>
              <a:off x="692" y="929"/>
              <a:ext cx="421" cy="614"/>
              <a:chOff x="692" y="929"/>
              <a:chExt cx="421" cy="614"/>
            </a:xfrm>
          </p:grpSpPr>
          <p:sp>
            <p:nvSpPr>
              <p:cNvPr id="1047" name="Freeform 23"/>
              <p:cNvSpPr>
                <a:spLocks noChangeArrowheads="1"/>
              </p:cNvSpPr>
              <p:nvPr/>
            </p:nvSpPr>
            <p:spPr bwMode="auto">
              <a:xfrm rot="1560000">
                <a:off x="738" y="948"/>
                <a:ext cx="129" cy="187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 rot="1560000">
                <a:off x="869" y="1133"/>
                <a:ext cx="222" cy="155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 rot="1560000">
                <a:off x="698" y="1416"/>
                <a:ext cx="232" cy="78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1038" name="Group 26"/>
            <p:cNvGrpSpPr>
              <a:grpSpLocks/>
            </p:cNvGrpSpPr>
            <p:nvPr/>
          </p:nvGrpSpPr>
          <p:grpSpPr bwMode="auto">
            <a:xfrm>
              <a:off x="1722" y="193"/>
              <a:ext cx="339" cy="467"/>
              <a:chOff x="1722" y="193"/>
              <a:chExt cx="339" cy="467"/>
            </a:xfrm>
          </p:grpSpPr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 rot="1560000">
                <a:off x="1747" y="209"/>
                <a:ext cx="108" cy="137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 rot="1560000">
                <a:off x="1860" y="356"/>
                <a:ext cx="186" cy="113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 rot="1560000">
                <a:off x="1730" y="562"/>
                <a:ext cx="194" cy="57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sp>
          <p:nvSpPr>
            <p:cNvPr id="1054" name="Freeform 30"/>
            <p:cNvSpPr>
              <a:spLocks noChangeArrowheads="1"/>
            </p:cNvSpPr>
            <p:nvPr/>
          </p:nvSpPr>
          <p:spPr bwMode="auto">
            <a:xfrm rot="1560000">
              <a:off x="885" y="69"/>
              <a:ext cx="698" cy="755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w 699"/>
                <a:gd name="T87" fmla="*/ 0 h 756"/>
                <a:gd name="T88" fmla="*/ 699 w 699"/>
                <a:gd name="T89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T86" t="T87" r="T88" b="T89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rgbClr val="EDFAD2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55" name="Freeform 31"/>
            <p:cNvSpPr>
              <a:spLocks noChangeArrowheads="1"/>
            </p:cNvSpPr>
            <p:nvPr/>
          </p:nvSpPr>
          <p:spPr bwMode="auto">
            <a:xfrm rot="2400000">
              <a:off x="-288" y="3007"/>
              <a:ext cx="131" cy="166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w 109"/>
                <a:gd name="T51" fmla="*/ 0 h 156"/>
                <a:gd name="T52" fmla="*/ 109 w 109"/>
                <a:gd name="T53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T50" t="T51" r="T52" b="T53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56" name="Freeform 32"/>
            <p:cNvSpPr>
              <a:spLocks noChangeArrowheads="1"/>
            </p:cNvSpPr>
            <p:nvPr/>
          </p:nvSpPr>
          <p:spPr bwMode="auto">
            <a:xfrm rot="2400000">
              <a:off x="-319" y="3179"/>
              <a:ext cx="65" cy="42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w 54"/>
                <a:gd name="T35" fmla="*/ 0 h 40"/>
                <a:gd name="T36" fmla="*/ 54 w 54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T34" t="T35" r="T36" b="T37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57" name="Freeform 33"/>
            <p:cNvSpPr>
              <a:spLocks noChangeArrowheads="1"/>
            </p:cNvSpPr>
            <p:nvPr/>
          </p:nvSpPr>
          <p:spPr bwMode="auto">
            <a:xfrm rot="1560000">
              <a:off x="-817" y="3532"/>
              <a:ext cx="117" cy="208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w 118"/>
                <a:gd name="T35" fmla="*/ 0 h 209"/>
                <a:gd name="T36" fmla="*/ 118 w 118"/>
                <a:gd name="T37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T34" t="T35" r="T36" b="T37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58" name="Freeform 34"/>
            <p:cNvSpPr>
              <a:spLocks noChangeArrowheads="1"/>
            </p:cNvSpPr>
            <p:nvPr/>
          </p:nvSpPr>
          <p:spPr bwMode="auto">
            <a:xfrm rot="1560000">
              <a:off x="-747" y="3407"/>
              <a:ext cx="129" cy="127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w 130"/>
                <a:gd name="T57" fmla="*/ 0 h 128"/>
                <a:gd name="T58" fmla="*/ 130 w 130"/>
                <a:gd name="T5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T56" t="T57" r="T58" b="T59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59" name="Freeform 35"/>
            <p:cNvSpPr>
              <a:spLocks noChangeArrowheads="1"/>
            </p:cNvSpPr>
            <p:nvPr/>
          </p:nvSpPr>
          <p:spPr bwMode="auto">
            <a:xfrm rot="1560000">
              <a:off x="-724" y="3373"/>
              <a:ext cx="46" cy="85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w 47"/>
                <a:gd name="T23" fmla="*/ 0 h 86"/>
                <a:gd name="T24" fmla="*/ 47 w 47"/>
                <a:gd name="T2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0" name="Freeform 36"/>
            <p:cNvSpPr>
              <a:spLocks noChangeArrowheads="1"/>
            </p:cNvSpPr>
            <p:nvPr/>
          </p:nvSpPr>
          <p:spPr bwMode="auto">
            <a:xfrm rot="1560000">
              <a:off x="-577" y="2803"/>
              <a:ext cx="496" cy="739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w 497"/>
                <a:gd name="T91" fmla="*/ 0 h 740"/>
                <a:gd name="T92" fmla="*/ 497 w 497"/>
                <a:gd name="T93" fmla="*/ 740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T90" t="T91" r="T92" b="T93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1" name="Freeform 37"/>
            <p:cNvSpPr>
              <a:spLocks noChangeArrowheads="1"/>
            </p:cNvSpPr>
            <p:nvPr/>
          </p:nvSpPr>
          <p:spPr bwMode="auto">
            <a:xfrm rot="3180000">
              <a:off x="816" y="270"/>
              <a:ext cx="343" cy="244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w 257"/>
                <a:gd name="T67" fmla="*/ 0 h 237"/>
                <a:gd name="T68" fmla="*/ 257 w 257"/>
                <a:gd name="T69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T66" t="T67" r="T68" b="T69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2" name="Freeform 38"/>
            <p:cNvSpPr>
              <a:spLocks noChangeArrowheads="1"/>
            </p:cNvSpPr>
            <p:nvPr/>
          </p:nvSpPr>
          <p:spPr bwMode="auto">
            <a:xfrm rot="3180000">
              <a:off x="900" y="646"/>
              <a:ext cx="166" cy="114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w 124"/>
                <a:gd name="T61" fmla="*/ 0 h 110"/>
                <a:gd name="T62" fmla="*/ 124 w 124"/>
                <a:gd name="T63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T60" t="T61" r="T62" b="T63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3" name="Freeform 39"/>
            <p:cNvSpPr>
              <a:spLocks noChangeArrowheads="1"/>
            </p:cNvSpPr>
            <p:nvPr/>
          </p:nvSpPr>
          <p:spPr bwMode="auto">
            <a:xfrm rot="3180000">
              <a:off x="1396" y="366"/>
              <a:ext cx="146" cy="159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w 109"/>
                <a:gd name="T51" fmla="*/ 0 h 156"/>
                <a:gd name="T52" fmla="*/ 109 w 109"/>
                <a:gd name="T53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T50" t="T51" r="T52" b="T53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4" name="Freeform 40"/>
            <p:cNvSpPr>
              <a:spLocks noChangeArrowheads="1"/>
            </p:cNvSpPr>
            <p:nvPr/>
          </p:nvSpPr>
          <p:spPr bwMode="auto">
            <a:xfrm rot="3180000">
              <a:off x="920" y="590"/>
              <a:ext cx="61" cy="96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w 46"/>
                <a:gd name="T27" fmla="*/ 0 h 94"/>
                <a:gd name="T28" fmla="*/ 46 w 46"/>
                <a:gd name="T2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5" name="Freeform 41"/>
            <p:cNvSpPr>
              <a:spLocks noChangeArrowheads="1"/>
            </p:cNvSpPr>
            <p:nvPr/>
          </p:nvSpPr>
          <p:spPr bwMode="auto">
            <a:xfrm rot="3180000">
              <a:off x="1358" y="521"/>
              <a:ext cx="71" cy="40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w 54"/>
                <a:gd name="T35" fmla="*/ 0 h 40"/>
                <a:gd name="T36" fmla="*/ 54 w 54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T34" t="T35" r="T36" b="T37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6" name="Freeform 42"/>
            <p:cNvSpPr>
              <a:spLocks noChangeArrowheads="1"/>
            </p:cNvSpPr>
            <p:nvPr/>
          </p:nvSpPr>
          <p:spPr bwMode="auto">
            <a:xfrm rot="1560000">
              <a:off x="496" y="670"/>
              <a:ext cx="359" cy="649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w 360"/>
                <a:gd name="T77" fmla="*/ 0 h 650"/>
                <a:gd name="T78" fmla="*/ 360 w 360"/>
                <a:gd name="T79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T76" t="T77" r="T78" b="T79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1067" name="Freeform 43"/>
            <p:cNvSpPr>
              <a:spLocks noChangeArrowheads="1"/>
            </p:cNvSpPr>
            <p:nvPr/>
          </p:nvSpPr>
          <p:spPr bwMode="auto">
            <a:xfrm rot="3180000">
              <a:off x="871" y="73"/>
              <a:ext cx="803" cy="685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  <a:gd name="T64" fmla="*/ 0 w 596"/>
                <a:gd name="T65" fmla="*/ 0 h 666"/>
                <a:gd name="T66" fmla="*/ 596 w 596"/>
                <a:gd name="T67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T64" t="T65" r="T66" b="T67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</p:grpSp>
      <p:sp>
        <p:nvSpPr>
          <p:cNvPr id="1068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2300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69" name="Rectangle 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70" name="Text Box 46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7917503D-475A-9943-B98B-F18783BA446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6699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6699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133350" y="-3175"/>
            <a:ext cx="8691563" cy="6859588"/>
            <a:chOff x="84" y="-2"/>
            <a:chExt cx="5475" cy="4321"/>
          </a:xfrm>
        </p:grpSpPr>
        <p:grpSp>
          <p:nvGrpSpPr>
            <p:cNvPr id="2056" name="Group 2"/>
            <p:cNvGrpSpPr>
              <a:grpSpLocks/>
            </p:cNvGrpSpPr>
            <p:nvPr/>
          </p:nvGrpSpPr>
          <p:grpSpPr bwMode="auto">
            <a:xfrm>
              <a:off x="84" y="-2"/>
              <a:ext cx="1332" cy="3877"/>
              <a:chOff x="84" y="-2"/>
              <a:chExt cx="1332" cy="3877"/>
            </a:xfrm>
          </p:grpSpPr>
          <p:sp>
            <p:nvSpPr>
              <p:cNvPr id="2051" name="Freeform 3"/>
              <p:cNvSpPr>
                <a:spLocks noChangeArrowheads="1"/>
              </p:cNvSpPr>
              <p:nvPr/>
            </p:nvSpPr>
            <p:spPr bwMode="auto">
              <a:xfrm flipH="1" flipV="1">
                <a:off x="84" y="2391"/>
                <a:ext cx="1332" cy="1484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  <a:gd name="T64" fmla="*/ 0 w 596"/>
                  <a:gd name="T65" fmla="*/ 0 h 666"/>
                  <a:gd name="T66" fmla="*/ 596 w 596"/>
                  <a:gd name="T67" fmla="*/ 666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T64" t="T65" r="T66" b="T67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52" name="Freeform 4"/>
              <p:cNvSpPr>
                <a:spLocks noChangeArrowheads="1"/>
              </p:cNvSpPr>
              <p:nvPr/>
            </p:nvSpPr>
            <p:spPr bwMode="auto">
              <a:xfrm flipH="1" flipV="1">
                <a:off x="783" y="2409"/>
                <a:ext cx="570" cy="530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  <a:gd name="T66" fmla="*/ 0 w 257"/>
                  <a:gd name="T67" fmla="*/ 0 h 237"/>
                  <a:gd name="T68" fmla="*/ 257 w 257"/>
                  <a:gd name="T69" fmla="*/ 2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T66" t="T67" r="T68" b="T69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53" name="Freeform 5"/>
              <p:cNvSpPr>
                <a:spLocks noChangeArrowheads="1"/>
              </p:cNvSpPr>
              <p:nvPr/>
            </p:nvSpPr>
            <p:spPr bwMode="auto">
              <a:xfrm flipH="1" flipV="1">
                <a:off x="525" y="2134"/>
                <a:ext cx="276" cy="248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  <a:gd name="T60" fmla="*/ 0 w 124"/>
                  <a:gd name="T61" fmla="*/ 0 h 110"/>
                  <a:gd name="T62" fmla="*/ 124 w 124"/>
                  <a:gd name="T63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T60" t="T61" r="T62" b="T63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54" name="Freeform 6"/>
              <p:cNvSpPr>
                <a:spLocks noChangeArrowheads="1"/>
              </p:cNvSpPr>
              <p:nvPr/>
            </p:nvSpPr>
            <p:spPr bwMode="auto">
              <a:xfrm flipH="1" flipV="1">
                <a:off x="391" y="3261"/>
                <a:ext cx="244" cy="346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  <a:gd name="T50" fmla="*/ 0 w 109"/>
                  <a:gd name="T51" fmla="*/ 0 h 156"/>
                  <a:gd name="T52" fmla="*/ 109 w 109"/>
                  <a:gd name="T53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55" name="Freeform 7"/>
              <p:cNvSpPr>
                <a:spLocks noChangeArrowheads="1"/>
              </p:cNvSpPr>
              <p:nvPr/>
            </p:nvSpPr>
            <p:spPr bwMode="auto">
              <a:xfrm flipH="1" flipV="1">
                <a:off x="729" y="2182"/>
                <a:ext cx="102" cy="208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  <a:gd name="T26" fmla="*/ 0 w 46"/>
                  <a:gd name="T27" fmla="*/ 0 h 94"/>
                  <a:gd name="T28" fmla="*/ 46 w 46"/>
                  <a:gd name="T29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" name="Freeform 8"/>
              <p:cNvSpPr>
                <a:spLocks noChangeArrowheads="1"/>
              </p:cNvSpPr>
              <p:nvPr/>
            </p:nvSpPr>
            <p:spPr bwMode="auto">
              <a:xfrm flipH="1" flipV="1">
                <a:off x="405" y="3130"/>
                <a:ext cx="119" cy="89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  <a:gd name="T34" fmla="*/ 0 w 54"/>
                  <a:gd name="T35" fmla="*/ 0 h 40"/>
                  <a:gd name="T36" fmla="*/ 54 w 54"/>
                  <a:gd name="T3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T34" t="T35" r="T36" b="T37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 flipH="1" flipV="1">
                <a:off x="368" y="-2"/>
                <a:ext cx="329" cy="2058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  <a:gd name="T84" fmla="*/ 0 w 149"/>
                  <a:gd name="T85" fmla="*/ 0 h 704"/>
                  <a:gd name="T86" fmla="*/ 149 w 149"/>
                  <a:gd name="T87" fmla="*/ 704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T84" t="T85" r="T86" b="T87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 rot="21240000">
              <a:off x="5202" y="1958"/>
              <a:ext cx="322" cy="648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  <a:gd name="T50" fmla="*/ 0 w 128"/>
                <a:gd name="T51" fmla="*/ 0 h 217"/>
                <a:gd name="T52" fmla="*/ 128 w 128"/>
                <a:gd name="T53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T50" t="T51" r="T52" b="T53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 flipH="1">
              <a:off x="4120" y="1260"/>
              <a:ext cx="1258" cy="1531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w 1259"/>
                <a:gd name="T95" fmla="*/ 0 h 1532"/>
                <a:gd name="T96" fmla="*/ 1259 w 1259"/>
                <a:gd name="T97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60" name="Freeform 12"/>
            <p:cNvSpPr>
              <a:spLocks noChangeArrowheads="1"/>
            </p:cNvSpPr>
            <p:nvPr/>
          </p:nvSpPr>
          <p:spPr bwMode="auto">
            <a:xfrm flipH="1">
              <a:off x="4746" y="2610"/>
              <a:ext cx="800" cy="458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w 801"/>
                <a:gd name="T61" fmla="*/ 0 h 459"/>
                <a:gd name="T62" fmla="*/ 801 w 801"/>
                <a:gd name="T6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T60" t="T61" r="T62" b="T63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 rot="21240000">
              <a:off x="4295" y="2856"/>
              <a:ext cx="353" cy="463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  <a:gd name="T54" fmla="*/ 0 w 117"/>
                <a:gd name="T55" fmla="*/ 0 h 132"/>
                <a:gd name="T56" fmla="*/ 117 w 117"/>
                <a:gd name="T57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T54" t="T55" r="T56" b="T57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62" name="Freeform 14"/>
            <p:cNvSpPr>
              <a:spLocks noChangeArrowheads="1"/>
            </p:cNvSpPr>
            <p:nvPr/>
          </p:nvSpPr>
          <p:spPr bwMode="auto">
            <a:xfrm rot="21240000">
              <a:off x="4661" y="2980"/>
              <a:ext cx="86" cy="273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  <a:gd name="T26" fmla="*/ 0 w 29"/>
                <a:gd name="T27" fmla="*/ 0 h 77"/>
                <a:gd name="T28" fmla="*/ 29 w 29"/>
                <a:gd name="T2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 flipH="1">
              <a:off x="3249" y="3273"/>
              <a:ext cx="1107" cy="1046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w 1108"/>
                <a:gd name="T49" fmla="*/ 0 h 1047"/>
                <a:gd name="T50" fmla="*/ 1108 w 1108"/>
                <a:gd name="T51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T48" t="T49" r="T50" b="T51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343" y="751"/>
              <a:ext cx="567" cy="634"/>
              <a:chOff x="2343" y="751"/>
              <a:chExt cx="567" cy="634"/>
            </a:xfrm>
          </p:grpSpPr>
          <p:sp>
            <p:nvSpPr>
              <p:cNvPr id="4" name="Freeform 17"/>
              <p:cNvSpPr>
                <a:spLocks noChangeArrowheads="1"/>
              </p:cNvSpPr>
              <p:nvPr/>
            </p:nvSpPr>
            <p:spPr bwMode="auto">
              <a:xfrm flipH="1">
                <a:off x="2731" y="751"/>
                <a:ext cx="179" cy="238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5" name="Freeform 18"/>
              <p:cNvSpPr>
                <a:spLocks noChangeArrowheads="1"/>
              </p:cNvSpPr>
              <p:nvPr/>
            </p:nvSpPr>
            <p:spPr bwMode="auto">
              <a:xfrm flipH="1">
                <a:off x="2343" y="863"/>
                <a:ext cx="307" cy="197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6" name="Freeform 19"/>
              <p:cNvSpPr>
                <a:spLocks noChangeArrowheads="1"/>
              </p:cNvSpPr>
              <p:nvPr/>
            </p:nvSpPr>
            <p:spPr bwMode="auto">
              <a:xfrm flipH="1">
                <a:off x="2391" y="1284"/>
                <a:ext cx="321" cy="100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2064" name="Group 20"/>
            <p:cNvGrpSpPr>
              <a:grpSpLocks/>
            </p:cNvGrpSpPr>
            <p:nvPr/>
          </p:nvGrpSpPr>
          <p:grpSpPr bwMode="auto">
            <a:xfrm>
              <a:off x="1549" y="129"/>
              <a:ext cx="354" cy="606"/>
              <a:chOff x="1549" y="129"/>
              <a:chExt cx="354" cy="606"/>
            </a:xfrm>
          </p:grpSpPr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 flipH="1">
                <a:off x="1792" y="129"/>
                <a:ext cx="111" cy="227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 flipH="1">
                <a:off x="1549" y="237"/>
                <a:ext cx="192" cy="188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 flipH="1">
                <a:off x="1579" y="639"/>
                <a:ext cx="201" cy="9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2065" name="Group 24"/>
            <p:cNvGrpSpPr>
              <a:grpSpLocks/>
            </p:cNvGrpSpPr>
            <p:nvPr/>
          </p:nvGrpSpPr>
          <p:grpSpPr bwMode="auto">
            <a:xfrm>
              <a:off x="4375" y="3302"/>
              <a:ext cx="498" cy="502"/>
              <a:chOff x="4375" y="3302"/>
              <a:chExt cx="498" cy="502"/>
            </a:xfrm>
          </p:grpSpPr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 flipH="1">
                <a:off x="4716" y="3302"/>
                <a:ext cx="157" cy="188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4" name="Freeform 26"/>
              <p:cNvSpPr>
                <a:spLocks noChangeArrowheads="1"/>
              </p:cNvSpPr>
              <p:nvPr/>
            </p:nvSpPr>
            <p:spPr bwMode="auto">
              <a:xfrm flipH="1">
                <a:off x="4375" y="3391"/>
                <a:ext cx="270" cy="156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 flipH="1">
                <a:off x="4417" y="3725"/>
                <a:ext cx="282" cy="79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2066" name="Group 28"/>
            <p:cNvGrpSpPr>
              <a:grpSpLocks/>
            </p:cNvGrpSpPr>
            <p:nvPr/>
          </p:nvGrpSpPr>
          <p:grpSpPr bwMode="auto">
            <a:xfrm>
              <a:off x="4436" y="273"/>
              <a:ext cx="706" cy="888"/>
              <a:chOff x="4436" y="273"/>
              <a:chExt cx="706" cy="888"/>
            </a:xfrm>
          </p:grpSpPr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4436" y="273"/>
                <a:ext cx="223" cy="333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8" name="Freeform 30"/>
              <p:cNvSpPr>
                <a:spLocks noChangeArrowheads="1"/>
              </p:cNvSpPr>
              <p:nvPr/>
            </p:nvSpPr>
            <p:spPr bwMode="auto">
              <a:xfrm>
                <a:off x="4759" y="431"/>
                <a:ext cx="382" cy="277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79" name="Freeform 31"/>
              <p:cNvSpPr>
                <a:spLocks noChangeArrowheads="1"/>
              </p:cNvSpPr>
              <p:nvPr/>
            </p:nvSpPr>
            <p:spPr bwMode="auto">
              <a:xfrm>
                <a:off x="4682" y="1021"/>
                <a:ext cx="400" cy="140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grpSp>
          <p:nvGrpSpPr>
            <p:cNvPr id="2067" name="Group 32"/>
            <p:cNvGrpSpPr>
              <a:grpSpLocks/>
            </p:cNvGrpSpPr>
            <p:nvPr/>
          </p:nvGrpSpPr>
          <p:grpSpPr bwMode="auto">
            <a:xfrm>
              <a:off x="226" y="2392"/>
              <a:ext cx="706" cy="889"/>
              <a:chOff x="226" y="2392"/>
              <a:chExt cx="706" cy="889"/>
            </a:xfrm>
          </p:grpSpPr>
          <p:sp>
            <p:nvSpPr>
              <p:cNvPr id="2081" name="Freeform 33"/>
              <p:cNvSpPr>
                <a:spLocks noChangeArrowheads="1"/>
              </p:cNvSpPr>
              <p:nvPr/>
            </p:nvSpPr>
            <p:spPr bwMode="auto">
              <a:xfrm>
                <a:off x="226" y="2392"/>
                <a:ext cx="223" cy="333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w 83"/>
                  <a:gd name="T9" fmla="*/ 0 h 117"/>
                  <a:gd name="T10" fmla="*/ 83 w 83"/>
                  <a:gd name="T1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82" name="Freeform 34"/>
              <p:cNvSpPr>
                <a:spLocks noChangeArrowheads="1"/>
              </p:cNvSpPr>
              <p:nvPr/>
            </p:nvSpPr>
            <p:spPr bwMode="auto">
              <a:xfrm>
                <a:off x="549" y="2550"/>
                <a:ext cx="382" cy="277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w 140"/>
                  <a:gd name="T9" fmla="*/ 0 h 98"/>
                  <a:gd name="T10" fmla="*/ 140 w 140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  <p:sp>
            <p:nvSpPr>
              <p:cNvPr id="2083" name="Freeform 35"/>
              <p:cNvSpPr>
                <a:spLocks noChangeArrowheads="1"/>
              </p:cNvSpPr>
              <p:nvPr/>
            </p:nvSpPr>
            <p:spPr bwMode="auto">
              <a:xfrm>
                <a:off x="472" y="3140"/>
                <a:ext cx="400" cy="140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w 145"/>
                  <a:gd name="T9" fmla="*/ 0 h 49"/>
                  <a:gd name="T10" fmla="*/ 145 w 145"/>
                  <a:gd name="T1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 Unicode MS" charset="0"/>
                </a:endParaRPr>
              </a:p>
            </p:txBody>
          </p:sp>
        </p:grpSp>
        <p:sp>
          <p:nvSpPr>
            <p:cNvPr id="2084" name="Freeform 36"/>
            <p:cNvSpPr>
              <a:spLocks noChangeArrowheads="1"/>
            </p:cNvSpPr>
            <p:nvPr/>
          </p:nvSpPr>
          <p:spPr bwMode="auto">
            <a:xfrm flipH="1">
              <a:off x="3468" y="2"/>
              <a:ext cx="861" cy="885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w 862"/>
                <a:gd name="T45" fmla="*/ 0 h 886"/>
                <a:gd name="T46" fmla="*/ 862 w 862"/>
                <a:gd name="T47" fmla="*/ 886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T44" t="T45" r="T46" b="T47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85" name="Freeform 37"/>
            <p:cNvSpPr>
              <a:spLocks noChangeArrowheads="1"/>
            </p:cNvSpPr>
            <p:nvPr/>
          </p:nvSpPr>
          <p:spPr bwMode="auto">
            <a:xfrm rot="11760000" flipH="1" flipV="1">
              <a:off x="2710" y="104"/>
              <a:ext cx="680" cy="592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w 257"/>
                <a:gd name="T67" fmla="*/ 0 h 237"/>
                <a:gd name="T68" fmla="*/ 257 w 257"/>
                <a:gd name="T69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T66" t="T67" r="T68" b="T69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86" name="Freeform 38"/>
            <p:cNvSpPr>
              <a:spLocks noChangeArrowheads="1"/>
            </p:cNvSpPr>
            <p:nvPr/>
          </p:nvSpPr>
          <p:spPr bwMode="auto">
            <a:xfrm rot="11760000" flipH="1" flipV="1">
              <a:off x="3221" y="858"/>
              <a:ext cx="329" cy="277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w 124"/>
                <a:gd name="T61" fmla="*/ 0 h 110"/>
                <a:gd name="T62" fmla="*/ 124 w 124"/>
                <a:gd name="T63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T60" t="T61" r="T62" b="T63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87" name="Freeform 39"/>
            <p:cNvSpPr>
              <a:spLocks noChangeArrowheads="1"/>
            </p:cNvSpPr>
            <p:nvPr/>
          </p:nvSpPr>
          <p:spPr bwMode="auto">
            <a:xfrm rot="11760000" flipH="1" flipV="1">
              <a:off x="3202" y="810"/>
              <a:ext cx="122" cy="232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w 46"/>
                <a:gd name="T27" fmla="*/ 0 h 94"/>
                <a:gd name="T28" fmla="*/ 46 w 46"/>
                <a:gd name="T2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88" name="Freeform 40"/>
            <p:cNvSpPr>
              <a:spLocks noChangeArrowheads="1"/>
            </p:cNvSpPr>
            <p:nvPr/>
          </p:nvSpPr>
          <p:spPr bwMode="auto">
            <a:xfrm flipH="1">
              <a:off x="3820" y="0"/>
              <a:ext cx="123" cy="120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w 124"/>
                <a:gd name="T33" fmla="*/ 0 h 121"/>
                <a:gd name="T34" fmla="*/ 124 w 124"/>
                <a:gd name="T35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89" name="Freeform 41"/>
            <p:cNvSpPr>
              <a:spLocks noChangeArrowheads="1"/>
            </p:cNvSpPr>
            <p:nvPr/>
          </p:nvSpPr>
          <p:spPr bwMode="auto">
            <a:xfrm rot="11760000" flipH="1" flipV="1">
              <a:off x="2983" y="1238"/>
              <a:ext cx="392" cy="2299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  <a:gd name="T84" fmla="*/ 0 w 149"/>
                <a:gd name="T85" fmla="*/ 0 h 704"/>
                <a:gd name="T86" fmla="*/ 149 w 149"/>
                <a:gd name="T87" fmla="*/ 70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T84" t="T85" r="T86" b="T87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  <p:sp>
          <p:nvSpPr>
            <p:cNvPr id="2090" name="Freeform 42"/>
            <p:cNvSpPr>
              <a:spLocks noChangeArrowheads="1"/>
            </p:cNvSpPr>
            <p:nvPr/>
          </p:nvSpPr>
          <p:spPr bwMode="auto">
            <a:xfrm flipH="1">
              <a:off x="5511" y="1848"/>
              <a:ext cx="35" cy="131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w 36"/>
                <a:gd name="T9" fmla="*/ 0 h 132"/>
                <a:gd name="T10" fmla="*/ 36 w 36"/>
                <a:gd name="T1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 Unicode MS" charset="0"/>
              </a:endParaRPr>
            </a:p>
          </p:txBody>
        </p:sp>
      </p:grpSp>
      <p:sp>
        <p:nvSpPr>
          <p:cNvPr id="2091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2300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94" name="Rectangle 4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6699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pt-BR"/>
              <a:t>www.hercules.farnesi.com.br hercules@farnesi.com.br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006699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C84A9A08-BD30-A140-8318-D2DC58AF5E0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6666"/>
          </a:solidFill>
          <a:latin typeface="Verdana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6699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6699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Marketing... O que é isso???...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8763" y="2647950"/>
            <a:ext cx="8626475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88925" indent="-288925"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marL="765175" indent="-284163"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8925" algn="l"/>
                <a:tab pos="1203325" algn="l"/>
                <a:tab pos="2117725" algn="l"/>
                <a:tab pos="3032125" algn="l"/>
                <a:tab pos="3946525" algn="l"/>
                <a:tab pos="4860925" algn="l"/>
                <a:tab pos="5775325" algn="l"/>
                <a:tab pos="6689725" algn="l"/>
                <a:tab pos="7604125" algn="l"/>
                <a:tab pos="8518525" algn="l"/>
                <a:tab pos="9432925" algn="l"/>
                <a:tab pos="103473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Market, em inglês, significa mercado.</a:t>
            </a:r>
          </a:p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Marketing nada mais é do que MERCADO EM MOVIMENTO.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Fazer marketing é acompanhar esse movimento, as oscilações, um novo concorrente que aparece, uma alta de preços, uma nova moda etc.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mercado não para e estamos sempre nos transformando e nos adaptando a ele.</a:t>
            </a:r>
          </a:p>
          <a:p>
            <a:pPr>
              <a:buClrTx/>
              <a:buFontTx/>
              <a:buNone/>
              <a:defRPr/>
            </a:pPr>
            <a:r>
              <a:rPr lang="pt-BR" sz="2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Ferramenta de Marketing: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Diz-se dos meios que uma empresa usa para se aproximar de seus consumidores promovendo seus produtos ou serviços.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 propaganda, por exemplo, é uma ferramenta de marketing.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82625"/>
            <a:ext cx="22860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191B0C09-31C8-3341-80F5-2F2001203E9F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1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www.hercules.farnesi.com.br hercules@farnesi.com.br</a:t>
            </a:r>
            <a:endParaRPr lang="pt-BR"/>
          </a:p>
        </p:txBody>
      </p:sp>
      <p:pic>
        <p:nvPicPr>
          <p:cNvPr id="3" name="Picture 2" descr="Captura de Tela 2015-08-12 às 12.03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62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www.hercules.farnesi.com.br hercules@farnesi.com.br</a:t>
            </a:r>
            <a:endParaRPr lang="pt-BR"/>
          </a:p>
        </p:txBody>
      </p:sp>
      <p:pic>
        <p:nvPicPr>
          <p:cNvPr id="3" name="Picture 2" descr="Captura de Tela 2015-08-12 às 12.21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6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992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3963"/>
            <a:ext cx="9144000" cy="248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6350"/>
            <a:ext cx="9144000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6450013"/>
            <a:ext cx="172085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5"/>
            <a:ext cx="91440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www.hercules.farnesi.com.br hercules@farnesi.com.br</a:t>
            </a:r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467544" y="2276872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http://</a:t>
            </a:r>
            <a:r>
              <a:rPr lang="en-US" sz="1600" dirty="0" err="1">
                <a:solidFill>
                  <a:schemeClr val="tx1"/>
                </a:solidFill>
              </a:rPr>
              <a:t>www.cedet.com.br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index.php</a:t>
            </a:r>
            <a:r>
              <a:rPr lang="en-US" sz="1600" dirty="0">
                <a:solidFill>
                  <a:schemeClr val="tx1"/>
                </a:solidFill>
              </a:rPr>
              <a:t>?/</a:t>
            </a:r>
            <a:r>
              <a:rPr lang="en-US" sz="1600" dirty="0" err="1">
                <a:solidFill>
                  <a:schemeClr val="tx1"/>
                </a:solidFill>
              </a:rPr>
              <a:t>Tutoriais</a:t>
            </a:r>
            <a:r>
              <a:rPr lang="en-US" sz="1600" dirty="0">
                <a:solidFill>
                  <a:schemeClr val="tx1"/>
                </a:solidFill>
              </a:rPr>
              <a:t>/Marketing/</a:t>
            </a:r>
            <a:r>
              <a:rPr lang="en-US" sz="1600" dirty="0" err="1">
                <a:solidFill>
                  <a:schemeClr val="tx1"/>
                </a:solidFill>
              </a:rPr>
              <a:t>marcas</a:t>
            </a:r>
            <a:r>
              <a:rPr lang="en-US" sz="1600" dirty="0">
                <a:solidFill>
                  <a:schemeClr val="tx1"/>
                </a:solidFill>
              </a:rPr>
              <a:t>-e-</a:t>
            </a:r>
            <a:r>
              <a:rPr lang="en-US" sz="1600" dirty="0" err="1">
                <a:solidFill>
                  <a:schemeClr val="tx1"/>
                </a:solidFill>
              </a:rPr>
              <a:t>branding.html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7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5410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2550" y="2514600"/>
            <a:ext cx="22733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Mercado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Consumidor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(Clientes)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11550" y="2482850"/>
            <a:ext cx="2197100" cy="10541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18900000" scaled="1"/>
          </a:gra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EMPRESA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362200" y="2971800"/>
            <a:ext cx="1066800" cy="1588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791200" y="3162300"/>
            <a:ext cx="990600" cy="1588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4419600" y="3579813"/>
            <a:ext cx="1588" cy="1222375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753100" y="2933700"/>
            <a:ext cx="990600" cy="1588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4724400" y="3524250"/>
            <a:ext cx="1588" cy="1222375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400300" y="3238500"/>
            <a:ext cx="1066800" cy="1588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6870700" y="2514600"/>
            <a:ext cx="21971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Mercado 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Concorrente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594100" y="4800600"/>
            <a:ext cx="22733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Mercado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Fornecedor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Marketing</a:t>
            </a:r>
            <a:b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=</a:t>
            </a:r>
            <a:b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Relacionamento com o Mercado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14FEEDD7-2C23-D14A-B0CD-DA63D6DA3CEF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2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-23813"/>
            <a:ext cx="9144000" cy="968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Mercado Consumidor</a:t>
            </a:r>
            <a:b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Sua excelência – O CLIENTE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8763" y="1196975"/>
            <a:ext cx="8626475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84150" indent="-184150"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4150" algn="l"/>
                <a:tab pos="1098550" algn="l"/>
                <a:tab pos="2012950" algn="l"/>
                <a:tab pos="2927350" algn="l"/>
                <a:tab pos="3841750" algn="l"/>
                <a:tab pos="4756150" algn="l"/>
                <a:tab pos="5670550" algn="l"/>
                <a:tab pos="6584950" algn="l"/>
                <a:tab pos="7499350" algn="l"/>
                <a:tab pos="8413750" algn="l"/>
                <a:tab pos="9328150" algn="l"/>
                <a:tab pos="1024255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CLIENTE é a razão de existir de qualquer negócio.</a:t>
            </a:r>
          </a:p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Só existe mercado quando existe consumidor. </a:t>
            </a:r>
          </a:p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Conhecer o CLIENTE é a única maneira de oferecer o que ele deseja.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2420938"/>
            <a:ext cx="21717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4797425"/>
            <a:ext cx="3657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85738" indent="-184150"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185738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pt-BR" sz="1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Dê um presente para ela:</a:t>
            </a:r>
          </a:p>
          <a:p>
            <a:pPr>
              <a:buClr>
                <a:srgbClr val="000099"/>
              </a:buClr>
              <a:buFont typeface="Arial" charset="0"/>
              <a:buChar char="-"/>
              <a:defRPr/>
            </a:pPr>
            <a:r>
              <a:rPr lang="pt-BR" sz="18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Aspirador de pó moderno</a:t>
            </a:r>
          </a:p>
          <a:p>
            <a:pPr>
              <a:buClr>
                <a:srgbClr val="000099"/>
              </a:buClr>
              <a:buFont typeface="Arial" charset="0"/>
              <a:buChar char="-"/>
              <a:defRPr/>
            </a:pPr>
            <a:r>
              <a:rPr lang="pt-BR" sz="18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Curso de Motorista</a:t>
            </a:r>
          </a:p>
          <a:p>
            <a:pPr>
              <a:buClr>
                <a:srgbClr val="000099"/>
              </a:buClr>
              <a:buFont typeface="Arial" charset="0"/>
              <a:buChar char="-"/>
              <a:defRPr/>
            </a:pPr>
            <a:r>
              <a:rPr lang="pt-BR" sz="18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Jantar especial num restaurante famoso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800600" y="3500438"/>
            <a:ext cx="41068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Devemos buscar atender às</a:t>
            </a:r>
          </a:p>
          <a:p>
            <a:pPr algn="ctr"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NECESSIDADES dos CLIENTES.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3F2463C8-C3ED-C048-86F9-989823C7C93F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3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84138"/>
            <a:ext cx="91440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Mercado Consumidor</a:t>
            </a:r>
            <a:b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Atender à Necessidade é preciso conhecê-lo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8763" y="1446213"/>
            <a:ext cx="86264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marL="849313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>
                <a:srgbClr val="000099"/>
              </a:buClr>
              <a:buFont typeface="Times New Roman" charset="0"/>
              <a:buAutoNum type="arabicPeriod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Identificar características gerais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PF: Qual a faixa etária? Maioria de Homens ou Mulheres?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PF: Qual o seu trabalho? Quanto ganham? etc...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PJ: Setor que as empresas trabalham. 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PJ: Tipo de produto / serviço que oferecem. etc...</a:t>
            </a:r>
          </a:p>
          <a:p>
            <a:pPr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Identificar atividades interesses e opiniões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que ele gosta de fazer? Como utiliza o tempo livre?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que consideram importante em seu produto / serviço?</a:t>
            </a:r>
          </a:p>
          <a:p>
            <a:pPr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Identificar o que leva essas pessoas a comprar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Preço? Prazo? Qualidade? Marca? Garantias?</a:t>
            </a:r>
          </a:p>
          <a:p>
            <a:pPr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Identificar onde está o seu Mercado Consumidor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Qual o tamanho da área onde você atua?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Apenas sua rua? Seu bairro? Sua cidade?...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Seu cliente vai encontrar você facilmente?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05263"/>
            <a:ext cx="21717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69A30D4F-47F6-6845-BCE4-01EE002CC49D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4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7938"/>
            <a:ext cx="91440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Mercado Fornecedor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58763" y="1125538"/>
            <a:ext cx="86264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marL="765175" indent="-2841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Fornecedores são aqueles que vão “alimentar” sua empresa com mercadorias e/ou matérias-primas.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trabalho com os Fornecedores é um trabalho de PARCERIA.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Qualidade, Preços, Prazos, Regularidade são fundamentais para garantir a saúde de sua empresa.</a:t>
            </a:r>
          </a:p>
          <a:p>
            <a:pPr>
              <a:buClrTx/>
              <a:buFontTx/>
              <a:buNone/>
              <a:defRPr/>
            </a:pPr>
            <a:endParaRPr lang="pt-BR" sz="2000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que é importante saber sobre o Mercado Fornecedor: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Quem são seus fornecedores?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Onde estão?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Qual a capacidade de fornecimento?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Quais as condições de venda?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Que alternativas você tem numa emergência,</a:t>
            </a:r>
            <a:b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 um fornecedor falhar, por exemplo?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59150"/>
            <a:ext cx="2071688" cy="330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08ADF4B0-8434-3348-A024-A6FC76E1032A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5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7938"/>
            <a:ext cx="91440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Mercado Concorrente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8763" y="765175"/>
            <a:ext cx="8626475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6816725" indent="-6815138"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marL="765175" indent="-284163"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816725" algn="l"/>
                <a:tab pos="7731125" algn="l"/>
                <a:tab pos="8645525" algn="l"/>
                <a:tab pos="9559925" algn="l"/>
                <a:tab pos="10474325" algn="l"/>
                <a:tab pos="11388725" algn="l"/>
                <a:tab pos="12303125" algn="l"/>
                <a:tab pos="13217525" algn="l"/>
                <a:tab pos="14131925" algn="l"/>
                <a:tab pos="15046325" algn="l"/>
                <a:tab pos="15960725" algn="l"/>
                <a:tab pos="1687512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Concorrentes são aqueles que atendem às mesmas necessidades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Um bom concorrente é um ótimo professor. 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Procure observar os erros e acertos de cada concorrente e aprender com eles a conquistar consumidores.</a:t>
            </a:r>
          </a:p>
          <a:p>
            <a:pPr>
              <a:buClrTx/>
              <a:buFontTx/>
              <a:buNone/>
              <a:defRPr/>
            </a:pPr>
            <a:endParaRPr lang="pt-BR" sz="2000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que é importante saber sobre o Mercado Concorrente: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Quais empresas estão disputando mercado com você?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Quantas são?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que oferecem de diferente?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Quais as vantagens e desvantagens de cada uma delas em relação à sua empresa?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933825"/>
            <a:ext cx="48768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27E0B9D3-7F57-424D-AD35-461A5FA71B66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6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8113" y="2924175"/>
            <a:ext cx="22733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PREÇO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b="1">
              <a:solidFill>
                <a:srgbClr val="000099"/>
              </a:solidFill>
              <a:cs typeface="Arial Unicode MS" charset="0"/>
            </a:endParaRP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CUSTOS para</a:t>
            </a:r>
            <a:br>
              <a:rPr lang="en-US" sz="1800" b="1">
                <a:solidFill>
                  <a:srgbClr val="000099"/>
                </a:solidFill>
                <a:cs typeface="Arial Unicode MS" charset="0"/>
              </a:rPr>
            </a:b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o CLIENTE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11550" y="2852738"/>
            <a:ext cx="2197100" cy="10541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18900000" scaled="1"/>
          </a:gra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EMPRESA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362200" y="3357563"/>
            <a:ext cx="1066800" cy="1587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791200" y="3573463"/>
            <a:ext cx="990600" cy="1587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4419600" y="3932238"/>
            <a:ext cx="1588" cy="1222375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4378325" y="1771650"/>
            <a:ext cx="1588" cy="993775"/>
          </a:xfrm>
          <a:prstGeom prst="line">
            <a:avLst/>
          </a:prstGeom>
          <a:noFill/>
          <a:ln w="76320">
            <a:solidFill>
              <a:srgbClr val="000099"/>
            </a:solidFill>
            <a:miter lim="800000"/>
            <a:headEnd/>
            <a:tailEnd type="triangle" w="med" len="med"/>
          </a:ln>
          <a:effectLst>
            <a:outerShdw blurRad="63500" dist="17819" dir="2700000" algn="ctr" rotWithShape="0">
              <a:srgbClr val="FFFFCC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53100" y="3284538"/>
            <a:ext cx="990600" cy="1587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724400" y="3932238"/>
            <a:ext cx="1588" cy="1222375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759325" y="1771650"/>
            <a:ext cx="1588" cy="1069975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400300" y="3644900"/>
            <a:ext cx="1066800" cy="1588"/>
          </a:xfrm>
          <a:prstGeom prst="line">
            <a:avLst/>
          </a:prstGeom>
          <a:noFill/>
          <a:ln w="76320">
            <a:solidFill>
              <a:srgbClr val="FAFD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804025" y="2924175"/>
            <a:ext cx="21971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PONTO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b="1">
              <a:solidFill>
                <a:srgbClr val="000099"/>
              </a:solidFill>
              <a:cs typeface="Arial Unicode MS" charset="0"/>
            </a:endParaRP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Conveniência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para o CLIENTE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451225" y="5183188"/>
            <a:ext cx="22733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PROMOÇÃO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b="1">
              <a:solidFill>
                <a:srgbClr val="000099"/>
              </a:solidFill>
              <a:cs typeface="Arial Unicode MS" charset="0"/>
            </a:endParaRP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Comunicação</a:t>
            </a:r>
            <a:br>
              <a:rPr lang="en-US" sz="1800" b="1">
                <a:solidFill>
                  <a:srgbClr val="000099"/>
                </a:solidFill>
                <a:cs typeface="Arial Unicode MS" charset="0"/>
              </a:rPr>
            </a:b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com o CLIENTE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511550" y="692150"/>
            <a:ext cx="2197100" cy="1054100"/>
          </a:xfrm>
          <a:prstGeom prst="rect">
            <a:avLst/>
          </a:prstGeom>
          <a:solidFill>
            <a:srgbClr val="FAFD00"/>
          </a:solidFill>
          <a:ln w="12600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360" tIns="44280" rIns="90360" bIns="4428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200" b="1">
                <a:solidFill>
                  <a:srgbClr val="000099"/>
                </a:solidFill>
                <a:cs typeface="Arial Unicode MS" charset="0"/>
              </a:rPr>
              <a:t>PRODUTO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b="1">
              <a:solidFill>
                <a:srgbClr val="000099"/>
              </a:solidFill>
              <a:cs typeface="Arial Unicode MS" charset="0"/>
            </a:endParaRP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Soluções para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b="1">
                <a:solidFill>
                  <a:srgbClr val="000099"/>
                </a:solidFill>
                <a:cs typeface="Arial Unicode MS" charset="0"/>
              </a:rPr>
              <a:t>o CLIENTE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0" y="42863"/>
            <a:ext cx="91440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Os 4 Ps do Marketing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62532EBE-2FDC-2E43-8303-02D6875224EE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7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42863"/>
            <a:ext cx="91440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Os 4 Ps do Marketing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8763" y="1196975"/>
            <a:ext cx="86264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90513" indent="-288925"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marL="765175" indent="-284163"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90513" algn="l"/>
                <a:tab pos="1204913" algn="l"/>
                <a:tab pos="2119313" algn="l"/>
                <a:tab pos="3033713" algn="l"/>
                <a:tab pos="3948113" algn="l"/>
                <a:tab pos="4862513" algn="l"/>
                <a:tab pos="5776913" algn="l"/>
                <a:tab pos="6691313" algn="l"/>
                <a:tab pos="7605713" algn="l"/>
                <a:tab pos="8520113" algn="l"/>
                <a:tab pos="9434513" algn="l"/>
                <a:tab pos="10348913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PRODUTO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Seu produto ou serviço deve satisfazer as necessidades do cliente</a:t>
            </a:r>
          </a:p>
          <a:p>
            <a:pPr>
              <a:buClrTx/>
              <a:buFontTx/>
              <a:buNone/>
              <a:defRPr/>
            </a:pPr>
            <a:endParaRPr lang="pt-BR" sz="2000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PREÇO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Deve estar de acordo com o mercado e com o valor que o cliente está disposto a pagar.</a:t>
            </a:r>
          </a:p>
          <a:p>
            <a:pPr>
              <a:buClrTx/>
              <a:buFontTx/>
              <a:buNone/>
              <a:defRPr/>
            </a:pPr>
            <a:endParaRPr lang="pt-BR" sz="2000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PONTO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cliente tem facilidade de encontrar o produto – você oferece conforto para a compra ou uma boa distribuição.</a:t>
            </a:r>
          </a:p>
          <a:p>
            <a:pPr>
              <a:buClrTx/>
              <a:buFontTx/>
              <a:buNone/>
              <a:defRPr/>
            </a:pPr>
            <a:endParaRPr lang="pt-BR" sz="2000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Tx/>
              <a:buFontTx/>
              <a:buNone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PROMOÇÃO</a:t>
            </a:r>
          </a:p>
          <a:p>
            <a:pPr lvl="1"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 cliente percebe o que você oferece mais do que a concorrência.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11072B64-0F04-3E42-A2F2-D6ABBB615DA1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8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pt-BR" sz="1400" smtClean="0">
                <a:latin typeface="Verdana" charset="0"/>
              </a:rPr>
              <a:t>www.hercules.farnesi.com.br hercules@farnesi.com.br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84138"/>
            <a:ext cx="91440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Pesquisa de Mercado</a:t>
            </a:r>
            <a:b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pt-BR" sz="32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Busca de Informações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8763" y="1700213"/>
            <a:ext cx="6446837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71475" indent="-269875"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71475" algn="l"/>
                <a:tab pos="1285875" algn="l"/>
                <a:tab pos="2200275" algn="l"/>
                <a:tab pos="3114675" algn="l"/>
                <a:tab pos="4029075" algn="l"/>
                <a:tab pos="4943475" algn="l"/>
                <a:tab pos="5857875" algn="l"/>
                <a:tab pos="6772275" algn="l"/>
                <a:tab pos="7686675" algn="l"/>
                <a:tab pos="8601075" algn="l"/>
                <a:tab pos="9515475" algn="l"/>
                <a:tab pos="10429875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Dedica-se pessoalmente a obter informações de clientes, fornecedores e concorrentes;</a:t>
            </a:r>
          </a:p>
          <a:p>
            <a:pPr>
              <a:buClr>
                <a:srgbClr val="000099"/>
              </a:buClr>
              <a:buFont typeface="Arial" charset="0"/>
              <a:buNone/>
              <a:defRPr/>
            </a:pPr>
            <a:endParaRPr lang="pt-BR" sz="2000" b="1" i="1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Investiga pessoalmente como fabricar um produto ou fornecer um serviço; </a:t>
            </a:r>
          </a:p>
          <a:p>
            <a:pPr>
              <a:buClr>
                <a:srgbClr val="000099"/>
              </a:buClr>
              <a:buFont typeface="Arial" charset="0"/>
              <a:buNone/>
              <a:defRPr/>
            </a:pPr>
            <a:endParaRPr lang="pt-BR" sz="2000" b="1" i="1" smtClean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Clr>
                <a:srgbClr val="000099"/>
              </a:buClr>
              <a:buFont typeface="Arial" charset="0"/>
              <a:buChar char="•"/>
              <a:defRPr/>
            </a:pPr>
            <a:r>
              <a:rPr lang="pt-BR" sz="20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Consulta especialistas para obter assessoria técnica ou comercial.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781300"/>
            <a:ext cx="2071687" cy="330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6699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1BE76595-E9C5-BE4B-AD7C-38143D3E8BFE}" type="slidenum">
              <a:rPr lang="pt-BR" sz="1400" smtClean="0">
                <a:latin typeface="Verdana" charset="0"/>
              </a:rPr>
              <a:pPr algn="r">
                <a:buClrTx/>
                <a:buFontTx/>
                <a:buNone/>
                <a:defRPr/>
              </a:pPr>
              <a:t>9</a:t>
            </a:fld>
            <a:endParaRPr lang="pt-BR" sz="1400" smtClean="0">
              <a:latin typeface="Verdan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Arial Unicode MS"/>
      </a:majorFont>
      <a:minorFont>
        <a:latin typeface="Verdana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0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0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Arial Unicode MS"/>
      </a:majorFont>
      <a:minorFont>
        <a:latin typeface="Verdana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0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0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729</Words>
  <Application>Microsoft Macintosh PowerPoint</Application>
  <PresentationFormat>On-screen Show (4:3)</PresentationFormat>
  <Paragraphs>132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Hercules Farnesi da Costa Cunha</cp:lastModifiedBy>
  <cp:revision>26</cp:revision>
  <cp:lastPrinted>1601-01-01T00:00:00Z</cp:lastPrinted>
  <dcterms:created xsi:type="dcterms:W3CDTF">1601-01-01T00:00:00Z</dcterms:created>
  <dcterms:modified xsi:type="dcterms:W3CDTF">2015-12-04T11:38:37Z</dcterms:modified>
</cp:coreProperties>
</file>